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3" r:id="rId7"/>
    <p:sldId id="265" r:id="rId8"/>
    <p:sldId id="267" r:id="rId9"/>
    <p:sldId id="268" r:id="rId10"/>
    <p:sldId id="271" r:id="rId11"/>
    <p:sldId id="269" r:id="rId12"/>
    <p:sldId id="277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82" autoAdjust="0"/>
  </p:normalViewPr>
  <p:slideViewPr>
    <p:cSldViewPr>
      <p:cViewPr>
        <p:scale>
          <a:sx n="70" d="100"/>
          <a:sy n="70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1F939E-5F7B-4179-ACE0-2B17118CE847}" type="doc">
      <dgm:prSet loTypeId="urn:microsoft.com/office/officeart/2005/8/layout/process1" loCatId="process" qsTypeId="urn:microsoft.com/office/officeart/2005/8/quickstyle/3d3" qsCatId="3D" csTypeId="urn:microsoft.com/office/officeart/2005/8/colors/accent0_1" csCatId="mainScheme" phldr="1"/>
      <dgm:spPr/>
    </dgm:pt>
    <dgm:pt modelId="{EBC91175-E95C-4610-A3D5-6D6837C25637}">
      <dgm:prSet phldrT="[Texto]"/>
      <dgm:spPr/>
      <dgm:t>
        <a:bodyPr/>
        <a:lstStyle/>
        <a:p>
          <a:pPr algn="ctr"/>
          <a:r>
            <a:rPr lang="es-ES" dirty="0"/>
            <a:t>Búsqueda de información</a:t>
          </a:r>
        </a:p>
      </dgm:t>
    </dgm:pt>
    <dgm:pt modelId="{38378312-10B5-4F15-99F8-6C2BF1958F95}" type="parTrans" cxnId="{F3292F50-A08B-4A38-BACF-78310405DF5C}">
      <dgm:prSet/>
      <dgm:spPr/>
      <dgm:t>
        <a:bodyPr/>
        <a:lstStyle/>
        <a:p>
          <a:pPr algn="ctr"/>
          <a:endParaRPr lang="es-ES"/>
        </a:p>
      </dgm:t>
    </dgm:pt>
    <dgm:pt modelId="{F30CB8D0-EDFB-4ED8-B0C9-326660758C80}" type="sibTrans" cxnId="{F3292F50-A08B-4A38-BACF-78310405DF5C}">
      <dgm:prSet/>
      <dgm:spPr/>
      <dgm:t>
        <a:bodyPr/>
        <a:lstStyle/>
        <a:p>
          <a:pPr algn="ctr"/>
          <a:endParaRPr lang="es-ES"/>
        </a:p>
      </dgm:t>
    </dgm:pt>
    <dgm:pt modelId="{ED057F84-6933-4081-9E0F-61EF1A2E50CB}">
      <dgm:prSet phldrT="[Texto]"/>
      <dgm:spPr/>
      <dgm:t>
        <a:bodyPr/>
        <a:lstStyle/>
        <a:p>
          <a:pPr algn="ctr"/>
          <a:r>
            <a:rPr lang="es-ES" dirty="0"/>
            <a:t>Análisis de la información</a:t>
          </a:r>
        </a:p>
      </dgm:t>
    </dgm:pt>
    <dgm:pt modelId="{30F55486-6E05-495B-BF6E-1BD5772424A0}" type="parTrans" cxnId="{3E12FC78-6D64-48AB-978E-54DA1736CF3B}">
      <dgm:prSet/>
      <dgm:spPr/>
      <dgm:t>
        <a:bodyPr/>
        <a:lstStyle/>
        <a:p>
          <a:pPr algn="ctr"/>
          <a:endParaRPr lang="es-ES"/>
        </a:p>
      </dgm:t>
    </dgm:pt>
    <dgm:pt modelId="{ED041B42-913B-4D50-83DF-EDB8433F2E90}" type="sibTrans" cxnId="{3E12FC78-6D64-48AB-978E-54DA1736CF3B}">
      <dgm:prSet/>
      <dgm:spPr/>
      <dgm:t>
        <a:bodyPr/>
        <a:lstStyle/>
        <a:p>
          <a:pPr algn="ctr"/>
          <a:endParaRPr lang="es-ES"/>
        </a:p>
      </dgm:t>
    </dgm:pt>
    <dgm:pt modelId="{F3A7F4FF-BCE8-4E0B-9F78-0488286C7435}">
      <dgm:prSet phldrT="[Texto]"/>
      <dgm:spPr/>
      <dgm:t>
        <a:bodyPr/>
        <a:lstStyle/>
        <a:p>
          <a:pPr algn="ctr"/>
          <a:r>
            <a:rPr lang="es-ES" dirty="0"/>
            <a:t>Elección de un orden adecuado</a:t>
          </a:r>
        </a:p>
      </dgm:t>
    </dgm:pt>
    <dgm:pt modelId="{A931523B-DB64-46AD-B042-50A325B07D54}" type="parTrans" cxnId="{F0B85CC7-9B99-49F5-AD80-0025CA476709}">
      <dgm:prSet/>
      <dgm:spPr/>
      <dgm:t>
        <a:bodyPr/>
        <a:lstStyle/>
        <a:p>
          <a:pPr algn="ctr"/>
          <a:endParaRPr lang="es-ES"/>
        </a:p>
      </dgm:t>
    </dgm:pt>
    <dgm:pt modelId="{2674457E-D92F-46CC-BC25-8275C9830BAF}" type="sibTrans" cxnId="{F0B85CC7-9B99-49F5-AD80-0025CA476709}">
      <dgm:prSet/>
      <dgm:spPr/>
      <dgm:t>
        <a:bodyPr/>
        <a:lstStyle/>
        <a:p>
          <a:pPr algn="ctr"/>
          <a:endParaRPr lang="es-ES"/>
        </a:p>
      </dgm:t>
    </dgm:pt>
    <dgm:pt modelId="{4FD24D80-137C-4EED-911E-EA73AFDE37F3}">
      <dgm:prSet/>
      <dgm:spPr/>
      <dgm:t>
        <a:bodyPr/>
        <a:lstStyle/>
        <a:p>
          <a:pPr algn="ctr"/>
          <a:r>
            <a:rPr lang="es-ES" dirty="0"/>
            <a:t>Diseño de objetos complejos</a:t>
          </a:r>
        </a:p>
      </dgm:t>
    </dgm:pt>
    <dgm:pt modelId="{B7FC8264-99A6-458A-B5A7-77C708490BD8}" type="parTrans" cxnId="{E86CF89C-A30F-4062-BF74-077BB41E40CB}">
      <dgm:prSet/>
      <dgm:spPr/>
      <dgm:t>
        <a:bodyPr/>
        <a:lstStyle/>
        <a:p>
          <a:pPr algn="ctr"/>
          <a:endParaRPr lang="es-ES"/>
        </a:p>
      </dgm:t>
    </dgm:pt>
    <dgm:pt modelId="{04348D99-35E8-4931-998D-0C801C177432}" type="sibTrans" cxnId="{E86CF89C-A30F-4062-BF74-077BB41E40CB}">
      <dgm:prSet/>
      <dgm:spPr/>
      <dgm:t>
        <a:bodyPr/>
        <a:lstStyle/>
        <a:p>
          <a:pPr algn="ctr"/>
          <a:endParaRPr lang="es-ES"/>
        </a:p>
      </dgm:t>
    </dgm:pt>
    <dgm:pt modelId="{EA928177-A754-48DE-9755-FE95E598854B}">
      <dgm:prSet/>
      <dgm:spPr/>
      <dgm:t>
        <a:bodyPr/>
        <a:lstStyle/>
        <a:p>
          <a:pPr algn="ctr"/>
          <a:r>
            <a:rPr lang="es-ES" dirty="0"/>
            <a:t>Creación del material didáctico</a:t>
          </a:r>
        </a:p>
      </dgm:t>
    </dgm:pt>
    <dgm:pt modelId="{65919249-76FE-407A-A554-5669C9752EF7}" type="parTrans" cxnId="{63BEC04F-4EB6-4931-BA09-5336579B4C8A}">
      <dgm:prSet/>
      <dgm:spPr/>
      <dgm:t>
        <a:bodyPr/>
        <a:lstStyle/>
        <a:p>
          <a:pPr algn="ctr"/>
          <a:endParaRPr lang="es-ES"/>
        </a:p>
      </dgm:t>
    </dgm:pt>
    <dgm:pt modelId="{82567909-E04A-425E-9724-28335FF803BB}" type="sibTrans" cxnId="{63BEC04F-4EB6-4931-BA09-5336579B4C8A}">
      <dgm:prSet/>
      <dgm:spPr/>
      <dgm:t>
        <a:bodyPr/>
        <a:lstStyle/>
        <a:p>
          <a:pPr algn="ctr"/>
          <a:endParaRPr lang="es-ES"/>
        </a:p>
      </dgm:t>
    </dgm:pt>
    <dgm:pt modelId="{ABA08A3C-15AD-41D1-A1C0-41EA922D4D49}" type="pres">
      <dgm:prSet presAssocID="{7A1F939E-5F7B-4179-ACE0-2B17118CE847}" presName="Name0" presStyleCnt="0">
        <dgm:presLayoutVars>
          <dgm:dir/>
          <dgm:resizeHandles val="exact"/>
        </dgm:presLayoutVars>
      </dgm:prSet>
      <dgm:spPr/>
    </dgm:pt>
    <dgm:pt modelId="{C88521BD-0422-4AED-83CC-11E0F8E0D72B}" type="pres">
      <dgm:prSet presAssocID="{EBC91175-E95C-4610-A3D5-6D6837C2563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C50553-4E8E-495D-94C8-4CF04942A7A8}" type="pres">
      <dgm:prSet presAssocID="{F30CB8D0-EDFB-4ED8-B0C9-326660758C80}" presName="sibTrans" presStyleLbl="sibTrans2D1" presStyleIdx="0" presStyleCnt="4"/>
      <dgm:spPr/>
      <dgm:t>
        <a:bodyPr/>
        <a:lstStyle/>
        <a:p>
          <a:endParaRPr lang="es-ES"/>
        </a:p>
      </dgm:t>
    </dgm:pt>
    <dgm:pt modelId="{DCF3CBDB-1A0A-4B89-9052-3633FDC498BC}" type="pres">
      <dgm:prSet presAssocID="{F30CB8D0-EDFB-4ED8-B0C9-326660758C80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D21DB896-1FEA-4875-964A-8BCF8E570AA4}" type="pres">
      <dgm:prSet presAssocID="{ED057F84-6933-4081-9E0F-61EF1A2E50C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E25C4E-C774-416D-BB97-CF55E1A6D4E2}" type="pres">
      <dgm:prSet presAssocID="{ED041B42-913B-4D50-83DF-EDB8433F2E90}" presName="sibTrans" presStyleLbl="sibTrans2D1" presStyleIdx="1" presStyleCnt="4"/>
      <dgm:spPr/>
      <dgm:t>
        <a:bodyPr/>
        <a:lstStyle/>
        <a:p>
          <a:endParaRPr lang="es-ES"/>
        </a:p>
      </dgm:t>
    </dgm:pt>
    <dgm:pt modelId="{62258D46-E1D7-4F76-856C-52D9E858D49F}" type="pres">
      <dgm:prSet presAssocID="{ED041B42-913B-4D50-83DF-EDB8433F2E90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690CEBE0-2283-4993-88BB-550CEFA8043B}" type="pres">
      <dgm:prSet presAssocID="{F3A7F4FF-BCE8-4E0B-9F78-0488286C743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0101F1-27D0-4779-8080-88DD9AFEF600}" type="pres">
      <dgm:prSet presAssocID="{2674457E-D92F-46CC-BC25-8275C9830BAF}" presName="sibTrans" presStyleLbl="sibTrans2D1" presStyleIdx="2" presStyleCnt="4"/>
      <dgm:spPr/>
      <dgm:t>
        <a:bodyPr/>
        <a:lstStyle/>
        <a:p>
          <a:endParaRPr lang="es-ES"/>
        </a:p>
      </dgm:t>
    </dgm:pt>
    <dgm:pt modelId="{E5060DA5-B778-4800-B3EE-123ACD90921D}" type="pres">
      <dgm:prSet presAssocID="{2674457E-D92F-46CC-BC25-8275C9830BAF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E771CC37-57F8-4232-A977-BCA3DE7128F4}" type="pres">
      <dgm:prSet presAssocID="{4FD24D80-137C-4EED-911E-EA73AFDE37F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C55C8AE-41D5-4865-97E2-A51A10AB3B80}" type="pres">
      <dgm:prSet presAssocID="{04348D99-35E8-4931-998D-0C801C177432}" presName="sibTrans" presStyleLbl="sibTrans2D1" presStyleIdx="3" presStyleCnt="4"/>
      <dgm:spPr/>
      <dgm:t>
        <a:bodyPr/>
        <a:lstStyle/>
        <a:p>
          <a:endParaRPr lang="es-ES"/>
        </a:p>
      </dgm:t>
    </dgm:pt>
    <dgm:pt modelId="{5619B2B6-F6AC-4A45-A16D-C1C020F76396}" type="pres">
      <dgm:prSet presAssocID="{04348D99-35E8-4931-998D-0C801C177432}" presName="connectorText" presStyleLbl="sibTrans2D1" presStyleIdx="3" presStyleCnt="4"/>
      <dgm:spPr/>
      <dgm:t>
        <a:bodyPr/>
        <a:lstStyle/>
        <a:p>
          <a:endParaRPr lang="es-ES"/>
        </a:p>
      </dgm:t>
    </dgm:pt>
    <dgm:pt modelId="{8FB37D9E-4C4A-4461-8900-183CC55A1B2E}" type="pres">
      <dgm:prSet presAssocID="{EA928177-A754-48DE-9755-FE95E59885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9C5F54C-3AF6-4671-92B6-EE3CDC7E748E}" type="presOf" srcId="{F30CB8D0-EDFB-4ED8-B0C9-326660758C80}" destId="{30C50553-4E8E-495D-94C8-4CF04942A7A8}" srcOrd="0" destOrd="0" presId="urn:microsoft.com/office/officeart/2005/8/layout/process1"/>
    <dgm:cxn modelId="{4F8E7FA0-50A7-4D01-BF42-1A62D68C8A86}" type="presOf" srcId="{EA928177-A754-48DE-9755-FE95E598854B}" destId="{8FB37D9E-4C4A-4461-8900-183CC55A1B2E}" srcOrd="0" destOrd="0" presId="urn:microsoft.com/office/officeart/2005/8/layout/process1"/>
    <dgm:cxn modelId="{C20C8FD7-6F21-4182-A195-3983D47637A7}" type="presOf" srcId="{ED041B42-913B-4D50-83DF-EDB8433F2E90}" destId="{B0E25C4E-C774-416D-BB97-CF55E1A6D4E2}" srcOrd="0" destOrd="0" presId="urn:microsoft.com/office/officeart/2005/8/layout/process1"/>
    <dgm:cxn modelId="{EAA4E502-B27F-48A7-AF28-31BB4AF62DF1}" type="presOf" srcId="{2674457E-D92F-46CC-BC25-8275C9830BAF}" destId="{E5060DA5-B778-4800-B3EE-123ACD90921D}" srcOrd="1" destOrd="0" presId="urn:microsoft.com/office/officeart/2005/8/layout/process1"/>
    <dgm:cxn modelId="{E86CF89C-A30F-4062-BF74-077BB41E40CB}" srcId="{7A1F939E-5F7B-4179-ACE0-2B17118CE847}" destId="{4FD24D80-137C-4EED-911E-EA73AFDE37F3}" srcOrd="3" destOrd="0" parTransId="{B7FC8264-99A6-458A-B5A7-77C708490BD8}" sibTransId="{04348D99-35E8-4931-998D-0C801C177432}"/>
    <dgm:cxn modelId="{F3292F50-A08B-4A38-BACF-78310405DF5C}" srcId="{7A1F939E-5F7B-4179-ACE0-2B17118CE847}" destId="{EBC91175-E95C-4610-A3D5-6D6837C25637}" srcOrd="0" destOrd="0" parTransId="{38378312-10B5-4F15-99F8-6C2BF1958F95}" sibTransId="{F30CB8D0-EDFB-4ED8-B0C9-326660758C80}"/>
    <dgm:cxn modelId="{F44FCED6-0B37-4408-B34B-3F1FA675B3EA}" type="presOf" srcId="{04348D99-35E8-4931-998D-0C801C177432}" destId="{DC55C8AE-41D5-4865-97E2-A51A10AB3B80}" srcOrd="0" destOrd="0" presId="urn:microsoft.com/office/officeart/2005/8/layout/process1"/>
    <dgm:cxn modelId="{8C27B8EE-3CA4-4098-89F4-ED7A7A6B8067}" type="presOf" srcId="{7A1F939E-5F7B-4179-ACE0-2B17118CE847}" destId="{ABA08A3C-15AD-41D1-A1C0-41EA922D4D49}" srcOrd="0" destOrd="0" presId="urn:microsoft.com/office/officeart/2005/8/layout/process1"/>
    <dgm:cxn modelId="{3E12FC78-6D64-48AB-978E-54DA1736CF3B}" srcId="{7A1F939E-5F7B-4179-ACE0-2B17118CE847}" destId="{ED057F84-6933-4081-9E0F-61EF1A2E50CB}" srcOrd="1" destOrd="0" parTransId="{30F55486-6E05-495B-BF6E-1BD5772424A0}" sibTransId="{ED041B42-913B-4D50-83DF-EDB8433F2E90}"/>
    <dgm:cxn modelId="{096E2F32-54A1-4B10-9307-74B79024B1A9}" type="presOf" srcId="{EBC91175-E95C-4610-A3D5-6D6837C25637}" destId="{C88521BD-0422-4AED-83CC-11E0F8E0D72B}" srcOrd="0" destOrd="0" presId="urn:microsoft.com/office/officeart/2005/8/layout/process1"/>
    <dgm:cxn modelId="{71B977B1-EF14-4695-B392-44C29BAFCB37}" type="presOf" srcId="{F30CB8D0-EDFB-4ED8-B0C9-326660758C80}" destId="{DCF3CBDB-1A0A-4B89-9052-3633FDC498BC}" srcOrd="1" destOrd="0" presId="urn:microsoft.com/office/officeart/2005/8/layout/process1"/>
    <dgm:cxn modelId="{2088AF73-CF66-4097-B447-331EB9ECDE99}" type="presOf" srcId="{ED057F84-6933-4081-9E0F-61EF1A2E50CB}" destId="{D21DB896-1FEA-4875-964A-8BCF8E570AA4}" srcOrd="0" destOrd="0" presId="urn:microsoft.com/office/officeart/2005/8/layout/process1"/>
    <dgm:cxn modelId="{F0B85CC7-9B99-49F5-AD80-0025CA476709}" srcId="{7A1F939E-5F7B-4179-ACE0-2B17118CE847}" destId="{F3A7F4FF-BCE8-4E0B-9F78-0488286C7435}" srcOrd="2" destOrd="0" parTransId="{A931523B-DB64-46AD-B042-50A325B07D54}" sibTransId="{2674457E-D92F-46CC-BC25-8275C9830BAF}"/>
    <dgm:cxn modelId="{DF3A406D-A3B7-4616-B822-DA9D3F4B61DD}" type="presOf" srcId="{F3A7F4FF-BCE8-4E0B-9F78-0488286C7435}" destId="{690CEBE0-2283-4993-88BB-550CEFA8043B}" srcOrd="0" destOrd="0" presId="urn:microsoft.com/office/officeart/2005/8/layout/process1"/>
    <dgm:cxn modelId="{63BEC04F-4EB6-4931-BA09-5336579B4C8A}" srcId="{7A1F939E-5F7B-4179-ACE0-2B17118CE847}" destId="{EA928177-A754-48DE-9755-FE95E598854B}" srcOrd="4" destOrd="0" parTransId="{65919249-76FE-407A-A554-5669C9752EF7}" sibTransId="{82567909-E04A-425E-9724-28335FF803BB}"/>
    <dgm:cxn modelId="{8B230270-6943-4DB9-9378-302A869B12AA}" type="presOf" srcId="{04348D99-35E8-4931-998D-0C801C177432}" destId="{5619B2B6-F6AC-4A45-A16D-C1C020F76396}" srcOrd="1" destOrd="0" presId="urn:microsoft.com/office/officeart/2005/8/layout/process1"/>
    <dgm:cxn modelId="{4E104116-B8A7-497D-B451-129ECD960C7A}" type="presOf" srcId="{ED041B42-913B-4D50-83DF-EDB8433F2E90}" destId="{62258D46-E1D7-4F76-856C-52D9E858D49F}" srcOrd="1" destOrd="0" presId="urn:microsoft.com/office/officeart/2005/8/layout/process1"/>
    <dgm:cxn modelId="{A830E659-F346-4A79-AE5D-FB8CEA7E1BB6}" type="presOf" srcId="{4FD24D80-137C-4EED-911E-EA73AFDE37F3}" destId="{E771CC37-57F8-4232-A977-BCA3DE7128F4}" srcOrd="0" destOrd="0" presId="urn:microsoft.com/office/officeart/2005/8/layout/process1"/>
    <dgm:cxn modelId="{14C01050-3CCC-490F-878B-BCFD11622EB7}" type="presOf" srcId="{2674457E-D92F-46CC-BC25-8275C9830BAF}" destId="{890101F1-27D0-4779-8080-88DD9AFEF600}" srcOrd="0" destOrd="0" presId="urn:microsoft.com/office/officeart/2005/8/layout/process1"/>
    <dgm:cxn modelId="{5BF94688-2904-4517-9D40-FBA6DD4A1675}" type="presParOf" srcId="{ABA08A3C-15AD-41D1-A1C0-41EA922D4D49}" destId="{C88521BD-0422-4AED-83CC-11E0F8E0D72B}" srcOrd="0" destOrd="0" presId="urn:microsoft.com/office/officeart/2005/8/layout/process1"/>
    <dgm:cxn modelId="{1A8465C1-C3E8-468A-9280-D55EC4891C3C}" type="presParOf" srcId="{ABA08A3C-15AD-41D1-A1C0-41EA922D4D49}" destId="{30C50553-4E8E-495D-94C8-4CF04942A7A8}" srcOrd="1" destOrd="0" presId="urn:microsoft.com/office/officeart/2005/8/layout/process1"/>
    <dgm:cxn modelId="{3911C74F-05F3-4C53-B1F6-2AC3E7B6ECFB}" type="presParOf" srcId="{30C50553-4E8E-495D-94C8-4CF04942A7A8}" destId="{DCF3CBDB-1A0A-4B89-9052-3633FDC498BC}" srcOrd="0" destOrd="0" presId="urn:microsoft.com/office/officeart/2005/8/layout/process1"/>
    <dgm:cxn modelId="{3A2F72DA-BF8A-40ED-95A2-E0133A09B248}" type="presParOf" srcId="{ABA08A3C-15AD-41D1-A1C0-41EA922D4D49}" destId="{D21DB896-1FEA-4875-964A-8BCF8E570AA4}" srcOrd="2" destOrd="0" presId="urn:microsoft.com/office/officeart/2005/8/layout/process1"/>
    <dgm:cxn modelId="{1A782071-8A4C-4462-A933-183804C24980}" type="presParOf" srcId="{ABA08A3C-15AD-41D1-A1C0-41EA922D4D49}" destId="{B0E25C4E-C774-416D-BB97-CF55E1A6D4E2}" srcOrd="3" destOrd="0" presId="urn:microsoft.com/office/officeart/2005/8/layout/process1"/>
    <dgm:cxn modelId="{D1FB9E18-9958-40E8-B902-913EADBA1C02}" type="presParOf" srcId="{B0E25C4E-C774-416D-BB97-CF55E1A6D4E2}" destId="{62258D46-E1D7-4F76-856C-52D9E858D49F}" srcOrd="0" destOrd="0" presId="urn:microsoft.com/office/officeart/2005/8/layout/process1"/>
    <dgm:cxn modelId="{BDCC01F5-B2B8-4DDD-AEF0-1BCBF659EB17}" type="presParOf" srcId="{ABA08A3C-15AD-41D1-A1C0-41EA922D4D49}" destId="{690CEBE0-2283-4993-88BB-550CEFA8043B}" srcOrd="4" destOrd="0" presId="urn:microsoft.com/office/officeart/2005/8/layout/process1"/>
    <dgm:cxn modelId="{CD0073D8-40F7-4AE6-B4C8-28BEE3E397C2}" type="presParOf" srcId="{ABA08A3C-15AD-41D1-A1C0-41EA922D4D49}" destId="{890101F1-27D0-4779-8080-88DD9AFEF600}" srcOrd="5" destOrd="0" presId="urn:microsoft.com/office/officeart/2005/8/layout/process1"/>
    <dgm:cxn modelId="{91BBBCA0-B0DF-40C3-A230-588D170765A2}" type="presParOf" srcId="{890101F1-27D0-4779-8080-88DD9AFEF600}" destId="{E5060DA5-B778-4800-B3EE-123ACD90921D}" srcOrd="0" destOrd="0" presId="urn:microsoft.com/office/officeart/2005/8/layout/process1"/>
    <dgm:cxn modelId="{C34DA8A4-E2CD-48EF-BC8B-E3131485BC06}" type="presParOf" srcId="{ABA08A3C-15AD-41D1-A1C0-41EA922D4D49}" destId="{E771CC37-57F8-4232-A977-BCA3DE7128F4}" srcOrd="6" destOrd="0" presId="urn:microsoft.com/office/officeart/2005/8/layout/process1"/>
    <dgm:cxn modelId="{DD085179-66A0-4475-8E30-788232CF41D7}" type="presParOf" srcId="{ABA08A3C-15AD-41D1-A1C0-41EA922D4D49}" destId="{DC55C8AE-41D5-4865-97E2-A51A10AB3B80}" srcOrd="7" destOrd="0" presId="urn:microsoft.com/office/officeart/2005/8/layout/process1"/>
    <dgm:cxn modelId="{DE63C681-E99C-4181-A245-88A755AD3B2C}" type="presParOf" srcId="{DC55C8AE-41D5-4865-97E2-A51A10AB3B80}" destId="{5619B2B6-F6AC-4A45-A16D-C1C020F76396}" srcOrd="0" destOrd="0" presId="urn:microsoft.com/office/officeart/2005/8/layout/process1"/>
    <dgm:cxn modelId="{618C53D3-B0B0-497B-B03D-B8FBC151045F}" type="presParOf" srcId="{ABA08A3C-15AD-41D1-A1C0-41EA922D4D49}" destId="{8FB37D9E-4C4A-4461-8900-183CC55A1B2E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8BA935-8BA0-4147-94D5-A70AA71E7142}" type="doc">
      <dgm:prSet loTypeId="urn:microsoft.com/office/officeart/2005/8/layout/default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43D1568-60D3-4453-9350-32305B6E22BF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es-ES" dirty="0" smtClean="0"/>
            <a:t>Uniones</a:t>
          </a:r>
          <a:endParaRPr lang="es-ES" dirty="0"/>
        </a:p>
      </dgm:t>
    </dgm:pt>
    <dgm:pt modelId="{13075F93-35D1-40B9-ABD9-D4ECE3B10EB1}" type="parTrans" cxnId="{48BB518D-6967-430F-A6D9-E84824DF238A}">
      <dgm:prSet/>
      <dgm:spPr/>
      <dgm:t>
        <a:bodyPr/>
        <a:lstStyle/>
        <a:p>
          <a:endParaRPr lang="es-ES"/>
        </a:p>
      </dgm:t>
    </dgm:pt>
    <dgm:pt modelId="{E2CDD8C2-CAD5-4EC1-8689-AC272221C839}" type="sibTrans" cxnId="{48BB518D-6967-430F-A6D9-E84824DF238A}">
      <dgm:prSet/>
      <dgm:spPr/>
      <dgm:t>
        <a:bodyPr/>
        <a:lstStyle/>
        <a:p>
          <a:endParaRPr lang="es-ES"/>
        </a:p>
      </dgm:t>
    </dgm:pt>
    <dgm:pt modelId="{530A3E9A-085C-4DDA-869F-E11571579C73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es-ES" dirty="0" smtClean="0"/>
            <a:t>Huecos y concavidades</a:t>
          </a:r>
          <a:endParaRPr lang="es-ES" dirty="0"/>
        </a:p>
      </dgm:t>
    </dgm:pt>
    <dgm:pt modelId="{9C91762A-A4A7-4C3F-BDF3-109EE61E1B16}" type="parTrans" cxnId="{01BE43A4-46A4-4850-91E7-2CF139B4B765}">
      <dgm:prSet/>
      <dgm:spPr/>
      <dgm:t>
        <a:bodyPr/>
        <a:lstStyle/>
        <a:p>
          <a:endParaRPr lang="es-ES"/>
        </a:p>
      </dgm:t>
    </dgm:pt>
    <dgm:pt modelId="{EE8F92D6-F5EE-494B-BCA9-A7E2B01CBCA8}" type="sibTrans" cxnId="{01BE43A4-46A4-4850-91E7-2CF139B4B765}">
      <dgm:prSet/>
      <dgm:spPr/>
      <dgm:t>
        <a:bodyPr/>
        <a:lstStyle/>
        <a:p>
          <a:endParaRPr lang="es-ES"/>
        </a:p>
      </dgm:t>
    </dgm:pt>
    <dgm:pt modelId="{73DA127E-B95D-4E64-A8B8-B215D22B5F29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es-ES" dirty="0" smtClean="0"/>
            <a:t>Relieves y hendiduras</a:t>
          </a:r>
          <a:endParaRPr lang="es-ES" dirty="0"/>
        </a:p>
      </dgm:t>
    </dgm:pt>
    <dgm:pt modelId="{64F65B57-79F3-4D40-A9DF-EAAC0B888FD9}" type="parTrans" cxnId="{D9D77EDC-DBFD-4AD3-8A92-13C7344F8914}">
      <dgm:prSet/>
      <dgm:spPr/>
      <dgm:t>
        <a:bodyPr/>
        <a:lstStyle/>
        <a:p>
          <a:endParaRPr lang="es-ES"/>
        </a:p>
      </dgm:t>
    </dgm:pt>
    <dgm:pt modelId="{E2A30F84-F5A0-4292-AAB2-24AA6BF58758}" type="sibTrans" cxnId="{D9D77EDC-DBFD-4AD3-8A92-13C7344F8914}">
      <dgm:prSet/>
      <dgm:spPr/>
      <dgm:t>
        <a:bodyPr/>
        <a:lstStyle/>
        <a:p>
          <a:endParaRPr lang="es-ES"/>
        </a:p>
      </dgm:t>
    </dgm:pt>
    <dgm:pt modelId="{4C9EA0D0-A9D2-483F-BF33-D8FD72BE0C72}">
      <dgm:prSet phldrT="[Texto]"/>
      <dgm:spPr/>
      <dgm:t>
        <a:bodyPr/>
        <a:lstStyle/>
        <a:p>
          <a:r>
            <a:rPr lang="es-ES" dirty="0" smtClean="0"/>
            <a:t>Asas y mangos</a:t>
          </a:r>
          <a:endParaRPr lang="es-ES" dirty="0"/>
        </a:p>
      </dgm:t>
    </dgm:pt>
    <dgm:pt modelId="{DED7142A-081B-44FD-8DBA-AA1FF96CE49E}" type="parTrans" cxnId="{93C4E460-A6D1-4212-9295-B75DB4ECD9A8}">
      <dgm:prSet/>
      <dgm:spPr/>
      <dgm:t>
        <a:bodyPr/>
        <a:lstStyle/>
        <a:p>
          <a:endParaRPr lang="es-ES"/>
        </a:p>
      </dgm:t>
    </dgm:pt>
    <dgm:pt modelId="{643D8B55-65F4-423A-9CE1-782327F842E5}" type="sibTrans" cxnId="{93C4E460-A6D1-4212-9295-B75DB4ECD9A8}">
      <dgm:prSet/>
      <dgm:spPr/>
      <dgm:t>
        <a:bodyPr/>
        <a:lstStyle/>
        <a:p>
          <a:endParaRPr lang="es-ES"/>
        </a:p>
      </dgm:t>
    </dgm:pt>
    <dgm:pt modelId="{25F7A4BA-AF9E-4B92-BD1A-CB23501A03FC}">
      <dgm:prSet phldrT="[Texto]"/>
      <dgm:spPr/>
      <dgm:t>
        <a:bodyPr/>
        <a:lstStyle/>
        <a:p>
          <a:r>
            <a:rPr lang="es-ES" dirty="0" smtClean="0"/>
            <a:t>Sólidos o/y Superficies</a:t>
          </a:r>
          <a:endParaRPr lang="es-ES" dirty="0"/>
        </a:p>
      </dgm:t>
    </dgm:pt>
    <dgm:pt modelId="{45753F0E-0439-4E79-8B90-F13C1F75EED6}" type="parTrans" cxnId="{AA7BCBF4-5FD1-4BCD-B4B3-5D248B0BF574}">
      <dgm:prSet/>
      <dgm:spPr/>
      <dgm:t>
        <a:bodyPr/>
        <a:lstStyle/>
        <a:p>
          <a:endParaRPr lang="es-ES"/>
        </a:p>
      </dgm:t>
    </dgm:pt>
    <dgm:pt modelId="{454D58F9-3751-4010-9F61-7881469E378F}" type="sibTrans" cxnId="{AA7BCBF4-5FD1-4BCD-B4B3-5D248B0BF574}">
      <dgm:prSet/>
      <dgm:spPr/>
      <dgm:t>
        <a:bodyPr/>
        <a:lstStyle/>
        <a:p>
          <a:endParaRPr lang="es-ES"/>
        </a:p>
      </dgm:t>
    </dgm:pt>
    <dgm:pt modelId="{A05DC9F3-8A36-40E8-8304-4EC55F83FBC8}" type="pres">
      <dgm:prSet presAssocID="{B88BA935-8BA0-4147-94D5-A70AA71E714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C465DCC-7D11-4740-B06D-C461059D979F}" type="pres">
      <dgm:prSet presAssocID="{143D1568-60D3-4453-9350-32305B6E22BF}" presName="node" presStyleLbl="node1" presStyleIdx="0" presStyleCnt="5" custLinFactNeighborX="-3417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BC5706DB-64AF-45C4-8870-3B398DD352DD}" type="pres">
      <dgm:prSet presAssocID="{E2CDD8C2-CAD5-4EC1-8689-AC272221C839}" presName="sibTrans" presStyleCnt="0"/>
      <dgm:spPr/>
    </dgm:pt>
    <dgm:pt modelId="{6E584DE9-D021-4BA0-BE8D-5B7969F5340B}" type="pres">
      <dgm:prSet presAssocID="{530A3E9A-085C-4DDA-869F-E11571579C73}" presName="node" presStyleLbl="node1" presStyleIdx="1" presStyleCnt="5" custLinFactX="-44174" custLinFactY="100000" custLinFactNeighborX="-100000" custLinFactNeighborY="13286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1667FF40-B3F5-4C55-A698-FE44A265469D}" type="pres">
      <dgm:prSet presAssocID="{EE8F92D6-F5EE-494B-BCA9-A7E2B01CBCA8}" presName="sibTrans" presStyleCnt="0"/>
      <dgm:spPr/>
    </dgm:pt>
    <dgm:pt modelId="{C5CB2EAB-0E59-4E99-95AF-4A6FDCFD1FF8}" type="pres">
      <dgm:prSet presAssocID="{73DA127E-B95D-4E64-A8B8-B215D22B5F29}" presName="node" presStyleLbl="node1" presStyleIdx="2" presStyleCnt="5" custLinFactNeighborX="-34174" custLinFactNeighborY="-3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185E08AC-1F23-4111-AD60-62C673A20091}" type="pres">
      <dgm:prSet presAssocID="{E2A30F84-F5A0-4292-AAB2-24AA6BF58758}" presName="sibTrans" presStyleCnt="0"/>
      <dgm:spPr/>
    </dgm:pt>
    <dgm:pt modelId="{3F5619CC-0FD6-4B96-8227-1811D7EEA01B}" type="pres">
      <dgm:prSet presAssocID="{4C9EA0D0-A9D2-483F-BF33-D8FD72BE0C72}" presName="node" presStyleLbl="node1" presStyleIdx="3" presStyleCnt="5" custLinFactNeighborX="-8175" custLinFactNeighborY="5264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79A3988A-8891-407C-B83F-AD3BE54706B0}" type="pres">
      <dgm:prSet presAssocID="{643D8B55-65F4-423A-9CE1-782327F842E5}" presName="sibTrans" presStyleCnt="0"/>
      <dgm:spPr/>
    </dgm:pt>
    <dgm:pt modelId="{FE3B9550-1B85-4B0D-B727-FD2B0F91980C}" type="pres">
      <dgm:prSet presAssocID="{25F7A4BA-AF9E-4B92-BD1A-CB23501A03FC}" presName="node" presStyleLbl="node1" presStyleIdx="4" presStyleCnt="5" custLinFactY="-75230" custLinFactNeighborX="46825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</dgm:ptLst>
  <dgm:cxnLst>
    <dgm:cxn modelId="{CDAE6AAC-7C47-4918-BA63-F8BFC35E4BBE}" type="presOf" srcId="{25F7A4BA-AF9E-4B92-BD1A-CB23501A03FC}" destId="{FE3B9550-1B85-4B0D-B727-FD2B0F91980C}" srcOrd="0" destOrd="0" presId="urn:microsoft.com/office/officeart/2005/8/layout/default"/>
    <dgm:cxn modelId="{93C4E460-A6D1-4212-9295-B75DB4ECD9A8}" srcId="{B88BA935-8BA0-4147-94D5-A70AA71E7142}" destId="{4C9EA0D0-A9D2-483F-BF33-D8FD72BE0C72}" srcOrd="3" destOrd="0" parTransId="{DED7142A-081B-44FD-8DBA-AA1FF96CE49E}" sibTransId="{643D8B55-65F4-423A-9CE1-782327F842E5}"/>
    <dgm:cxn modelId="{A3798129-D658-4686-BFC6-4EDDD0076844}" type="presOf" srcId="{4C9EA0D0-A9D2-483F-BF33-D8FD72BE0C72}" destId="{3F5619CC-0FD6-4B96-8227-1811D7EEA01B}" srcOrd="0" destOrd="0" presId="urn:microsoft.com/office/officeart/2005/8/layout/default"/>
    <dgm:cxn modelId="{48BB518D-6967-430F-A6D9-E84824DF238A}" srcId="{B88BA935-8BA0-4147-94D5-A70AA71E7142}" destId="{143D1568-60D3-4453-9350-32305B6E22BF}" srcOrd="0" destOrd="0" parTransId="{13075F93-35D1-40B9-ABD9-D4ECE3B10EB1}" sibTransId="{E2CDD8C2-CAD5-4EC1-8689-AC272221C839}"/>
    <dgm:cxn modelId="{01BE43A4-46A4-4850-91E7-2CF139B4B765}" srcId="{B88BA935-8BA0-4147-94D5-A70AA71E7142}" destId="{530A3E9A-085C-4DDA-869F-E11571579C73}" srcOrd="1" destOrd="0" parTransId="{9C91762A-A4A7-4C3F-BDF3-109EE61E1B16}" sibTransId="{EE8F92D6-F5EE-494B-BCA9-A7E2B01CBCA8}"/>
    <dgm:cxn modelId="{C2C4A2E4-F73C-43D6-8F71-1B8B483195E4}" type="presOf" srcId="{530A3E9A-085C-4DDA-869F-E11571579C73}" destId="{6E584DE9-D021-4BA0-BE8D-5B7969F5340B}" srcOrd="0" destOrd="0" presId="urn:microsoft.com/office/officeart/2005/8/layout/default"/>
    <dgm:cxn modelId="{A853E52D-6576-47A2-9678-2A9A1126F460}" type="presOf" srcId="{73DA127E-B95D-4E64-A8B8-B215D22B5F29}" destId="{C5CB2EAB-0E59-4E99-95AF-4A6FDCFD1FF8}" srcOrd="0" destOrd="0" presId="urn:microsoft.com/office/officeart/2005/8/layout/default"/>
    <dgm:cxn modelId="{8A78DDB4-C18B-4797-B504-7EB8CE0029A4}" type="presOf" srcId="{B88BA935-8BA0-4147-94D5-A70AA71E7142}" destId="{A05DC9F3-8A36-40E8-8304-4EC55F83FBC8}" srcOrd="0" destOrd="0" presId="urn:microsoft.com/office/officeart/2005/8/layout/default"/>
    <dgm:cxn modelId="{AA7BCBF4-5FD1-4BCD-B4B3-5D248B0BF574}" srcId="{B88BA935-8BA0-4147-94D5-A70AA71E7142}" destId="{25F7A4BA-AF9E-4B92-BD1A-CB23501A03FC}" srcOrd="4" destOrd="0" parTransId="{45753F0E-0439-4E79-8B90-F13C1F75EED6}" sibTransId="{454D58F9-3751-4010-9F61-7881469E378F}"/>
    <dgm:cxn modelId="{D9D77EDC-DBFD-4AD3-8A92-13C7344F8914}" srcId="{B88BA935-8BA0-4147-94D5-A70AA71E7142}" destId="{73DA127E-B95D-4E64-A8B8-B215D22B5F29}" srcOrd="2" destOrd="0" parTransId="{64F65B57-79F3-4D40-A9DF-EAAC0B888FD9}" sibTransId="{E2A30F84-F5A0-4292-AAB2-24AA6BF58758}"/>
    <dgm:cxn modelId="{9F8647C6-352D-48DA-BD5C-40845A9B4F0C}" type="presOf" srcId="{143D1568-60D3-4453-9350-32305B6E22BF}" destId="{BC465DCC-7D11-4740-B06D-C461059D979F}" srcOrd="0" destOrd="0" presId="urn:microsoft.com/office/officeart/2005/8/layout/default"/>
    <dgm:cxn modelId="{44C73BDC-0956-4744-88DB-9439AD2BABA8}" type="presParOf" srcId="{A05DC9F3-8A36-40E8-8304-4EC55F83FBC8}" destId="{BC465DCC-7D11-4740-B06D-C461059D979F}" srcOrd="0" destOrd="0" presId="urn:microsoft.com/office/officeart/2005/8/layout/default"/>
    <dgm:cxn modelId="{C20126B3-4096-4CF9-B9D2-90093F0780A4}" type="presParOf" srcId="{A05DC9F3-8A36-40E8-8304-4EC55F83FBC8}" destId="{BC5706DB-64AF-45C4-8870-3B398DD352DD}" srcOrd="1" destOrd="0" presId="urn:microsoft.com/office/officeart/2005/8/layout/default"/>
    <dgm:cxn modelId="{39161322-C611-4B44-B23E-BA56847758E1}" type="presParOf" srcId="{A05DC9F3-8A36-40E8-8304-4EC55F83FBC8}" destId="{6E584DE9-D021-4BA0-BE8D-5B7969F5340B}" srcOrd="2" destOrd="0" presId="urn:microsoft.com/office/officeart/2005/8/layout/default"/>
    <dgm:cxn modelId="{3920D49F-7A61-48B1-B348-73D12AE1F6F0}" type="presParOf" srcId="{A05DC9F3-8A36-40E8-8304-4EC55F83FBC8}" destId="{1667FF40-B3F5-4C55-A698-FE44A265469D}" srcOrd="3" destOrd="0" presId="urn:microsoft.com/office/officeart/2005/8/layout/default"/>
    <dgm:cxn modelId="{AAB92454-0895-408E-9730-93F25204D2DE}" type="presParOf" srcId="{A05DC9F3-8A36-40E8-8304-4EC55F83FBC8}" destId="{C5CB2EAB-0E59-4E99-95AF-4A6FDCFD1FF8}" srcOrd="4" destOrd="0" presId="urn:microsoft.com/office/officeart/2005/8/layout/default"/>
    <dgm:cxn modelId="{A2C613FE-D569-4401-81B8-5D26C7D18154}" type="presParOf" srcId="{A05DC9F3-8A36-40E8-8304-4EC55F83FBC8}" destId="{185E08AC-1F23-4111-AD60-62C673A20091}" srcOrd="5" destOrd="0" presId="urn:microsoft.com/office/officeart/2005/8/layout/default"/>
    <dgm:cxn modelId="{AE17B63F-7E00-420A-8C44-2C7D46EDF937}" type="presParOf" srcId="{A05DC9F3-8A36-40E8-8304-4EC55F83FBC8}" destId="{3F5619CC-0FD6-4B96-8227-1811D7EEA01B}" srcOrd="6" destOrd="0" presId="urn:microsoft.com/office/officeart/2005/8/layout/default"/>
    <dgm:cxn modelId="{2418F242-D126-439F-BA66-A695F3BC65EA}" type="presParOf" srcId="{A05DC9F3-8A36-40E8-8304-4EC55F83FBC8}" destId="{79A3988A-8891-407C-B83F-AD3BE54706B0}" srcOrd="7" destOrd="0" presId="urn:microsoft.com/office/officeart/2005/8/layout/default"/>
    <dgm:cxn modelId="{13A99C3A-1ADC-46A3-A51B-04B5D9DD4765}" type="presParOf" srcId="{A05DC9F3-8A36-40E8-8304-4EC55F83FBC8}" destId="{FE3B9550-1B85-4B0D-B727-FD2B0F91980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8521BD-0422-4AED-83CC-11E0F8E0D72B}">
      <dsp:nvSpPr>
        <dsp:cNvPr id="0" name=""/>
        <dsp:cNvSpPr/>
      </dsp:nvSpPr>
      <dsp:spPr>
        <a:xfrm>
          <a:off x="3375" y="1982859"/>
          <a:ext cx="1046366" cy="7455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Búsqueda de información</a:t>
          </a:r>
        </a:p>
      </dsp:txBody>
      <dsp:txXfrm>
        <a:off x="3375" y="1982859"/>
        <a:ext cx="1046366" cy="745535"/>
      </dsp:txXfrm>
    </dsp:sp>
    <dsp:sp modelId="{30C50553-4E8E-495D-94C8-4CF04942A7A8}">
      <dsp:nvSpPr>
        <dsp:cNvPr id="0" name=""/>
        <dsp:cNvSpPr/>
      </dsp:nvSpPr>
      <dsp:spPr>
        <a:xfrm>
          <a:off x="1154378" y="2225877"/>
          <a:ext cx="221829" cy="259498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1154378" y="2225877"/>
        <a:ext cx="221829" cy="259498"/>
      </dsp:txXfrm>
    </dsp:sp>
    <dsp:sp modelId="{D21DB896-1FEA-4875-964A-8BCF8E570AA4}">
      <dsp:nvSpPr>
        <dsp:cNvPr id="0" name=""/>
        <dsp:cNvSpPr/>
      </dsp:nvSpPr>
      <dsp:spPr>
        <a:xfrm>
          <a:off x="1468288" y="1982859"/>
          <a:ext cx="1046366" cy="7455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Análisis de la información</a:t>
          </a:r>
        </a:p>
      </dsp:txBody>
      <dsp:txXfrm>
        <a:off x="1468288" y="1982859"/>
        <a:ext cx="1046366" cy="745535"/>
      </dsp:txXfrm>
    </dsp:sp>
    <dsp:sp modelId="{B0E25C4E-C774-416D-BB97-CF55E1A6D4E2}">
      <dsp:nvSpPr>
        <dsp:cNvPr id="0" name=""/>
        <dsp:cNvSpPr/>
      </dsp:nvSpPr>
      <dsp:spPr>
        <a:xfrm>
          <a:off x="2619290" y="2225877"/>
          <a:ext cx="221829" cy="259498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2619290" y="2225877"/>
        <a:ext cx="221829" cy="259498"/>
      </dsp:txXfrm>
    </dsp:sp>
    <dsp:sp modelId="{690CEBE0-2283-4993-88BB-550CEFA8043B}">
      <dsp:nvSpPr>
        <dsp:cNvPr id="0" name=""/>
        <dsp:cNvSpPr/>
      </dsp:nvSpPr>
      <dsp:spPr>
        <a:xfrm>
          <a:off x="2933200" y="1982859"/>
          <a:ext cx="1046366" cy="7455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Elección de un orden adecuado</a:t>
          </a:r>
        </a:p>
      </dsp:txBody>
      <dsp:txXfrm>
        <a:off x="2933200" y="1982859"/>
        <a:ext cx="1046366" cy="745535"/>
      </dsp:txXfrm>
    </dsp:sp>
    <dsp:sp modelId="{890101F1-27D0-4779-8080-88DD9AFEF600}">
      <dsp:nvSpPr>
        <dsp:cNvPr id="0" name=""/>
        <dsp:cNvSpPr/>
      </dsp:nvSpPr>
      <dsp:spPr>
        <a:xfrm>
          <a:off x="4084203" y="2225877"/>
          <a:ext cx="221829" cy="259498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4084203" y="2225877"/>
        <a:ext cx="221829" cy="259498"/>
      </dsp:txXfrm>
    </dsp:sp>
    <dsp:sp modelId="{E771CC37-57F8-4232-A977-BCA3DE7128F4}">
      <dsp:nvSpPr>
        <dsp:cNvPr id="0" name=""/>
        <dsp:cNvSpPr/>
      </dsp:nvSpPr>
      <dsp:spPr>
        <a:xfrm>
          <a:off x="4398113" y="1982859"/>
          <a:ext cx="1046366" cy="7455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Diseño de objetos complejos</a:t>
          </a:r>
        </a:p>
      </dsp:txBody>
      <dsp:txXfrm>
        <a:off x="4398113" y="1982859"/>
        <a:ext cx="1046366" cy="745535"/>
      </dsp:txXfrm>
    </dsp:sp>
    <dsp:sp modelId="{DC55C8AE-41D5-4865-97E2-A51A10AB3B80}">
      <dsp:nvSpPr>
        <dsp:cNvPr id="0" name=""/>
        <dsp:cNvSpPr/>
      </dsp:nvSpPr>
      <dsp:spPr>
        <a:xfrm>
          <a:off x="5549116" y="2225877"/>
          <a:ext cx="221829" cy="259498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5549116" y="2225877"/>
        <a:ext cx="221829" cy="259498"/>
      </dsp:txXfrm>
    </dsp:sp>
    <dsp:sp modelId="{8FB37D9E-4C4A-4461-8900-183CC55A1B2E}">
      <dsp:nvSpPr>
        <dsp:cNvPr id="0" name=""/>
        <dsp:cNvSpPr/>
      </dsp:nvSpPr>
      <dsp:spPr>
        <a:xfrm>
          <a:off x="5863026" y="1982859"/>
          <a:ext cx="1046366" cy="7455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Creación del material didáctico</a:t>
          </a:r>
        </a:p>
      </dsp:txBody>
      <dsp:txXfrm>
        <a:off x="5863026" y="1982859"/>
        <a:ext cx="1046366" cy="7455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465DCC-7D11-4740-B06D-C461059D979F}">
      <dsp:nvSpPr>
        <dsp:cNvPr id="0" name=""/>
        <dsp:cNvSpPr/>
      </dsp:nvSpPr>
      <dsp:spPr>
        <a:xfrm>
          <a:off x="0" y="421"/>
          <a:ext cx="2267830" cy="1360698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Uniones</a:t>
          </a:r>
          <a:endParaRPr lang="es-ES" sz="2700" kern="1200" dirty="0"/>
        </a:p>
      </dsp:txBody>
      <dsp:txXfrm>
        <a:off x="0" y="421"/>
        <a:ext cx="2267830" cy="1360698"/>
      </dsp:txXfrm>
    </dsp:sp>
    <dsp:sp modelId="{6E584DE9-D021-4BA0-BE8D-5B7969F5340B}">
      <dsp:nvSpPr>
        <dsp:cNvPr id="0" name=""/>
        <dsp:cNvSpPr/>
      </dsp:nvSpPr>
      <dsp:spPr>
        <a:xfrm>
          <a:off x="0" y="3168997"/>
          <a:ext cx="2267830" cy="1360698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Huecos y concavidades</a:t>
          </a:r>
          <a:endParaRPr lang="es-ES" sz="2700" kern="1200" dirty="0"/>
        </a:p>
      </dsp:txBody>
      <dsp:txXfrm>
        <a:off x="0" y="3168997"/>
        <a:ext cx="2267830" cy="1360698"/>
      </dsp:txXfrm>
    </dsp:sp>
    <dsp:sp modelId="{C5CB2EAB-0E59-4E99-95AF-4A6FDCFD1FF8}">
      <dsp:nvSpPr>
        <dsp:cNvPr id="0" name=""/>
        <dsp:cNvSpPr/>
      </dsp:nvSpPr>
      <dsp:spPr>
        <a:xfrm>
          <a:off x="0" y="1583684"/>
          <a:ext cx="2267830" cy="1360698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Relieves y hendiduras</a:t>
          </a:r>
          <a:endParaRPr lang="es-ES" sz="2700" kern="1200" dirty="0"/>
        </a:p>
      </dsp:txBody>
      <dsp:txXfrm>
        <a:off x="0" y="1583684"/>
        <a:ext cx="2267830" cy="1360698"/>
      </dsp:txXfrm>
    </dsp:sp>
    <dsp:sp modelId="{3F5619CC-0FD6-4B96-8227-1811D7EEA01B}">
      <dsp:nvSpPr>
        <dsp:cNvPr id="0" name=""/>
        <dsp:cNvSpPr/>
      </dsp:nvSpPr>
      <dsp:spPr>
        <a:xfrm>
          <a:off x="3024340" y="2304283"/>
          <a:ext cx="2267830" cy="136069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Asas y mangos</a:t>
          </a:r>
          <a:endParaRPr lang="es-ES" sz="2700" kern="1200" dirty="0"/>
        </a:p>
      </dsp:txBody>
      <dsp:txXfrm>
        <a:off x="3024340" y="2304283"/>
        <a:ext cx="2267830" cy="1360698"/>
      </dsp:txXfrm>
    </dsp:sp>
    <dsp:sp modelId="{FE3B9550-1B85-4B0D-B727-FD2B0F91980C}">
      <dsp:nvSpPr>
        <dsp:cNvPr id="0" name=""/>
        <dsp:cNvSpPr/>
      </dsp:nvSpPr>
      <dsp:spPr>
        <a:xfrm>
          <a:off x="3024340" y="791032"/>
          <a:ext cx="2267830" cy="136069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Sólidos o/y Superficies</a:t>
          </a:r>
          <a:endParaRPr lang="es-ES" sz="2700" kern="1200" dirty="0"/>
        </a:p>
      </dsp:txBody>
      <dsp:txXfrm>
        <a:off x="3024340" y="791032"/>
        <a:ext cx="2267830" cy="1360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D93F8-1CFB-4678-B5CD-AAC71CF280C7}" type="datetimeFigureOut">
              <a:rPr lang="es-ES" smtClean="0"/>
              <a:pPr/>
              <a:t>11/09/2016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9D927-A148-4E0D-8D93-42A5B2D8EE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poder ser capaces de detectar cuales son los problemas a los cuáles nos podemos enfrentar cuando trabajamos con superficies en </a:t>
            </a:r>
            <a:r>
              <a:rPr lang="es-E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SolidWorks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se ha llevado a cabo una serie de ejercicios encontrados en libros, webs o apuntes.</a:t>
            </a:r>
          </a:p>
          <a:p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Uniones de superficies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Pueden surgir ciertas complicaciones a la hora de unir superficies, sobretodo en la conservación de la continuidad de estas para conseguir que no se vea ningún tipo de separación o diferencia entre estas. La cosa se complica cuando se pretende unir un conjunto de más de 2 superficies.</a:t>
            </a:r>
          </a:p>
          <a:p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Enfoque de trabajo de superficies: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Hay dos formas básicas para trabajar con superficies, por un lado con secciones perpendiculares, a través de 2 o 3 vistas o croquis de un objeto, o a través de una serie de secciones paralelas. Decidirse por una opción u otra muchas veces puede facilitar o complicar el trabajo. </a:t>
            </a:r>
          </a:p>
          <a:p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Objetos cóncavos/huecos: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Estos son los típicos objetos que muchas veces se pueden trabajar únicamente con superficies, por lo tanto a veces su geometría se puede complicar y, por lo tanto, pueden aparecer ciertos problemas.</a:t>
            </a:r>
          </a:p>
          <a:p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Relieves y hendiduras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Los salientes y hendiduras suelen ser utilizados como elementos de decoración. Introducirlos en superficies lisas puede aportar cierto valor añadido a nuestro objeto, pero a su vez incrementa el trabajo y si no se sabe cómo abordar el problema, se puede complicar mucho.</a:t>
            </a:r>
          </a:p>
          <a:p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Asas y mangos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Cada vez más las asas y mangos de los productos que están actualmente en el mercado son más y más ergonómicos, por lo que las formas son cada vez más complejas. </a:t>
            </a:r>
          </a:p>
          <a:p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Decisión de trabajar son sólidos o superficies: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Siempre que se pueda, es más fácil trabajar con sólidos, por lo tanto la elección es bastante sencilla. El problema viene cuando decidimos mal.</a:t>
            </a:r>
          </a:p>
          <a:p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-Trabajo con superficies y sólidos a la vez: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Esto es bastante aconsejable, ya que siempre habrá partes de un objeto que se puedan trabajar con una técnica u otra, hay que aprender a hacer uniones entre estas y conseguir una buena fusión.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D927-A148-4E0D-8D93-42A5B2D8EE43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D927-A148-4E0D-8D93-42A5B2D8EE43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5834B-D577-4CF4-931E-84219E0C4B3B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EC13-8599-4176-B5AA-4EBA22C698B6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9D035-6ADA-4226-A45F-72A7C6E31222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F41-1328-4FF9-ACCA-B50CF3DA0C44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854BD-28C0-4A58-8F4F-1D93588D615A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DCAF-4113-45E5-8280-B72732E865E7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10BC8-3F6C-40D8-971A-5F776601F62F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93DAB-267C-411C-8156-D57A901A3EFC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5E50F-D334-48A1-8018-4EEC3BB3EC87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5757-77B9-4C91-BE30-284D34537E31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A8A4-DACB-4A2E-8317-3F55D7EA7CCA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D2A6E-EBB0-43BC-BE93-7EB91A629EB2}" type="datetime1">
              <a:rPr lang="es-ES" smtClean="0"/>
              <a:pPr/>
              <a:t>11/09/2016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FD3A4-BB0B-4A47-80CE-09858770D74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guerinileila.wixsite.com/misiti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8" name="Picture 4" descr="Resultado de imagen de logo up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2699792" cy="954252"/>
          </a:xfrm>
          <a:prstGeom prst="rect">
            <a:avLst/>
          </a:prstGeom>
          <a:noFill/>
        </p:spPr>
      </p:pic>
      <p:pic>
        <p:nvPicPr>
          <p:cNvPr id="1030" name="Picture 6" descr="Resultado de imagen de logo etsi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7341" y="332736"/>
            <a:ext cx="2819155" cy="720000"/>
          </a:xfrm>
          <a:prstGeom prst="rect">
            <a:avLst/>
          </a:prstGeom>
          <a:noFill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 t="21311" r="48823" b="67059"/>
          <a:stretch>
            <a:fillRect/>
          </a:stretch>
        </p:blipFill>
        <p:spPr bwMode="auto">
          <a:xfrm>
            <a:off x="-1043944" y="5229200"/>
            <a:ext cx="6264016" cy="106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 t="15883" b="57754"/>
          <a:stretch>
            <a:fillRect/>
          </a:stretch>
        </p:blipFill>
        <p:spPr bwMode="auto">
          <a:xfrm>
            <a:off x="-1619250" y="2420888"/>
            <a:ext cx="123825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 cstate="print"/>
          <a:srcRect l="62943" t="21311" b="67059"/>
          <a:stretch>
            <a:fillRect/>
          </a:stretch>
        </p:blipFill>
        <p:spPr bwMode="auto">
          <a:xfrm>
            <a:off x="5364768" y="5229200"/>
            <a:ext cx="4535824" cy="106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/>
          <a:srcRect t="19761" b="75587"/>
          <a:stretch>
            <a:fillRect/>
          </a:stretch>
        </p:blipFill>
        <p:spPr bwMode="auto">
          <a:xfrm>
            <a:off x="-1619250" y="1556792"/>
            <a:ext cx="123825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-1116632" y="2204864"/>
            <a:ext cx="11449272" cy="16561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bg1"/>
                </a:solidFill>
              </a:rPr>
              <a:t>MODELADO POR </a:t>
            </a:r>
            <a:r>
              <a:rPr lang="es-ES" sz="4400" b="1" dirty="0" smtClean="0">
                <a:solidFill>
                  <a:schemeClr val="bg1"/>
                </a:solidFill>
              </a:rPr>
              <a:t>SUPERFICIES</a:t>
            </a:r>
            <a:endParaRPr lang="es-ES" sz="4400" b="1" dirty="0">
              <a:solidFill>
                <a:schemeClr val="bg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187624" y="2996952"/>
            <a:ext cx="6768752" cy="20882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</a:rPr>
              <a:t>Creación de una biblioteca </a:t>
            </a:r>
          </a:p>
          <a:p>
            <a:pPr algn="ctr"/>
            <a:r>
              <a:rPr lang="es-ES" sz="2800" b="1" dirty="0" smtClean="0">
                <a:solidFill>
                  <a:schemeClr val="bg1"/>
                </a:solidFill>
              </a:rPr>
              <a:t>de objetos complejos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0" y="4941168"/>
            <a:ext cx="4139952" cy="172819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es-ES" sz="2000" b="1" dirty="0">
                <a:solidFill>
                  <a:schemeClr val="bg1"/>
                </a:solidFill>
              </a:rPr>
              <a:t>AUTOR: </a:t>
            </a:r>
            <a:r>
              <a:rPr lang="es-ES" sz="2000" b="1" dirty="0" err="1">
                <a:solidFill>
                  <a:schemeClr val="bg1"/>
                </a:solidFill>
              </a:rPr>
              <a:t>Guerini</a:t>
            </a:r>
            <a:r>
              <a:rPr lang="es-ES" sz="2000" b="1" dirty="0">
                <a:solidFill>
                  <a:schemeClr val="bg1"/>
                </a:solidFill>
              </a:rPr>
              <a:t>, Leila Catarina</a:t>
            </a:r>
            <a:endParaRPr lang="es-ES" sz="2000" dirty="0">
              <a:solidFill>
                <a:schemeClr val="bg1"/>
              </a:solidFill>
            </a:endParaRPr>
          </a:p>
          <a:p>
            <a:pPr lvl="1"/>
            <a:r>
              <a:rPr lang="es-ES" sz="2000" dirty="0">
                <a:solidFill>
                  <a:schemeClr val="bg1"/>
                </a:solidFill>
              </a:rPr>
              <a:t>TUTOR: Alcaide Marzal, Jorge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400600" y="5013176"/>
            <a:ext cx="3743400" cy="158417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652120" y="5508521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dirty="0" smtClean="0">
                <a:solidFill>
                  <a:schemeClr val="bg1"/>
                </a:solidFill>
              </a:rPr>
              <a:t>DEPART. PROYECTOS DE INGENIERÍA</a:t>
            </a:r>
          </a:p>
          <a:p>
            <a:pPr lvl="1" algn="r"/>
            <a:r>
              <a:rPr lang="es-ES" sz="1600" dirty="0" smtClean="0">
                <a:solidFill>
                  <a:schemeClr val="bg1"/>
                </a:solidFill>
              </a:rPr>
              <a:t>Valencia, Septiembre 2016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1475656" y="1412776"/>
            <a:ext cx="6192688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</a:rPr>
              <a:t>TRABAJO DE FIN DE GRADO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23728" y="1423317"/>
            <a:ext cx="7931224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Introducción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Estructura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del proyecto.</a:t>
            </a:r>
          </a:p>
          <a:p>
            <a:pPr>
              <a:buNone/>
            </a:pP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Situaciones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críticas en el modelado de superficies. </a:t>
            </a:r>
          </a:p>
          <a:p>
            <a:pPr>
              <a:buNone/>
            </a:pP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Selección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de ejercicios.</a:t>
            </a:r>
          </a:p>
          <a:p>
            <a:pPr>
              <a:buNone/>
            </a:pP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Modelado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por NURB vs modelado por subdivisión.</a:t>
            </a:r>
          </a:p>
          <a:p>
            <a:pPr>
              <a:buNone/>
            </a:pP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6.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Página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web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</a:t>
            </a: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Presupuesto.</a:t>
            </a:r>
            <a:endParaRPr lang="es-ES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Conclusión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575556" y="-387424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Índice de contenidos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1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11" name="Picture 4" descr="Resultado de imagen de logo upv"/>
          <p:cNvPicPr>
            <a:picLocks noChangeAspect="1" noChangeArrowheads="1"/>
          </p:cNvPicPr>
          <p:nvPr/>
        </p:nvPicPr>
        <p:blipFill>
          <a:blip r:embed="rId3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3648" y="2287413"/>
            <a:ext cx="7416824" cy="1717651"/>
          </a:xfrm>
        </p:spPr>
        <p:txBody>
          <a:bodyPr/>
          <a:lstStyle/>
          <a:p>
            <a:pPr algn="just">
              <a:buNone/>
            </a:pPr>
            <a:r>
              <a:rPr lang="es-ES" dirty="0" smtClean="0">
                <a:solidFill>
                  <a:srgbClr val="FF0000"/>
                </a:solidFill>
              </a:rPr>
              <a:t>	</a:t>
            </a:r>
            <a:r>
              <a:rPr lang="es-ES" sz="2800" dirty="0" smtClean="0"/>
              <a:t>Mostrar cómo </a:t>
            </a:r>
            <a:r>
              <a:rPr lang="es-ES" sz="2800" b="1" dirty="0" smtClean="0">
                <a:solidFill>
                  <a:srgbClr val="FF0000"/>
                </a:solidFill>
              </a:rPr>
              <a:t>afrontar</a:t>
            </a:r>
            <a:r>
              <a:rPr lang="es-ES" sz="2800" dirty="0" smtClean="0"/>
              <a:t> las diversas </a:t>
            </a:r>
            <a:r>
              <a:rPr lang="es-ES" sz="2800" b="1" dirty="0" smtClean="0">
                <a:solidFill>
                  <a:srgbClr val="FF0000"/>
                </a:solidFill>
              </a:rPr>
              <a:t>situaciones </a:t>
            </a:r>
            <a:r>
              <a:rPr lang="es-ES" sz="2800" b="1" dirty="0" smtClean="0">
                <a:solidFill>
                  <a:srgbClr val="FF0000"/>
                </a:solidFill>
              </a:rPr>
              <a:t>complejas</a:t>
            </a:r>
            <a:r>
              <a:rPr lang="es-ES" sz="2800" dirty="0" smtClean="0"/>
              <a:t> </a:t>
            </a:r>
            <a:r>
              <a:rPr lang="es-ES" sz="2800" dirty="0" smtClean="0"/>
              <a:t>que pueden </a:t>
            </a:r>
            <a:r>
              <a:rPr lang="es-ES" sz="2800" dirty="0" smtClean="0"/>
              <a:t>surgirnos a la hora de modelar a través de superficies</a:t>
            </a:r>
            <a:r>
              <a:rPr lang="es-ES" sz="2800" dirty="0" smtClean="0"/>
              <a:t>.</a:t>
            </a:r>
          </a:p>
          <a:p>
            <a:pPr algn="just">
              <a:buNone/>
            </a:pPr>
            <a:endParaRPr lang="es-ES" dirty="0" smtClean="0"/>
          </a:p>
          <a:p>
            <a:pPr algn="just">
              <a:buNone/>
            </a:pP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1547664" y="1484784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¿Cuál es la finalidad de este proyecto?</a:t>
            </a:r>
            <a:r>
              <a:rPr lang="es-ES" sz="2000" b="1" dirty="0" smtClean="0"/>
              <a:t> </a:t>
            </a:r>
            <a:endParaRPr lang="es-ES" sz="2000" b="1" dirty="0"/>
          </a:p>
        </p:txBody>
      </p:sp>
      <p:sp>
        <p:nvSpPr>
          <p:cNvPr id="16" name="15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Introducción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1. Introducción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r>
              <a:rPr lang="es-ES" dirty="0" smtClean="0"/>
              <a:t>. Selección de ejercicios</a:t>
            </a:r>
            <a:endParaRPr lang="es-ES" dirty="0"/>
          </a:p>
        </p:txBody>
      </p:sp>
      <p:sp>
        <p:nvSpPr>
          <p:cNvPr id="25" name="24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6" name="25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7" name="26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8" name="27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9" name="Picture 4" descr="Resultado de imagen de logo upv"/>
          <p:cNvPicPr>
            <a:picLocks noChangeAspect="1" noChangeArrowheads="1"/>
          </p:cNvPicPr>
          <p:nvPr/>
        </p:nvPicPr>
        <p:blipFill>
          <a:blip r:embed="rId3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30" name="29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  <p:pic>
        <p:nvPicPr>
          <p:cNvPr id="15362" name="Picture 2" descr="Resultado de imagen de enfrentar miedos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96C6B6"/>
              </a:clrFrom>
              <a:clrTo>
                <a:srgbClr val="96C6B6">
                  <a:alpha val="0"/>
                </a:srgbClr>
              </a:clrTo>
            </a:clrChange>
            <a:grayscl/>
            <a:lum bright="-10000"/>
          </a:blip>
          <a:srcRect/>
          <a:stretch>
            <a:fillRect/>
          </a:stretch>
        </p:blipFill>
        <p:spPr bwMode="auto">
          <a:xfrm>
            <a:off x="3382676" y="4005064"/>
            <a:ext cx="3458769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1916832"/>
            <a:ext cx="6330280" cy="130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6660" y="3789040"/>
            <a:ext cx="388843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err="1" smtClean="0">
                <a:solidFill>
                  <a:schemeClr val="bg1"/>
                </a:solidFill>
              </a:rPr>
              <a:t>Íntroducción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3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1. Introducción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r>
              <a:rPr lang="es-ES" dirty="0" smtClean="0"/>
              <a:t>. Selección de ejercicios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4" name="Picture 4" descr="Resultado de imagen de logo upv"/>
          <p:cNvPicPr>
            <a:picLocks noChangeAspect="1" noChangeArrowheads="1"/>
          </p:cNvPicPr>
          <p:nvPr/>
        </p:nvPicPr>
        <p:blipFill>
          <a:blip r:embed="rId5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5" name="24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9" name="7 Marcador de contenido"/>
          <p:cNvGraphicFramePr>
            <a:graphicFrameLocks/>
          </p:cNvGraphicFramePr>
          <p:nvPr/>
        </p:nvGraphicFramePr>
        <p:xfrm>
          <a:off x="1907704" y="1196752"/>
          <a:ext cx="6912768" cy="4711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Estructura del proyecto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4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ysClr val="windowText" lastClr="000000"/>
                </a:solidFill>
              </a:rPr>
              <a:t>1. Introducción</a:t>
            </a:r>
            <a:endParaRPr lang="es-ES" dirty="0">
              <a:solidFill>
                <a:sysClr val="windowText" lastClr="00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2</a:t>
            </a:r>
            <a:r>
              <a:rPr lang="es-ES" b="1" dirty="0" smtClean="0">
                <a:solidFill>
                  <a:schemeClr val="bg1"/>
                </a:solidFill>
              </a:rPr>
              <a:t>. Estructura del proyecto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r>
              <a:rPr lang="es-ES" dirty="0" smtClean="0"/>
              <a:t>. Selección de ejercicios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4" name="Picture 4" descr="Resultado de imagen de logo upv"/>
          <p:cNvPicPr>
            <a:picLocks noChangeAspect="1" noChangeArrowheads="1"/>
          </p:cNvPicPr>
          <p:nvPr/>
        </p:nvPicPr>
        <p:blipFill>
          <a:blip r:embed="rId8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5" name="24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9" name="8 Diagrama"/>
          <p:cNvGraphicFramePr/>
          <p:nvPr/>
        </p:nvGraphicFramePr>
        <p:xfrm>
          <a:off x="2555776" y="1484784"/>
          <a:ext cx="619268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9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Situaciones críticas en el modelado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5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ysClr val="windowText" lastClr="000000"/>
                </a:solidFill>
              </a:rPr>
              <a:t>1. Introducción</a:t>
            </a:r>
            <a:endParaRPr lang="es-ES" dirty="0">
              <a:solidFill>
                <a:sysClr val="windowText" lastClr="00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3. Situaciones críticas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r>
              <a:rPr lang="es-ES" dirty="0" smtClean="0"/>
              <a:t>. Selección de ejercicios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3" name="Picture 4" descr="Resultado de imagen de logo upv"/>
          <p:cNvPicPr>
            <a:picLocks noChangeAspect="1" noChangeArrowheads="1"/>
          </p:cNvPicPr>
          <p:nvPr/>
        </p:nvPicPr>
        <p:blipFill>
          <a:blip r:embed="rId9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4" name="23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" name="8 Marcador de contenido" descr="C:\Users\Leila\Documents\TFG\Ejercicios Práctica\AlcachofaDucha\RENDER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060848"/>
            <a:ext cx="338437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Users\Leila\Documents\TFG\Ejercicios Práctica\RaquetaTenis\RaquetaTenis.JPG"/>
          <p:cNvPicPr/>
          <p:nvPr/>
        </p:nvPicPr>
        <p:blipFill>
          <a:blip r:embed="rId3" cstate="print"/>
          <a:srcRect l="17813" t="10596" b="12583"/>
          <a:stretch>
            <a:fillRect/>
          </a:stretch>
        </p:blipFill>
        <p:spPr bwMode="auto">
          <a:xfrm>
            <a:off x="5508103" y="2060848"/>
            <a:ext cx="3347911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Selección de ejercicios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6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ysClr val="windowText" lastClr="000000"/>
                </a:solidFill>
              </a:rPr>
              <a:t>1. Introducción</a:t>
            </a:r>
            <a:endParaRPr lang="es-ES" dirty="0">
              <a:solidFill>
                <a:sysClr val="windowText" lastClr="00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</a:t>
            </a:r>
            <a:r>
              <a:rPr lang="es-ES" b="1" dirty="0" smtClean="0">
                <a:solidFill>
                  <a:schemeClr val="bg1"/>
                </a:solidFill>
              </a:rPr>
              <a:t>. Selección de ejercicios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5" name="Picture 4" descr="Resultado de imagen de logo upv"/>
          <p:cNvPicPr>
            <a:picLocks noChangeAspect="1" noChangeArrowheads="1"/>
          </p:cNvPicPr>
          <p:nvPr/>
        </p:nvPicPr>
        <p:blipFill>
          <a:blip r:embed="rId5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6" name="25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" name="8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1164" t="37618" r="30511" b="14106"/>
          <a:stretch>
            <a:fillRect/>
          </a:stretch>
        </p:blipFill>
        <p:spPr bwMode="auto">
          <a:xfrm>
            <a:off x="2244802" y="1988840"/>
            <a:ext cx="6287638" cy="353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Selección de ejercicios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7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ysClr val="windowText" lastClr="000000"/>
                </a:solidFill>
              </a:rPr>
              <a:t>1. Introducción</a:t>
            </a:r>
            <a:endParaRPr lang="es-ES" dirty="0">
              <a:solidFill>
                <a:sysClr val="windowText" lastClr="00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</a:t>
            </a:r>
            <a:r>
              <a:rPr lang="es-ES" b="1" dirty="0" smtClean="0">
                <a:solidFill>
                  <a:schemeClr val="bg1"/>
                </a:solidFill>
              </a:rPr>
              <a:t>. Selección de ejercicios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4" name="Picture 4" descr="Resultado de imagen de logo upv"/>
          <p:cNvPicPr>
            <a:picLocks noChangeAspect="1" noChangeArrowheads="1"/>
          </p:cNvPicPr>
          <p:nvPr/>
        </p:nvPicPr>
        <p:blipFill>
          <a:blip r:embed="rId4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5" name="24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7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37566" t="22631" r="32628" b="7769"/>
          <a:stretch>
            <a:fillRect/>
          </a:stretch>
        </p:blipFill>
        <p:spPr bwMode="auto">
          <a:xfrm>
            <a:off x="3635896" y="1340768"/>
            <a:ext cx="344742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Selección de ejercicios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8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ysClr val="windowText" lastClr="000000"/>
                </a:solidFill>
              </a:rPr>
              <a:t>1. Introducción</a:t>
            </a:r>
            <a:endParaRPr lang="es-ES" dirty="0">
              <a:solidFill>
                <a:sysClr val="windowText" lastClr="00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</a:t>
            </a:r>
            <a:r>
              <a:rPr lang="es-ES" b="1" dirty="0" smtClean="0">
                <a:solidFill>
                  <a:schemeClr val="bg1"/>
                </a:solidFill>
              </a:rPr>
              <a:t>. Selección de ejercicios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3" name="Picture 4" descr="Resultado de imagen de logo upv"/>
          <p:cNvPicPr>
            <a:picLocks noChangeAspect="1" noChangeArrowheads="1"/>
          </p:cNvPicPr>
          <p:nvPr/>
        </p:nvPicPr>
        <p:blipFill>
          <a:blip r:embed="rId4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4" name="23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2339752" y="1814975"/>
          <a:ext cx="2879820" cy="334221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879820"/>
              </a:tblGrid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800" dirty="0"/>
                        <a:t>NURBS</a:t>
                      </a:r>
                      <a:endParaRPr lang="es-ES" sz="2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0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/>
                        <a:t>No existen </a:t>
                      </a:r>
                      <a:r>
                        <a:rPr lang="es-ES" sz="2000" dirty="0" smtClean="0"/>
                        <a:t>polígonos, se compone por curvas.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/>
                        <a:t>Definición matemática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0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/>
                        <a:t>Adecuado para Diseño Industrial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/>
                        <a:t>Resultado más suave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0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/>
                        <a:t>Usualmente se necesitan crear diversas superficies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7 Marcador de contenido"/>
          <p:cNvGraphicFramePr>
            <a:graphicFrameLocks/>
          </p:cNvGraphicFramePr>
          <p:nvPr/>
        </p:nvGraphicFramePr>
        <p:xfrm>
          <a:off x="5724128" y="1814975"/>
          <a:ext cx="2880820" cy="369528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880820"/>
              </a:tblGrid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800" dirty="0"/>
                        <a:t>SUBDIVISIÓN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22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/>
                        <a:t>Se </a:t>
                      </a:r>
                      <a:r>
                        <a:rPr lang="es-ES" sz="2000" dirty="0"/>
                        <a:t>componen por vértices, aristas y </a:t>
                      </a:r>
                      <a:r>
                        <a:rPr lang="es-ES" sz="2000" dirty="0" smtClean="0"/>
                        <a:t>caras.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/>
                        <a:t>Malla poligonal 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0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/>
                        <a:t>Utilizado para videojuegos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/>
                        <a:t>Fácil de manipular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0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/>
                        <a:t>Puede ser modelado como superficie única y continua.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-548757" y="3129567"/>
            <a:ext cx="3237148" cy="66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NUBS vs subdivisión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9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ysClr val="windowText" lastClr="000000"/>
                </a:solidFill>
              </a:rPr>
              <a:t>1. Introducción</a:t>
            </a:r>
            <a:endParaRPr lang="es-ES" dirty="0">
              <a:solidFill>
                <a:sysClr val="windowText" lastClr="00000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r>
              <a:rPr lang="es-ES" dirty="0" smtClean="0"/>
              <a:t>. Selección de ejercicios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5</a:t>
            </a:r>
            <a:r>
              <a:rPr lang="es-ES" b="1" dirty="0" smtClean="0">
                <a:solidFill>
                  <a:schemeClr val="bg1"/>
                </a:solidFill>
              </a:rPr>
              <a:t>. NURBS vs subdivisión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5" name="24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6" name="Picture 4" descr="Resultado de imagen de logo upv"/>
          <p:cNvPicPr>
            <a:picLocks noChangeAspect="1" noChangeArrowheads="1"/>
          </p:cNvPicPr>
          <p:nvPr/>
        </p:nvPicPr>
        <p:blipFill>
          <a:blip r:embed="rId4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7" name="26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7 Marcador de contenido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 cstate="print"/>
          <a:srcRect l="32348" t="19771" r="33292" b="56531"/>
          <a:stretch>
            <a:fillRect/>
          </a:stretch>
        </p:blipFill>
        <p:spPr bwMode="auto">
          <a:xfrm>
            <a:off x="3563888" y="2852936"/>
            <a:ext cx="3528392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9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Página web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10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1. Introducción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r>
              <a:rPr lang="es-ES" dirty="0" smtClean="0"/>
              <a:t>. Selección de ejercicios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6. Página web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pic>
        <p:nvPicPr>
          <p:cNvPr id="23" name="Picture 4" descr="Resultado de imagen de logo upv"/>
          <p:cNvPicPr>
            <a:picLocks noChangeAspect="1" noChangeArrowheads="1"/>
          </p:cNvPicPr>
          <p:nvPr/>
        </p:nvPicPr>
        <p:blipFill>
          <a:blip r:embed="rId6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4" name="23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Página web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11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1. Introducción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r>
              <a:rPr lang="es-ES" dirty="0" smtClean="0"/>
              <a:t>. Selección de ejercicios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7</a:t>
            </a:r>
            <a:r>
              <a:rPr lang="es-ES" b="1" dirty="0" smtClean="0">
                <a:solidFill>
                  <a:schemeClr val="bg1"/>
                </a:solidFill>
              </a:rPr>
              <a:t>. Presupuesto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8. Conclusión</a:t>
            </a:r>
            <a:endParaRPr lang="es-ES" dirty="0"/>
          </a:p>
        </p:txBody>
      </p:sp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2123728" y="1916832"/>
          <a:ext cx="6479044" cy="3340354"/>
        </p:xfrm>
        <a:graphic>
          <a:graphicData uri="http://schemas.openxmlformats.org/drawingml/2006/table">
            <a:tbl>
              <a:tblPr/>
              <a:tblGrid>
                <a:gridCol w="3280520"/>
                <a:gridCol w="3198524"/>
              </a:tblGrid>
              <a:tr h="2491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latin typeface="Calibri"/>
                          <a:ea typeface="Calibri"/>
                          <a:cs typeface="Calibri"/>
                        </a:rPr>
                        <a:t>Concepto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latin typeface="Calibri"/>
                          <a:ea typeface="Calibri"/>
                          <a:cs typeface="Calibri"/>
                        </a:rPr>
                        <a:t>Coste 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3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Calibri"/>
                          <a:ea typeface="Calibri"/>
                          <a:cs typeface="Calibri"/>
                        </a:rPr>
                        <a:t>Costes de investigación y desarrollo del material didáctico. (con IVA)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Calibri"/>
                          <a:ea typeface="Calibri"/>
                          <a:cs typeface="Calibri"/>
                        </a:rPr>
                        <a:t>2.504,70 €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3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Calibri"/>
                          <a:ea typeface="Calibri"/>
                          <a:cs typeface="Calibri"/>
                        </a:rPr>
                        <a:t>Costes de creación de la página web: “Web” (con IVA)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Calibri"/>
                          <a:ea typeface="Calibri"/>
                          <a:cs typeface="Calibri"/>
                        </a:rPr>
                        <a:t>559,02 €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3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Calibri"/>
                          <a:ea typeface="Calibri"/>
                          <a:cs typeface="Calibri"/>
                        </a:rPr>
                        <a:t>Costes de creación de la página web: “Otros servicios” 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Calibri"/>
                          <a:ea typeface="Calibri"/>
                          <a:cs typeface="Calibri"/>
                        </a:rPr>
                        <a:t>84,95 €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Calibri"/>
                          <a:ea typeface="Calibri"/>
                          <a:cs typeface="Calibri"/>
                        </a:rPr>
                        <a:t>Amortización de los equipos.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Calibri"/>
                          <a:ea typeface="Calibri"/>
                          <a:cs typeface="Calibri"/>
                        </a:rPr>
                        <a:t>100,00 €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Calibri"/>
                          <a:ea typeface="Calibri"/>
                          <a:cs typeface="Calibri"/>
                        </a:rPr>
                        <a:t>Amortización de los software.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Calibri"/>
                          <a:ea typeface="Calibri"/>
                          <a:cs typeface="Calibri"/>
                        </a:rPr>
                        <a:t>5.105,73 €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latin typeface="Calibri"/>
                          <a:ea typeface="Calibri"/>
                          <a:cs typeface="Calibri"/>
                        </a:rPr>
                        <a:t>TOTAL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latin typeface="Calibri"/>
                          <a:ea typeface="Calibri"/>
                          <a:cs typeface="Calibri"/>
                        </a:rPr>
                        <a:t>8.354,40 €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pic>
        <p:nvPicPr>
          <p:cNvPr id="18" name="Picture 4" descr="Resultado de imagen de logo upv"/>
          <p:cNvPicPr>
            <a:picLocks noChangeAspect="1" noChangeArrowheads="1"/>
          </p:cNvPicPr>
          <p:nvPr/>
        </p:nvPicPr>
        <p:blipFill>
          <a:blip r:embed="rId3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19" name="18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2087724" y="1772816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4 Ejercicios de modelado paramétrico</a:t>
            </a:r>
            <a:endParaRPr lang="es-ES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2087724" y="3121804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2 Ejercicios de modelado por subdivisión</a:t>
            </a:r>
            <a:endParaRPr lang="es-ES" sz="28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788024" y="1916832"/>
            <a:ext cx="1224136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88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</a:t>
            </a:r>
            <a:endParaRPr lang="es-ES" sz="8800" b="1" spc="50" dirty="0">
              <a:ln w="11430"/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691680" y="443711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 Posibilidad de ampliar la biblioteca de productos complejos con más ejercicios.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-216024" y="620688"/>
            <a:ext cx="1835696" cy="6048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 cstate="print"/>
          <a:srcRect t="17434" b="63476"/>
          <a:stretch>
            <a:fillRect/>
          </a:stretch>
        </p:blipFill>
        <p:spPr bwMode="auto">
          <a:xfrm>
            <a:off x="-1619250" y="-81947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575556" y="-342800"/>
            <a:ext cx="9829092" cy="1512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Conclusión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12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5496" y="1052736"/>
            <a:ext cx="1619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ysClr val="windowText" lastClr="000000"/>
                </a:solidFill>
              </a:rPr>
              <a:t>1. Introducción</a:t>
            </a:r>
            <a:endParaRPr lang="es-ES" dirty="0">
              <a:solidFill>
                <a:sysClr val="windowText" lastClr="00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5496" y="162880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r>
              <a:rPr lang="es-ES" dirty="0" smtClean="0"/>
              <a:t>. Estructura del proyecto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496" y="2348880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Situaciones críticas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5496" y="307070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r>
              <a:rPr lang="es-ES" dirty="0" smtClean="0"/>
              <a:t>. Selección de ejercicios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5496" y="3790781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r>
              <a:rPr lang="es-ES" dirty="0" smtClean="0"/>
              <a:t>. NURBS vs subdivisión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5496" y="4581128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Página web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35496" y="522920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r>
              <a:rPr lang="es-ES" dirty="0" smtClean="0"/>
              <a:t>. Presupuesto</a:t>
            </a:r>
            <a:endParaRPr lang="es-ES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5496" y="5867980"/>
            <a:ext cx="161967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8. Conclusión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25" name="Picture 4" descr="Resultado de imagen de logo upv"/>
          <p:cNvPicPr>
            <a:picLocks noChangeAspect="1" noChangeArrowheads="1"/>
          </p:cNvPicPr>
          <p:nvPr/>
        </p:nvPicPr>
        <p:blipFill>
          <a:blip r:embed="rId3" cstate="print"/>
          <a:srcRect r="63255"/>
          <a:stretch>
            <a:fillRect/>
          </a:stretch>
        </p:blipFill>
        <p:spPr bwMode="auto">
          <a:xfrm>
            <a:off x="7956376" y="-27384"/>
            <a:ext cx="1008112" cy="969705"/>
          </a:xfrm>
          <a:prstGeom prst="rect">
            <a:avLst/>
          </a:prstGeom>
          <a:noFill/>
        </p:spPr>
      </p:pic>
      <p:sp>
        <p:nvSpPr>
          <p:cNvPr id="26" name="25 CuadroTexto"/>
          <p:cNvSpPr txBox="1"/>
          <p:nvPr/>
        </p:nvSpPr>
        <p:spPr>
          <a:xfrm>
            <a:off x="35496" y="6525344"/>
            <a:ext cx="4896544" cy="2616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</a:rPr>
              <a:t>MODELADO POR SUPERFICIES. Creación de una biblioteca de objetos complejos.</a:t>
            </a:r>
            <a:endParaRPr lang="es-E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 t="30720" b="67729"/>
          <a:stretch>
            <a:fillRect/>
          </a:stretch>
        </p:blipFill>
        <p:spPr bwMode="auto">
          <a:xfrm>
            <a:off x="-1619250" y="6120680"/>
            <a:ext cx="12382500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t="17434" b="63476"/>
          <a:stretch>
            <a:fillRect/>
          </a:stretch>
        </p:blipFill>
        <p:spPr bwMode="auto">
          <a:xfrm>
            <a:off x="-1619250" y="-37373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87524" y="2708920"/>
            <a:ext cx="856895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800" i="1" dirty="0"/>
              <a:t>“Para enseñar a los demás, primero hay que aprender” </a:t>
            </a:r>
            <a:endParaRPr lang="es-ES" sz="2800" i="1" dirty="0" smtClean="0"/>
          </a:p>
          <a:p>
            <a:pPr algn="r"/>
            <a:r>
              <a:rPr lang="es-ES" dirty="0" smtClean="0"/>
              <a:t>Paulo </a:t>
            </a:r>
            <a:r>
              <a:rPr lang="es-ES" dirty="0"/>
              <a:t>Freire.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13</a:t>
            </a:r>
            <a:endParaRPr lang="es-E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t="93525"/>
          <a:stretch>
            <a:fillRect/>
          </a:stretch>
        </p:blipFill>
        <p:spPr bwMode="auto">
          <a:xfrm>
            <a:off x="-1619250" y="6356101"/>
            <a:ext cx="12382500" cy="6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 t="30720" b="67729"/>
          <a:stretch>
            <a:fillRect/>
          </a:stretch>
        </p:blipFill>
        <p:spPr bwMode="auto">
          <a:xfrm>
            <a:off x="-1619250" y="6120680"/>
            <a:ext cx="12382500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t="17434" b="63476"/>
          <a:stretch>
            <a:fillRect/>
          </a:stretch>
        </p:blipFill>
        <p:spPr bwMode="auto">
          <a:xfrm>
            <a:off x="-1619250" y="-373732"/>
            <a:ext cx="1238250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8496488" y="6417384"/>
            <a:ext cx="468000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14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7524" y="1772816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 smtClean="0"/>
              <a:t>MUCHAS </a:t>
            </a:r>
            <a:r>
              <a:rPr lang="es-ES" sz="4000" b="1" dirty="0" smtClean="0"/>
              <a:t>GRACIAS POR SU ATENCIÓN</a:t>
            </a:r>
            <a:endParaRPr lang="es-ES" sz="2000" b="1" dirty="0"/>
          </a:p>
        </p:txBody>
      </p:sp>
      <p:sp>
        <p:nvSpPr>
          <p:cNvPr id="9" name="8 Rectángulo"/>
          <p:cNvSpPr/>
          <p:nvPr/>
        </p:nvSpPr>
        <p:spPr>
          <a:xfrm>
            <a:off x="287524" y="2780928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 smtClean="0"/>
              <a:t>Ingeniería de Diseño Industrial y Desarrollo de Productos</a:t>
            </a:r>
            <a:endParaRPr lang="es-ES" sz="2000" dirty="0"/>
          </a:p>
        </p:txBody>
      </p:sp>
      <p:pic>
        <p:nvPicPr>
          <p:cNvPr id="2050" name="Picture 2" descr="Resultado de imagen de logo up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56992"/>
            <a:ext cx="3259267" cy="1152000"/>
          </a:xfrm>
          <a:prstGeom prst="rect">
            <a:avLst/>
          </a:prstGeom>
          <a:noFill/>
        </p:spPr>
      </p:pic>
      <p:pic>
        <p:nvPicPr>
          <p:cNvPr id="2052" name="Picture 4" descr="Resultado de imagen de logo etsi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39" y="3356992"/>
            <a:ext cx="3614117" cy="1152000"/>
          </a:xfrm>
          <a:prstGeom prst="rect">
            <a:avLst/>
          </a:prstGeom>
          <a:noFill/>
        </p:spPr>
      </p:pic>
      <p:sp>
        <p:nvSpPr>
          <p:cNvPr id="12" name="11 Rectángulo"/>
          <p:cNvSpPr/>
          <p:nvPr/>
        </p:nvSpPr>
        <p:spPr>
          <a:xfrm>
            <a:off x="323528" y="4797152"/>
            <a:ext cx="856895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ALUMNA: </a:t>
            </a:r>
            <a:r>
              <a:rPr lang="es-ES" dirty="0" err="1" smtClean="0"/>
              <a:t>Guerini</a:t>
            </a:r>
            <a:r>
              <a:rPr lang="es-ES" dirty="0" smtClean="0"/>
              <a:t>, Leila Catarina</a:t>
            </a:r>
          </a:p>
          <a:p>
            <a:pPr algn="ctr">
              <a:lnSpc>
                <a:spcPct val="150000"/>
              </a:lnSpc>
            </a:pPr>
            <a:r>
              <a:rPr lang="es-ES" dirty="0" smtClean="0"/>
              <a:t>TUTOR: Alcaide Marzal, Jorge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10454</TotalTime>
  <Words>1222</Words>
  <Application>Microsoft Office PowerPoint</Application>
  <PresentationFormat>Presentación en pantalla (4:3)</PresentationFormat>
  <Paragraphs>200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Leila</dc:creator>
  <cp:lastModifiedBy>Leila</cp:lastModifiedBy>
  <cp:revision>101</cp:revision>
  <dcterms:created xsi:type="dcterms:W3CDTF">2016-09-05T08:27:18Z</dcterms:created>
  <dcterms:modified xsi:type="dcterms:W3CDTF">2016-09-15T08:59:39Z</dcterms:modified>
</cp:coreProperties>
</file>