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61" r:id="rId7"/>
    <p:sldId id="262" r:id="rId8"/>
    <p:sldId id="258" r:id="rId9"/>
    <p:sldId id="264" r:id="rId10"/>
    <p:sldId id="267" r:id="rId11"/>
    <p:sldId id="266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Univers LT Std 45 Light" panose="020B040302020202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Univers LT Std 55" panose="020B0603020202020204" pitchFamily="34" charset="0"/>
      <p:regular r:id="rId42"/>
      <p:bold r:id="rId43"/>
      <p:italic r:id="rId44"/>
      <p:boldItalic r:id="rId45"/>
    </p:embeddedFont>
    <p:embeddedFont>
      <p:font typeface="Roboto Slab" pitchFamily="2" charset="0"/>
      <p:regular r:id="rId46"/>
      <p:bold r:id="rId4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ca-ES-Valencia" smtClean="0"/>
              <a:t>Feu clic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57806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43822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30151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15005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84214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92875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22265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26905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ca-ES-Valencia" smtClean="0"/>
              <a:t>Feu clic per editar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24333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438079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18759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-Valencia" smtClean="0"/>
              <a:t>Feu clic per editar l'estil de títols del patró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-Valencia" smtClean="0"/>
              <a:t>Feu clic per editar els estils de text del patró</a:t>
            </a:r>
          </a:p>
          <a:p>
            <a:pPr lvl="1"/>
            <a:r>
              <a:rPr lang="ca-ES-Valencia" smtClean="0"/>
              <a:t>Segon nivell</a:t>
            </a:r>
          </a:p>
          <a:p>
            <a:pPr lvl="2"/>
            <a:r>
              <a:rPr lang="ca-ES-Valencia" smtClean="0"/>
              <a:t>Tercer nivell</a:t>
            </a:r>
          </a:p>
          <a:p>
            <a:pPr lvl="3"/>
            <a:r>
              <a:rPr lang="ca-ES-Valencia" smtClean="0"/>
              <a:t>Quart nivell</a:t>
            </a:r>
          </a:p>
          <a:p>
            <a:pPr lvl="4"/>
            <a:r>
              <a:rPr lang="ca-ES-Valencia" smtClean="0"/>
              <a:t>Cinqué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1E713-6AD9-4CAD-A10D-A67D73389F90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D2D49-49B2-49A8-B025-92345DDAC3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86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etsid_tr.WM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4069" y="295057"/>
            <a:ext cx="1804671" cy="480060"/>
          </a:xfrm>
          <a:prstGeom prst="rect">
            <a:avLst/>
          </a:prstGeom>
        </p:spPr>
      </p:pic>
      <p:pic>
        <p:nvPicPr>
          <p:cNvPr id="5" name="5 Imagen" descr="marca_UPV_principal_color15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935" y="188609"/>
            <a:ext cx="1805940" cy="640080"/>
          </a:xfrm>
          <a:prstGeom prst="rect">
            <a:avLst/>
          </a:prstGeom>
        </p:spPr>
      </p:pic>
      <p:sp>
        <p:nvSpPr>
          <p:cNvPr id="6" name="9 CuadroTexto"/>
          <p:cNvSpPr txBox="1"/>
          <p:nvPr/>
        </p:nvSpPr>
        <p:spPr>
          <a:xfrm>
            <a:off x="2407518" y="1141081"/>
            <a:ext cx="73769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TREBALL FI DE GRAU</a:t>
            </a:r>
          </a:p>
          <a:p>
            <a:pPr algn="ctr"/>
            <a:r>
              <a:rPr lang="ca-ES" sz="1400" dirty="0">
                <a:latin typeface="Univers LT Std 55" panose="020B0603020202020204" pitchFamily="34" charset="0"/>
                <a:cs typeface="Arial" pitchFamily="34" charset="0"/>
              </a:rPr>
              <a:t>Grau en Enginyeria en Disseny Industrial i Desenvolupament de Productes </a:t>
            </a:r>
          </a:p>
        </p:txBody>
      </p:sp>
      <p:sp>
        <p:nvSpPr>
          <p:cNvPr id="7" name="14 CuadroTexto"/>
          <p:cNvSpPr txBox="1"/>
          <p:nvPr/>
        </p:nvSpPr>
        <p:spPr>
          <a:xfrm>
            <a:off x="2507595" y="2023513"/>
            <a:ext cx="7176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Disseny interior d’accessoris en transports de passatgers</a:t>
            </a:r>
          </a:p>
          <a:p>
            <a:pPr algn="ctr"/>
            <a:endParaRPr lang="ca-ES" sz="1600" b="1" dirty="0" smtClean="0">
              <a:solidFill>
                <a:srgbClr val="00B0F0"/>
              </a:solidFill>
              <a:latin typeface="Roboto Slab" pitchFamily="2" charset="0"/>
              <a:ea typeface="Roboto Slab" pitchFamily="2" charset="0"/>
              <a:cs typeface="Arial" pitchFamily="34" charset="0"/>
            </a:endParaRPr>
          </a:p>
          <a:p>
            <a:pPr algn="ctr"/>
            <a:r>
              <a:rPr lang="ca-ES" sz="1600" b="1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Disseny </a:t>
            </a:r>
            <a:r>
              <a:rPr lang="ca-ES" sz="1600" b="1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d’un sistema de seient modular per a </a:t>
            </a:r>
            <a:r>
              <a:rPr lang="ca-ES" sz="1600" b="1" dirty="0" err="1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Metrovalencia</a:t>
            </a:r>
            <a:r>
              <a:rPr lang="ca-ES" sz="1600" b="1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 i elaboració d’una distribució de l’espai als cotxes on </a:t>
            </a:r>
            <a:r>
              <a:rPr lang="ca-ES" sz="1600" b="1" dirty="0" err="1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tinga</a:t>
            </a:r>
            <a:r>
              <a:rPr lang="ca-ES" sz="1600" b="1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 cabuda </a:t>
            </a:r>
            <a:r>
              <a:rPr lang="ca-ES" sz="1600" b="1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l’anomenat </a:t>
            </a:r>
            <a:r>
              <a:rPr lang="ca-ES" sz="1600" b="1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  <a:cs typeface="Arial" pitchFamily="34" charset="0"/>
              </a:rPr>
              <a:t>seient.</a:t>
            </a:r>
          </a:p>
        </p:txBody>
      </p:sp>
      <p:sp>
        <p:nvSpPr>
          <p:cNvPr id="11" name="9 CuadroTexto"/>
          <p:cNvSpPr txBox="1"/>
          <p:nvPr/>
        </p:nvSpPr>
        <p:spPr>
          <a:xfrm>
            <a:off x="3035660" y="336248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UNIVERSITAT POLITÈCNICA DE VALÈNCIA</a:t>
            </a:r>
          </a:p>
          <a:p>
            <a:pPr algn="ctr"/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Escola Tècnica Superior d’Enginyeria del Disseny</a:t>
            </a:r>
          </a:p>
        </p:txBody>
      </p:sp>
      <p:sp>
        <p:nvSpPr>
          <p:cNvPr id="12" name="9 CuadroTexto"/>
          <p:cNvSpPr txBox="1"/>
          <p:nvPr/>
        </p:nvSpPr>
        <p:spPr>
          <a:xfrm>
            <a:off x="574935" y="4574281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Alumne: Jaume Josep Lluesma </a:t>
            </a:r>
            <a:r>
              <a:rPr lang="ca-ES" sz="1200" dirty="0" err="1" smtClean="0">
                <a:latin typeface="Univers LT Std 55" panose="020B0603020202020204" pitchFamily="34" charset="0"/>
                <a:cs typeface="Arial" pitchFamily="34" charset="0"/>
              </a:rPr>
              <a:t>Doménech</a:t>
            </a:r>
            <a:endParaRPr lang="ca-ES" sz="1200" dirty="0">
              <a:latin typeface="Univers LT Std 55" panose="020B0603020202020204" pitchFamily="34" charset="0"/>
              <a:cs typeface="Arial" pitchFamily="34" charset="0"/>
            </a:endParaRPr>
          </a:p>
          <a:p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Tutora: Marina </a:t>
            </a:r>
            <a:r>
              <a:rPr lang="ca-ES" sz="1200" dirty="0" err="1">
                <a:latin typeface="Univers LT Std 55" panose="020B0603020202020204" pitchFamily="34" charset="0"/>
                <a:cs typeface="Arial" pitchFamily="34" charset="0"/>
              </a:rPr>
              <a:t>Puyuelo</a:t>
            </a:r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 Cazorla</a:t>
            </a:r>
          </a:p>
          <a:p>
            <a:r>
              <a:rPr lang="ca-ES" sz="1200" dirty="0">
                <a:latin typeface="Univers LT Std 55" panose="020B0603020202020204" pitchFamily="34" charset="0"/>
                <a:cs typeface="Arial" pitchFamily="34" charset="0"/>
              </a:rPr>
              <a:t>València, Setembre de 2016</a:t>
            </a:r>
            <a:endParaRPr lang="ca-ES" sz="1400" dirty="0">
              <a:latin typeface="Univers LT Std 55" panose="020B0603020202020204" pitchFamily="34" charset="0"/>
              <a:cs typeface="Arial" pitchFamily="34" charset="0"/>
            </a:endParaRPr>
          </a:p>
        </p:txBody>
      </p:sp>
      <p:pic>
        <p:nvPicPr>
          <p:cNvPr id="10" name="Imat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43" b="11091"/>
          <a:stretch/>
        </p:blipFill>
        <p:spPr>
          <a:xfrm>
            <a:off x="4665615" y="3912973"/>
            <a:ext cx="6683125" cy="19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52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ÍNDEX</a:t>
            </a:r>
            <a:endParaRPr lang="es-ES" dirty="0">
              <a:solidFill>
                <a:srgbClr val="FF500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OBJECTE</a:t>
            </a:r>
          </a:p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JUSTIFICACIÓ</a:t>
            </a:r>
          </a:p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ANTECEDENTS</a:t>
            </a:r>
          </a:p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DISSENY DEL SEIENT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FACTORS A CONSIDERAR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ESTUDI DE MERCAT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PROJECTE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DISSENY DE DETALL</a:t>
            </a:r>
          </a:p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DISSENY DE LA DISTRIBUCIÓ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FACTORS A CONSIDERAR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PROJECTE</a:t>
            </a:r>
          </a:p>
          <a:p>
            <a:pPr marL="971526" lvl="1" indent="-514338">
              <a:buFont typeface="+mj-lt"/>
              <a:buAutoNum type="alphaUcPeriod"/>
            </a:pPr>
            <a:r>
              <a:rPr lang="ca-ES" dirty="0" smtClean="0">
                <a:solidFill>
                  <a:srgbClr val="00B0F0"/>
                </a:solidFill>
                <a:latin typeface="Univers LT Std 55" panose="020B0603020202020204" pitchFamily="34" charset="0"/>
              </a:rPr>
              <a:t>PROPOSTA DEFINITIVA</a:t>
            </a:r>
          </a:p>
          <a:p>
            <a:pPr marL="514338" indent="-514338">
              <a:buFont typeface="+mj-lt"/>
              <a:buAutoNum type="arabicPeriod"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215517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1.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OBJECTE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67832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Adaptar l’entorn d’usuari a l’interior dels vehicles de transport públic ferroviari urbà millorant l’experiència d’usuari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b="1" dirty="0" smtClean="0">
                <a:latin typeface="Univers LT Std 45 Light" panose="020B0403020202020204" pitchFamily="34" charset="0"/>
              </a:rPr>
              <a:t>Dissenyar un seient còmode, versàtil i modern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b="1" dirty="0" smtClean="0">
                <a:latin typeface="Univers LT Std 45 Light" panose="020B0403020202020204" pitchFamily="34" charset="0"/>
              </a:rPr>
              <a:t>Projectar una distribució en la que s’utilitzen els seients </a:t>
            </a:r>
            <a:r>
              <a:rPr lang="ca-ES" sz="1600" dirty="0" smtClean="0">
                <a:latin typeface="Univers LT Std 45 Light" panose="020B0403020202020204" pitchFamily="34" charset="0"/>
              </a:rPr>
              <a:t>i que </a:t>
            </a:r>
            <a:r>
              <a:rPr lang="ca-ES" sz="1600" dirty="0" err="1" smtClean="0">
                <a:latin typeface="Univers LT Std 45 Light" panose="020B0403020202020204" pitchFamily="34" charset="0"/>
              </a:rPr>
              <a:t>s’adapte</a:t>
            </a:r>
            <a:r>
              <a:rPr lang="ca-ES" sz="1600" dirty="0" smtClean="0">
                <a:latin typeface="Univers LT Std 45 Light" panose="020B0403020202020204" pitchFamily="34" charset="0"/>
              </a:rPr>
              <a:t> a les peculiaritats de la xarxa de </a:t>
            </a:r>
            <a:r>
              <a:rPr lang="ca-ES" sz="1600" dirty="0" err="1" smtClean="0">
                <a:latin typeface="Univers LT Std 45 Light" panose="020B0403020202020204" pitchFamily="34" charset="0"/>
              </a:rPr>
              <a:t>Metrovalencia</a:t>
            </a:r>
            <a:endParaRPr lang="ca-ES" sz="16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Millorar</a:t>
            </a:r>
            <a:r>
              <a:rPr lang="ca-ES" sz="2000" dirty="0" smtClean="0">
                <a:latin typeface="Univers LT Std 45 Light" panose="020B0403020202020204" pitchFamily="34" charset="0"/>
              </a:rPr>
              <a:t> el servei prestat per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els serveis públics repercutint així en la qualitat de vida dels usuaris</a:t>
            </a:r>
            <a:endParaRPr lang="es-ES" b="1" dirty="0" smtClean="0"/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Promoure l'ús del ferrocarril</a:t>
            </a:r>
            <a:r>
              <a:rPr lang="ca-ES" sz="2000" dirty="0" smtClean="0">
                <a:latin typeface="Univers LT Std 45 Light" panose="020B0403020202020204" pitchFamily="34" charset="0"/>
              </a:rPr>
              <a:t>, que es el mitjà de transport massiu més net i eficient energèticament del que es disposa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Adquirir noves habilitats i competències </a:t>
            </a:r>
            <a:r>
              <a:rPr lang="ca-ES" sz="2000" dirty="0" smtClean="0">
                <a:latin typeface="Univers LT Std 45 Light" panose="020B0403020202020204" pitchFamily="34" charset="0"/>
              </a:rPr>
              <a:t>professionals</a:t>
            </a:r>
            <a:endParaRPr lang="ca-ES" sz="2000" dirty="0">
              <a:latin typeface="Univers LT Std 45 Light" panose="020B0403020202020204" pitchFamily="34" charset="0"/>
            </a:endParaRPr>
          </a:p>
        </p:txBody>
      </p:sp>
      <p:pic>
        <p:nvPicPr>
          <p:cNvPr id="6" name="Contenidor de contingut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875" y="2943242"/>
            <a:ext cx="3181925" cy="2116104"/>
          </a:xfrm>
        </p:spPr>
      </p:pic>
    </p:spTree>
    <p:extLst>
      <p:ext uri="{BB962C8B-B14F-4D97-AF65-F5344CB8AC3E}">
        <p14:creationId xmlns:p14="http://schemas.microsoft.com/office/powerpoint/2010/main" val="361069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2</a:t>
            </a:r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JUSTIFICACIÓ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26643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N’hi han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oportunitats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de millorar els serveis </a:t>
            </a:r>
            <a:r>
              <a:rPr lang="ca-ES" sz="2000" b="1" dirty="0" err="1" smtClean="0">
                <a:latin typeface="Univers LT Std 45 Light" panose="020B0403020202020204" pitchFamily="34" charset="0"/>
              </a:rPr>
              <a:t>oferits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</a:t>
            </a:r>
            <a:r>
              <a:rPr lang="ca-ES" sz="2000" dirty="0" smtClean="0">
                <a:latin typeface="Univers LT Std 45 Light" panose="020B0403020202020204" pitchFamily="34" charset="0"/>
              </a:rPr>
              <a:t>per les administracions públiques millorant els serveis existents sense tindre que iniciar grans projectes en el context actual de reducció de despeses. 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err="1" smtClean="0">
                <a:latin typeface="Univers LT Std 45 Light" panose="020B0403020202020204" pitchFamily="34" charset="0"/>
              </a:rPr>
              <a:t>Metrovalencia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</a:t>
            </a:r>
            <a:r>
              <a:rPr lang="ca-ES" sz="2000" dirty="0" smtClean="0">
                <a:latin typeface="Univers LT Std 45 Light" panose="020B0403020202020204" pitchFamily="34" charset="0"/>
              </a:rPr>
              <a:t>en concret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presta un servei que pot ser millorat</a:t>
            </a:r>
            <a:r>
              <a:rPr lang="ca-ES" sz="2000" dirty="0" smtClean="0">
                <a:latin typeface="Univers LT Std 45 Light" panose="020B0403020202020204" pitchFamily="34" charset="0"/>
              </a:rPr>
              <a:t> amb les ferramentes del disseny industrial.</a:t>
            </a:r>
            <a:endParaRPr lang="es-ES" dirty="0" smtClean="0"/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Millorar el servei adaptant l’entorn al servei prestat des de el disseny dels seients i la distribució d’estos a l’interior del tren.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Es pot fomentar l'ús del servei </a:t>
            </a:r>
            <a:r>
              <a:rPr lang="ca-ES" sz="2000" b="1" dirty="0" err="1" smtClean="0">
                <a:latin typeface="Univers LT Std 45 Light" panose="020B0403020202020204" pitchFamily="34" charset="0"/>
              </a:rPr>
              <a:t>oferit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per les empreses públiques reduint així la contaminació, el consum energètic i les despeses de les administracions.</a:t>
            </a:r>
            <a:endParaRPr lang="ca-ES" sz="2000" b="1" dirty="0">
              <a:latin typeface="Univers LT Std 45 Light" panose="020B0403020202020204" pitchFamily="34" charset="0"/>
            </a:endParaRPr>
          </a:p>
        </p:txBody>
      </p:sp>
      <p:pic>
        <p:nvPicPr>
          <p:cNvPr id="6" name="Contenidor de contingut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42" y="2619632"/>
            <a:ext cx="2865949" cy="2627120"/>
          </a:xfrm>
        </p:spPr>
      </p:pic>
    </p:spTree>
    <p:extLst>
      <p:ext uri="{BB962C8B-B14F-4D97-AF65-F5344CB8AC3E}">
        <p14:creationId xmlns:p14="http://schemas.microsoft.com/office/powerpoint/2010/main" val="278891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3.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ANTECEDENTS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26643" cy="43513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a-ES" sz="2000" dirty="0" smtClean="0">
                <a:latin typeface="Univers LT Std 45 Light" panose="020B0403020202020204" pitchFamily="34" charset="0"/>
              </a:rPr>
              <a:t>Encara que l’empresa s'anomena </a:t>
            </a:r>
            <a:r>
              <a:rPr lang="ca-ES" sz="2000" b="1" dirty="0" err="1" smtClean="0">
                <a:latin typeface="Univers LT Std 45 Light" panose="020B0403020202020204" pitchFamily="34" charset="0"/>
              </a:rPr>
              <a:t>Metrovalencia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la xarxa no és un sistema de metro convencional</a:t>
            </a:r>
            <a:r>
              <a:rPr lang="ca-ES" sz="2000" dirty="0" smtClean="0">
                <a:latin typeface="Univers LT Std 45 Light" panose="020B0403020202020204" pitchFamily="34" charset="0"/>
              </a:rPr>
              <a:t> (i no és per el tramvia):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</a:t>
            </a:r>
            <a:r>
              <a:rPr lang="ca-ES" sz="2000" dirty="0" smtClean="0">
                <a:latin typeface="Univers LT Std 45 Light" panose="020B0403020202020204" pitchFamily="34" charset="0"/>
              </a:rPr>
              <a:t>ínies </a:t>
            </a:r>
            <a:r>
              <a:rPr lang="ca-ES" sz="2000" dirty="0" smtClean="0">
                <a:latin typeface="Univers LT Std 45 Light" panose="020B0403020202020204" pitchFamily="34" charset="0"/>
              </a:rPr>
              <a:t>més llargues que en el metro convencional </a:t>
            </a:r>
            <a:r>
              <a:rPr lang="ca-ES" sz="2000" dirty="0">
                <a:latin typeface="Univers LT Std 45 Light" panose="020B0403020202020204" pitchFamily="34" charset="0"/>
              </a:rPr>
              <a:t>(</a:t>
            </a:r>
            <a:r>
              <a:rPr lang="ca-ES" sz="2000" dirty="0" smtClean="0">
                <a:latin typeface="Univers LT Std 45 Light" panose="020B0403020202020204" pitchFamily="34" charset="0"/>
              </a:rPr>
              <a:t>s’aprofitaren </a:t>
            </a:r>
            <a:r>
              <a:rPr lang="ca-ES" sz="2000" dirty="0" smtClean="0">
                <a:latin typeface="Univers LT Std 45 Light" panose="020B0403020202020204" pitchFamily="34" charset="0"/>
              </a:rPr>
              <a:t>del </a:t>
            </a:r>
            <a:r>
              <a:rPr lang="ca-ES" sz="2000" dirty="0" smtClean="0">
                <a:latin typeface="Univers LT Std 45 Light" panose="020B0403020202020204" pitchFamily="34" charset="0"/>
              </a:rPr>
              <a:t>Trenet).</a:t>
            </a: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Línies més </a:t>
            </a:r>
            <a:r>
              <a:rPr lang="ca-ES" sz="2000" dirty="0" smtClean="0">
                <a:latin typeface="Univers LT Std 45 Light" panose="020B0403020202020204" pitchFamily="34" charset="0"/>
              </a:rPr>
              <a:t>enllà de la zona metropolitana de València.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La major part de les línies va per superfície.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>
                <a:latin typeface="Univers LT Std 45 Light" panose="020B0403020202020204" pitchFamily="34" charset="0"/>
              </a:rPr>
              <a:t>S</a:t>
            </a:r>
            <a:r>
              <a:rPr lang="ca-ES" sz="2000" dirty="0" smtClean="0">
                <a:latin typeface="Univers LT Std 45 Light" panose="020B0403020202020204" pitchFamily="34" charset="0"/>
              </a:rPr>
              <a:t>eparació </a:t>
            </a:r>
            <a:r>
              <a:rPr lang="ca-ES" sz="2000" dirty="0" smtClean="0">
                <a:latin typeface="Univers LT Std 45 Light" panose="020B0403020202020204" pitchFamily="34" charset="0"/>
              </a:rPr>
              <a:t>entre estacions en superfície és de 1-3 km; a les soterrades és de 0,5-2 km.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>
                <a:latin typeface="Univers LT Std 45 Light" panose="020B0403020202020204" pitchFamily="34" charset="0"/>
              </a:rPr>
              <a:t>F</a:t>
            </a:r>
            <a:r>
              <a:rPr lang="ca-ES" sz="2000" dirty="0" smtClean="0">
                <a:latin typeface="Univers LT Std 45 Light" panose="020B0403020202020204" pitchFamily="34" charset="0"/>
              </a:rPr>
              <a:t>reqüència </a:t>
            </a:r>
            <a:r>
              <a:rPr lang="ca-ES" sz="2000" dirty="0" smtClean="0">
                <a:latin typeface="Univers LT Std 45 Light" panose="020B0403020202020204" pitchFamily="34" charset="0"/>
              </a:rPr>
              <a:t>de pas en </a:t>
            </a:r>
            <a:r>
              <a:rPr lang="ca-ES" sz="2000" dirty="0" smtClean="0">
                <a:latin typeface="Univers LT Std 45 Light" panose="020B0403020202020204" pitchFamily="34" charset="0"/>
              </a:rPr>
              <a:t>superfície </a:t>
            </a:r>
            <a:r>
              <a:rPr lang="ca-ES" sz="2000" dirty="0" smtClean="0">
                <a:latin typeface="Univers LT Std 45 Light" panose="020B0403020202020204" pitchFamily="34" charset="0"/>
              </a:rPr>
              <a:t>de 15/30 a 20/40 min</a:t>
            </a:r>
            <a:r>
              <a:rPr lang="ca-ES" sz="2000" dirty="0" smtClean="0">
                <a:latin typeface="Univers LT Std 45 Light" panose="020B0403020202020204" pitchFamily="34" charset="0"/>
              </a:rPr>
              <a:t>.; </a:t>
            </a:r>
            <a:r>
              <a:rPr lang="ca-ES" sz="2000" dirty="0" smtClean="0">
                <a:latin typeface="Univers LT Std 45 Light" panose="020B0403020202020204" pitchFamily="34" charset="0"/>
              </a:rPr>
              <a:t>a les estacions </a:t>
            </a:r>
            <a:r>
              <a:rPr lang="ca-ES" sz="2000" dirty="0" smtClean="0">
                <a:latin typeface="Univers LT Std 45 Light" panose="020B0403020202020204" pitchFamily="34" charset="0"/>
              </a:rPr>
              <a:t>soterrades </a:t>
            </a:r>
            <a:r>
              <a:rPr lang="ca-ES" sz="2000" dirty="0" smtClean="0">
                <a:latin typeface="Univers LT Std 45 Light" panose="020B0403020202020204" pitchFamily="34" charset="0"/>
              </a:rPr>
              <a:t>de 5 a 7 min.</a:t>
            </a:r>
          </a:p>
          <a:p>
            <a:pPr marL="0" indent="0">
              <a:buNone/>
            </a:pPr>
            <a:r>
              <a:rPr lang="ca-ES" sz="2000" dirty="0" smtClean="0">
                <a:latin typeface="Univers LT Std 45 Light" panose="020B0403020202020204" pitchFamily="34" charset="0"/>
              </a:rPr>
              <a:t>En base a açò: </a:t>
            </a:r>
          </a:p>
          <a:p>
            <a:pPr marL="0" indent="0">
              <a:buNone/>
            </a:pPr>
            <a:r>
              <a:rPr lang="ca-ES" sz="2000" b="1" dirty="0" smtClean="0">
                <a:latin typeface="Univers LT Std 45 Light" panose="020B0403020202020204" pitchFamily="34" charset="0"/>
              </a:rPr>
              <a:t>Les línies de </a:t>
            </a:r>
            <a:r>
              <a:rPr lang="ca-ES" sz="2000" b="1" dirty="0" err="1" smtClean="0">
                <a:latin typeface="Univers LT Std 45 Light" panose="020B0403020202020204" pitchFamily="34" charset="0"/>
              </a:rPr>
              <a:t>Metrovalencia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son un híbrid metro-rodalies.</a:t>
            </a:r>
          </a:p>
          <a:p>
            <a:pPr marL="0" indent="0">
              <a:buNone/>
            </a:pPr>
            <a:r>
              <a:rPr lang="ca-ES" sz="2000" dirty="0" smtClean="0">
                <a:latin typeface="Univers LT Std 45 Light" panose="020B0403020202020204" pitchFamily="34" charset="0"/>
              </a:rPr>
              <a:t>La disposició i tipus d’elements i serveis a l’interior dels trens correspon a un servei de metro.</a:t>
            </a:r>
          </a:p>
          <a:p>
            <a:pPr marL="0" indent="0">
              <a:buNone/>
            </a:pPr>
            <a:endParaRPr lang="ca-ES" sz="2000" b="1" dirty="0" smtClean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</p:txBody>
      </p:sp>
      <p:pic>
        <p:nvPicPr>
          <p:cNvPr id="7" name="Contenidor de contingut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843" y="1535048"/>
            <a:ext cx="3281627" cy="4641915"/>
          </a:xfrm>
        </p:spPr>
      </p:pic>
    </p:spTree>
    <p:extLst>
      <p:ext uri="{BB962C8B-B14F-4D97-AF65-F5344CB8AC3E}">
        <p14:creationId xmlns:p14="http://schemas.microsoft.com/office/powerpoint/2010/main" val="3098495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3.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ANTECEDENTS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Cal adaptar l’entorn d’usuari al servei </a:t>
            </a:r>
            <a:r>
              <a:rPr lang="ca-ES" b="1" dirty="0" err="1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oferit</a:t>
            </a:r>
            <a:r>
              <a:rPr lang="ca-ES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 realment</a:t>
            </a:r>
          </a:p>
          <a:p>
            <a:pPr marL="0" indent="0">
              <a:buNone/>
            </a:pPr>
            <a:endParaRPr lang="ca-ES" sz="2000" b="1" dirty="0" smtClean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762" y="2867363"/>
            <a:ext cx="3967605" cy="2360695"/>
          </a:xfrm>
          <a:prstGeom prst="rect">
            <a:avLst/>
          </a:prstGeom>
        </p:spPr>
      </p:pic>
      <p:cxnSp>
        <p:nvCxnSpPr>
          <p:cNvPr id="7" name="Connector de fletxa recta 6"/>
          <p:cNvCxnSpPr/>
          <p:nvPr/>
        </p:nvCxnSpPr>
        <p:spPr>
          <a:xfrm flipV="1">
            <a:off x="5822930" y="4047709"/>
            <a:ext cx="2575419" cy="1"/>
          </a:xfrm>
          <a:prstGeom prst="straightConnector1">
            <a:avLst/>
          </a:prstGeom>
          <a:ln w="57150"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QuadreDeText 7"/>
          <p:cNvSpPr txBox="1"/>
          <p:nvPr/>
        </p:nvSpPr>
        <p:spPr>
          <a:xfrm>
            <a:off x="9526358" y="3116685"/>
            <a:ext cx="92838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500" dirty="0" smtClean="0">
                <a:latin typeface="Roboto Slab" pitchFamily="2" charset="0"/>
                <a:ea typeface="Roboto Slab" pitchFamily="2" charset="0"/>
              </a:rPr>
              <a:t>?</a:t>
            </a:r>
            <a:endParaRPr lang="es-ES" sz="11500" dirty="0"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38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</a:t>
            </a:r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DEL SEIENT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48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4A.	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 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Estudi ergonòmic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82514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Objectiu:</a:t>
            </a:r>
            <a:endParaRPr lang="ca-ES" sz="2000" b="1" dirty="0">
              <a:solidFill>
                <a:srgbClr val="FF5000"/>
              </a:solidFill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Seient còmode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Evitar problemes de salut per sobre ús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Utilitzable per el 90 % de la població</a:t>
            </a:r>
          </a:p>
          <a:p>
            <a:pPr>
              <a:buFont typeface="Calibri" panose="020F0502020204030204" pitchFamily="34" charset="0"/>
              <a:buChar char="→"/>
            </a:pPr>
            <a:endParaRPr lang="ca-ES" sz="2000" b="1" dirty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Com?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Determinació de mesures antropomètriques relacionades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Consulta de les mesures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Càlcul de les dimensions adequades en base a mesures i toleràncies de la roba</a:t>
            </a:r>
            <a:endParaRPr lang="ca-ES" sz="2000" dirty="0">
              <a:latin typeface="Univers LT Std 45 Light" panose="020B0403020202020204" pitchFamily="34" charset="0"/>
            </a:endParaRPr>
          </a:p>
        </p:txBody>
      </p:sp>
      <p:pic>
        <p:nvPicPr>
          <p:cNvPr id="12" name="Contenidor de contingut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68646"/>
            <a:ext cx="5181600" cy="4065295"/>
          </a:xfrm>
        </p:spPr>
      </p:pic>
    </p:spTree>
    <p:extLst>
      <p:ext uri="{BB962C8B-B14F-4D97-AF65-F5344CB8AC3E}">
        <p14:creationId xmlns:p14="http://schemas.microsoft.com/office/powerpoint/2010/main" val="1494494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4A.	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 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Sistema dual de </a:t>
            </a:r>
            <a:r>
              <a:rPr lang="ca-ES" dirty="0" err="1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Metrovalencia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59378" cy="4351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Objectiu:</a:t>
            </a:r>
            <a:endParaRPr lang="ca-ES" sz="2000" b="1" dirty="0">
              <a:solidFill>
                <a:srgbClr val="FF5000"/>
              </a:solidFill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Adaptable a serveis de metro i rodalies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Millorar la configuració actual (seients tipus metro)</a:t>
            </a:r>
          </a:p>
          <a:p>
            <a:pPr>
              <a:buFont typeface="Calibri" panose="020F0502020204030204" pitchFamily="34" charset="0"/>
              <a:buChar char="→"/>
            </a:pPr>
            <a:endParaRPr lang="ca-ES" sz="2000" b="1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endParaRPr lang="ca-ES" sz="2000" b="1" dirty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Com?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Disseny modular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Adaptable a les circumstàncies del servei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Increment de la comoditat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Inclusió de </a:t>
            </a:r>
            <a:r>
              <a:rPr lang="ca-ES" sz="2000" dirty="0" err="1" smtClean="0">
                <a:latin typeface="Univers LT Std 45 Light" panose="020B0403020202020204" pitchFamily="34" charset="0"/>
              </a:rPr>
              <a:t>reposabraços</a:t>
            </a: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Apte per a disposició transversal i longitudinal</a:t>
            </a: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825625"/>
            <a:ext cx="3124200" cy="2081061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041621"/>
            <a:ext cx="3124200" cy="2297798"/>
          </a:xfrm>
          <a:prstGeom prst="rect">
            <a:avLst/>
          </a:prstGeom>
        </p:spPr>
      </p:pic>
      <p:sp>
        <p:nvSpPr>
          <p:cNvPr id="8" name="QuadreDeText 7"/>
          <p:cNvSpPr txBox="1"/>
          <p:nvPr/>
        </p:nvSpPr>
        <p:spPr>
          <a:xfrm rot="16200000">
            <a:off x="6804454" y="2665483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latin typeface="Univers LT Std 45 Light" panose="020B0403020202020204" pitchFamily="34" charset="0"/>
              </a:rPr>
              <a:t>Viatge curt</a:t>
            </a:r>
            <a:endParaRPr lang="es-ES" sz="1600" dirty="0">
              <a:latin typeface="Univers LT Std 45 Light" panose="020B0403020202020204" pitchFamily="34" charset="0"/>
            </a:endParaRPr>
          </a:p>
        </p:txBody>
      </p:sp>
      <p:sp>
        <p:nvSpPr>
          <p:cNvPr id="9" name="QuadreDeText 8"/>
          <p:cNvSpPr txBox="1"/>
          <p:nvPr/>
        </p:nvSpPr>
        <p:spPr>
          <a:xfrm rot="16200000">
            <a:off x="6808573" y="5021243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latin typeface="Univers LT Std 45 Light" panose="020B0403020202020204" pitchFamily="34" charset="0"/>
              </a:rPr>
              <a:t>Viatge llarg</a:t>
            </a:r>
            <a:endParaRPr lang="es-ES" sz="1600" dirty="0">
              <a:latin typeface="Univers LT Std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72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4A.	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 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Comportament i ocupació dels usuaris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35595" cy="4513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Com es comporten?</a:t>
            </a:r>
            <a:endParaRPr lang="ca-ES" sz="2000" b="1" dirty="0">
              <a:solidFill>
                <a:srgbClr val="FF5000"/>
              </a:solidFill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Una minoria va a maltractar l’equipament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No els agrada estar embotits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Volen privacitat</a:t>
            </a:r>
          </a:p>
          <a:p>
            <a:pPr lvl="2">
              <a:buFont typeface="Calibri" panose="020F0502020204030204" pitchFamily="34" charset="0"/>
              <a:buChar char="→"/>
            </a:pPr>
            <a:endParaRPr lang="ca-ES" sz="200" b="1" dirty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Què fan al tren?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La majoria reposa (70%)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Escoltar música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Parlar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Usar el mòbil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Mirar per la finestra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La resta treballa (30%)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Llegir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Escriure</a:t>
            </a: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Mesures a considerar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>
                <a:latin typeface="Univers LT Std 45 Light" panose="020B0403020202020204" pitchFamily="34" charset="0"/>
              </a:rPr>
              <a:t>D</a:t>
            </a:r>
            <a:r>
              <a:rPr lang="ca-ES" sz="2000" dirty="0" smtClean="0">
                <a:latin typeface="Univers LT Std 45 Light" panose="020B0403020202020204" pitchFamily="34" charset="0"/>
              </a:rPr>
              <a:t>eu </a:t>
            </a:r>
            <a:r>
              <a:rPr lang="ca-ES" sz="2000" dirty="0" smtClean="0">
                <a:latin typeface="Univers LT Std 45 Light" panose="020B0403020202020204" pitchFamily="34" charset="0"/>
              </a:rPr>
              <a:t>ser resistent</a:t>
            </a:r>
            <a:endParaRPr lang="ca-ES" sz="2000" dirty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Deu f</a:t>
            </a:r>
            <a:r>
              <a:rPr lang="ca-ES" sz="2000" dirty="0" smtClean="0">
                <a:latin typeface="Univers LT Std 45 Light" panose="020B0403020202020204" pitchFamily="34" charset="0"/>
              </a:rPr>
              <a:t>acilitar </a:t>
            </a:r>
            <a:r>
              <a:rPr lang="ca-ES" sz="2000" dirty="0" smtClean="0">
                <a:latin typeface="Univers LT Std 45 Light" panose="020B0403020202020204" pitchFamily="34" charset="0"/>
              </a:rPr>
              <a:t>les activitats dels usuaris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>
                <a:latin typeface="Univers LT Std 45 Light" panose="020B0403020202020204" pitchFamily="34" charset="0"/>
              </a:rPr>
              <a:t>D</a:t>
            </a:r>
            <a:r>
              <a:rPr lang="ca-ES" sz="2000" dirty="0" smtClean="0">
                <a:latin typeface="Univers LT Std 45 Light" panose="020B0403020202020204" pitchFamily="34" charset="0"/>
              </a:rPr>
              <a:t>eu </a:t>
            </a:r>
            <a:r>
              <a:rPr lang="ca-ES" sz="2000" dirty="0" smtClean="0">
                <a:latin typeface="Univers LT Std 45 Light" panose="020B0403020202020204" pitchFamily="34" charset="0"/>
              </a:rPr>
              <a:t>permetre que els usuaris </a:t>
            </a:r>
            <a:r>
              <a:rPr lang="ca-ES" sz="2000" dirty="0" err="1" smtClean="0">
                <a:latin typeface="Univers LT Std 45 Light" panose="020B0403020202020204" pitchFamily="34" charset="0"/>
              </a:rPr>
              <a:t>tinguen</a:t>
            </a:r>
            <a:r>
              <a:rPr lang="ca-ES" sz="2000" dirty="0" smtClean="0">
                <a:latin typeface="Univers LT Std 45 Light" panose="020B0403020202020204" pitchFamily="34" charset="0"/>
              </a:rPr>
              <a:t> espai personal</a:t>
            </a:r>
          </a:p>
        </p:txBody>
      </p:sp>
      <p:pic>
        <p:nvPicPr>
          <p:cNvPr id="4" name="Imat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178" y="2044813"/>
            <a:ext cx="3382180" cy="429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41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4B.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ESTUDI DE MERCAT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90690"/>
            <a:ext cx="5157787" cy="823912"/>
          </a:xfrm>
        </p:spPr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Seients per a distàncies curtes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pic>
        <p:nvPicPr>
          <p:cNvPr id="11" name="Contenidor de contingut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4208"/>
            <a:ext cx="5157787" cy="2326321"/>
          </a:xfrm>
        </p:spPr>
      </p:pic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90690"/>
            <a:ext cx="5183188" cy="823912"/>
          </a:xfrm>
        </p:spPr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Seients per a distàncies llargues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pic>
        <p:nvPicPr>
          <p:cNvPr id="12" name="Contenidor de contingut 1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80344"/>
            <a:ext cx="5183188" cy="3334050"/>
          </a:xfrm>
        </p:spPr>
      </p:pic>
    </p:spTree>
    <p:extLst>
      <p:ext uri="{BB962C8B-B14F-4D97-AF65-F5344CB8AC3E}">
        <p14:creationId xmlns:p14="http://schemas.microsoft.com/office/powerpoint/2010/main" val="4153393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4C.	</a:t>
            </a:r>
            <a:r>
              <a:rPr lang="ca-ES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PROJECTE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i="1" dirty="0" err="1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Briefing</a:t>
            </a:r>
            <a:r>
              <a:rPr lang="ca-ES" i="1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: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 requeriments de disseny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51379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Funcions principals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err="1" smtClean="0">
                <a:latin typeface="Univers LT Std 45 Light" panose="020B0403020202020204" pitchFamily="34" charset="0"/>
              </a:rPr>
              <a:t>Configurable</a:t>
            </a:r>
            <a:r>
              <a:rPr lang="ca-ES" sz="2000" dirty="0" smtClean="0">
                <a:latin typeface="Univers LT Std 45 Light" panose="020B0403020202020204" pitchFamily="34" charset="0"/>
              </a:rPr>
              <a:t> com a seient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estret i ample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>
                <a:latin typeface="Univers LT Std 45 Light" panose="020B0403020202020204" pitchFamily="34" charset="0"/>
              </a:rPr>
              <a:t>M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odular</a:t>
            </a:r>
            <a:endParaRPr lang="ca-ES" sz="2000" b="1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err="1" smtClean="0">
                <a:latin typeface="Univers LT Std 45 Light" panose="020B0403020202020204" pitchFamily="34" charset="0"/>
              </a:rPr>
              <a:t>Reposabraços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 </a:t>
            </a:r>
            <a:r>
              <a:rPr lang="ca-ES" sz="2000" dirty="0" smtClean="0">
                <a:latin typeface="Univers LT Std 45 Light" panose="020B0403020202020204" pitchFamily="34" charset="0"/>
              </a:rPr>
              <a:t>independent del </a:t>
            </a:r>
            <a:r>
              <a:rPr lang="ca-ES" sz="2000" dirty="0" smtClean="0">
                <a:latin typeface="Univers LT Std 45 Light" panose="020B0403020202020204" pitchFamily="34" charset="0"/>
              </a:rPr>
              <a:t>seient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Port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USB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Apte </a:t>
            </a:r>
            <a:r>
              <a:rPr lang="ca-ES" sz="2000" dirty="0" smtClean="0">
                <a:latin typeface="Univers LT Std 45 Light" panose="020B0403020202020204" pitchFamily="34" charset="0"/>
              </a:rPr>
              <a:t>per a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configuracions longitudinals i transversals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Ajustat a </a:t>
            </a:r>
            <a:r>
              <a:rPr lang="ca-ES" sz="2000" dirty="0" smtClean="0">
                <a:latin typeface="Univers LT Std 45 Light" panose="020B0403020202020204" pitchFamily="34" charset="0"/>
              </a:rPr>
              <a:t>criteris ergonòmics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Opció d’incorporar </a:t>
            </a:r>
            <a:r>
              <a:rPr lang="ca-ES" sz="2000" dirty="0" smtClean="0">
                <a:latin typeface="Univers LT Std 45 Light" panose="020B0403020202020204" pitchFamily="34" charset="0"/>
              </a:rPr>
              <a:t>accessoris</a:t>
            </a:r>
          </a:p>
          <a:p>
            <a:pPr lvl="2">
              <a:buFont typeface="Calibri" panose="020F0502020204030204" pitchFamily="34" charset="0"/>
              <a:buChar char="→"/>
            </a:pPr>
            <a:endParaRPr lang="ca-ES" sz="200" b="1" dirty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Funcions de seguretat i ús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Robust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, resistent al foc i al vandalisme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Fixat a </a:t>
            </a:r>
            <a:r>
              <a:rPr lang="ca-ES" sz="2000" dirty="0" smtClean="0">
                <a:latin typeface="Univers LT Std 45 Light" panose="020B0403020202020204" pitchFamily="34" charset="0"/>
              </a:rPr>
              <a:t>la base del vehicle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Manteniment senzill</a:t>
            </a: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Aspectes estètics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Calma i </a:t>
            </a:r>
            <a:r>
              <a:rPr lang="ca-ES" sz="2000" dirty="0" smtClean="0">
                <a:latin typeface="Univers LT Std 45 Light" panose="020B0403020202020204" pitchFamily="34" charset="0"/>
              </a:rPr>
              <a:t>descans</a:t>
            </a:r>
            <a:endParaRPr lang="ca-ES" sz="2000" dirty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b="1" dirty="0" smtClean="0">
                <a:latin typeface="Univers LT Std 45 Light" panose="020B0403020202020204" pitchFamily="34" charset="0"/>
              </a:rPr>
              <a:t>Imatge </a:t>
            </a:r>
            <a:r>
              <a:rPr lang="ca-ES" sz="2000" b="1" dirty="0" smtClean="0">
                <a:latin typeface="Univers LT Std 45 Light" panose="020B0403020202020204" pitchFamily="34" charset="0"/>
              </a:rPr>
              <a:t>moderna i atractiva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Sense seguir modes</a:t>
            </a:r>
            <a:endParaRPr lang="ca-ES" sz="2000" dirty="0" smtClean="0">
              <a:latin typeface="Univers LT Std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568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4C. </a:t>
            </a:r>
            <a:r>
              <a:rPr lang="ca-ES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PROJECTE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Propostes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Proposta 1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Proposta 2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pic>
        <p:nvPicPr>
          <p:cNvPr id="7" name="Contenidor de contingut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05075"/>
            <a:ext cx="2775182" cy="3684588"/>
          </a:xfrm>
        </p:spPr>
      </p:pic>
      <p:pic>
        <p:nvPicPr>
          <p:cNvPr id="8" name="Contenidor de contingut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2505075"/>
            <a:ext cx="2535781" cy="3684588"/>
          </a:xfrm>
        </p:spPr>
      </p:pic>
    </p:spTree>
    <p:extLst>
      <p:ext uri="{BB962C8B-B14F-4D97-AF65-F5344CB8AC3E}">
        <p14:creationId xmlns:p14="http://schemas.microsoft.com/office/powerpoint/2010/main" val="3360267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4C. 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PROJECTE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Propostes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Proposta 3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Proposta 4 (TRIADA)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pic>
        <p:nvPicPr>
          <p:cNvPr id="9" name="Contenidor de contingut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05075"/>
            <a:ext cx="2541147" cy="3589621"/>
          </a:xfrm>
        </p:spPr>
      </p:pic>
      <p:pic>
        <p:nvPicPr>
          <p:cNvPr id="10" name="Contenidor de contingut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505075"/>
            <a:ext cx="2412098" cy="3587946"/>
          </a:xfrm>
        </p:spPr>
      </p:pic>
      <p:sp>
        <p:nvSpPr>
          <p:cNvPr id="11" name="Rectangle arredonit 10"/>
          <p:cNvSpPr/>
          <p:nvPr/>
        </p:nvSpPr>
        <p:spPr>
          <a:xfrm>
            <a:off x="5997575" y="1911178"/>
            <a:ext cx="3838403" cy="4181843"/>
          </a:xfrm>
          <a:prstGeom prst="roundRect">
            <a:avLst>
              <a:gd name="adj" fmla="val 6682"/>
            </a:avLst>
          </a:prstGeom>
          <a:noFill/>
          <a:ln w="38100">
            <a:solidFill>
              <a:srgbClr val="FF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382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4C. 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PROJECTE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Propostes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Proposta 5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Proposta 6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pic>
        <p:nvPicPr>
          <p:cNvPr id="8" name="Contenidor de contingut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505075"/>
            <a:ext cx="2543904" cy="3635941"/>
          </a:xfrm>
        </p:spPr>
      </p:pic>
      <p:pic>
        <p:nvPicPr>
          <p:cNvPr id="7" name="Contenidor de contingut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05075"/>
            <a:ext cx="2727196" cy="3634892"/>
          </a:xfrm>
        </p:spPr>
      </p:pic>
    </p:spTree>
    <p:extLst>
      <p:ext uri="{BB962C8B-B14F-4D97-AF65-F5344CB8AC3E}">
        <p14:creationId xmlns:p14="http://schemas.microsoft.com/office/powerpoint/2010/main" val="1288601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9" name="Contenidor de contingut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54" y="1690690"/>
            <a:ext cx="5593492" cy="4474793"/>
          </a:xfrm>
        </p:spPr>
      </p:pic>
    </p:spTree>
    <p:extLst>
      <p:ext uri="{BB962C8B-B14F-4D97-AF65-F5344CB8AC3E}">
        <p14:creationId xmlns:p14="http://schemas.microsoft.com/office/powerpoint/2010/main" val="3389088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Dimensions generals. Comoditat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Contenidor de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Dimensionat </a:t>
            </a:r>
            <a:r>
              <a:rPr lang="ca-ES" dirty="0" err="1" smtClean="0">
                <a:solidFill>
                  <a:srgbClr val="FF5000"/>
                </a:solidFill>
                <a:latin typeface="Univers LT Std 55" panose="020B0603020202020204" pitchFamily="34" charset="0"/>
              </a:rPr>
              <a:t>ergonòmicament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pic>
        <p:nvPicPr>
          <p:cNvPr id="10" name="Contenidor de contingut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74759"/>
            <a:ext cx="5157787" cy="3345219"/>
          </a:xfrm>
        </p:spPr>
      </p:pic>
      <p:sp>
        <p:nvSpPr>
          <p:cNvPr id="6" name="Contenidor de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Còmode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7" name="Contenidor de contingut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Adaptat al perfil lumbar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Encoixinats al seient, respatller i reposacaps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Lleugerament inclinat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Perfil davanter corbat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Opció de </a:t>
            </a:r>
            <a:r>
              <a:rPr lang="ca-ES" sz="2000" dirty="0" err="1" smtClean="0">
                <a:latin typeface="Univers LT Std 45 Light" panose="020B0403020202020204" pitchFamily="34" charset="0"/>
              </a:rPr>
              <a:t>reposabraços</a:t>
            </a: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Espai per als peus baix del seient</a:t>
            </a:r>
            <a:endParaRPr lang="es-ES" sz="2000" dirty="0">
              <a:latin typeface="Univers LT Std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18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Versatilitat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6" name="Contenidor de text 5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7" cy="823912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Múltiples configuracions possibles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7" name="Contenidor de contingut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Seient ample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Seient estret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err="1" smtClean="0">
                <a:latin typeface="Univers LT Std 45 Light" panose="020B0403020202020204" pitchFamily="34" charset="0"/>
              </a:rPr>
              <a:t>Reposabraços</a:t>
            </a:r>
            <a:r>
              <a:rPr lang="ca-ES" sz="2000" dirty="0" smtClean="0">
                <a:latin typeface="Univers LT Std 45 Light" panose="020B0403020202020204" pitchFamily="34" charset="0"/>
              </a:rPr>
              <a:t> (vàlid per ambdós seients)</a:t>
            </a:r>
            <a:endParaRPr lang="ca-ES" sz="2000" dirty="0">
              <a:latin typeface="Univers LT Std 45 Light" panose="020B0403020202020204" pitchFamily="34" charset="0"/>
            </a:endParaRP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A la dreta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A l’esquerra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A les dos bandes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Accessori opcional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Dalt del seient (tipus ansa)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Al </a:t>
            </a:r>
            <a:r>
              <a:rPr lang="ca-ES" sz="1600" dirty="0" err="1" smtClean="0">
                <a:latin typeface="Univers LT Std 45 Light" panose="020B0403020202020204" pitchFamily="34" charset="0"/>
              </a:rPr>
              <a:t>reposabraços</a:t>
            </a:r>
            <a:r>
              <a:rPr lang="ca-ES" sz="1600" dirty="0" smtClean="0">
                <a:latin typeface="Univers LT Std 45 Light" panose="020B0403020202020204" pitchFamily="34" charset="0"/>
              </a:rPr>
              <a:t> (tipus subjecció de barres verticals)</a:t>
            </a:r>
          </a:p>
        </p:txBody>
      </p:sp>
      <p:pic>
        <p:nvPicPr>
          <p:cNvPr id="5" name="Contenidor de contingut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1" t="9473" r="6557"/>
          <a:stretch/>
        </p:blipFill>
        <p:spPr>
          <a:xfrm>
            <a:off x="1573427" y="1982127"/>
            <a:ext cx="3712354" cy="4319674"/>
          </a:xfrm>
        </p:spPr>
      </p:pic>
      <p:cxnSp>
        <p:nvCxnSpPr>
          <p:cNvPr id="9" name="Connector recte 8"/>
          <p:cNvCxnSpPr/>
          <p:nvPr/>
        </p:nvCxnSpPr>
        <p:spPr>
          <a:xfrm>
            <a:off x="2405449" y="5952765"/>
            <a:ext cx="221597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398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Arquitectura de producte. Connectivitat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Contenidor de text 3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332411" cy="823912"/>
          </a:xfrm>
        </p:spPr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Versatilitat gràcies a l’estructura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6" name="Contenidor de text 5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4602891" cy="823912"/>
          </a:xfrm>
        </p:spPr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Port USB integrat al reposa-braços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7" name="Contenidor de contingut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0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Experiència d’usuari superior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Capacitat de carregar bateries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Mòbil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MP3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Tauleta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600" dirty="0" smtClean="0">
                <a:latin typeface="Univers LT Std 45 Light" panose="020B0403020202020204" pitchFamily="34" charset="0"/>
              </a:rPr>
              <a:t>E-</a:t>
            </a:r>
            <a:r>
              <a:rPr lang="ca-ES" sz="1600" dirty="0" err="1" smtClean="0">
                <a:latin typeface="Univers LT Std 45 Light" panose="020B0403020202020204" pitchFamily="34" charset="0"/>
              </a:rPr>
              <a:t>Book</a:t>
            </a:r>
            <a:endParaRPr lang="ca-ES" sz="16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Accés a intranet (horaris, informació sobre serveis o turística) debades.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Comunicació entre usuaris i empresa</a:t>
            </a:r>
          </a:p>
        </p:txBody>
      </p:sp>
      <p:pic>
        <p:nvPicPr>
          <p:cNvPr id="14" name="Contenidor de contingut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56714"/>
            <a:ext cx="5157787" cy="3581310"/>
          </a:xfrm>
        </p:spPr>
      </p:pic>
    </p:spTree>
    <p:extLst>
      <p:ext uri="{BB962C8B-B14F-4D97-AF65-F5344CB8AC3E}">
        <p14:creationId xmlns:p14="http://schemas.microsoft.com/office/powerpoint/2010/main" val="3260412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Conjunts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Contenidor de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Comuns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sp>
        <p:nvSpPr>
          <p:cNvPr id="6" name="Contenidor de text 5"/>
          <p:cNvSpPr>
            <a:spLocks noGrp="1"/>
          </p:cNvSpPr>
          <p:nvPr>
            <p:ph type="body" sz="quarter" idx="3"/>
          </p:nvPr>
        </p:nvSpPr>
        <p:spPr>
          <a:xfrm>
            <a:off x="4404160" y="1706955"/>
            <a:ext cx="5183188" cy="823912"/>
          </a:xfrm>
        </p:spPr>
        <p:txBody>
          <a:bodyPr/>
          <a:lstStyle/>
          <a:p>
            <a:r>
              <a:rPr lang="ca-ES" b="0" dirty="0" smtClean="0">
                <a:latin typeface="Univers LT Std 55" panose="020B0603020202020204" pitchFamily="34" charset="0"/>
              </a:rPr>
              <a:t>Exclusius (ample-estret)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pic>
        <p:nvPicPr>
          <p:cNvPr id="10" name="Contenidor de contingut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42" y="2547131"/>
            <a:ext cx="2244341" cy="3684588"/>
          </a:xfrm>
        </p:spPr>
      </p:pic>
      <p:pic>
        <p:nvPicPr>
          <p:cNvPr id="8" name="Contenidor de contingut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3" y="2505075"/>
            <a:ext cx="1812738" cy="3684588"/>
          </a:xfrm>
        </p:spPr>
      </p:pic>
      <p:pic>
        <p:nvPicPr>
          <p:cNvPr id="9" name="Imat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901" y="2505075"/>
            <a:ext cx="1926259" cy="3684588"/>
          </a:xfrm>
          <a:prstGeom prst="rect">
            <a:avLst/>
          </a:prstGeom>
        </p:spPr>
      </p:pic>
      <p:cxnSp>
        <p:nvCxnSpPr>
          <p:cNvPr id="12" name="Connector recte 11"/>
          <p:cNvCxnSpPr>
            <a:stCxn id="6" idx="1"/>
          </p:cNvCxnSpPr>
          <p:nvPr/>
        </p:nvCxnSpPr>
        <p:spPr>
          <a:xfrm>
            <a:off x="4404160" y="2118911"/>
            <a:ext cx="0" cy="4070752"/>
          </a:xfrm>
          <a:prstGeom prst="line">
            <a:avLst/>
          </a:prstGeom>
          <a:ln w="19050">
            <a:solidFill>
              <a:srgbClr val="FF5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recte 12"/>
          <p:cNvCxnSpPr/>
          <p:nvPr/>
        </p:nvCxnSpPr>
        <p:spPr>
          <a:xfrm>
            <a:off x="8041632" y="2160967"/>
            <a:ext cx="0" cy="4070752"/>
          </a:xfrm>
          <a:prstGeom prst="line">
            <a:avLst/>
          </a:prstGeom>
          <a:ln w="19050">
            <a:solidFill>
              <a:srgbClr val="FF5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idor de text 3"/>
          <p:cNvSpPr txBox="1">
            <a:spLocks/>
          </p:cNvSpPr>
          <p:nvPr/>
        </p:nvSpPr>
        <p:spPr>
          <a:xfrm>
            <a:off x="8438220" y="1698241"/>
            <a:ext cx="2604843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a-ES" b="0" dirty="0" err="1" smtClean="0">
                <a:latin typeface="Univers LT Std 55" panose="020B0603020202020204" pitchFamily="34" charset="0"/>
              </a:rPr>
              <a:t>Reposabraços</a:t>
            </a:r>
            <a:endParaRPr lang="es-ES" b="0" dirty="0">
              <a:latin typeface="Univers LT Std 55" panose="020B0603020202020204" pitchFamily="34" charset="0"/>
            </a:endParaRPr>
          </a:p>
        </p:txBody>
      </p:sp>
      <p:pic>
        <p:nvPicPr>
          <p:cNvPr id="15" name="Imat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20" y="2576292"/>
            <a:ext cx="2478255" cy="365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94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4D.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DETALL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Materials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9" name="Contenidor de contingut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54" y="2028555"/>
            <a:ext cx="2349491" cy="3870524"/>
          </a:xfrm>
        </p:spPr>
      </p:pic>
      <p:sp>
        <p:nvSpPr>
          <p:cNvPr id="10" name="QuadreDeText 9"/>
          <p:cNvSpPr txBox="1"/>
          <p:nvPr/>
        </p:nvSpPr>
        <p:spPr>
          <a:xfrm>
            <a:off x="8451012" y="5205881"/>
            <a:ext cx="2932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Aliatge d’alumini 6063-T5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(elements estructurals)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sp>
        <p:nvSpPr>
          <p:cNvPr id="11" name="QuadreDeText 10"/>
          <p:cNvSpPr txBox="1"/>
          <p:nvPr/>
        </p:nvSpPr>
        <p:spPr>
          <a:xfrm>
            <a:off x="1095555" y="2325766"/>
            <a:ext cx="328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Univers LT Std 45 Light" panose="020B0403020202020204" pitchFamily="34" charset="0"/>
              </a:rPr>
              <a:t>Policarbonat LEXAN EXL5689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(carcasses)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sp>
        <p:nvSpPr>
          <p:cNvPr id="12" name="QuadreDeText 11"/>
          <p:cNvSpPr txBox="1"/>
          <p:nvPr/>
        </p:nvSpPr>
        <p:spPr>
          <a:xfrm>
            <a:off x="8097329" y="2140647"/>
            <a:ext cx="328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Escuma flexible de poliuretà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(coixins)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sp>
        <p:nvSpPr>
          <p:cNvPr id="13" name="QuadreDeText 12"/>
          <p:cNvSpPr txBox="1"/>
          <p:nvPr/>
        </p:nvSpPr>
        <p:spPr>
          <a:xfrm>
            <a:off x="1095555" y="3769871"/>
            <a:ext cx="328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Cautxú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(embellidors)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1147313" y="5243477"/>
            <a:ext cx="328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Acer INOX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(caragols)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8097329" y="3769871"/>
            <a:ext cx="328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Poliamida</a:t>
            </a:r>
          </a:p>
          <a:p>
            <a:pPr algn="ctr"/>
            <a:r>
              <a:rPr lang="ca-ES" dirty="0" smtClean="0">
                <a:latin typeface="Univers LT Std 45 Light" panose="020B0403020202020204" pitchFamily="34" charset="0"/>
              </a:rPr>
              <a:t>(entapissats)</a:t>
            </a:r>
            <a:endParaRPr lang="es-ES" dirty="0">
              <a:latin typeface="Univers LT Std 45 Light" panose="020B0403020202020204" pitchFamily="34" charset="0"/>
            </a:endParaRPr>
          </a:p>
        </p:txBody>
      </p:sp>
      <p:cxnSp>
        <p:nvCxnSpPr>
          <p:cNvPr id="17" name="Connector de fletxa recta 16"/>
          <p:cNvCxnSpPr>
            <a:stCxn id="11" idx="3"/>
          </p:cNvCxnSpPr>
          <p:nvPr/>
        </p:nvCxnSpPr>
        <p:spPr>
          <a:xfrm>
            <a:off x="4382219" y="2648932"/>
            <a:ext cx="845389" cy="801634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de fletxa recta 25"/>
          <p:cNvCxnSpPr/>
          <p:nvPr/>
        </p:nvCxnSpPr>
        <p:spPr>
          <a:xfrm>
            <a:off x="3536830" y="4093036"/>
            <a:ext cx="1923691" cy="556602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de fletxa recta 27"/>
          <p:cNvCxnSpPr/>
          <p:nvPr/>
        </p:nvCxnSpPr>
        <p:spPr>
          <a:xfrm>
            <a:off x="3631605" y="5529047"/>
            <a:ext cx="2464394" cy="155761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de fletxa recta 29"/>
          <p:cNvCxnSpPr/>
          <p:nvPr/>
        </p:nvCxnSpPr>
        <p:spPr>
          <a:xfrm flipH="1">
            <a:off x="5943600" y="2380184"/>
            <a:ext cx="2084717" cy="9333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de fletxa recta 31"/>
          <p:cNvCxnSpPr/>
          <p:nvPr/>
        </p:nvCxnSpPr>
        <p:spPr>
          <a:xfrm flipH="1" flipV="1">
            <a:off x="5999556" y="3576657"/>
            <a:ext cx="2589478" cy="516379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de fletxa recta 33"/>
          <p:cNvCxnSpPr/>
          <p:nvPr/>
        </p:nvCxnSpPr>
        <p:spPr>
          <a:xfrm flipH="1" flipV="1">
            <a:off x="6332449" y="5205881"/>
            <a:ext cx="1997793" cy="323165"/>
          </a:xfrm>
          <a:prstGeom prst="straightConnector1">
            <a:avLst/>
          </a:prstGeom>
          <a:ln>
            <a:solidFill>
              <a:srgbClr val="FF5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932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950499"/>
            <a:ext cx="9144000" cy="2387600"/>
          </a:xfrm>
        </p:spPr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DISSENY DE LA DISTRIBUCIÓ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136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5A.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Dimensions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Dimensions del cotxe i el tren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pic>
        <p:nvPicPr>
          <p:cNvPr id="9" name="Contenidor de contingut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9503" y="2684278"/>
            <a:ext cx="1798815" cy="5211955"/>
          </a:xfrm>
        </p:spPr>
      </p:pic>
      <p:sp>
        <p:nvSpPr>
          <p:cNvPr id="7" name="Contenidor de text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Estudi ergonòmic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8" name="Contenidor de contingut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a-ES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Objectiu: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Espai funcional i còmode però aprofitat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Accessibilitat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b="1" dirty="0" smtClean="0">
                <a:latin typeface="Univers LT Std 45 Light" panose="020B0403020202020204" pitchFamily="34" charset="0"/>
              </a:rPr>
              <a:t>Utilitzable pel 90 % de la població</a:t>
            </a:r>
          </a:p>
          <a:p>
            <a:pPr>
              <a:buFont typeface="Calibri" panose="020F0502020204030204" pitchFamily="34" charset="0"/>
              <a:buChar char="→"/>
            </a:pPr>
            <a:endParaRPr lang="ca-ES" b="1" dirty="0" smtClean="0">
              <a:latin typeface="Univers LT Std 45 Light" panose="020B0403020202020204" pitchFamily="34" charset="0"/>
            </a:endParaRPr>
          </a:p>
          <a:p>
            <a:pPr marL="0" indent="0">
              <a:buNone/>
            </a:pPr>
            <a:r>
              <a:rPr lang="ca-ES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Com?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Determinació de mesures antropomètriques relacionades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Consulta de les mesures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Càlcul de les dimensions adequades en base a mesures i toleràncies de la roba</a:t>
            </a:r>
          </a:p>
          <a:p>
            <a:endParaRPr lang="es-ES" dirty="0"/>
          </a:p>
        </p:txBody>
      </p:sp>
      <p:sp>
        <p:nvSpPr>
          <p:cNvPr id="10" name="Contenidor de contingut 7"/>
          <p:cNvSpPr txBox="1">
            <a:spLocks/>
          </p:cNvSpPr>
          <p:nvPr/>
        </p:nvSpPr>
        <p:spPr>
          <a:xfrm>
            <a:off x="839788" y="2505075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F0502020204030204" pitchFamily="34" charset="0"/>
              <a:buChar char="→"/>
            </a:pPr>
            <a:r>
              <a:rPr lang="ca-ES" sz="1800" dirty="0" smtClean="0">
                <a:latin typeface="Univers LT Std 45 Light" panose="020B0403020202020204" pitchFamily="34" charset="0"/>
              </a:rPr>
              <a:t>Les d’ús </a:t>
            </a:r>
            <a:r>
              <a:rPr lang="ca-ES" sz="1800" dirty="0" smtClean="0">
                <a:latin typeface="Univers LT Std 45 Light" panose="020B0403020202020204" pitchFamily="34" charset="0"/>
              </a:rPr>
              <a:t>actual a la sèrie 4300 de </a:t>
            </a:r>
            <a:r>
              <a:rPr lang="ca-ES" sz="1800" dirty="0" err="1" smtClean="0">
                <a:latin typeface="Univers LT Std 45 Light" panose="020B0403020202020204" pitchFamily="34" charset="0"/>
              </a:rPr>
              <a:t>Metrovalencia</a:t>
            </a:r>
            <a:endParaRPr lang="ca-ES" sz="1800" dirty="0" smtClean="0">
              <a:latin typeface="Univers LT Std 45 Light" panose="020B04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1800" dirty="0" smtClean="0">
                <a:latin typeface="Univers LT Std 45 Light" panose="020B0403020202020204" pitchFamily="34" charset="0"/>
              </a:rPr>
              <a:t>Nº de cotxes = quantitat de cotxes que caben a l’espai entre carrers transversals a l’andana (calculat a totes les parades de la xarxa)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1800" dirty="0" smtClean="0">
                <a:latin typeface="Univers LT Std 45 Light" panose="020B0403020202020204" pitchFamily="34" charset="0"/>
              </a:rPr>
              <a:t>Factible amb obra mínima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69473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5A.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Accessibilitat. Comportament d’usuari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idx="1"/>
          </p:nvPr>
        </p:nvSpPr>
        <p:spPr>
          <a:xfrm>
            <a:off x="839789" y="1879561"/>
            <a:ext cx="5157787" cy="823912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L’espai deu ser completament accessible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7" name="Contenidor de text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A l’usuari típic...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8" name="Contenidor de contingut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No vol sentir-se observat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Vol </a:t>
            </a:r>
            <a:r>
              <a:rPr lang="ca-ES" sz="2000" dirty="0" smtClean="0">
                <a:latin typeface="Univers LT Std 45 Light" panose="020B0403020202020204" pitchFamily="34" charset="0"/>
              </a:rPr>
              <a:t>observar </a:t>
            </a:r>
            <a:r>
              <a:rPr lang="ca-ES" sz="2000" dirty="0" smtClean="0">
                <a:latin typeface="Univers LT Std 45 Light" panose="020B0403020202020204" pitchFamily="34" charset="0"/>
              </a:rPr>
              <a:t>als altres usuaris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No li agrada el seient del mig a les bancades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Li agraden els seients amb finestra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Li agrada estar dret al costat de la porta (contribuint a formar embossos)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Li agraden els ambients acollidors i tranquils</a:t>
            </a:r>
          </a:p>
          <a:p>
            <a:endParaRPr lang="es-ES" dirty="0"/>
          </a:p>
        </p:txBody>
      </p:sp>
      <p:sp>
        <p:nvSpPr>
          <p:cNvPr id="10" name="Contenidor de contingut 7"/>
          <p:cNvSpPr txBox="1">
            <a:spLocks/>
          </p:cNvSpPr>
          <p:nvPr/>
        </p:nvSpPr>
        <p:spPr>
          <a:xfrm>
            <a:off x="839788" y="2505075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</p:txBody>
      </p:sp>
      <p:pic>
        <p:nvPicPr>
          <p:cNvPr id="11" name="Contenidor de contingut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794" y="2505075"/>
            <a:ext cx="2647775" cy="3684588"/>
          </a:xfrm>
        </p:spPr>
      </p:pic>
    </p:spTree>
    <p:extLst>
      <p:ext uri="{BB962C8B-B14F-4D97-AF65-F5344CB8AC3E}">
        <p14:creationId xmlns:p14="http://schemas.microsoft.com/office/powerpoint/2010/main" val="302394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5A.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FACTORS A CONSIDERAR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Sistema dual de </a:t>
            </a:r>
            <a:r>
              <a:rPr lang="ca-ES" dirty="0" err="1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Metrovalencia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" name="Contenidor de text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Distribució de Metro típica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7" name="Contenidor de text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Distribució de Rodalies típica</a:t>
            </a:r>
            <a:endParaRPr lang="es-ES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  <p:sp>
        <p:nvSpPr>
          <p:cNvPr id="8" name="Contenidor de contingut 7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2463740"/>
          </a:xfrm>
        </p:spPr>
        <p:txBody>
          <a:bodyPr>
            <a:normAutofit fontScale="70000" lnSpcReduction="20000"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Confort baix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Alta quantitat de seients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Disposició transversal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Gran quantitat de places dempeus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Amb lavabos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Amb portabicicletes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Amb porta equipatges</a:t>
            </a:r>
          </a:p>
        </p:txBody>
      </p:sp>
      <p:sp>
        <p:nvSpPr>
          <p:cNvPr id="10" name="Contenidor de contingut 7"/>
          <p:cNvSpPr txBox="1">
            <a:spLocks/>
          </p:cNvSpPr>
          <p:nvPr/>
        </p:nvSpPr>
        <p:spPr>
          <a:xfrm>
            <a:off x="839788" y="2505075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2463740"/>
          </a:xfrm>
        </p:spPr>
        <p:txBody>
          <a:bodyPr>
            <a:normAutofit fontScale="70000" lnSpcReduction="20000"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Confort mínim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Baixa quantitat de seients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Disposició longitudinal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Gran quantitat de places dempeus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Sense lavabos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Sense portabicicletes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Sense porta equipatges</a:t>
            </a:r>
            <a:endParaRPr lang="es-ES" dirty="0"/>
          </a:p>
        </p:txBody>
      </p:sp>
      <p:sp>
        <p:nvSpPr>
          <p:cNvPr id="6" name="QuadreDeText 5"/>
          <p:cNvSpPr txBox="1"/>
          <p:nvPr/>
        </p:nvSpPr>
        <p:spPr>
          <a:xfrm>
            <a:off x="839787" y="5379184"/>
            <a:ext cx="10170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Objectiu: buscar una solució apta per a prestar servei de Metro i Rodalies</a:t>
            </a:r>
            <a:endParaRPr lang="es-ES" sz="2000" b="1" dirty="0">
              <a:solidFill>
                <a:srgbClr val="FF5000"/>
              </a:solidFill>
              <a:latin typeface="Univers LT Std 55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69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5B.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PROJECTE</a:t>
            </a:r>
            <a:b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</a:br>
            <a:r>
              <a:rPr lang="ca-ES" i="1" dirty="0" err="1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Briefing</a:t>
            </a:r>
            <a:r>
              <a:rPr lang="ca-ES" i="1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: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requeriments de disseny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8" name="Contenidor de contingut 7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352260"/>
          </a:xfrm>
        </p:spPr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Evitar la monotonia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Accessibilitat PMR completa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Que </a:t>
            </a:r>
            <a:r>
              <a:rPr lang="ca-ES" sz="2000" dirty="0" err="1" smtClean="0">
                <a:latin typeface="Univers LT Std 45 Light" panose="020B0403020202020204" pitchFamily="34" charset="0"/>
              </a:rPr>
              <a:t>dispose</a:t>
            </a:r>
            <a:r>
              <a:rPr lang="ca-ES" sz="2000" dirty="0" smtClean="0">
                <a:latin typeface="Univers LT Std 45 Light" panose="020B0403020202020204" pitchFamily="34" charset="0"/>
              </a:rPr>
              <a:t> de serveis variats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Més de 165 places assentades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Més de 588 places dempeus</a:t>
            </a:r>
          </a:p>
        </p:txBody>
      </p:sp>
      <p:sp>
        <p:nvSpPr>
          <p:cNvPr id="10" name="Contenidor de contingut 7"/>
          <p:cNvSpPr txBox="1">
            <a:spLocks/>
          </p:cNvSpPr>
          <p:nvPr/>
        </p:nvSpPr>
        <p:spPr>
          <a:xfrm>
            <a:off x="839788" y="2505075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9" y="2505074"/>
            <a:ext cx="5157787" cy="3352261"/>
          </a:xfrm>
        </p:spPr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Prestar </a:t>
            </a:r>
            <a:r>
              <a:rPr lang="ca-ES" sz="2000" dirty="0" smtClean="0">
                <a:latin typeface="Univers LT Std 45 Light" panose="020B0403020202020204" pitchFamily="34" charset="0"/>
              </a:rPr>
              <a:t>servei </a:t>
            </a:r>
            <a:r>
              <a:rPr lang="ca-ES" sz="2000" dirty="0" smtClean="0">
                <a:latin typeface="Univers LT Std 45 Light" panose="020B0403020202020204" pitchFamily="34" charset="0"/>
              </a:rPr>
              <a:t>de Metro i Rodalies alhora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Densitat de seients no homogènia per a segmentar zones en base al recorregut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Disposició de seients mixta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Evitar més de dos seients junts sense separació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45 Light" panose="020B0403020202020204" pitchFamily="34" charset="0"/>
              </a:rPr>
              <a:t>Que els passatgers no </a:t>
            </a:r>
            <a:r>
              <a:rPr lang="ca-ES" sz="2000" dirty="0" err="1" smtClean="0">
                <a:latin typeface="Univers LT Std 45 Light" panose="020B0403020202020204" pitchFamily="34" charset="0"/>
              </a:rPr>
              <a:t>estiguen</a:t>
            </a:r>
            <a:r>
              <a:rPr lang="ca-ES" sz="2000" dirty="0" smtClean="0">
                <a:latin typeface="Univers LT Std 45 Light" panose="020B0403020202020204" pitchFamily="34" charset="0"/>
              </a:rPr>
              <a:t> cara a cara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7967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5C.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PROPOSTA DEFINITIVA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0" name="Contenidor de contingut 7"/>
          <p:cNvSpPr txBox="1">
            <a:spLocks/>
          </p:cNvSpPr>
          <p:nvPr/>
        </p:nvSpPr>
        <p:spPr>
          <a:xfrm>
            <a:off x="839788" y="2505075"/>
            <a:ext cx="51831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</p:txBody>
      </p:sp>
      <p:pic>
        <p:nvPicPr>
          <p:cNvPr id="13" name="Contenidor de contingut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05561"/>
            <a:ext cx="10515600" cy="753028"/>
          </a:xfrm>
        </p:spPr>
      </p:pic>
      <p:sp>
        <p:nvSpPr>
          <p:cNvPr id="14" name="QuadreDeText 13"/>
          <p:cNvSpPr txBox="1"/>
          <p:nvPr/>
        </p:nvSpPr>
        <p:spPr>
          <a:xfrm>
            <a:off x="838200" y="1690690"/>
            <a:ext cx="48480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206 places assentades</a:t>
            </a:r>
          </a:p>
          <a:p>
            <a:pPr marL="742950" lvl="1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51 seients amples</a:t>
            </a:r>
          </a:p>
          <a:p>
            <a:pPr marL="742950" lvl="1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111 seients estrets</a:t>
            </a:r>
          </a:p>
          <a:p>
            <a:pPr marL="742950" lvl="1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32 suports isquiàtics</a:t>
            </a:r>
          </a:p>
          <a:p>
            <a:pPr marL="742950" lvl="1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12 seients plegables o 4 places PMR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672 places dempeus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1344 places dempeus a màxima capacitat</a:t>
            </a:r>
          </a:p>
        </p:txBody>
      </p:sp>
      <p:sp>
        <p:nvSpPr>
          <p:cNvPr id="15" name="QuadreDeText 14"/>
          <p:cNvSpPr txBox="1"/>
          <p:nvPr/>
        </p:nvSpPr>
        <p:spPr>
          <a:xfrm>
            <a:off x="6096000" y="1674236"/>
            <a:ext cx="48480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 màquina de </a:t>
            </a:r>
            <a:r>
              <a:rPr lang="ca-ES" dirty="0" err="1" smtClean="0">
                <a:latin typeface="Univers LT Std 45 Light" panose="020B0403020202020204" pitchFamily="34" charset="0"/>
              </a:rPr>
              <a:t>snacks</a:t>
            </a:r>
            <a:endParaRPr lang="ca-ES" dirty="0" smtClean="0">
              <a:latin typeface="Univers LT Std 45 Light" panose="020B040302020202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3 màquines de cafè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2 farmacioles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2 màquines </a:t>
            </a:r>
            <a:r>
              <a:rPr lang="ca-ES" dirty="0" err="1" smtClean="0">
                <a:latin typeface="Univers LT Std 45 Light" panose="020B0403020202020204" pitchFamily="34" charset="0"/>
              </a:rPr>
              <a:t>cancel·ladores</a:t>
            </a:r>
            <a:endParaRPr lang="ca-ES" dirty="0" smtClean="0">
              <a:latin typeface="Univers LT Std 45 Light" panose="020B040302020202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 lavabo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5 porta bicicletes</a:t>
            </a:r>
          </a:p>
          <a:p>
            <a:pPr marL="285750" indent="-285750">
              <a:buFont typeface="Calibri" panose="020F0502020204030204" pitchFamily="34" charset="0"/>
              <a:buChar char="→"/>
            </a:pPr>
            <a:r>
              <a:rPr lang="ca-ES" dirty="0" smtClean="0">
                <a:latin typeface="Univers LT Std 45 Light" panose="020B0403020202020204" pitchFamily="34" charset="0"/>
              </a:rPr>
              <a:t>19 papereres</a:t>
            </a:r>
          </a:p>
        </p:txBody>
      </p:sp>
      <p:sp>
        <p:nvSpPr>
          <p:cNvPr id="16" name="QuadreDeText 15"/>
          <p:cNvSpPr txBox="1"/>
          <p:nvPr/>
        </p:nvSpPr>
        <p:spPr>
          <a:xfrm>
            <a:off x="838201" y="4734634"/>
            <a:ext cx="26123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Cotxe Tipus 1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Orientat a viatges curts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Gran capacitat dempeus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Zones PMR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Serveis: portabicicletes, </a:t>
            </a:r>
            <a:r>
              <a:rPr lang="ca-ES" sz="1400" dirty="0" err="1" smtClean="0">
                <a:latin typeface="Univers LT Std 45 Light" panose="020B0403020202020204" pitchFamily="34" charset="0"/>
              </a:rPr>
              <a:t>cancel·ladora</a:t>
            </a:r>
            <a:r>
              <a:rPr lang="ca-ES" sz="1400" dirty="0" smtClean="0">
                <a:latin typeface="Univers LT Std 45 Light" panose="020B0403020202020204" pitchFamily="34" charset="0"/>
              </a:rPr>
              <a:t>, màquina de cafè i farmaciola</a:t>
            </a:r>
          </a:p>
        </p:txBody>
      </p:sp>
      <p:sp>
        <p:nvSpPr>
          <p:cNvPr id="17" name="QuadreDeText 16"/>
          <p:cNvSpPr txBox="1"/>
          <p:nvPr/>
        </p:nvSpPr>
        <p:spPr>
          <a:xfrm>
            <a:off x="3450567" y="4734634"/>
            <a:ext cx="25724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Cotxe Tipus 2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Orientat a viatges de mitja distancia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Balanç entre capacitat dempeus i assentada</a:t>
            </a:r>
          </a:p>
        </p:txBody>
      </p:sp>
      <p:sp>
        <p:nvSpPr>
          <p:cNvPr id="19" name="QuadreDeText 18"/>
          <p:cNvSpPr txBox="1"/>
          <p:nvPr/>
        </p:nvSpPr>
        <p:spPr>
          <a:xfrm>
            <a:off x="6096000" y="4734634"/>
            <a:ext cx="24441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Cotxe Tipus 3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Orientat a viatges llargs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Gran capacitat assentada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Serveis: portabicicletes, màquina de cafè i màquina de </a:t>
            </a:r>
            <a:r>
              <a:rPr lang="ca-ES" sz="1400" dirty="0" err="1" smtClean="0">
                <a:latin typeface="Univers LT Std 45 Light" panose="020B0403020202020204" pitchFamily="34" charset="0"/>
              </a:rPr>
              <a:t>snacks</a:t>
            </a:r>
            <a:endParaRPr lang="ca-ES" sz="1400" dirty="0" smtClean="0">
              <a:latin typeface="Univers LT Std 45 Light" panose="020B0403020202020204" pitchFamily="34" charset="0"/>
            </a:endParaRPr>
          </a:p>
        </p:txBody>
      </p:sp>
      <p:sp>
        <p:nvSpPr>
          <p:cNvPr id="20" name="QuadreDeText 19"/>
          <p:cNvSpPr txBox="1"/>
          <p:nvPr/>
        </p:nvSpPr>
        <p:spPr>
          <a:xfrm>
            <a:off x="8613175" y="4734633"/>
            <a:ext cx="2513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rgbClr val="FF5000"/>
                </a:solidFill>
                <a:latin typeface="Univers LT Std 45 Light" panose="020B0403020202020204" pitchFamily="34" charset="0"/>
              </a:rPr>
              <a:t>Cotxe Tipus 4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Orientat a viatges llargs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Gran capacitat assentada</a:t>
            </a:r>
          </a:p>
          <a:p>
            <a:pPr marL="342900" indent="-342900">
              <a:buFont typeface="Calibri" panose="020F0502020204030204" pitchFamily="34" charset="0"/>
              <a:buChar char="→"/>
            </a:pPr>
            <a:r>
              <a:rPr lang="ca-ES" sz="1400" dirty="0" smtClean="0">
                <a:latin typeface="Univers LT Std 45 Light" panose="020B0403020202020204" pitchFamily="34" charset="0"/>
              </a:rPr>
              <a:t>Serveis: lavabo</a:t>
            </a:r>
          </a:p>
        </p:txBody>
      </p:sp>
      <p:sp>
        <p:nvSpPr>
          <p:cNvPr id="21" name="QuadreDeText 20"/>
          <p:cNvSpPr txBox="1"/>
          <p:nvPr/>
        </p:nvSpPr>
        <p:spPr>
          <a:xfrm>
            <a:off x="1268086" y="4269735"/>
            <a:ext cx="9877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Univers LT Std 55" panose="020B0603020202020204" pitchFamily="34" charset="0"/>
              </a:rPr>
              <a:t>       1		     2		3		4		2	         1</a:t>
            </a:r>
            <a:endParaRPr lang="es-ES" dirty="0">
              <a:latin typeface="Univers LT Std 55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24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41253" y="1570007"/>
            <a:ext cx="9144000" cy="2181495"/>
          </a:xfrm>
        </p:spPr>
        <p:txBody>
          <a:bodyPr/>
          <a:lstStyle/>
          <a:p>
            <a:r>
              <a:rPr lang="ca-ES" dirty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6</a:t>
            </a:r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.	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CONCLUSIONS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658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rgbClr val="FF5000"/>
                </a:solidFill>
                <a:latin typeface="Roboto Slab" pitchFamily="2" charset="0"/>
                <a:ea typeface="Roboto Slab" pitchFamily="2" charset="0"/>
              </a:rPr>
              <a:t>6. </a:t>
            </a:r>
            <a:r>
              <a:rPr lang="ca-ES" dirty="0" smtClean="0">
                <a:solidFill>
                  <a:srgbClr val="00B0F0"/>
                </a:solidFill>
                <a:latin typeface="Roboto Slab" pitchFamily="2" charset="0"/>
                <a:ea typeface="Roboto Slab" pitchFamily="2" charset="0"/>
              </a:rPr>
              <a:t>CONCLUSIONS</a:t>
            </a:r>
            <a:endParaRPr lang="es-ES" dirty="0">
              <a:solidFill>
                <a:srgbClr val="00B0F0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632275" cy="4351338"/>
          </a:xfrm>
        </p:spPr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55" panose="020B0603020202020204" pitchFamily="34" charset="0"/>
              </a:rPr>
              <a:t>Possibilitat de millorar el servei de </a:t>
            </a:r>
            <a:r>
              <a:rPr lang="ca-ES" sz="2000" dirty="0" err="1" smtClean="0">
                <a:latin typeface="Univers LT Std 55" panose="020B0603020202020204" pitchFamily="34" charset="0"/>
              </a:rPr>
              <a:t>Metrovalencia</a:t>
            </a:r>
            <a:r>
              <a:rPr lang="ca-ES" sz="2000" dirty="0" smtClean="0">
                <a:latin typeface="Univers LT Std 55" panose="020B0603020202020204" pitchFamily="34" charset="0"/>
              </a:rPr>
              <a:t> en dos fronts: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800" dirty="0" smtClean="0">
                <a:latin typeface="Univers LT Std 55" panose="020B0603020202020204" pitchFamily="34" charset="0"/>
              </a:rPr>
              <a:t>Ús d’un sistema de seient flexible, còmode i modern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ca-ES" sz="1800" dirty="0" smtClean="0">
                <a:latin typeface="Univers LT Std 55" panose="020B0603020202020204" pitchFamily="34" charset="0"/>
              </a:rPr>
              <a:t>Aplicació d’una distribució adaptada al servei que presta realment </a:t>
            </a:r>
            <a:r>
              <a:rPr lang="ca-ES" sz="1800" dirty="0" err="1" smtClean="0">
                <a:latin typeface="Univers LT Std 55" panose="020B0603020202020204" pitchFamily="34" charset="0"/>
              </a:rPr>
              <a:t>Metrovalencia</a:t>
            </a:r>
            <a:endParaRPr lang="ca-ES" sz="1800" dirty="0" smtClean="0"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55" panose="020B0603020202020204" pitchFamily="34" charset="0"/>
              </a:rPr>
              <a:t>Es contribueix a millorar un servei públic que és i serà indispensable al segle XXI</a:t>
            </a:r>
          </a:p>
          <a:p>
            <a:pPr>
              <a:buFont typeface="Calibri" panose="020F0502020204030204" pitchFamily="34" charset="0"/>
              <a:buChar char="→"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55" panose="020B0603020202020204" pitchFamily="34" charset="0"/>
              </a:rPr>
              <a:t>Gran experiència personal al contribuir a millorar un servei del que sóc usuari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ca-ES" sz="2000" dirty="0" smtClean="0">
                <a:latin typeface="Univers LT Std 55" panose="020B0603020202020204" pitchFamily="34" charset="0"/>
              </a:rPr>
              <a:t>Aprenentatge d’una sèrie de tècniques i competències de gran utilitat</a:t>
            </a:r>
            <a:endParaRPr lang="es-ES" sz="2000" dirty="0">
              <a:latin typeface="Univers LT Std 55" panose="020B0603020202020204" pitchFamily="34" charset="0"/>
            </a:endParaRPr>
          </a:p>
        </p:txBody>
      </p:sp>
      <p:pic>
        <p:nvPicPr>
          <p:cNvPr id="7" name="Contenidor de contingut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400" y="2164670"/>
            <a:ext cx="3901448" cy="3121158"/>
          </a:xfrm>
        </p:spPr>
      </p:pic>
    </p:spTree>
    <p:extLst>
      <p:ext uri="{BB962C8B-B14F-4D97-AF65-F5344CB8AC3E}">
        <p14:creationId xmlns:p14="http://schemas.microsoft.com/office/powerpoint/2010/main" val="3760828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199" y="1406106"/>
            <a:ext cx="6632275" cy="4770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dirty="0" smtClean="0">
                <a:solidFill>
                  <a:srgbClr val="FF5000"/>
                </a:solidFill>
                <a:latin typeface="Univers LT Std 55" panose="020B0603020202020204" pitchFamily="34" charset="0"/>
              </a:rPr>
              <a:t>Gràcies per la vostra atenció!</a:t>
            </a: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endParaRPr lang="ca-ES" sz="2000" dirty="0" smtClean="0">
              <a:latin typeface="Univers LT Std 55" panose="020B0603020202020204" pitchFamily="34" charset="0"/>
            </a:endParaRPr>
          </a:p>
          <a:p>
            <a:pPr marL="0" indent="0">
              <a:buNone/>
            </a:pPr>
            <a:r>
              <a:rPr lang="ca-ES" sz="2000" dirty="0" smtClean="0">
                <a:latin typeface="Univers LT Std 55" panose="020B0603020202020204" pitchFamily="34" charset="0"/>
              </a:rPr>
              <a:t>Jaume Lluesma </a:t>
            </a:r>
            <a:r>
              <a:rPr lang="ca-ES" sz="2000" dirty="0" err="1" smtClean="0">
                <a:latin typeface="Univers LT Std 55" panose="020B0603020202020204" pitchFamily="34" charset="0"/>
              </a:rPr>
              <a:t>Doménech</a:t>
            </a:r>
            <a:endParaRPr lang="es-ES" sz="2000" dirty="0" smtClean="0">
              <a:latin typeface="Univers LT Std 55" panose="020B060302020202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endParaRPr lang="es-ES" sz="2000" dirty="0">
              <a:latin typeface="Univers LT Std 55" panose="020B0603020202020204" pitchFamily="34" charset="0"/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924" y="1937433"/>
            <a:ext cx="3901448" cy="3121158"/>
          </a:xfrm>
          <a:prstGeom prst="rect">
            <a:avLst/>
          </a:prstGeom>
        </p:spPr>
      </p:pic>
      <p:pic>
        <p:nvPicPr>
          <p:cNvPr id="10" name="Imat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87" y="1937433"/>
            <a:ext cx="3901448" cy="312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97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679</TotalTime>
  <Words>1367</Words>
  <Application>Microsoft Office PowerPoint</Application>
  <PresentationFormat>Pantalla panoràmica</PresentationFormat>
  <Paragraphs>285</Paragraphs>
  <Slides>30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30</vt:i4>
      </vt:variant>
    </vt:vector>
  </HeadingPairs>
  <TitlesOfParts>
    <vt:vector size="37" baseType="lpstr">
      <vt:lpstr>Univers LT Std 45 Light</vt:lpstr>
      <vt:lpstr>Calibri Light</vt:lpstr>
      <vt:lpstr>Arial</vt:lpstr>
      <vt:lpstr>Calibri</vt:lpstr>
      <vt:lpstr>Univers LT Std 55</vt:lpstr>
      <vt:lpstr>Roboto Slab</vt:lpstr>
      <vt:lpstr>Tema de l'Office</vt:lpstr>
      <vt:lpstr>Presentació del PowerPoint</vt:lpstr>
      <vt:lpstr>ÍNDEX</vt:lpstr>
      <vt:lpstr>1. OBJECTE</vt:lpstr>
      <vt:lpstr>2. JUSTIFICACIÓ</vt:lpstr>
      <vt:lpstr>3. ANTECEDENTS</vt:lpstr>
      <vt:lpstr>3. ANTECEDENTS</vt:lpstr>
      <vt:lpstr>4. DISSENY DEL SEIENT</vt:lpstr>
      <vt:lpstr>4A.  FACTORS A CONSIDERAR  Estudi ergonòmic</vt:lpstr>
      <vt:lpstr>4A.  FACTORS A CONSIDERAR  Sistema dual de Metrovalencia</vt:lpstr>
      <vt:lpstr>4A.  FACTORS A CONSIDERAR  Comportament i ocupació dels usuaris</vt:lpstr>
      <vt:lpstr>4B. ESTUDI DE MERCAT</vt:lpstr>
      <vt:lpstr>4C.  PROJECTE Briefing: requeriments de disseny</vt:lpstr>
      <vt:lpstr>4C.  PROJECTE Propostes</vt:lpstr>
      <vt:lpstr>4C.  PROJECTE Propostes</vt:lpstr>
      <vt:lpstr>4C.  PROJECTE Propostes</vt:lpstr>
      <vt:lpstr>4D. DISSENY DE DETALL</vt:lpstr>
      <vt:lpstr>4D. DISSENY DE DETALL Dimensions generals. Comoditat</vt:lpstr>
      <vt:lpstr>4D. DISSENY DE DETALL Versatilitat</vt:lpstr>
      <vt:lpstr>4D. DISSENY DE DETALL Arquitectura de producte. Connectivitat</vt:lpstr>
      <vt:lpstr>4D. DISSENY DE DETALL Conjunts</vt:lpstr>
      <vt:lpstr>4D. DISSENY DE DETALL Materials</vt:lpstr>
      <vt:lpstr>5. DISSENY DE LA DISTRIBUCIÓ</vt:lpstr>
      <vt:lpstr>5A. FACTORS A CONSIDERAR Dimensions</vt:lpstr>
      <vt:lpstr>5A. FACTORS A CONSIDERAR Accessibilitat. Comportament d’usuari</vt:lpstr>
      <vt:lpstr>5A. FACTORS A CONSIDERAR Sistema dual de Metrovalencia</vt:lpstr>
      <vt:lpstr>5B. PROJECTE Briefing: requeriments de disseny</vt:lpstr>
      <vt:lpstr>5C. PROPOSTA DEFINITIVA</vt:lpstr>
      <vt:lpstr>6. CONCLUSIONS</vt:lpstr>
      <vt:lpstr>6. CONCLUSIONS</vt:lpstr>
      <vt:lpstr>Presentació del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Jaume Lluesma</dc:creator>
  <cp:lastModifiedBy>Jaume Lluesma</cp:lastModifiedBy>
  <cp:revision>52</cp:revision>
  <dcterms:created xsi:type="dcterms:W3CDTF">2016-09-11T12:06:34Z</dcterms:created>
  <dcterms:modified xsi:type="dcterms:W3CDTF">2016-09-20T18:11:43Z</dcterms:modified>
</cp:coreProperties>
</file>