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9" r:id="rId4"/>
    <p:sldId id="260" r:id="rId5"/>
    <p:sldId id="261" r:id="rId6"/>
    <p:sldId id="262" r:id="rId7"/>
    <p:sldId id="267" r:id="rId8"/>
    <p:sldId id="263" r:id="rId9"/>
    <p:sldId id="268" r:id="rId10"/>
    <p:sldId id="264" r:id="rId11"/>
    <p:sldId id="269" r:id="rId12"/>
    <p:sldId id="265" r:id="rId13"/>
    <p:sldId id="270" r:id="rId14"/>
    <p:sldId id="266" r:id="rId15"/>
    <p:sldId id="275" r:id="rId16"/>
    <p:sldId id="271" r:id="rId17"/>
    <p:sldId id="276" r:id="rId18"/>
    <p:sldId id="272" r:id="rId19"/>
    <p:sldId id="277" r:id="rId20"/>
    <p:sldId id="273" r:id="rId21"/>
    <p:sldId id="278" r:id="rId22"/>
    <p:sldId id="274" r:id="rId23"/>
    <p:sldId id="279" r:id="rId24"/>
    <p:sldId id="280" r:id="rId25"/>
    <p:sldId id="283" r:id="rId26"/>
    <p:sldId id="281" r:id="rId27"/>
    <p:sldId id="284" r:id="rId28"/>
    <p:sldId id="282" r:id="rId29"/>
    <p:sldId id="285" r:id="rId30"/>
    <p:sldId id="286" r:id="rId31"/>
    <p:sldId id="287" r:id="rId32"/>
    <p:sldId id="288" r:id="rId33"/>
    <p:sldId id="289" r:id="rId34"/>
    <p:sldId id="290" r:id="rId35"/>
    <p:sldId id="291" r:id="rId36"/>
    <p:sldId id="295" r:id="rId37"/>
    <p:sldId id="296" r:id="rId38"/>
    <p:sldId id="292" r:id="rId39"/>
    <p:sldId id="293" r:id="rId40"/>
    <p:sldId id="297" r:id="rId41"/>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71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61872" y="758952"/>
            <a:ext cx="9418320" cy="4041648"/>
          </a:xfrm>
        </p:spPr>
        <p:txBody>
          <a:bodyPr anchor="b">
            <a:normAutofit/>
          </a:bodyPr>
          <a:lstStyle>
            <a:lvl1pPr algn="l">
              <a:lnSpc>
                <a:spcPct val="85000"/>
              </a:lnSpc>
              <a:defRPr sz="7200" baseline="0">
                <a:solidFill>
                  <a:schemeClr val="tx1"/>
                </a:solidFill>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261872" y="4800600"/>
            <a:ext cx="9418320" cy="1691640"/>
          </a:xfrm>
        </p:spPr>
        <p:txBody>
          <a:bodyPr>
            <a:normAutofit/>
          </a:bodyPr>
          <a:lstStyle>
            <a:lvl1pPr marL="0" indent="0" algn="l">
              <a:buNone/>
              <a:defRPr sz="2200" baseline="0">
                <a:solidFill>
                  <a:schemeClr val="tx1">
                    <a:lumMod val="75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lvl1pPr>
              <a:defRPr>
                <a:solidFill>
                  <a:schemeClr val="tx1">
                    <a:lumMod val="50000"/>
                  </a:schemeClr>
                </a:solidFill>
              </a:defRPr>
            </a:lvl1pPr>
          </a:lstStyle>
          <a:p>
            <a:fld id="{68DDEFEA-4064-49B4-9A8B-14ADCC929AAD}" type="datetimeFigureOut">
              <a:rPr lang="es-ES" smtClean="0"/>
              <a:t>22/09/2016</a:t>
            </a:fld>
            <a:endParaRPr lang="es-ES"/>
          </a:p>
        </p:txBody>
      </p:sp>
      <p:sp>
        <p:nvSpPr>
          <p:cNvPr id="5" name="Footer Placeholder 4"/>
          <p:cNvSpPr>
            <a:spLocks noGrp="1"/>
          </p:cNvSpPr>
          <p:nvPr>
            <p:ph type="ftr" sz="quarter" idx="11"/>
          </p:nvPr>
        </p:nvSpPr>
        <p:spPr/>
        <p:txBody>
          <a:bodyPr/>
          <a:lstStyle>
            <a:lvl1pPr>
              <a:defRPr>
                <a:solidFill>
                  <a:schemeClr val="tx1">
                    <a:lumMod val="65000"/>
                  </a:schemeClr>
                </a:solidFill>
              </a:defRPr>
            </a:lvl1pPr>
          </a:lstStyle>
          <a:p>
            <a:endParaRPr lang="es-ES"/>
          </a:p>
        </p:txBody>
      </p:sp>
      <p:sp>
        <p:nvSpPr>
          <p:cNvPr id="6" name="Slide Number Placeholder 5"/>
          <p:cNvSpPr>
            <a:spLocks noGrp="1"/>
          </p:cNvSpPr>
          <p:nvPr>
            <p:ph type="sldNum" sz="quarter" idx="12"/>
          </p:nvPr>
        </p:nvSpPr>
        <p:spPr/>
        <p:txBody>
          <a:bodyPr/>
          <a:lstStyle>
            <a:lvl1pPr>
              <a:defRPr>
                <a:solidFill>
                  <a:schemeClr val="tx1">
                    <a:lumMod val="65000"/>
                  </a:schemeClr>
                </a:solidFill>
              </a:defRPr>
            </a:lvl1pPr>
          </a:lstStyle>
          <a:p>
            <a:fld id="{CEB3CBEE-ADFA-4006-A142-7D5F3A9172B7}" type="slidenum">
              <a:rPr lang="es-ES" smtClean="0"/>
              <a:t>‹Nº›</a:t>
            </a:fld>
            <a:endParaRPr lang="es-ES"/>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680140029"/>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68DDEFEA-4064-49B4-9A8B-14ADCC929AAD}" type="datetimeFigureOut">
              <a:rPr lang="es-ES" smtClean="0"/>
              <a:t>22/09/2016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CEB3CBEE-ADFA-4006-A142-7D5F3A9172B7}" type="slidenum">
              <a:rPr lang="es-ES" smtClean="0"/>
              <a:t>‹Nº›</a:t>
            </a:fld>
            <a:endParaRPr lang="es-ES"/>
          </a:p>
        </p:txBody>
      </p:sp>
    </p:spTree>
    <p:extLst>
      <p:ext uri="{BB962C8B-B14F-4D97-AF65-F5344CB8AC3E}">
        <p14:creationId xmlns:p14="http://schemas.microsoft.com/office/powerpoint/2010/main" val="11389271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261872" y="758952"/>
            <a:ext cx="9418320" cy="4041648"/>
          </a:xfrm>
        </p:spPr>
        <p:txBody>
          <a:bodyPr anchor="b">
            <a:normAutofit/>
          </a:bodyPr>
          <a:lstStyle>
            <a:lvl1pPr>
              <a:lnSpc>
                <a:spcPct val="85000"/>
              </a:lnSpc>
              <a:defRPr sz="7200" b="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261872" y="4800600"/>
            <a:ext cx="9418320" cy="1691640"/>
          </a:xfrm>
        </p:spPr>
        <p:txBody>
          <a:bodyPr anchor="t">
            <a:normAutofit/>
          </a:bodyPr>
          <a:lstStyle>
            <a:lvl1pPr marL="0" indent="0">
              <a:buNone/>
              <a:defRPr sz="22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68DDEFEA-4064-49B4-9A8B-14ADCC929AAD}" type="datetimeFigureOut">
              <a:rPr lang="es-ES" smtClean="0"/>
              <a:t>22/09/2016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CEB3CBEE-ADFA-4006-A142-7D5F3A9172B7}" type="slidenum">
              <a:rPr lang="es-ES" smtClean="0"/>
              <a:t>‹Nº›</a:t>
            </a:fld>
            <a:endParaRPr lang="es-ES"/>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1000023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261872"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6126480"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68DDEFEA-4064-49B4-9A8B-14ADCC929AAD}" type="datetimeFigureOut">
              <a:rPr lang="es-ES" smtClean="0"/>
              <a:t>22/09/2016</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CEB3CBEE-ADFA-4006-A142-7D5F3A9172B7}" type="slidenum">
              <a:rPr lang="es-ES" smtClean="0"/>
              <a:t>‹Nº›</a:t>
            </a:fld>
            <a:endParaRPr lang="es-ES"/>
          </a:p>
        </p:txBody>
      </p:sp>
    </p:spTree>
    <p:extLst>
      <p:ext uri="{BB962C8B-B14F-4D97-AF65-F5344CB8AC3E}">
        <p14:creationId xmlns:p14="http://schemas.microsoft.com/office/powerpoint/2010/main" val="15988464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261872" y="1713655"/>
            <a:ext cx="4480560" cy="731520"/>
          </a:xfrm>
        </p:spPr>
        <p:txBody>
          <a:bodyPr anchor="b">
            <a:normAutofit/>
          </a:bodyPr>
          <a:lstStyle>
            <a:lvl1pPr marL="0" indent="0">
              <a:spcBef>
                <a:spcPts val="0"/>
              </a:spcBef>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1261872"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126480" y="1713655"/>
            <a:ext cx="4480560" cy="731520"/>
          </a:xfrm>
        </p:spPr>
        <p:txBody>
          <a:bodyPr anchor="b">
            <a:normAutofit/>
          </a:bodyPr>
          <a:lstStyle>
            <a:lvl1pPr marL="0" indent="0">
              <a:lnSpc>
                <a:spcPct val="95000"/>
              </a:lnSpc>
              <a:spcBef>
                <a:spcPts val="0"/>
              </a:spcBef>
              <a:buNone/>
              <a:defRPr lang="en-US" sz="2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2000"/>
              </a:spcBef>
              <a:buFontTx/>
              <a:buNone/>
            </a:pPr>
            <a:r>
              <a:rPr lang="es-ES" smtClean="0"/>
              <a:t>Haga clic para modificar el estilo de texto del patrón</a:t>
            </a:r>
          </a:p>
        </p:txBody>
      </p:sp>
      <p:sp>
        <p:nvSpPr>
          <p:cNvPr id="6" name="Content Placeholder 5"/>
          <p:cNvSpPr>
            <a:spLocks noGrp="1"/>
          </p:cNvSpPr>
          <p:nvPr>
            <p:ph sz="quarter" idx="4"/>
          </p:nvPr>
        </p:nvSpPr>
        <p:spPr>
          <a:xfrm>
            <a:off x="6126480"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68DDEFEA-4064-49B4-9A8B-14ADCC929AAD}" type="datetimeFigureOut">
              <a:rPr lang="es-ES" smtClean="0"/>
              <a:t>22/09/2016</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CEB3CBEE-ADFA-4006-A142-7D5F3A9172B7}" type="slidenum">
              <a:rPr lang="es-ES" smtClean="0"/>
              <a:t>‹Nº›</a:t>
            </a:fld>
            <a:endParaRPr lang="es-ES"/>
          </a:p>
        </p:txBody>
      </p:sp>
    </p:spTree>
    <p:extLst>
      <p:ext uri="{BB962C8B-B14F-4D97-AF65-F5344CB8AC3E}">
        <p14:creationId xmlns:p14="http://schemas.microsoft.com/office/powerpoint/2010/main" val="12504742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68DDEFEA-4064-49B4-9A8B-14ADCC929AAD}" type="datetimeFigureOut">
              <a:rPr lang="es-ES" smtClean="0"/>
              <a:t>22/09/2016</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CEB3CBEE-ADFA-4006-A142-7D5F3A9172B7}" type="slidenum">
              <a:rPr lang="es-ES" smtClean="0"/>
              <a:t>‹Nº›</a:t>
            </a:fld>
            <a:endParaRPr lang="es-ES"/>
          </a:p>
        </p:txBody>
      </p:sp>
    </p:spTree>
    <p:extLst>
      <p:ext uri="{BB962C8B-B14F-4D97-AF65-F5344CB8AC3E}">
        <p14:creationId xmlns:p14="http://schemas.microsoft.com/office/powerpoint/2010/main" val="29010338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DDEFEA-4064-49B4-9A8B-14ADCC929AAD}" type="datetimeFigureOut">
              <a:rPr lang="es-ES" smtClean="0"/>
              <a:t>22/09/2016</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CEB3CBEE-ADFA-4006-A142-7D5F3A9172B7}" type="slidenum">
              <a:rPr lang="es-ES" smtClean="0"/>
              <a:t>‹Nº›</a:t>
            </a:fld>
            <a:endParaRPr lang="es-ES"/>
          </a:p>
        </p:txBody>
      </p:sp>
    </p:spTree>
    <p:extLst>
      <p:ext uri="{BB962C8B-B14F-4D97-AF65-F5344CB8AC3E}">
        <p14:creationId xmlns:p14="http://schemas.microsoft.com/office/powerpoint/2010/main" val="40848462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200400" cy="1600197"/>
          </a:xfrm>
        </p:spPr>
        <p:txBody>
          <a:bodyPr anchor="b">
            <a:normAutofit/>
          </a:bodyPr>
          <a:lstStyle>
            <a:lvl1pPr>
              <a:defRPr sz="3200" b="0" baseline="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504267" y="685800"/>
            <a:ext cx="6079066" cy="548640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841248" y="2099734"/>
            <a:ext cx="3200400" cy="3810001"/>
          </a:xfrm>
        </p:spPr>
        <p:txBody>
          <a:bodyPr>
            <a:normAutofit/>
          </a:bodyPr>
          <a:lstStyle>
            <a:lvl1pPr marL="0" indent="0">
              <a:lnSpc>
                <a:spcPct val="114000"/>
              </a:lnSpc>
              <a:spcBef>
                <a:spcPts val="800"/>
              </a:spcBef>
              <a:buNone/>
              <a:defRPr sz="13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68DDEFEA-4064-49B4-9A8B-14ADCC929AAD}" type="datetimeFigureOut">
              <a:rPr lang="es-ES" smtClean="0"/>
              <a:t>22/09/2016</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CEB3CBEE-ADFA-4006-A142-7D5F3A9172B7}" type="slidenum">
              <a:rPr lang="es-ES" smtClean="0"/>
              <a:t>‹Nº›</a:t>
            </a:fld>
            <a:endParaRPr lang="es-ES"/>
          </a:p>
        </p:txBody>
      </p:sp>
    </p:spTree>
    <p:extLst>
      <p:ext uri="{BB962C8B-B14F-4D97-AF65-F5344CB8AC3E}">
        <p14:creationId xmlns:p14="http://schemas.microsoft.com/office/powerpoint/2010/main" val="33526699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8" name="Rectangle 7"/>
          <p:cNvSpPr/>
          <p:nvPr/>
        </p:nvSpPr>
        <p:spPr>
          <a:xfrm>
            <a:off x="0" y="5105400"/>
            <a:ext cx="11292840" cy="1752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14400" y="5257800"/>
            <a:ext cx="9982200" cy="914400"/>
          </a:xfrm>
        </p:spPr>
        <p:txBody>
          <a:bodyPr anchor="b">
            <a:normAutofit/>
          </a:bodyPr>
          <a:lstStyle>
            <a:lvl1pPr>
              <a:defRPr sz="2800" b="0">
                <a:solidFill>
                  <a:schemeClr val="bg1"/>
                </a:solidFill>
              </a:defRPr>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0" y="0"/>
            <a:ext cx="11292840" cy="5128923"/>
          </a:xfrm>
          <a:blipFill>
            <a:blip r:embed="rId2"/>
            <a:stretch>
              <a:fillRect/>
            </a:stretch>
          </a:blip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914400" y="6108589"/>
            <a:ext cx="9982200" cy="597011"/>
          </a:xfrm>
        </p:spPr>
        <p:txBody>
          <a:bodyPr>
            <a:normAutofit/>
          </a:bodyPr>
          <a:lstStyle>
            <a:lvl1pPr marL="0" indent="0">
              <a:lnSpc>
                <a:spcPct val="100000"/>
              </a:lnSpc>
              <a:spcBef>
                <a:spcPts val="800"/>
              </a:spcBef>
              <a:buNone/>
              <a:defRPr sz="1300">
                <a:solidFill>
                  <a:schemeClr val="bg1">
                    <a:lumMod val="8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68DDEFEA-4064-49B4-9A8B-14ADCC929AAD}" type="datetimeFigureOut">
              <a:rPr lang="es-ES" smtClean="0"/>
              <a:t>22/09/2016</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CEB3CBEE-ADFA-4006-A142-7D5F3A9172B7}" type="slidenum">
              <a:rPr lang="es-ES" smtClean="0"/>
              <a:t>‹Nº›</a:t>
            </a:fld>
            <a:endParaRPr lang="es-ES"/>
          </a:p>
        </p:txBody>
      </p:sp>
    </p:spTree>
    <p:extLst>
      <p:ext uri="{BB962C8B-B14F-4D97-AF65-F5344CB8AC3E}">
        <p14:creationId xmlns:p14="http://schemas.microsoft.com/office/powerpoint/2010/main" val="15803975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68DDEFEA-4064-49B4-9A8B-14ADCC929AAD}" type="datetimeFigureOut">
              <a:rPr lang="es-ES" smtClean="0"/>
              <a:t>22/09/2016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CEB3CBEE-ADFA-4006-A142-7D5F3A9172B7}" type="slidenum">
              <a:rPr lang="es-ES" smtClean="0"/>
              <a:t>‹Nº›</a:t>
            </a:fld>
            <a:endParaRPr lang="es-ES"/>
          </a:p>
        </p:txBody>
      </p:sp>
    </p:spTree>
    <p:extLst>
      <p:ext uri="{BB962C8B-B14F-4D97-AF65-F5344CB8AC3E}">
        <p14:creationId xmlns:p14="http://schemas.microsoft.com/office/powerpoint/2010/main" val="27234445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48700" y="381000"/>
            <a:ext cx="2476500" cy="5897562"/>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762000" y="381000"/>
            <a:ext cx="7734300" cy="5897562"/>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68DDEFEA-4064-49B4-9A8B-14ADCC929AAD}" type="datetimeFigureOut">
              <a:rPr lang="es-ES" smtClean="0"/>
              <a:t>22/09/2016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CEB3CBEE-ADFA-4006-A142-7D5F3A9172B7}" type="slidenum">
              <a:rPr lang="es-ES" smtClean="0"/>
              <a:t>‹Nº›</a:t>
            </a:fld>
            <a:endParaRPr lang="es-ES"/>
          </a:p>
        </p:txBody>
      </p:sp>
    </p:spTree>
    <p:extLst>
      <p:ext uri="{BB962C8B-B14F-4D97-AF65-F5344CB8AC3E}">
        <p14:creationId xmlns:p14="http://schemas.microsoft.com/office/powerpoint/2010/main" val="3184240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129284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61872" y="365760"/>
            <a:ext cx="9692640" cy="1325562"/>
          </a:xfrm>
          <a:prstGeom prst="rect">
            <a:avLst/>
          </a:prstGeom>
        </p:spPr>
        <p:txBody>
          <a:bodyPr vert="horz" lIns="91440" tIns="45720" rIns="91440" bIns="45720" rtlCol="0" anchor="b">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261872" y="1828800"/>
            <a:ext cx="8595360" cy="4351337"/>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rot="16200000">
            <a:off x="10797542" y="998537"/>
            <a:ext cx="1904999" cy="365125"/>
          </a:xfrm>
          <a:prstGeom prst="rect">
            <a:avLst/>
          </a:prstGeom>
        </p:spPr>
        <p:txBody>
          <a:bodyPr vert="horz" lIns="91440" tIns="45720" rIns="91440" bIns="45720" rtlCol="0" anchor="ctr"/>
          <a:lstStyle>
            <a:lvl1pPr algn="r">
              <a:defRPr sz="1050" b="0">
                <a:solidFill>
                  <a:schemeClr val="tx2">
                    <a:lumMod val="20000"/>
                    <a:lumOff val="80000"/>
                  </a:schemeClr>
                </a:solidFill>
              </a:defRPr>
            </a:lvl1pPr>
          </a:lstStyle>
          <a:p>
            <a:fld id="{68DDEFEA-4064-49B4-9A8B-14ADCC929AAD}" type="datetimeFigureOut">
              <a:rPr lang="es-ES" smtClean="0"/>
              <a:t>22/09/2016</a:t>
            </a:fld>
            <a:endParaRPr lang="es-ES"/>
          </a:p>
        </p:txBody>
      </p:sp>
      <p:sp>
        <p:nvSpPr>
          <p:cNvPr id="5" name="Footer Placeholder 4"/>
          <p:cNvSpPr>
            <a:spLocks noGrp="1"/>
          </p:cNvSpPr>
          <p:nvPr>
            <p:ph type="ftr" sz="quarter" idx="3"/>
          </p:nvPr>
        </p:nvSpPr>
        <p:spPr>
          <a:xfrm rot="16200000">
            <a:off x="9959341" y="4046537"/>
            <a:ext cx="3581400" cy="365125"/>
          </a:xfrm>
          <a:prstGeom prst="rect">
            <a:avLst/>
          </a:prstGeom>
        </p:spPr>
        <p:txBody>
          <a:bodyPr vert="horz" lIns="91440" tIns="45720" rIns="91440" bIns="45720" rtlCol="0" anchor="ctr"/>
          <a:lstStyle>
            <a:lvl1pPr algn="l">
              <a:defRPr sz="1050">
                <a:solidFill>
                  <a:schemeClr val="tx2">
                    <a:lumMod val="20000"/>
                    <a:lumOff val="80000"/>
                  </a:schemeClr>
                </a:solidFill>
              </a:defRPr>
            </a:lvl1pPr>
          </a:lstStyle>
          <a:p>
            <a:endParaRPr lang="es-ES"/>
          </a:p>
        </p:txBody>
      </p:sp>
      <p:sp>
        <p:nvSpPr>
          <p:cNvPr id="6" name="Slide Number Placeholder 5"/>
          <p:cNvSpPr>
            <a:spLocks noGrp="1"/>
          </p:cNvSpPr>
          <p:nvPr>
            <p:ph type="sldNum" sz="quarter" idx="4"/>
          </p:nvPr>
        </p:nvSpPr>
        <p:spPr>
          <a:xfrm>
            <a:off x="11292840" y="6172200"/>
            <a:ext cx="914400" cy="593725"/>
          </a:xfrm>
          <a:prstGeom prst="rect">
            <a:avLst/>
          </a:prstGeom>
        </p:spPr>
        <p:txBody>
          <a:bodyPr vert="horz" lIns="45720" tIns="45720" rIns="45720" bIns="45720" rtlCol="0" anchor="ctr">
            <a:normAutofit/>
          </a:bodyPr>
          <a:lstStyle>
            <a:lvl1pPr algn="ctr">
              <a:defRPr sz="3600">
                <a:solidFill>
                  <a:schemeClr val="tx2">
                    <a:lumMod val="60000"/>
                    <a:lumOff val="40000"/>
                  </a:schemeClr>
                </a:solidFill>
              </a:defRPr>
            </a:lvl1pPr>
          </a:lstStyle>
          <a:p>
            <a:fld id="{CEB3CBEE-ADFA-4006-A142-7D5F3A9172B7}" type="slidenum">
              <a:rPr lang="es-ES" smtClean="0"/>
              <a:t>‹Nº›</a:t>
            </a:fld>
            <a:endParaRPr lang="es-ES"/>
          </a:p>
        </p:txBody>
      </p:sp>
    </p:spTree>
    <p:extLst>
      <p:ext uri="{BB962C8B-B14F-4D97-AF65-F5344CB8AC3E}">
        <p14:creationId xmlns:p14="http://schemas.microsoft.com/office/powerpoint/2010/main" val="23055210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spc="-50" baseline="0">
          <a:solidFill>
            <a:schemeClr val="tx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www.leansolutions.co/wp-content/uploads/2011/07/VSM-Actual.png" TargetMode="External"/><Relationship Id="rId1" Type="http://schemas.openxmlformats.org/officeDocument/2006/relationships/slideLayout" Target="../slideLayouts/slideLayout6.xml"/><Relationship Id="rId5" Type="http://schemas.openxmlformats.org/officeDocument/2006/relationships/image" Target="../media/image5.png"/><Relationship Id="rId4" Type="http://schemas.openxmlformats.org/officeDocument/2006/relationships/hyperlink" Target="http://www.leansolutions.co/wp-content/uploads/2011/07/VSM-Futuro1.png"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6.xml"/><Relationship Id="rId5" Type="http://schemas.openxmlformats.org/officeDocument/2006/relationships/image" Target="../media/image14.png"/><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555844" y="3020958"/>
            <a:ext cx="10027068" cy="1754326"/>
          </a:xfrm>
          <a:prstGeom prst="rect">
            <a:avLst/>
          </a:prstGeom>
          <a:noFill/>
        </p:spPr>
        <p:txBody>
          <a:bodyPr wrap="square" rtlCol="0">
            <a:spAutoFit/>
          </a:bodyPr>
          <a:lstStyle/>
          <a:p>
            <a:r>
              <a:rPr lang="es-ES" sz="3600" smtClean="0"/>
              <a:t>INTRODUCCION </a:t>
            </a:r>
            <a:r>
              <a:rPr lang="es-ES" sz="3600" smtClean="0"/>
              <a:t>A LA METODOLOGIA </a:t>
            </a:r>
            <a:r>
              <a:rPr lang="es-ES" sz="3600" dirty="0" smtClean="0"/>
              <a:t>LEAN MANUFACTURING EN LA EMPRESA AERONAUTICA </a:t>
            </a:r>
            <a:endParaRPr lang="es-ES" sz="3600" dirty="0"/>
          </a:p>
        </p:txBody>
      </p:sp>
      <p:sp>
        <p:nvSpPr>
          <p:cNvPr id="6" name="CuadroTexto 5"/>
          <p:cNvSpPr txBox="1"/>
          <p:nvPr/>
        </p:nvSpPr>
        <p:spPr>
          <a:xfrm>
            <a:off x="7588155" y="5295332"/>
            <a:ext cx="4522392" cy="369332"/>
          </a:xfrm>
          <a:prstGeom prst="rect">
            <a:avLst/>
          </a:prstGeom>
          <a:noFill/>
        </p:spPr>
        <p:txBody>
          <a:bodyPr wrap="none" rtlCol="0">
            <a:spAutoFit/>
          </a:bodyPr>
          <a:lstStyle/>
          <a:p>
            <a:r>
              <a:rPr lang="es-ES" dirty="0" smtClean="0"/>
              <a:t>Alumno: Salvador Francisco Peña Vallés</a:t>
            </a:r>
            <a:endParaRPr lang="es-ES" dirty="0"/>
          </a:p>
        </p:txBody>
      </p:sp>
      <p:sp>
        <p:nvSpPr>
          <p:cNvPr id="7" name="CuadroTexto 6"/>
          <p:cNvSpPr txBox="1"/>
          <p:nvPr/>
        </p:nvSpPr>
        <p:spPr>
          <a:xfrm>
            <a:off x="8753538" y="6048234"/>
            <a:ext cx="3357009" cy="369332"/>
          </a:xfrm>
          <a:prstGeom prst="rect">
            <a:avLst/>
          </a:prstGeom>
          <a:noFill/>
        </p:spPr>
        <p:txBody>
          <a:bodyPr wrap="none" rtlCol="0">
            <a:spAutoFit/>
          </a:bodyPr>
          <a:lstStyle/>
          <a:p>
            <a:r>
              <a:rPr lang="es-ES" dirty="0" smtClean="0"/>
              <a:t>Tutor: Vicente Barres </a:t>
            </a:r>
            <a:r>
              <a:rPr lang="es-ES" dirty="0" err="1" smtClean="0"/>
              <a:t>Fabado</a:t>
            </a:r>
            <a:endParaRPr lang="es-ES" dirty="0"/>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0376" y="0"/>
            <a:ext cx="11727975" cy="2866030"/>
          </a:xfrm>
          <a:prstGeom prst="rect">
            <a:avLst/>
          </a:prstGeom>
        </p:spPr>
      </p:pic>
    </p:spTree>
    <p:extLst>
      <p:ext uri="{BB962C8B-B14F-4D97-AF65-F5344CB8AC3E}">
        <p14:creationId xmlns:p14="http://schemas.microsoft.com/office/powerpoint/2010/main" val="1023179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310185" y="314528"/>
            <a:ext cx="4496744" cy="369332"/>
          </a:xfrm>
          <a:prstGeom prst="rect">
            <a:avLst/>
          </a:prstGeom>
          <a:noFill/>
        </p:spPr>
        <p:txBody>
          <a:bodyPr wrap="none" rtlCol="0">
            <a:spAutoFit/>
          </a:bodyPr>
          <a:lstStyle/>
          <a:p>
            <a:r>
              <a:rPr lang="es-ES" b="1" dirty="0" smtClean="0"/>
              <a:t>Historia evolutiva de la producción:</a:t>
            </a:r>
            <a:endParaRPr lang="es-ES" b="1" dirty="0"/>
          </a:p>
        </p:txBody>
      </p:sp>
      <p:sp>
        <p:nvSpPr>
          <p:cNvPr id="3" name="CuadroTexto 2"/>
          <p:cNvSpPr txBox="1"/>
          <p:nvPr/>
        </p:nvSpPr>
        <p:spPr>
          <a:xfrm>
            <a:off x="1310185" y="820390"/>
            <a:ext cx="1867819" cy="369332"/>
          </a:xfrm>
          <a:prstGeom prst="rect">
            <a:avLst/>
          </a:prstGeom>
          <a:noFill/>
        </p:spPr>
        <p:txBody>
          <a:bodyPr wrap="none" rtlCol="0">
            <a:spAutoFit/>
          </a:bodyPr>
          <a:lstStyle/>
          <a:p>
            <a:r>
              <a:rPr lang="es-ES" dirty="0" smtClean="0"/>
              <a:t>Período antiguo</a:t>
            </a:r>
            <a:endParaRPr lang="es-ES" dirty="0"/>
          </a:p>
        </p:txBody>
      </p:sp>
      <p:sp>
        <p:nvSpPr>
          <p:cNvPr id="4" name="CuadroTexto 3"/>
          <p:cNvSpPr txBox="1"/>
          <p:nvPr/>
        </p:nvSpPr>
        <p:spPr>
          <a:xfrm>
            <a:off x="1310185" y="1969836"/>
            <a:ext cx="3858749" cy="369332"/>
          </a:xfrm>
          <a:prstGeom prst="rect">
            <a:avLst/>
          </a:prstGeom>
          <a:noFill/>
        </p:spPr>
        <p:txBody>
          <a:bodyPr wrap="none" rtlCol="0">
            <a:spAutoFit/>
          </a:bodyPr>
          <a:lstStyle/>
          <a:p>
            <a:r>
              <a:rPr lang="es-ES" dirty="0" smtClean="0"/>
              <a:t>Período de la revolución industrial</a:t>
            </a:r>
            <a:endParaRPr lang="es-ES" dirty="0"/>
          </a:p>
        </p:txBody>
      </p:sp>
      <p:sp>
        <p:nvSpPr>
          <p:cNvPr id="5" name="CuadroTexto 4"/>
          <p:cNvSpPr txBox="1"/>
          <p:nvPr/>
        </p:nvSpPr>
        <p:spPr>
          <a:xfrm>
            <a:off x="1310185" y="3119282"/>
            <a:ext cx="6359857" cy="646331"/>
          </a:xfrm>
          <a:prstGeom prst="rect">
            <a:avLst/>
          </a:prstGeom>
          <a:noFill/>
        </p:spPr>
        <p:txBody>
          <a:bodyPr wrap="square" rtlCol="0">
            <a:spAutoFit/>
          </a:bodyPr>
          <a:lstStyle/>
          <a:p>
            <a:r>
              <a:rPr lang="es-ES_tradnl" dirty="0"/>
              <a:t>Período de la evolución histórica de la administración de la producción y de las operaciones</a:t>
            </a:r>
            <a:endParaRPr lang="es-ES" dirty="0"/>
          </a:p>
        </p:txBody>
      </p:sp>
      <p:sp>
        <p:nvSpPr>
          <p:cNvPr id="7" name="CuadroTexto 6"/>
          <p:cNvSpPr txBox="1"/>
          <p:nvPr/>
        </p:nvSpPr>
        <p:spPr>
          <a:xfrm>
            <a:off x="1760560" y="1255121"/>
            <a:ext cx="9479525" cy="646331"/>
          </a:xfrm>
          <a:prstGeom prst="rect">
            <a:avLst/>
          </a:prstGeom>
          <a:noFill/>
        </p:spPr>
        <p:txBody>
          <a:bodyPr wrap="square" rtlCol="0">
            <a:spAutoFit/>
          </a:bodyPr>
          <a:lstStyle/>
          <a:p>
            <a:r>
              <a:rPr lang="es-ES" dirty="0" smtClean="0"/>
              <a:t>Se establece el primer concepto de producción a raíz del descubrimiento e invención de las herramientas</a:t>
            </a:r>
            <a:endParaRPr lang="es-ES" dirty="0"/>
          </a:p>
        </p:txBody>
      </p:sp>
      <p:sp>
        <p:nvSpPr>
          <p:cNvPr id="8" name="CuadroTexto 7"/>
          <p:cNvSpPr txBox="1"/>
          <p:nvPr/>
        </p:nvSpPr>
        <p:spPr>
          <a:xfrm>
            <a:off x="1760559" y="2407552"/>
            <a:ext cx="9479525" cy="646331"/>
          </a:xfrm>
          <a:prstGeom prst="rect">
            <a:avLst/>
          </a:prstGeom>
          <a:noFill/>
        </p:spPr>
        <p:txBody>
          <a:bodyPr wrap="square" rtlCol="0">
            <a:spAutoFit/>
          </a:bodyPr>
          <a:lstStyle/>
          <a:p>
            <a:r>
              <a:rPr lang="es-ES" dirty="0" smtClean="0"/>
              <a:t>Gracias a personas eruditas el concepto de producción evoluciona y las herramientas del período antiguo quedan obsoletas</a:t>
            </a:r>
            <a:endParaRPr lang="es-ES" dirty="0"/>
          </a:p>
        </p:txBody>
      </p:sp>
      <p:sp>
        <p:nvSpPr>
          <p:cNvPr id="9" name="CuadroTexto 8"/>
          <p:cNvSpPr txBox="1"/>
          <p:nvPr/>
        </p:nvSpPr>
        <p:spPr>
          <a:xfrm>
            <a:off x="1760559" y="3800259"/>
            <a:ext cx="7721986" cy="369332"/>
          </a:xfrm>
          <a:prstGeom prst="rect">
            <a:avLst/>
          </a:prstGeom>
          <a:noFill/>
        </p:spPr>
        <p:txBody>
          <a:bodyPr wrap="none" rtlCol="0">
            <a:spAutoFit/>
          </a:bodyPr>
          <a:lstStyle/>
          <a:p>
            <a:r>
              <a:rPr lang="es-ES_tradnl" dirty="0"/>
              <a:t>C</a:t>
            </a:r>
            <a:r>
              <a:rPr lang="es-ES_tradnl" dirty="0" smtClean="0"/>
              <a:t>oncepción </a:t>
            </a:r>
            <a:r>
              <a:rPr lang="es-ES_tradnl" dirty="0"/>
              <a:t>postulada formalmente por Frederick Taylor en el siglo </a:t>
            </a:r>
            <a:r>
              <a:rPr lang="es-ES_tradnl" dirty="0" smtClean="0"/>
              <a:t>XX</a:t>
            </a:r>
          </a:p>
        </p:txBody>
      </p:sp>
      <p:sp>
        <p:nvSpPr>
          <p:cNvPr id="10" name="CuadroTexto 9"/>
          <p:cNvSpPr txBox="1"/>
          <p:nvPr/>
        </p:nvSpPr>
        <p:spPr>
          <a:xfrm>
            <a:off x="1760559" y="4236314"/>
            <a:ext cx="1143262" cy="369332"/>
          </a:xfrm>
          <a:prstGeom prst="rect">
            <a:avLst/>
          </a:prstGeom>
          <a:noFill/>
        </p:spPr>
        <p:txBody>
          <a:bodyPr wrap="none" rtlCol="0">
            <a:spAutoFit/>
          </a:bodyPr>
          <a:lstStyle/>
          <a:p>
            <a:r>
              <a:rPr lang="es-ES" dirty="0" smtClean="0"/>
              <a:t>4 etapas:</a:t>
            </a:r>
            <a:endParaRPr lang="es-ES" dirty="0"/>
          </a:p>
        </p:txBody>
      </p:sp>
      <p:sp>
        <p:nvSpPr>
          <p:cNvPr id="11" name="CuadroTexto 10"/>
          <p:cNvSpPr txBox="1"/>
          <p:nvPr/>
        </p:nvSpPr>
        <p:spPr>
          <a:xfrm>
            <a:off x="1887998" y="4731301"/>
            <a:ext cx="4283545" cy="369332"/>
          </a:xfrm>
          <a:prstGeom prst="rect">
            <a:avLst/>
          </a:prstGeom>
          <a:noFill/>
        </p:spPr>
        <p:txBody>
          <a:bodyPr wrap="none" rtlCol="0">
            <a:spAutoFit/>
          </a:bodyPr>
          <a:lstStyle/>
          <a:p>
            <a:r>
              <a:rPr lang="es-ES" dirty="0" smtClean="0"/>
              <a:t>-</a:t>
            </a:r>
            <a:r>
              <a:rPr lang="es-ES_tradnl" dirty="0" smtClean="0"/>
              <a:t>Etapa de la administración industrial</a:t>
            </a:r>
            <a:endParaRPr lang="es-ES" dirty="0" smtClean="0"/>
          </a:p>
        </p:txBody>
      </p:sp>
      <p:sp>
        <p:nvSpPr>
          <p:cNvPr id="12" name="CuadroTexto 11"/>
          <p:cNvSpPr txBox="1"/>
          <p:nvPr/>
        </p:nvSpPr>
        <p:spPr>
          <a:xfrm>
            <a:off x="1887998" y="5156211"/>
            <a:ext cx="4960012" cy="369332"/>
          </a:xfrm>
          <a:prstGeom prst="rect">
            <a:avLst/>
          </a:prstGeom>
          <a:noFill/>
        </p:spPr>
        <p:txBody>
          <a:bodyPr wrap="none" rtlCol="0">
            <a:spAutoFit/>
          </a:bodyPr>
          <a:lstStyle/>
          <a:p>
            <a:r>
              <a:rPr lang="es-ES" dirty="0" smtClean="0"/>
              <a:t>-</a:t>
            </a:r>
            <a:r>
              <a:rPr lang="es-ES_tradnl" dirty="0" smtClean="0"/>
              <a:t>Etapa de la administración de la producción</a:t>
            </a:r>
          </a:p>
        </p:txBody>
      </p:sp>
      <p:sp>
        <p:nvSpPr>
          <p:cNvPr id="13" name="CuadroTexto 12"/>
          <p:cNvSpPr txBox="1"/>
          <p:nvPr/>
        </p:nvSpPr>
        <p:spPr>
          <a:xfrm>
            <a:off x="1886086" y="5581121"/>
            <a:ext cx="5783956" cy="369332"/>
          </a:xfrm>
          <a:prstGeom prst="rect">
            <a:avLst/>
          </a:prstGeom>
          <a:noFill/>
        </p:spPr>
        <p:txBody>
          <a:bodyPr wrap="none" rtlCol="0">
            <a:spAutoFit/>
          </a:bodyPr>
          <a:lstStyle/>
          <a:p>
            <a:r>
              <a:rPr lang="es-ES" dirty="0" smtClean="0"/>
              <a:t>-</a:t>
            </a:r>
            <a:r>
              <a:rPr lang="es-ES_tradnl" b="1" dirty="0" smtClean="0"/>
              <a:t>Etapa de la administración de las operaciones</a:t>
            </a:r>
            <a:endParaRPr lang="es-ES" b="1" dirty="0" smtClean="0"/>
          </a:p>
        </p:txBody>
      </p:sp>
      <p:sp>
        <p:nvSpPr>
          <p:cNvPr id="14" name="CuadroTexto 13"/>
          <p:cNvSpPr txBox="1"/>
          <p:nvPr/>
        </p:nvSpPr>
        <p:spPr>
          <a:xfrm>
            <a:off x="1886086" y="6006031"/>
            <a:ext cx="4538422" cy="369332"/>
          </a:xfrm>
          <a:prstGeom prst="rect">
            <a:avLst/>
          </a:prstGeom>
          <a:noFill/>
        </p:spPr>
        <p:txBody>
          <a:bodyPr wrap="none" rtlCol="0">
            <a:spAutoFit/>
          </a:bodyPr>
          <a:lstStyle/>
          <a:p>
            <a:r>
              <a:rPr lang="es-ES" dirty="0" smtClean="0"/>
              <a:t>-</a:t>
            </a:r>
            <a:r>
              <a:rPr lang="es-ES_tradnl" dirty="0" smtClean="0"/>
              <a:t>Etapa de la administración por procesos</a:t>
            </a:r>
            <a:endParaRPr lang="es-ES" dirty="0" smtClean="0"/>
          </a:p>
        </p:txBody>
      </p:sp>
    </p:spTree>
    <p:extLst>
      <p:ext uri="{BB962C8B-B14F-4D97-AF65-F5344CB8AC3E}">
        <p14:creationId xmlns:p14="http://schemas.microsoft.com/office/powerpoint/2010/main" val="1444588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 calcmode="lin" valueType="num">
                                      <p:cBhvr additive="base">
                                        <p:cTn id="1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anim calcmode="lin" valueType="num">
                                      <p:cBhvr additive="base">
                                        <p:cTn id="2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1000"/>
                                        <p:tgtEl>
                                          <p:spTgt spid="7"/>
                                        </p:tgtEl>
                                      </p:cBhvr>
                                    </p:animEffect>
                                    <p:anim calcmode="lin" valueType="num">
                                      <p:cBhvr>
                                        <p:cTn id="30" dur="1000" fill="hold"/>
                                        <p:tgtEl>
                                          <p:spTgt spid="7"/>
                                        </p:tgtEl>
                                        <p:attrNameLst>
                                          <p:attrName>ppt_x</p:attrName>
                                        </p:attrNameLst>
                                      </p:cBhvr>
                                      <p:tavLst>
                                        <p:tav tm="0">
                                          <p:val>
                                            <p:strVal val="#ppt_x"/>
                                          </p:val>
                                        </p:tav>
                                        <p:tav tm="100000">
                                          <p:val>
                                            <p:strVal val="#ppt_x"/>
                                          </p:val>
                                        </p:tav>
                                      </p:tavLst>
                                    </p:anim>
                                    <p:anim calcmode="lin" valueType="num">
                                      <p:cBhvr>
                                        <p:cTn id="3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1000"/>
                                        <p:tgtEl>
                                          <p:spTgt spid="8"/>
                                        </p:tgtEl>
                                      </p:cBhvr>
                                    </p:animEffect>
                                    <p:anim calcmode="lin" valueType="num">
                                      <p:cBhvr>
                                        <p:cTn id="37" dur="1000" fill="hold"/>
                                        <p:tgtEl>
                                          <p:spTgt spid="8"/>
                                        </p:tgtEl>
                                        <p:attrNameLst>
                                          <p:attrName>ppt_x</p:attrName>
                                        </p:attrNameLst>
                                      </p:cBhvr>
                                      <p:tavLst>
                                        <p:tav tm="0">
                                          <p:val>
                                            <p:strVal val="#ppt_x"/>
                                          </p:val>
                                        </p:tav>
                                        <p:tav tm="100000">
                                          <p:val>
                                            <p:strVal val="#ppt_x"/>
                                          </p:val>
                                        </p:tav>
                                      </p:tavLst>
                                    </p:anim>
                                    <p:anim calcmode="lin" valueType="num">
                                      <p:cBhvr>
                                        <p:cTn id="38"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1000"/>
                                        <p:tgtEl>
                                          <p:spTgt spid="9"/>
                                        </p:tgtEl>
                                      </p:cBhvr>
                                    </p:animEffect>
                                    <p:anim calcmode="lin" valueType="num">
                                      <p:cBhvr>
                                        <p:cTn id="44" dur="1000" fill="hold"/>
                                        <p:tgtEl>
                                          <p:spTgt spid="9"/>
                                        </p:tgtEl>
                                        <p:attrNameLst>
                                          <p:attrName>ppt_x</p:attrName>
                                        </p:attrNameLst>
                                      </p:cBhvr>
                                      <p:tavLst>
                                        <p:tav tm="0">
                                          <p:val>
                                            <p:strVal val="#ppt_x"/>
                                          </p:val>
                                        </p:tav>
                                        <p:tav tm="100000">
                                          <p:val>
                                            <p:strVal val="#ppt_x"/>
                                          </p:val>
                                        </p:tav>
                                      </p:tavLst>
                                    </p:anim>
                                    <p:anim calcmode="lin" valueType="num">
                                      <p:cBhvr>
                                        <p:cTn id="4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fade">
                                      <p:cBhvr>
                                        <p:cTn id="50" dur="1000"/>
                                        <p:tgtEl>
                                          <p:spTgt spid="10"/>
                                        </p:tgtEl>
                                      </p:cBhvr>
                                    </p:animEffect>
                                    <p:anim calcmode="lin" valueType="num">
                                      <p:cBhvr>
                                        <p:cTn id="51" dur="1000" fill="hold"/>
                                        <p:tgtEl>
                                          <p:spTgt spid="10"/>
                                        </p:tgtEl>
                                        <p:attrNameLst>
                                          <p:attrName>ppt_x</p:attrName>
                                        </p:attrNameLst>
                                      </p:cBhvr>
                                      <p:tavLst>
                                        <p:tav tm="0">
                                          <p:val>
                                            <p:strVal val="#ppt_x"/>
                                          </p:val>
                                        </p:tav>
                                        <p:tav tm="100000">
                                          <p:val>
                                            <p:strVal val="#ppt_x"/>
                                          </p:val>
                                        </p:tav>
                                      </p:tavLst>
                                    </p:anim>
                                    <p:anim calcmode="lin" valueType="num">
                                      <p:cBhvr>
                                        <p:cTn id="52"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grpId="0" nodeType="clickEffect">
                                  <p:stCondLst>
                                    <p:cond delay="0"/>
                                  </p:stCondLst>
                                  <p:childTnLst>
                                    <p:set>
                                      <p:cBhvr>
                                        <p:cTn id="56" dur="1" fill="hold">
                                          <p:stCondLst>
                                            <p:cond delay="0"/>
                                          </p:stCondLst>
                                        </p:cTn>
                                        <p:tgtEl>
                                          <p:spTgt spid="11"/>
                                        </p:tgtEl>
                                        <p:attrNameLst>
                                          <p:attrName>style.visibility</p:attrName>
                                        </p:attrNameLst>
                                      </p:cBhvr>
                                      <p:to>
                                        <p:strVal val="visible"/>
                                      </p:to>
                                    </p:set>
                                    <p:animEffect transition="in" filter="fade">
                                      <p:cBhvr>
                                        <p:cTn id="57" dur="1000"/>
                                        <p:tgtEl>
                                          <p:spTgt spid="11"/>
                                        </p:tgtEl>
                                      </p:cBhvr>
                                    </p:animEffect>
                                    <p:anim calcmode="lin" valueType="num">
                                      <p:cBhvr>
                                        <p:cTn id="58" dur="1000" fill="hold"/>
                                        <p:tgtEl>
                                          <p:spTgt spid="11"/>
                                        </p:tgtEl>
                                        <p:attrNameLst>
                                          <p:attrName>ppt_x</p:attrName>
                                        </p:attrNameLst>
                                      </p:cBhvr>
                                      <p:tavLst>
                                        <p:tav tm="0">
                                          <p:val>
                                            <p:strVal val="#ppt_x"/>
                                          </p:val>
                                        </p:tav>
                                        <p:tav tm="100000">
                                          <p:val>
                                            <p:strVal val="#ppt_x"/>
                                          </p:val>
                                        </p:tav>
                                      </p:tavLst>
                                    </p:anim>
                                    <p:anim calcmode="lin" valueType="num">
                                      <p:cBhvr>
                                        <p:cTn id="5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42" presetClass="entr" presetSubtype="0" fill="hold" grpId="0" nodeType="clickEffect">
                                  <p:stCondLst>
                                    <p:cond delay="0"/>
                                  </p:stCondLst>
                                  <p:childTnLst>
                                    <p:set>
                                      <p:cBhvr>
                                        <p:cTn id="63" dur="1" fill="hold">
                                          <p:stCondLst>
                                            <p:cond delay="0"/>
                                          </p:stCondLst>
                                        </p:cTn>
                                        <p:tgtEl>
                                          <p:spTgt spid="12"/>
                                        </p:tgtEl>
                                        <p:attrNameLst>
                                          <p:attrName>style.visibility</p:attrName>
                                        </p:attrNameLst>
                                      </p:cBhvr>
                                      <p:to>
                                        <p:strVal val="visible"/>
                                      </p:to>
                                    </p:set>
                                    <p:animEffect transition="in" filter="fade">
                                      <p:cBhvr>
                                        <p:cTn id="64" dur="1000"/>
                                        <p:tgtEl>
                                          <p:spTgt spid="12"/>
                                        </p:tgtEl>
                                      </p:cBhvr>
                                    </p:animEffect>
                                    <p:anim calcmode="lin" valueType="num">
                                      <p:cBhvr>
                                        <p:cTn id="65" dur="1000" fill="hold"/>
                                        <p:tgtEl>
                                          <p:spTgt spid="12"/>
                                        </p:tgtEl>
                                        <p:attrNameLst>
                                          <p:attrName>ppt_x</p:attrName>
                                        </p:attrNameLst>
                                      </p:cBhvr>
                                      <p:tavLst>
                                        <p:tav tm="0">
                                          <p:val>
                                            <p:strVal val="#ppt_x"/>
                                          </p:val>
                                        </p:tav>
                                        <p:tav tm="100000">
                                          <p:val>
                                            <p:strVal val="#ppt_x"/>
                                          </p:val>
                                        </p:tav>
                                      </p:tavLst>
                                    </p:anim>
                                    <p:anim calcmode="lin" valueType="num">
                                      <p:cBhvr>
                                        <p:cTn id="6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42" presetClass="entr" presetSubtype="0" fill="hold" grpId="0" nodeType="clickEffect">
                                  <p:stCondLst>
                                    <p:cond delay="0"/>
                                  </p:stCondLst>
                                  <p:childTnLst>
                                    <p:set>
                                      <p:cBhvr>
                                        <p:cTn id="70" dur="1" fill="hold">
                                          <p:stCondLst>
                                            <p:cond delay="0"/>
                                          </p:stCondLst>
                                        </p:cTn>
                                        <p:tgtEl>
                                          <p:spTgt spid="13"/>
                                        </p:tgtEl>
                                        <p:attrNameLst>
                                          <p:attrName>style.visibility</p:attrName>
                                        </p:attrNameLst>
                                      </p:cBhvr>
                                      <p:to>
                                        <p:strVal val="visible"/>
                                      </p:to>
                                    </p:set>
                                    <p:animEffect transition="in" filter="fade">
                                      <p:cBhvr>
                                        <p:cTn id="71" dur="1000"/>
                                        <p:tgtEl>
                                          <p:spTgt spid="13"/>
                                        </p:tgtEl>
                                      </p:cBhvr>
                                    </p:animEffect>
                                    <p:anim calcmode="lin" valueType="num">
                                      <p:cBhvr>
                                        <p:cTn id="72" dur="1000" fill="hold"/>
                                        <p:tgtEl>
                                          <p:spTgt spid="13"/>
                                        </p:tgtEl>
                                        <p:attrNameLst>
                                          <p:attrName>ppt_x</p:attrName>
                                        </p:attrNameLst>
                                      </p:cBhvr>
                                      <p:tavLst>
                                        <p:tav tm="0">
                                          <p:val>
                                            <p:strVal val="#ppt_x"/>
                                          </p:val>
                                        </p:tav>
                                        <p:tav tm="100000">
                                          <p:val>
                                            <p:strVal val="#ppt_x"/>
                                          </p:val>
                                        </p:tav>
                                      </p:tavLst>
                                    </p:anim>
                                    <p:anim calcmode="lin" valueType="num">
                                      <p:cBhvr>
                                        <p:cTn id="7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42" presetClass="entr" presetSubtype="0" fill="hold" grpId="0" nodeType="clickEffect">
                                  <p:stCondLst>
                                    <p:cond delay="0"/>
                                  </p:stCondLst>
                                  <p:childTnLst>
                                    <p:set>
                                      <p:cBhvr>
                                        <p:cTn id="77" dur="1" fill="hold">
                                          <p:stCondLst>
                                            <p:cond delay="0"/>
                                          </p:stCondLst>
                                        </p:cTn>
                                        <p:tgtEl>
                                          <p:spTgt spid="14"/>
                                        </p:tgtEl>
                                        <p:attrNameLst>
                                          <p:attrName>style.visibility</p:attrName>
                                        </p:attrNameLst>
                                      </p:cBhvr>
                                      <p:to>
                                        <p:strVal val="visible"/>
                                      </p:to>
                                    </p:set>
                                    <p:animEffect transition="in" filter="fade">
                                      <p:cBhvr>
                                        <p:cTn id="78" dur="1000"/>
                                        <p:tgtEl>
                                          <p:spTgt spid="14"/>
                                        </p:tgtEl>
                                      </p:cBhvr>
                                    </p:animEffect>
                                    <p:anim calcmode="lin" valueType="num">
                                      <p:cBhvr>
                                        <p:cTn id="79" dur="1000" fill="hold"/>
                                        <p:tgtEl>
                                          <p:spTgt spid="14"/>
                                        </p:tgtEl>
                                        <p:attrNameLst>
                                          <p:attrName>ppt_x</p:attrName>
                                        </p:attrNameLst>
                                      </p:cBhvr>
                                      <p:tavLst>
                                        <p:tav tm="0">
                                          <p:val>
                                            <p:strVal val="#ppt_x"/>
                                          </p:val>
                                        </p:tav>
                                        <p:tav tm="100000">
                                          <p:val>
                                            <p:strVal val="#ppt_x"/>
                                          </p:val>
                                        </p:tav>
                                      </p:tavLst>
                                    </p:anim>
                                    <p:anim calcmode="lin" valueType="num">
                                      <p:cBhvr>
                                        <p:cTn id="80"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8" grpId="0"/>
      <p:bldP spid="9" grpId="0"/>
      <p:bldP spid="10" grpId="0"/>
      <p:bldP spid="11" grpId="0"/>
      <p:bldP spid="12" grpId="0"/>
      <p:bldP spid="13" grpId="0"/>
      <p:bldP spid="1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1139483" y="604911"/>
            <a:ext cx="2654894" cy="369332"/>
          </a:xfrm>
          <a:prstGeom prst="rect">
            <a:avLst/>
          </a:prstGeom>
          <a:noFill/>
        </p:spPr>
        <p:txBody>
          <a:bodyPr wrap="none" rtlCol="0">
            <a:spAutoFit/>
          </a:bodyPr>
          <a:lstStyle/>
          <a:p>
            <a:r>
              <a:rPr lang="es-ES" b="1" dirty="0" smtClean="0"/>
              <a:t>Lean </a:t>
            </a:r>
            <a:r>
              <a:rPr lang="es-ES" b="1" dirty="0" err="1" smtClean="0"/>
              <a:t>Manufacturing</a:t>
            </a:r>
            <a:endParaRPr lang="es-ES" b="1" dirty="0"/>
          </a:p>
        </p:txBody>
      </p:sp>
      <p:sp>
        <p:nvSpPr>
          <p:cNvPr id="5" name="CuadroTexto 4"/>
          <p:cNvSpPr txBox="1"/>
          <p:nvPr/>
        </p:nvSpPr>
        <p:spPr>
          <a:xfrm>
            <a:off x="1181686" y="1350498"/>
            <a:ext cx="2558714" cy="369332"/>
          </a:xfrm>
          <a:prstGeom prst="rect">
            <a:avLst/>
          </a:prstGeom>
          <a:noFill/>
        </p:spPr>
        <p:txBody>
          <a:bodyPr wrap="none" rtlCol="0">
            <a:spAutoFit/>
          </a:bodyPr>
          <a:lstStyle/>
          <a:p>
            <a:r>
              <a:rPr lang="es-ES" dirty="0" smtClean="0"/>
              <a:t>Definición diccionario:</a:t>
            </a:r>
            <a:endParaRPr lang="es-ES" dirty="0"/>
          </a:p>
        </p:txBody>
      </p:sp>
      <p:sp>
        <p:nvSpPr>
          <p:cNvPr id="6" name="CuadroTexto 5"/>
          <p:cNvSpPr txBox="1"/>
          <p:nvPr/>
        </p:nvSpPr>
        <p:spPr>
          <a:xfrm>
            <a:off x="1412443" y="1918832"/>
            <a:ext cx="9792374" cy="1200329"/>
          </a:xfrm>
          <a:prstGeom prst="rect">
            <a:avLst/>
          </a:prstGeom>
          <a:noFill/>
        </p:spPr>
        <p:txBody>
          <a:bodyPr wrap="square" rtlCol="0">
            <a:spAutoFit/>
          </a:bodyPr>
          <a:lstStyle/>
          <a:p>
            <a:r>
              <a:rPr lang="es-ES_tradnl" dirty="0" smtClean="0"/>
              <a:t>“Filosofía </a:t>
            </a:r>
            <a:r>
              <a:rPr lang="es-ES_tradnl" dirty="0"/>
              <a:t>/sistema de gestión sobre cómo operar un </a:t>
            </a:r>
            <a:r>
              <a:rPr lang="es-ES_tradnl" dirty="0" smtClean="0"/>
              <a:t>negocio. </a:t>
            </a:r>
            <a:r>
              <a:rPr lang="es-ES_tradnl" dirty="0"/>
              <a:t>Enfocando </a:t>
            </a:r>
            <a:r>
              <a:rPr lang="es-ES_tradnl" dirty="0" smtClean="0"/>
              <a:t>este</a:t>
            </a:r>
            <a:r>
              <a:rPr lang="es-ES_tradnl" dirty="0"/>
              <a:t> </a:t>
            </a:r>
            <a:r>
              <a:rPr lang="es-ES_tradnl" dirty="0" smtClean="0"/>
              <a:t>filosofía </a:t>
            </a:r>
            <a:r>
              <a:rPr lang="es-ES_tradnl" dirty="0"/>
              <a:t>de herramientas en la eliminación de todos los desperdicios, permitiendo reducir el tiempo entre el pedido del cliente y el envío del producto, mejorando la calidad y reduciendo los costos</a:t>
            </a:r>
            <a:r>
              <a:rPr lang="es-ES_tradnl" dirty="0" smtClean="0"/>
              <a:t>.” </a:t>
            </a:r>
            <a:endParaRPr lang="es-ES" dirty="0"/>
          </a:p>
        </p:txBody>
      </p:sp>
      <p:sp>
        <p:nvSpPr>
          <p:cNvPr id="7" name="CuadroTexto 6"/>
          <p:cNvSpPr txBox="1"/>
          <p:nvPr/>
        </p:nvSpPr>
        <p:spPr>
          <a:xfrm>
            <a:off x="1412443" y="3314880"/>
            <a:ext cx="9750172" cy="923330"/>
          </a:xfrm>
          <a:prstGeom prst="rect">
            <a:avLst/>
          </a:prstGeom>
          <a:noFill/>
        </p:spPr>
        <p:txBody>
          <a:bodyPr wrap="square" rtlCol="0">
            <a:spAutoFit/>
          </a:bodyPr>
          <a:lstStyle/>
          <a:p>
            <a:r>
              <a:rPr lang="es-ES_tradnl" dirty="0" smtClean="0"/>
              <a:t>“Filosofía </a:t>
            </a:r>
            <a:r>
              <a:rPr lang="es-ES_tradnl" dirty="0"/>
              <a:t>de trabajo, cuyo objetivo es la eliminación de todo tipo de desperdicio, para así conseguir la máxima eficiencia en todos los procesos y, por ende, la competitividad de las empresas, siempre basándonos en la aportación de las personas relacionadas</a:t>
            </a:r>
            <a:r>
              <a:rPr lang="es-ES_tradnl" dirty="0" smtClean="0"/>
              <a:t>.”</a:t>
            </a:r>
            <a:endParaRPr lang="es-ES" dirty="0"/>
          </a:p>
        </p:txBody>
      </p:sp>
      <p:sp>
        <p:nvSpPr>
          <p:cNvPr id="8" name="CuadroTexto 7"/>
          <p:cNvSpPr txBox="1"/>
          <p:nvPr/>
        </p:nvSpPr>
        <p:spPr>
          <a:xfrm>
            <a:off x="1160584" y="4433929"/>
            <a:ext cx="2260555" cy="369332"/>
          </a:xfrm>
          <a:prstGeom prst="rect">
            <a:avLst/>
          </a:prstGeom>
          <a:noFill/>
        </p:spPr>
        <p:txBody>
          <a:bodyPr wrap="none" rtlCol="0">
            <a:spAutoFit/>
          </a:bodyPr>
          <a:lstStyle/>
          <a:p>
            <a:r>
              <a:rPr lang="es-ES" dirty="0" smtClean="0"/>
              <a:t>Definición práctica:</a:t>
            </a:r>
            <a:endParaRPr lang="es-ES" dirty="0"/>
          </a:p>
        </p:txBody>
      </p:sp>
      <p:sp>
        <p:nvSpPr>
          <p:cNvPr id="11" name="CuadroTexto 10"/>
          <p:cNvSpPr txBox="1"/>
          <p:nvPr/>
        </p:nvSpPr>
        <p:spPr>
          <a:xfrm>
            <a:off x="1412443" y="5179516"/>
            <a:ext cx="9792374" cy="1200329"/>
          </a:xfrm>
          <a:prstGeom prst="rect">
            <a:avLst/>
          </a:prstGeom>
          <a:noFill/>
        </p:spPr>
        <p:txBody>
          <a:bodyPr wrap="square" rtlCol="0">
            <a:spAutoFit/>
          </a:bodyPr>
          <a:lstStyle/>
          <a:p>
            <a:r>
              <a:rPr lang="es-ES_tradnl" dirty="0" smtClean="0"/>
              <a:t>“Sistema </a:t>
            </a:r>
            <a:r>
              <a:rPr lang="es-ES_tradnl" dirty="0"/>
              <a:t>de producción basado en tres ideas como : valor añadido, la parte del producto por la que el cliente paga; no valor añadido necesario, herramientas que utiliza la empresa para la reducción en el coste de producción y los desperdicios, todo valor no añadido e innecesario que la empresa debe eliminar para lograr la máxima rentabilidad</a:t>
            </a:r>
            <a:r>
              <a:rPr lang="es-ES_tradnl" dirty="0" smtClean="0"/>
              <a:t>.” </a:t>
            </a:r>
            <a:endParaRPr lang="es-ES" dirty="0"/>
          </a:p>
        </p:txBody>
      </p:sp>
      <p:sp>
        <p:nvSpPr>
          <p:cNvPr id="9" name="CuadroTexto 8"/>
          <p:cNvSpPr txBox="1"/>
          <p:nvPr/>
        </p:nvSpPr>
        <p:spPr>
          <a:xfrm>
            <a:off x="529161" y="36577"/>
            <a:ext cx="5783956" cy="369332"/>
          </a:xfrm>
          <a:prstGeom prst="rect">
            <a:avLst/>
          </a:prstGeom>
          <a:noFill/>
        </p:spPr>
        <p:txBody>
          <a:bodyPr wrap="none" rtlCol="0">
            <a:spAutoFit/>
          </a:bodyPr>
          <a:lstStyle/>
          <a:p>
            <a:r>
              <a:rPr lang="es-ES" dirty="0" smtClean="0"/>
              <a:t>-</a:t>
            </a:r>
            <a:r>
              <a:rPr lang="es-ES_tradnl" b="1" dirty="0" smtClean="0"/>
              <a:t>Etapa de la administración de las operaciones</a:t>
            </a:r>
            <a:endParaRPr lang="es-ES" b="1" dirty="0" smtClean="0"/>
          </a:p>
        </p:txBody>
      </p:sp>
    </p:spTree>
    <p:extLst>
      <p:ext uri="{BB962C8B-B14F-4D97-AF65-F5344CB8AC3E}">
        <p14:creationId xmlns:p14="http://schemas.microsoft.com/office/powerpoint/2010/main" val="125441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1000"/>
                                        <p:tgtEl>
                                          <p:spTgt spid="6"/>
                                        </p:tgtEl>
                                      </p:cBhvr>
                                    </p:animEffect>
                                    <p:anim calcmode="lin" valueType="num">
                                      <p:cBhvr>
                                        <p:cTn id="24" dur="1000" fill="hold"/>
                                        <p:tgtEl>
                                          <p:spTgt spid="6"/>
                                        </p:tgtEl>
                                        <p:attrNameLst>
                                          <p:attrName>ppt_x</p:attrName>
                                        </p:attrNameLst>
                                      </p:cBhvr>
                                      <p:tavLst>
                                        <p:tav tm="0">
                                          <p:val>
                                            <p:strVal val="#ppt_x"/>
                                          </p:val>
                                        </p:tav>
                                        <p:tav tm="100000">
                                          <p:val>
                                            <p:strVal val="#ppt_x"/>
                                          </p:val>
                                        </p:tav>
                                      </p:tavLst>
                                    </p:anim>
                                    <p:anim calcmode="lin" valueType="num">
                                      <p:cBhvr>
                                        <p:cTn id="2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1000"/>
                                        <p:tgtEl>
                                          <p:spTgt spid="7"/>
                                        </p:tgtEl>
                                      </p:cBhvr>
                                    </p:animEffect>
                                    <p:anim calcmode="lin" valueType="num">
                                      <p:cBhvr>
                                        <p:cTn id="31" dur="1000" fill="hold"/>
                                        <p:tgtEl>
                                          <p:spTgt spid="7"/>
                                        </p:tgtEl>
                                        <p:attrNameLst>
                                          <p:attrName>ppt_x</p:attrName>
                                        </p:attrNameLst>
                                      </p:cBhvr>
                                      <p:tavLst>
                                        <p:tav tm="0">
                                          <p:val>
                                            <p:strVal val="#ppt_x"/>
                                          </p:val>
                                        </p:tav>
                                        <p:tav tm="100000">
                                          <p:val>
                                            <p:strVal val="#ppt_x"/>
                                          </p:val>
                                        </p:tav>
                                      </p:tavLst>
                                    </p:anim>
                                    <p:anim calcmode="lin" valueType="num">
                                      <p:cBhvr>
                                        <p:cTn id="3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1000"/>
                                        <p:tgtEl>
                                          <p:spTgt spid="11"/>
                                        </p:tgtEl>
                                      </p:cBhvr>
                                    </p:animEffect>
                                    <p:anim calcmode="lin" valueType="num">
                                      <p:cBhvr>
                                        <p:cTn id="38" dur="1000" fill="hold"/>
                                        <p:tgtEl>
                                          <p:spTgt spid="11"/>
                                        </p:tgtEl>
                                        <p:attrNameLst>
                                          <p:attrName>ppt_x</p:attrName>
                                        </p:attrNameLst>
                                      </p:cBhvr>
                                      <p:tavLst>
                                        <p:tav tm="0">
                                          <p:val>
                                            <p:strVal val="#ppt_x"/>
                                          </p:val>
                                        </p:tav>
                                        <p:tav tm="100000">
                                          <p:val>
                                            <p:strVal val="#ppt_x"/>
                                          </p:val>
                                        </p:tav>
                                      </p:tavLst>
                                    </p:anim>
                                    <p:anim calcmode="lin" valueType="num">
                                      <p:cBhvr>
                                        <p:cTn id="3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fade">
                                      <p:cBhvr>
                                        <p:cTn id="4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11"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139483" y="604911"/>
            <a:ext cx="2654894" cy="369332"/>
          </a:xfrm>
          <a:prstGeom prst="rect">
            <a:avLst/>
          </a:prstGeom>
          <a:noFill/>
        </p:spPr>
        <p:txBody>
          <a:bodyPr wrap="none" rtlCol="0">
            <a:spAutoFit/>
          </a:bodyPr>
          <a:lstStyle/>
          <a:p>
            <a:r>
              <a:rPr lang="es-ES" b="1" dirty="0" smtClean="0"/>
              <a:t>Lean </a:t>
            </a:r>
            <a:r>
              <a:rPr lang="es-ES" b="1" dirty="0" err="1" smtClean="0"/>
              <a:t>Manufacturing</a:t>
            </a:r>
            <a:endParaRPr lang="es-ES" b="1" dirty="0"/>
          </a:p>
        </p:txBody>
      </p:sp>
      <p:grpSp>
        <p:nvGrpSpPr>
          <p:cNvPr id="20" name="Grupo 19"/>
          <p:cNvGrpSpPr/>
          <p:nvPr/>
        </p:nvGrpSpPr>
        <p:grpSpPr>
          <a:xfrm>
            <a:off x="2347413" y="1487603"/>
            <a:ext cx="6182435" cy="4926845"/>
            <a:chOff x="2483891" y="354839"/>
            <a:chExt cx="6182435" cy="4926845"/>
          </a:xfrm>
        </p:grpSpPr>
        <p:sp>
          <p:nvSpPr>
            <p:cNvPr id="21" name="Triángulo isósceles 20"/>
            <p:cNvSpPr/>
            <p:nvPr/>
          </p:nvSpPr>
          <p:spPr>
            <a:xfrm>
              <a:off x="2483892" y="354839"/>
              <a:ext cx="6182433" cy="1774209"/>
            </a:xfrm>
            <a:prstGeom prst="triangl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solidFill>
                    <a:schemeClr val="tx1"/>
                  </a:solidFill>
                </a:rPr>
                <a:t>EXCELENCIA INDUSTRIAL</a:t>
              </a:r>
              <a:endParaRPr lang="es-ES" dirty="0">
                <a:solidFill>
                  <a:schemeClr val="tx1"/>
                </a:solidFill>
              </a:endParaRPr>
            </a:p>
          </p:txBody>
        </p:sp>
        <p:grpSp>
          <p:nvGrpSpPr>
            <p:cNvPr id="22" name="Grupo 21"/>
            <p:cNvGrpSpPr/>
            <p:nvPr/>
          </p:nvGrpSpPr>
          <p:grpSpPr>
            <a:xfrm>
              <a:off x="2483891" y="2129051"/>
              <a:ext cx="6182435" cy="3152633"/>
              <a:chOff x="2483891" y="2129051"/>
              <a:chExt cx="6182435" cy="3152633"/>
            </a:xfrm>
          </p:grpSpPr>
          <p:grpSp>
            <p:nvGrpSpPr>
              <p:cNvPr id="23" name="Grupo 22"/>
              <p:cNvGrpSpPr/>
              <p:nvPr/>
            </p:nvGrpSpPr>
            <p:grpSpPr>
              <a:xfrm>
                <a:off x="2483891" y="2129051"/>
                <a:ext cx="6182435" cy="3152633"/>
                <a:chOff x="2483891" y="2129051"/>
                <a:chExt cx="6182435" cy="3152633"/>
              </a:xfrm>
            </p:grpSpPr>
            <p:sp>
              <p:nvSpPr>
                <p:cNvPr id="31" name="Rectángulo 30"/>
                <p:cNvSpPr/>
                <p:nvPr/>
              </p:nvSpPr>
              <p:spPr>
                <a:xfrm>
                  <a:off x="2483891" y="2129051"/>
                  <a:ext cx="846160" cy="2743200"/>
                </a:xfrm>
                <a:prstGeom prst="rect">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dirty="0" err="1" smtClean="0">
                      <a:solidFill>
                        <a:schemeClr val="tx1"/>
                      </a:solidFill>
                    </a:rPr>
                    <a:t>Jidoka</a:t>
                  </a:r>
                  <a:endParaRPr lang="es-ES" sz="1600" dirty="0">
                    <a:solidFill>
                      <a:schemeClr val="tx1"/>
                    </a:solidFill>
                  </a:endParaRPr>
                </a:p>
              </p:txBody>
            </p:sp>
            <p:sp>
              <p:nvSpPr>
                <p:cNvPr id="32" name="Rectángulo 31"/>
                <p:cNvSpPr/>
                <p:nvPr/>
              </p:nvSpPr>
              <p:spPr>
                <a:xfrm>
                  <a:off x="7820165" y="2129051"/>
                  <a:ext cx="846160" cy="2743200"/>
                </a:xfrm>
                <a:prstGeom prst="rect">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solidFill>
                        <a:schemeClr val="tx1"/>
                      </a:solidFill>
                    </a:rPr>
                    <a:t>JIT</a:t>
                  </a:r>
                  <a:endParaRPr lang="es-ES" dirty="0">
                    <a:solidFill>
                      <a:schemeClr val="tx1"/>
                    </a:solidFill>
                  </a:endParaRPr>
                </a:p>
              </p:txBody>
            </p:sp>
            <p:grpSp>
              <p:nvGrpSpPr>
                <p:cNvPr id="33" name="Grupo 32"/>
                <p:cNvGrpSpPr/>
                <p:nvPr/>
              </p:nvGrpSpPr>
              <p:grpSpPr>
                <a:xfrm>
                  <a:off x="2483892" y="4872251"/>
                  <a:ext cx="6182434" cy="409433"/>
                  <a:chOff x="2483892" y="4872251"/>
                  <a:chExt cx="6182434" cy="409433"/>
                </a:xfrm>
              </p:grpSpPr>
              <p:sp>
                <p:nvSpPr>
                  <p:cNvPr id="34" name="Rectángulo 33"/>
                  <p:cNvSpPr/>
                  <p:nvPr/>
                </p:nvSpPr>
                <p:spPr>
                  <a:xfrm>
                    <a:off x="2483892" y="4872251"/>
                    <a:ext cx="2060811" cy="409433"/>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solidFill>
                          <a:schemeClr val="tx1"/>
                        </a:solidFill>
                      </a:rPr>
                      <a:t>Estandarización</a:t>
                    </a:r>
                    <a:endParaRPr lang="es-ES" dirty="0">
                      <a:solidFill>
                        <a:schemeClr val="tx1"/>
                      </a:solidFill>
                    </a:endParaRPr>
                  </a:p>
                </p:txBody>
              </p:sp>
              <p:sp>
                <p:nvSpPr>
                  <p:cNvPr id="35" name="Rectángulo 34"/>
                  <p:cNvSpPr/>
                  <p:nvPr/>
                </p:nvSpPr>
                <p:spPr>
                  <a:xfrm>
                    <a:off x="4544704" y="4872251"/>
                    <a:ext cx="2060811" cy="409433"/>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err="1" smtClean="0">
                        <a:solidFill>
                          <a:schemeClr val="tx1"/>
                        </a:solidFill>
                      </a:rPr>
                      <a:t>Heijunka</a:t>
                    </a:r>
                    <a:endParaRPr lang="es-ES" dirty="0">
                      <a:solidFill>
                        <a:schemeClr val="tx1"/>
                      </a:solidFill>
                    </a:endParaRPr>
                  </a:p>
                </p:txBody>
              </p:sp>
              <p:sp>
                <p:nvSpPr>
                  <p:cNvPr id="36" name="Rectángulo 35"/>
                  <p:cNvSpPr/>
                  <p:nvPr/>
                </p:nvSpPr>
                <p:spPr>
                  <a:xfrm>
                    <a:off x="6605515" y="4872251"/>
                    <a:ext cx="2060811" cy="409433"/>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err="1" smtClean="0">
                        <a:solidFill>
                          <a:schemeClr val="tx1"/>
                        </a:solidFill>
                      </a:rPr>
                      <a:t>Kaizen</a:t>
                    </a:r>
                    <a:endParaRPr lang="es-ES" dirty="0">
                      <a:solidFill>
                        <a:schemeClr val="tx1"/>
                      </a:solidFill>
                    </a:endParaRPr>
                  </a:p>
                </p:txBody>
              </p:sp>
            </p:grpSp>
          </p:grpSp>
          <p:sp>
            <p:nvSpPr>
              <p:cNvPr id="24" name="Rectángulo 23"/>
              <p:cNvSpPr/>
              <p:nvPr/>
            </p:nvSpPr>
            <p:spPr>
              <a:xfrm>
                <a:off x="4107975" y="2231408"/>
                <a:ext cx="395788" cy="2538483"/>
              </a:xfrm>
              <a:prstGeom prst="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s-ES" dirty="0" smtClean="0">
                    <a:solidFill>
                      <a:schemeClr val="tx1"/>
                    </a:solidFill>
                  </a:rPr>
                  <a:t>5S</a:t>
                </a:r>
                <a:endParaRPr lang="es-ES" dirty="0">
                  <a:solidFill>
                    <a:schemeClr val="tx1"/>
                  </a:solidFill>
                </a:endParaRPr>
              </a:p>
            </p:txBody>
          </p:sp>
          <p:sp>
            <p:nvSpPr>
              <p:cNvPr id="25" name="Rectángulo 24"/>
              <p:cNvSpPr/>
              <p:nvPr/>
            </p:nvSpPr>
            <p:spPr>
              <a:xfrm>
                <a:off x="4726657" y="2231408"/>
                <a:ext cx="395788" cy="2538483"/>
              </a:xfrm>
              <a:prstGeom prst="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s-ES" dirty="0" err="1" smtClean="0">
                    <a:solidFill>
                      <a:schemeClr val="tx1"/>
                    </a:solidFill>
                  </a:rPr>
                  <a:t>Kanban</a:t>
                </a:r>
                <a:endParaRPr lang="es-ES" dirty="0">
                  <a:solidFill>
                    <a:schemeClr val="tx1"/>
                  </a:solidFill>
                </a:endParaRPr>
              </a:p>
            </p:txBody>
          </p:sp>
          <p:sp>
            <p:nvSpPr>
              <p:cNvPr id="26" name="Rectángulo 25"/>
              <p:cNvSpPr/>
              <p:nvPr/>
            </p:nvSpPr>
            <p:spPr>
              <a:xfrm>
                <a:off x="5349915" y="2231409"/>
                <a:ext cx="395788" cy="2538483"/>
              </a:xfrm>
              <a:prstGeom prst="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s-ES" dirty="0" smtClean="0">
                    <a:solidFill>
                      <a:schemeClr val="tx1"/>
                    </a:solidFill>
                  </a:rPr>
                  <a:t>SMED</a:t>
                </a:r>
                <a:endParaRPr lang="es-ES" dirty="0">
                  <a:solidFill>
                    <a:schemeClr val="tx1"/>
                  </a:solidFill>
                </a:endParaRPr>
              </a:p>
            </p:txBody>
          </p:sp>
          <p:sp>
            <p:nvSpPr>
              <p:cNvPr id="27" name="Rectángulo 26"/>
              <p:cNvSpPr/>
              <p:nvPr/>
            </p:nvSpPr>
            <p:spPr>
              <a:xfrm>
                <a:off x="5979978" y="2231409"/>
                <a:ext cx="395788" cy="2538483"/>
              </a:xfrm>
              <a:prstGeom prst="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s-ES" dirty="0" smtClean="0">
                    <a:solidFill>
                      <a:schemeClr val="tx1"/>
                    </a:solidFill>
                  </a:rPr>
                  <a:t>TPM</a:t>
                </a:r>
                <a:endParaRPr lang="es-ES" dirty="0">
                  <a:solidFill>
                    <a:schemeClr val="tx1"/>
                  </a:solidFill>
                </a:endParaRPr>
              </a:p>
            </p:txBody>
          </p:sp>
          <p:sp>
            <p:nvSpPr>
              <p:cNvPr id="28" name="Rectángulo 27"/>
              <p:cNvSpPr/>
              <p:nvPr/>
            </p:nvSpPr>
            <p:spPr>
              <a:xfrm>
                <a:off x="6621426" y="2231409"/>
                <a:ext cx="395788" cy="2538483"/>
              </a:xfrm>
              <a:prstGeom prst="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s-ES" dirty="0" smtClean="0">
                    <a:solidFill>
                      <a:schemeClr val="tx1"/>
                    </a:solidFill>
                  </a:rPr>
                  <a:t>Gestión Visual</a:t>
                </a:r>
                <a:endParaRPr lang="es-ES" dirty="0">
                  <a:solidFill>
                    <a:schemeClr val="tx1"/>
                  </a:solidFill>
                </a:endParaRPr>
              </a:p>
            </p:txBody>
          </p:sp>
          <p:sp>
            <p:nvSpPr>
              <p:cNvPr id="29" name="Rectángulo 28"/>
              <p:cNvSpPr/>
              <p:nvPr/>
            </p:nvSpPr>
            <p:spPr>
              <a:xfrm>
                <a:off x="7244676" y="2231409"/>
                <a:ext cx="395788" cy="2538483"/>
              </a:xfrm>
              <a:prstGeom prst="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s-ES" dirty="0" smtClean="0">
                    <a:solidFill>
                      <a:schemeClr val="tx1"/>
                    </a:solidFill>
                  </a:rPr>
                  <a:t>Supermercados</a:t>
                </a:r>
                <a:endParaRPr lang="es-ES" dirty="0">
                  <a:solidFill>
                    <a:schemeClr val="tx1"/>
                  </a:solidFill>
                </a:endParaRPr>
              </a:p>
            </p:txBody>
          </p:sp>
          <p:sp>
            <p:nvSpPr>
              <p:cNvPr id="30" name="Rectángulo 29"/>
              <p:cNvSpPr/>
              <p:nvPr/>
            </p:nvSpPr>
            <p:spPr>
              <a:xfrm>
                <a:off x="3525650" y="2231408"/>
                <a:ext cx="395788" cy="2538483"/>
              </a:xfrm>
              <a:prstGeom prst="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s-ES" dirty="0" smtClean="0">
                    <a:solidFill>
                      <a:schemeClr val="tx1"/>
                    </a:solidFill>
                  </a:rPr>
                  <a:t>Control Visual</a:t>
                </a:r>
                <a:endParaRPr lang="es-ES" dirty="0">
                  <a:solidFill>
                    <a:schemeClr val="tx1"/>
                  </a:solidFill>
                </a:endParaRPr>
              </a:p>
            </p:txBody>
          </p:sp>
        </p:grpSp>
      </p:grpSp>
    </p:spTree>
    <p:extLst>
      <p:ext uri="{BB962C8B-B14F-4D97-AF65-F5344CB8AC3E}">
        <p14:creationId xmlns:p14="http://schemas.microsoft.com/office/powerpoint/2010/main" val="1486100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p:cTn id="13" dur="500" fill="hold"/>
                                        <p:tgtEl>
                                          <p:spTgt spid="20"/>
                                        </p:tgtEl>
                                        <p:attrNameLst>
                                          <p:attrName>ppt_w</p:attrName>
                                        </p:attrNameLst>
                                      </p:cBhvr>
                                      <p:tavLst>
                                        <p:tav tm="0">
                                          <p:val>
                                            <p:fltVal val="0"/>
                                          </p:val>
                                        </p:tav>
                                        <p:tav tm="100000">
                                          <p:val>
                                            <p:strVal val="#ppt_w"/>
                                          </p:val>
                                        </p:tav>
                                      </p:tavLst>
                                    </p:anim>
                                    <p:anim calcmode="lin" valueType="num">
                                      <p:cBhvr>
                                        <p:cTn id="14" dur="500" fill="hold"/>
                                        <p:tgtEl>
                                          <p:spTgt spid="20"/>
                                        </p:tgtEl>
                                        <p:attrNameLst>
                                          <p:attrName>ppt_h</p:attrName>
                                        </p:attrNameLst>
                                      </p:cBhvr>
                                      <p:tavLst>
                                        <p:tav tm="0">
                                          <p:val>
                                            <p:fltVal val="0"/>
                                          </p:val>
                                        </p:tav>
                                        <p:tav tm="100000">
                                          <p:val>
                                            <p:strVal val="#ppt_h"/>
                                          </p:val>
                                        </p:tav>
                                      </p:tavLst>
                                    </p:anim>
                                    <p:animEffect transition="in" filter="fade">
                                      <p:cBhvr>
                                        <p:cTn id="1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CuadroTexto 18"/>
          <p:cNvSpPr txBox="1"/>
          <p:nvPr/>
        </p:nvSpPr>
        <p:spPr>
          <a:xfrm>
            <a:off x="723332" y="532262"/>
            <a:ext cx="2800767" cy="369332"/>
          </a:xfrm>
          <a:prstGeom prst="rect">
            <a:avLst/>
          </a:prstGeom>
          <a:noFill/>
        </p:spPr>
        <p:txBody>
          <a:bodyPr wrap="none" rtlCol="0">
            <a:spAutoFit/>
          </a:bodyPr>
          <a:lstStyle/>
          <a:p>
            <a:r>
              <a:rPr lang="es-ES" dirty="0" smtClean="0"/>
              <a:t>¿Qué quiere la empresa?</a:t>
            </a:r>
            <a:endParaRPr lang="es-ES" dirty="0"/>
          </a:p>
        </p:txBody>
      </p:sp>
      <p:sp>
        <p:nvSpPr>
          <p:cNvPr id="27" name="Triángulo isósceles 26"/>
          <p:cNvSpPr/>
          <p:nvPr/>
        </p:nvSpPr>
        <p:spPr>
          <a:xfrm>
            <a:off x="1910686" y="1965275"/>
            <a:ext cx="7260610" cy="2279179"/>
          </a:xfrm>
          <a:prstGeom prst="triangl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solidFill>
                  <a:schemeClr val="tx1"/>
                </a:solidFill>
              </a:rPr>
              <a:t>EXCELENCIA INDUSTRIAL</a:t>
            </a:r>
            <a:endParaRPr lang="es-ES" dirty="0">
              <a:solidFill>
                <a:schemeClr val="tx1"/>
              </a:solidFill>
            </a:endParaRPr>
          </a:p>
        </p:txBody>
      </p:sp>
      <p:sp>
        <p:nvSpPr>
          <p:cNvPr id="2" name="CuadroTexto 1"/>
          <p:cNvSpPr txBox="1"/>
          <p:nvPr/>
        </p:nvSpPr>
        <p:spPr>
          <a:xfrm>
            <a:off x="2497540" y="4694830"/>
            <a:ext cx="4605748" cy="646331"/>
          </a:xfrm>
          <a:prstGeom prst="rect">
            <a:avLst/>
          </a:prstGeom>
          <a:noFill/>
        </p:spPr>
        <p:txBody>
          <a:bodyPr wrap="none" rtlCol="0">
            <a:spAutoFit/>
          </a:bodyPr>
          <a:lstStyle/>
          <a:p>
            <a:r>
              <a:rPr lang="es-ES" dirty="0" smtClean="0"/>
              <a:t>- Reducción de costes y tiempo de entrega</a:t>
            </a:r>
          </a:p>
          <a:p>
            <a:r>
              <a:rPr lang="es-ES" dirty="0" smtClean="0"/>
              <a:t>- Aumento de la calidad</a:t>
            </a:r>
          </a:p>
        </p:txBody>
      </p:sp>
      <p:sp>
        <p:nvSpPr>
          <p:cNvPr id="5" name="CuadroTexto 4"/>
          <p:cNvSpPr txBox="1"/>
          <p:nvPr/>
        </p:nvSpPr>
        <p:spPr>
          <a:xfrm>
            <a:off x="2497540" y="5341161"/>
            <a:ext cx="3292889" cy="369332"/>
          </a:xfrm>
          <a:prstGeom prst="rect">
            <a:avLst/>
          </a:prstGeom>
          <a:noFill/>
        </p:spPr>
        <p:txBody>
          <a:bodyPr wrap="none" rtlCol="0">
            <a:spAutoFit/>
          </a:bodyPr>
          <a:lstStyle/>
          <a:p>
            <a:r>
              <a:rPr lang="es-ES" dirty="0" smtClean="0"/>
              <a:t>- Implicación de los operarios</a:t>
            </a:r>
          </a:p>
        </p:txBody>
      </p:sp>
      <p:sp>
        <p:nvSpPr>
          <p:cNvPr id="6" name="CuadroTexto 5"/>
          <p:cNvSpPr txBox="1"/>
          <p:nvPr/>
        </p:nvSpPr>
        <p:spPr>
          <a:xfrm>
            <a:off x="2497539" y="5791537"/>
            <a:ext cx="2622834" cy="369332"/>
          </a:xfrm>
          <a:prstGeom prst="rect">
            <a:avLst/>
          </a:prstGeom>
          <a:noFill/>
        </p:spPr>
        <p:txBody>
          <a:bodyPr wrap="none" rtlCol="0">
            <a:spAutoFit/>
          </a:bodyPr>
          <a:lstStyle/>
          <a:p>
            <a:r>
              <a:rPr lang="es-ES" dirty="0" smtClean="0"/>
              <a:t>- Orientación al cliente</a:t>
            </a:r>
          </a:p>
        </p:txBody>
      </p:sp>
    </p:spTree>
    <p:extLst>
      <p:ext uri="{BB962C8B-B14F-4D97-AF65-F5344CB8AC3E}">
        <p14:creationId xmlns:p14="http://schemas.microsoft.com/office/powerpoint/2010/main" val="3956076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 grpId="0"/>
      <p:bldP spid="5"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764275" y="436727"/>
            <a:ext cx="3462807" cy="369332"/>
          </a:xfrm>
          <a:prstGeom prst="rect">
            <a:avLst/>
          </a:prstGeom>
          <a:noFill/>
        </p:spPr>
        <p:txBody>
          <a:bodyPr wrap="none" rtlCol="0">
            <a:spAutoFit/>
          </a:bodyPr>
          <a:lstStyle/>
          <a:p>
            <a:r>
              <a:rPr lang="es-ES" dirty="0" smtClean="0"/>
              <a:t>¿Cómo lo consigue la empresa?</a:t>
            </a:r>
            <a:endParaRPr lang="es-ES" dirty="0"/>
          </a:p>
        </p:txBody>
      </p:sp>
      <p:sp>
        <p:nvSpPr>
          <p:cNvPr id="4" name="Triángulo isósceles 3"/>
          <p:cNvSpPr/>
          <p:nvPr/>
        </p:nvSpPr>
        <p:spPr>
          <a:xfrm>
            <a:off x="2347414" y="1487603"/>
            <a:ext cx="6182433" cy="1774209"/>
          </a:xfrm>
          <a:prstGeom prst="triangl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solidFill>
                  <a:schemeClr val="tx1"/>
                </a:solidFill>
              </a:rPr>
              <a:t>EXCELENCIA INDUSTRIAL</a:t>
            </a:r>
            <a:endParaRPr lang="es-ES" dirty="0">
              <a:solidFill>
                <a:schemeClr val="tx1"/>
              </a:solidFill>
            </a:endParaRPr>
          </a:p>
        </p:txBody>
      </p:sp>
      <p:sp>
        <p:nvSpPr>
          <p:cNvPr id="5" name="Rectángulo 4"/>
          <p:cNvSpPr/>
          <p:nvPr/>
        </p:nvSpPr>
        <p:spPr>
          <a:xfrm>
            <a:off x="2347413" y="3261815"/>
            <a:ext cx="846160" cy="2743200"/>
          </a:xfrm>
          <a:prstGeom prst="rect">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dirty="0" err="1" smtClean="0">
                <a:solidFill>
                  <a:schemeClr val="tx1"/>
                </a:solidFill>
              </a:rPr>
              <a:t>Jidoka</a:t>
            </a:r>
            <a:endParaRPr lang="es-ES" sz="1600" dirty="0">
              <a:solidFill>
                <a:schemeClr val="tx1"/>
              </a:solidFill>
            </a:endParaRPr>
          </a:p>
        </p:txBody>
      </p:sp>
    </p:spTree>
    <p:extLst>
      <p:ext uri="{BB962C8B-B14F-4D97-AF65-F5344CB8AC3E}">
        <p14:creationId xmlns:p14="http://schemas.microsoft.com/office/powerpoint/2010/main" val="14130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61872" y="206676"/>
            <a:ext cx="2150068" cy="722331"/>
          </a:xfrm>
        </p:spPr>
        <p:txBody>
          <a:bodyPr/>
          <a:lstStyle/>
          <a:p>
            <a:r>
              <a:rPr lang="es-ES" dirty="0" err="1" smtClean="0"/>
              <a:t>Jidoka</a:t>
            </a:r>
            <a:r>
              <a:rPr lang="es-ES" dirty="0" smtClean="0"/>
              <a:t>:</a:t>
            </a:r>
            <a:endParaRPr lang="es-ES" dirty="0"/>
          </a:p>
        </p:txBody>
      </p:sp>
      <p:sp>
        <p:nvSpPr>
          <p:cNvPr id="3" name="CuadroTexto 2"/>
          <p:cNvSpPr txBox="1"/>
          <p:nvPr/>
        </p:nvSpPr>
        <p:spPr>
          <a:xfrm>
            <a:off x="1261872" y="929007"/>
            <a:ext cx="1228221" cy="369332"/>
          </a:xfrm>
          <a:prstGeom prst="rect">
            <a:avLst/>
          </a:prstGeom>
          <a:noFill/>
        </p:spPr>
        <p:txBody>
          <a:bodyPr wrap="none" rtlCol="0">
            <a:spAutoFit/>
          </a:bodyPr>
          <a:lstStyle/>
          <a:p>
            <a:r>
              <a:rPr lang="es-ES" dirty="0" smtClean="0"/>
              <a:t>Concepto:</a:t>
            </a:r>
            <a:endParaRPr lang="es-ES" dirty="0"/>
          </a:p>
        </p:txBody>
      </p:sp>
      <p:sp>
        <p:nvSpPr>
          <p:cNvPr id="4" name="CuadroTexto 3"/>
          <p:cNvSpPr txBox="1"/>
          <p:nvPr/>
        </p:nvSpPr>
        <p:spPr>
          <a:xfrm>
            <a:off x="1426677" y="1328172"/>
            <a:ext cx="9602394" cy="646331"/>
          </a:xfrm>
          <a:prstGeom prst="rect">
            <a:avLst/>
          </a:prstGeom>
          <a:noFill/>
        </p:spPr>
        <p:txBody>
          <a:bodyPr wrap="square" rtlCol="0">
            <a:spAutoFit/>
          </a:bodyPr>
          <a:lstStyle/>
          <a:p>
            <a:r>
              <a:rPr lang="es-ES" dirty="0" smtClean="0"/>
              <a:t>“Conjunto de técnicas para detectar y corregir defectos de la producción utilizando mecanismos y procedimientos que avisan de cualquier anomalía en el funcionamiento.”</a:t>
            </a:r>
            <a:endParaRPr lang="es-ES" dirty="0"/>
          </a:p>
        </p:txBody>
      </p:sp>
      <p:sp>
        <p:nvSpPr>
          <p:cNvPr id="5" name="CuadroTexto 4"/>
          <p:cNvSpPr txBox="1"/>
          <p:nvPr/>
        </p:nvSpPr>
        <p:spPr>
          <a:xfrm>
            <a:off x="1261871" y="2004336"/>
            <a:ext cx="1141659" cy="369332"/>
          </a:xfrm>
          <a:prstGeom prst="rect">
            <a:avLst/>
          </a:prstGeom>
          <a:noFill/>
        </p:spPr>
        <p:txBody>
          <a:bodyPr wrap="none" rtlCol="0">
            <a:spAutoFit/>
          </a:bodyPr>
          <a:lstStyle/>
          <a:p>
            <a:r>
              <a:rPr lang="es-ES" dirty="0" smtClean="0"/>
              <a:t>Objetivo:</a:t>
            </a:r>
            <a:endParaRPr lang="es-ES" dirty="0"/>
          </a:p>
        </p:txBody>
      </p:sp>
      <p:sp>
        <p:nvSpPr>
          <p:cNvPr id="6" name="CuadroTexto 5"/>
          <p:cNvSpPr txBox="1"/>
          <p:nvPr/>
        </p:nvSpPr>
        <p:spPr>
          <a:xfrm>
            <a:off x="1426677" y="2403501"/>
            <a:ext cx="9602394" cy="369332"/>
          </a:xfrm>
          <a:prstGeom prst="rect">
            <a:avLst/>
          </a:prstGeom>
          <a:noFill/>
        </p:spPr>
        <p:txBody>
          <a:bodyPr wrap="square" rtlCol="0">
            <a:spAutoFit/>
          </a:bodyPr>
          <a:lstStyle/>
          <a:p>
            <a:r>
              <a:rPr lang="es-ES" dirty="0" smtClean="0"/>
              <a:t>Evitar que cualquier pieza o producto avance en un proceso productivo.</a:t>
            </a:r>
            <a:endParaRPr lang="es-ES" dirty="0"/>
          </a:p>
        </p:txBody>
      </p:sp>
      <p:sp>
        <p:nvSpPr>
          <p:cNvPr id="8" name="CuadroTexto 7"/>
          <p:cNvSpPr txBox="1"/>
          <p:nvPr/>
        </p:nvSpPr>
        <p:spPr>
          <a:xfrm>
            <a:off x="1610585" y="3448997"/>
            <a:ext cx="1664238" cy="369332"/>
          </a:xfrm>
          <a:prstGeom prst="rect">
            <a:avLst/>
          </a:prstGeom>
          <a:noFill/>
        </p:spPr>
        <p:txBody>
          <a:bodyPr wrap="none" rtlCol="0">
            <a:spAutoFit/>
          </a:bodyPr>
          <a:lstStyle/>
          <a:p>
            <a:pPr marL="285750" indent="-285750">
              <a:buFontTx/>
              <a:buChar char="-"/>
            </a:pPr>
            <a:r>
              <a:rPr lang="es-ES" dirty="0" err="1" smtClean="0"/>
              <a:t>Poka</a:t>
            </a:r>
            <a:r>
              <a:rPr lang="es-ES" dirty="0" smtClean="0"/>
              <a:t> </a:t>
            </a:r>
            <a:r>
              <a:rPr lang="es-ES" dirty="0" err="1" smtClean="0"/>
              <a:t>Yoke</a:t>
            </a:r>
            <a:r>
              <a:rPr lang="es-ES" dirty="0" smtClean="0"/>
              <a:t>:</a:t>
            </a:r>
          </a:p>
        </p:txBody>
      </p:sp>
      <p:pic>
        <p:nvPicPr>
          <p:cNvPr id="1026" name="Picture 2" descr="Resultado de imagen de pen drive en torre p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3001" y="3633662"/>
            <a:ext cx="5129107" cy="28656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2571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764275" y="436727"/>
            <a:ext cx="3462807" cy="369332"/>
          </a:xfrm>
          <a:prstGeom prst="rect">
            <a:avLst/>
          </a:prstGeom>
          <a:noFill/>
        </p:spPr>
        <p:txBody>
          <a:bodyPr wrap="none" rtlCol="0">
            <a:spAutoFit/>
          </a:bodyPr>
          <a:lstStyle/>
          <a:p>
            <a:r>
              <a:rPr lang="es-ES" dirty="0" smtClean="0"/>
              <a:t>¿Cómo lo consigue la empresa?</a:t>
            </a:r>
            <a:endParaRPr lang="es-ES" dirty="0"/>
          </a:p>
        </p:txBody>
      </p:sp>
      <p:sp>
        <p:nvSpPr>
          <p:cNvPr id="4" name="Triángulo isósceles 3"/>
          <p:cNvSpPr/>
          <p:nvPr/>
        </p:nvSpPr>
        <p:spPr>
          <a:xfrm>
            <a:off x="2347414" y="1487603"/>
            <a:ext cx="6182433" cy="1774209"/>
          </a:xfrm>
          <a:prstGeom prst="triangl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solidFill>
                  <a:schemeClr val="tx1"/>
                </a:solidFill>
              </a:rPr>
              <a:t>EXCELENCIA INDUSTRIAL</a:t>
            </a:r>
            <a:endParaRPr lang="es-ES" dirty="0">
              <a:solidFill>
                <a:schemeClr val="tx1"/>
              </a:solidFill>
            </a:endParaRPr>
          </a:p>
        </p:txBody>
      </p:sp>
      <p:sp>
        <p:nvSpPr>
          <p:cNvPr id="5" name="Rectángulo 4"/>
          <p:cNvSpPr/>
          <p:nvPr/>
        </p:nvSpPr>
        <p:spPr>
          <a:xfrm>
            <a:off x="2347413" y="3261815"/>
            <a:ext cx="846160" cy="2743200"/>
          </a:xfrm>
          <a:prstGeom prst="rect">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dirty="0" err="1" smtClean="0">
                <a:solidFill>
                  <a:schemeClr val="tx1"/>
                </a:solidFill>
              </a:rPr>
              <a:t>Jidoka</a:t>
            </a:r>
            <a:endParaRPr lang="es-ES" sz="1600" dirty="0">
              <a:solidFill>
                <a:schemeClr val="tx1"/>
              </a:solidFill>
            </a:endParaRPr>
          </a:p>
        </p:txBody>
      </p:sp>
      <p:sp>
        <p:nvSpPr>
          <p:cNvPr id="6" name="Rectángulo 5"/>
          <p:cNvSpPr/>
          <p:nvPr/>
        </p:nvSpPr>
        <p:spPr>
          <a:xfrm>
            <a:off x="7683687" y="3261815"/>
            <a:ext cx="846160" cy="2743200"/>
          </a:xfrm>
          <a:prstGeom prst="rect">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solidFill>
                  <a:schemeClr val="tx1"/>
                </a:solidFill>
              </a:rPr>
              <a:t>JIT</a:t>
            </a:r>
            <a:endParaRPr lang="es-ES" dirty="0">
              <a:solidFill>
                <a:schemeClr val="tx1"/>
              </a:solidFill>
            </a:endParaRPr>
          </a:p>
        </p:txBody>
      </p:sp>
    </p:spTree>
    <p:extLst>
      <p:ext uri="{BB962C8B-B14F-4D97-AF65-F5344CB8AC3E}">
        <p14:creationId xmlns:p14="http://schemas.microsoft.com/office/powerpoint/2010/main" val="827945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61793" y="379343"/>
            <a:ext cx="1290259" cy="735979"/>
          </a:xfrm>
        </p:spPr>
        <p:txBody>
          <a:bodyPr/>
          <a:lstStyle/>
          <a:p>
            <a:r>
              <a:rPr lang="es-ES" dirty="0" smtClean="0"/>
              <a:t>JIT:</a:t>
            </a:r>
            <a:endParaRPr lang="es-ES" dirty="0"/>
          </a:p>
        </p:txBody>
      </p:sp>
      <p:sp>
        <p:nvSpPr>
          <p:cNvPr id="3" name="CuadroTexto 2"/>
          <p:cNvSpPr txBox="1"/>
          <p:nvPr/>
        </p:nvSpPr>
        <p:spPr>
          <a:xfrm>
            <a:off x="1473957" y="1196356"/>
            <a:ext cx="1228221" cy="369332"/>
          </a:xfrm>
          <a:prstGeom prst="rect">
            <a:avLst/>
          </a:prstGeom>
          <a:noFill/>
        </p:spPr>
        <p:txBody>
          <a:bodyPr wrap="none" rtlCol="0">
            <a:spAutoFit/>
          </a:bodyPr>
          <a:lstStyle/>
          <a:p>
            <a:r>
              <a:rPr lang="es-ES" dirty="0" smtClean="0"/>
              <a:t>Concepto:</a:t>
            </a:r>
            <a:endParaRPr lang="es-ES" dirty="0"/>
          </a:p>
        </p:txBody>
      </p:sp>
      <p:grpSp>
        <p:nvGrpSpPr>
          <p:cNvPr id="19" name="Grupo 18"/>
          <p:cNvGrpSpPr/>
          <p:nvPr/>
        </p:nvGrpSpPr>
        <p:grpSpPr>
          <a:xfrm>
            <a:off x="4107941" y="1211203"/>
            <a:ext cx="4021876" cy="1672274"/>
            <a:chOff x="3712193" y="1910676"/>
            <a:chExt cx="4021876" cy="1672274"/>
          </a:xfrm>
        </p:grpSpPr>
        <p:sp>
          <p:nvSpPr>
            <p:cNvPr id="4" name="CuadroTexto 3"/>
            <p:cNvSpPr txBox="1"/>
            <p:nvPr/>
          </p:nvSpPr>
          <p:spPr>
            <a:xfrm>
              <a:off x="3712193" y="1910676"/>
              <a:ext cx="651140" cy="369332"/>
            </a:xfrm>
            <a:prstGeom prst="rect">
              <a:avLst/>
            </a:prstGeom>
            <a:noFill/>
          </p:spPr>
          <p:txBody>
            <a:bodyPr wrap="none" rtlCol="0">
              <a:spAutoFit/>
            </a:bodyPr>
            <a:lstStyle/>
            <a:p>
              <a:r>
                <a:rPr lang="es-ES" dirty="0" err="1" smtClean="0"/>
                <a:t>Just</a:t>
              </a:r>
              <a:endParaRPr lang="es-ES" dirty="0"/>
            </a:p>
          </p:txBody>
        </p:sp>
        <p:sp>
          <p:nvSpPr>
            <p:cNvPr id="5" name="CuadroTexto 4"/>
            <p:cNvSpPr txBox="1"/>
            <p:nvPr/>
          </p:nvSpPr>
          <p:spPr>
            <a:xfrm>
              <a:off x="5399966" y="1910676"/>
              <a:ext cx="420308" cy="369332"/>
            </a:xfrm>
            <a:prstGeom prst="rect">
              <a:avLst/>
            </a:prstGeom>
            <a:noFill/>
          </p:spPr>
          <p:txBody>
            <a:bodyPr wrap="none" rtlCol="0">
              <a:spAutoFit/>
            </a:bodyPr>
            <a:lstStyle/>
            <a:p>
              <a:r>
                <a:rPr lang="es-ES" dirty="0" smtClean="0"/>
                <a:t>In</a:t>
              </a:r>
              <a:endParaRPr lang="es-ES" dirty="0"/>
            </a:p>
          </p:txBody>
        </p:sp>
        <p:sp>
          <p:nvSpPr>
            <p:cNvPr id="6" name="CuadroTexto 5"/>
            <p:cNvSpPr txBox="1"/>
            <p:nvPr/>
          </p:nvSpPr>
          <p:spPr>
            <a:xfrm>
              <a:off x="6754314" y="1910676"/>
              <a:ext cx="731290" cy="369332"/>
            </a:xfrm>
            <a:prstGeom prst="rect">
              <a:avLst/>
            </a:prstGeom>
            <a:noFill/>
          </p:spPr>
          <p:txBody>
            <a:bodyPr wrap="none" rtlCol="0">
              <a:spAutoFit/>
            </a:bodyPr>
            <a:lstStyle/>
            <a:p>
              <a:r>
                <a:rPr lang="es-ES" dirty="0" smtClean="0"/>
                <a:t>Time</a:t>
              </a:r>
              <a:endParaRPr lang="es-ES" dirty="0"/>
            </a:p>
          </p:txBody>
        </p:sp>
        <p:sp>
          <p:nvSpPr>
            <p:cNvPr id="7" name="CuadroTexto 6"/>
            <p:cNvSpPr txBox="1"/>
            <p:nvPr/>
          </p:nvSpPr>
          <p:spPr>
            <a:xfrm>
              <a:off x="3712193" y="3213618"/>
              <a:ext cx="766557" cy="369332"/>
            </a:xfrm>
            <a:prstGeom prst="rect">
              <a:avLst/>
            </a:prstGeom>
            <a:noFill/>
          </p:spPr>
          <p:txBody>
            <a:bodyPr wrap="none" rtlCol="0">
              <a:spAutoFit/>
            </a:bodyPr>
            <a:lstStyle/>
            <a:p>
              <a:r>
                <a:rPr lang="es-ES" dirty="0" smtClean="0"/>
                <a:t>Justo</a:t>
              </a:r>
              <a:endParaRPr lang="es-ES" dirty="0"/>
            </a:p>
          </p:txBody>
        </p:sp>
        <p:sp>
          <p:nvSpPr>
            <p:cNvPr id="8" name="CuadroTexto 7"/>
            <p:cNvSpPr txBox="1"/>
            <p:nvPr/>
          </p:nvSpPr>
          <p:spPr>
            <a:xfrm>
              <a:off x="5440843" y="3213618"/>
              <a:ext cx="351378" cy="369332"/>
            </a:xfrm>
            <a:prstGeom prst="rect">
              <a:avLst/>
            </a:prstGeom>
            <a:noFill/>
          </p:spPr>
          <p:txBody>
            <a:bodyPr wrap="none" rtlCol="0">
              <a:spAutoFit/>
            </a:bodyPr>
            <a:lstStyle/>
            <a:p>
              <a:r>
                <a:rPr lang="es-ES" dirty="0"/>
                <a:t>A</a:t>
              </a:r>
            </a:p>
          </p:txBody>
        </p:sp>
        <p:sp>
          <p:nvSpPr>
            <p:cNvPr id="9" name="CuadroTexto 8"/>
            <p:cNvSpPr txBox="1"/>
            <p:nvPr/>
          </p:nvSpPr>
          <p:spPr>
            <a:xfrm>
              <a:off x="6754314" y="3213618"/>
              <a:ext cx="979755" cy="369332"/>
            </a:xfrm>
            <a:prstGeom prst="rect">
              <a:avLst/>
            </a:prstGeom>
            <a:noFill/>
          </p:spPr>
          <p:txBody>
            <a:bodyPr wrap="none" rtlCol="0">
              <a:spAutoFit/>
            </a:bodyPr>
            <a:lstStyle/>
            <a:p>
              <a:r>
                <a:rPr lang="es-ES" dirty="0" smtClean="0"/>
                <a:t>Tiempo</a:t>
              </a:r>
              <a:endParaRPr lang="es-ES" dirty="0"/>
            </a:p>
          </p:txBody>
        </p:sp>
        <p:sp>
          <p:nvSpPr>
            <p:cNvPr id="10" name="Flecha abajo 9"/>
            <p:cNvSpPr/>
            <p:nvPr/>
          </p:nvSpPr>
          <p:spPr>
            <a:xfrm>
              <a:off x="6951261" y="2252702"/>
              <a:ext cx="341194" cy="968159"/>
            </a:xfrm>
            <a:prstGeom prst="downArrow">
              <a:avLst/>
            </a:prstGeom>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Flecha abajo 10"/>
            <p:cNvSpPr/>
            <p:nvPr/>
          </p:nvSpPr>
          <p:spPr>
            <a:xfrm>
              <a:off x="5418493" y="2252702"/>
              <a:ext cx="341194" cy="968159"/>
            </a:xfrm>
            <a:prstGeom prst="downArrow">
              <a:avLst/>
            </a:prstGeom>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Flecha abajo 11"/>
            <p:cNvSpPr/>
            <p:nvPr/>
          </p:nvSpPr>
          <p:spPr>
            <a:xfrm>
              <a:off x="3867166" y="2252702"/>
              <a:ext cx="341194" cy="968159"/>
            </a:xfrm>
            <a:prstGeom prst="downArrow">
              <a:avLst/>
            </a:prstGeom>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13" name="CuadroTexto 12"/>
          <p:cNvSpPr txBox="1"/>
          <p:nvPr/>
        </p:nvSpPr>
        <p:spPr>
          <a:xfrm>
            <a:off x="1678179" y="2883477"/>
            <a:ext cx="7983939" cy="646331"/>
          </a:xfrm>
          <a:prstGeom prst="rect">
            <a:avLst/>
          </a:prstGeom>
          <a:noFill/>
        </p:spPr>
        <p:txBody>
          <a:bodyPr wrap="square" rtlCol="0">
            <a:spAutoFit/>
          </a:bodyPr>
          <a:lstStyle/>
          <a:p>
            <a:r>
              <a:rPr lang="es-ES" dirty="0" smtClean="0"/>
              <a:t>Hacer sólo lo que se necesita, en la cantidad precisa y con la calidad requerida</a:t>
            </a:r>
            <a:endParaRPr lang="es-ES" dirty="0"/>
          </a:p>
        </p:txBody>
      </p:sp>
      <p:sp>
        <p:nvSpPr>
          <p:cNvPr id="14" name="CuadroTexto 13"/>
          <p:cNvSpPr txBox="1"/>
          <p:nvPr/>
        </p:nvSpPr>
        <p:spPr>
          <a:xfrm>
            <a:off x="1948154" y="3632421"/>
            <a:ext cx="3297698" cy="369332"/>
          </a:xfrm>
          <a:prstGeom prst="rect">
            <a:avLst/>
          </a:prstGeom>
          <a:noFill/>
        </p:spPr>
        <p:txBody>
          <a:bodyPr wrap="none" rtlCol="0">
            <a:spAutoFit/>
          </a:bodyPr>
          <a:lstStyle/>
          <a:p>
            <a:r>
              <a:rPr lang="es-ES" dirty="0" smtClean="0"/>
              <a:t>Sistema de producción PULL</a:t>
            </a:r>
            <a:endParaRPr lang="es-ES" dirty="0"/>
          </a:p>
        </p:txBody>
      </p:sp>
      <p:sp>
        <p:nvSpPr>
          <p:cNvPr id="15" name="Rectángulo 14"/>
          <p:cNvSpPr/>
          <p:nvPr/>
        </p:nvSpPr>
        <p:spPr>
          <a:xfrm>
            <a:off x="590730" y="4071361"/>
            <a:ext cx="2357112" cy="900752"/>
          </a:xfrm>
          <a:prstGeom prst="rect">
            <a:avLst/>
          </a:prstGeom>
          <a:solidFill>
            <a:srgbClr val="92D050"/>
          </a:solidFill>
          <a:ln>
            <a:no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Demanda</a:t>
            </a:r>
            <a:endParaRPr lang="es-ES" dirty="0"/>
          </a:p>
        </p:txBody>
      </p:sp>
      <p:sp>
        <p:nvSpPr>
          <p:cNvPr id="16" name="Rectángulo 15"/>
          <p:cNvSpPr/>
          <p:nvPr/>
        </p:nvSpPr>
        <p:spPr>
          <a:xfrm>
            <a:off x="4503731" y="4071361"/>
            <a:ext cx="2357112" cy="900752"/>
          </a:xfrm>
          <a:prstGeom prst="rect">
            <a:avLst/>
          </a:prstGeom>
          <a:solidFill>
            <a:srgbClr val="92D050"/>
          </a:solidFill>
          <a:ln>
            <a:no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Producción</a:t>
            </a:r>
            <a:endParaRPr lang="es-ES" dirty="0"/>
          </a:p>
        </p:txBody>
      </p:sp>
      <p:sp>
        <p:nvSpPr>
          <p:cNvPr id="17" name="Rectángulo 16"/>
          <p:cNvSpPr/>
          <p:nvPr/>
        </p:nvSpPr>
        <p:spPr>
          <a:xfrm>
            <a:off x="8416732" y="4071361"/>
            <a:ext cx="2357112" cy="900752"/>
          </a:xfrm>
          <a:prstGeom prst="rect">
            <a:avLst/>
          </a:prstGeom>
          <a:solidFill>
            <a:srgbClr val="92D050"/>
          </a:solidFill>
          <a:ln>
            <a:no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Abastecimiento</a:t>
            </a:r>
            <a:endParaRPr lang="es-ES" dirty="0"/>
          </a:p>
        </p:txBody>
      </p:sp>
      <p:sp>
        <p:nvSpPr>
          <p:cNvPr id="20" name="Flecha derecha 19"/>
          <p:cNvSpPr/>
          <p:nvPr/>
        </p:nvSpPr>
        <p:spPr>
          <a:xfrm>
            <a:off x="7150062" y="4333954"/>
            <a:ext cx="968991" cy="375566"/>
          </a:xfrm>
          <a:prstGeom prst="rightArrow">
            <a:avLst/>
          </a:prstGeom>
          <a:solidFill>
            <a:srgbClr val="FFC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1" name="Flecha derecha 20"/>
          <p:cNvSpPr/>
          <p:nvPr/>
        </p:nvSpPr>
        <p:spPr>
          <a:xfrm>
            <a:off x="3241291" y="4333954"/>
            <a:ext cx="968991" cy="375566"/>
          </a:xfrm>
          <a:prstGeom prst="rightArrow">
            <a:avLst/>
          </a:prstGeom>
          <a:solidFill>
            <a:srgbClr val="FFC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2" name="CuadroTexto 21"/>
          <p:cNvSpPr txBox="1"/>
          <p:nvPr/>
        </p:nvSpPr>
        <p:spPr>
          <a:xfrm>
            <a:off x="1678178" y="5209560"/>
            <a:ext cx="3985643" cy="369332"/>
          </a:xfrm>
          <a:prstGeom prst="rect">
            <a:avLst/>
          </a:prstGeom>
          <a:noFill/>
        </p:spPr>
        <p:txBody>
          <a:bodyPr wrap="square" rtlCol="0">
            <a:spAutoFit/>
          </a:bodyPr>
          <a:lstStyle/>
          <a:p>
            <a:r>
              <a:rPr lang="es-ES" dirty="0" smtClean="0"/>
              <a:t>Para conseguirlo debemos obtener:</a:t>
            </a:r>
            <a:endParaRPr lang="es-ES" dirty="0"/>
          </a:p>
        </p:txBody>
      </p:sp>
      <p:sp>
        <p:nvSpPr>
          <p:cNvPr id="23" name="CuadroTexto 22"/>
          <p:cNvSpPr txBox="1"/>
          <p:nvPr/>
        </p:nvSpPr>
        <p:spPr>
          <a:xfrm>
            <a:off x="1948154" y="5651674"/>
            <a:ext cx="3985643" cy="369332"/>
          </a:xfrm>
          <a:prstGeom prst="rect">
            <a:avLst/>
          </a:prstGeom>
          <a:noFill/>
        </p:spPr>
        <p:txBody>
          <a:bodyPr wrap="square" rtlCol="0">
            <a:spAutoFit/>
          </a:bodyPr>
          <a:lstStyle/>
          <a:p>
            <a:r>
              <a:rPr lang="es-ES" dirty="0" smtClean="0"/>
              <a:t>Cero defectos</a:t>
            </a:r>
            <a:endParaRPr lang="es-ES" dirty="0"/>
          </a:p>
        </p:txBody>
      </p:sp>
      <p:sp>
        <p:nvSpPr>
          <p:cNvPr id="24" name="CuadroTexto 23"/>
          <p:cNvSpPr txBox="1"/>
          <p:nvPr/>
        </p:nvSpPr>
        <p:spPr>
          <a:xfrm>
            <a:off x="1948154" y="5983825"/>
            <a:ext cx="3985643" cy="369332"/>
          </a:xfrm>
          <a:prstGeom prst="rect">
            <a:avLst/>
          </a:prstGeom>
          <a:noFill/>
        </p:spPr>
        <p:txBody>
          <a:bodyPr wrap="square" rtlCol="0">
            <a:spAutoFit/>
          </a:bodyPr>
          <a:lstStyle/>
          <a:p>
            <a:r>
              <a:rPr lang="es-ES" dirty="0" smtClean="0"/>
              <a:t>Cero averías</a:t>
            </a:r>
            <a:endParaRPr lang="es-ES" dirty="0"/>
          </a:p>
        </p:txBody>
      </p:sp>
      <p:sp>
        <p:nvSpPr>
          <p:cNvPr id="25" name="CuadroTexto 24"/>
          <p:cNvSpPr txBox="1"/>
          <p:nvPr/>
        </p:nvSpPr>
        <p:spPr>
          <a:xfrm>
            <a:off x="1948153" y="6348644"/>
            <a:ext cx="3985643" cy="369332"/>
          </a:xfrm>
          <a:prstGeom prst="rect">
            <a:avLst/>
          </a:prstGeom>
          <a:noFill/>
        </p:spPr>
        <p:txBody>
          <a:bodyPr wrap="square" rtlCol="0">
            <a:spAutoFit/>
          </a:bodyPr>
          <a:lstStyle/>
          <a:p>
            <a:r>
              <a:rPr lang="es-ES" dirty="0" smtClean="0"/>
              <a:t>Cero esperas</a:t>
            </a:r>
            <a:endParaRPr lang="es-ES" dirty="0"/>
          </a:p>
        </p:txBody>
      </p:sp>
    </p:spTree>
    <p:extLst>
      <p:ext uri="{BB962C8B-B14F-4D97-AF65-F5344CB8AC3E}">
        <p14:creationId xmlns:p14="http://schemas.microsoft.com/office/powerpoint/2010/main" val="1676378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764275" y="436727"/>
            <a:ext cx="3462807" cy="369332"/>
          </a:xfrm>
          <a:prstGeom prst="rect">
            <a:avLst/>
          </a:prstGeom>
          <a:noFill/>
        </p:spPr>
        <p:txBody>
          <a:bodyPr wrap="none" rtlCol="0">
            <a:spAutoFit/>
          </a:bodyPr>
          <a:lstStyle/>
          <a:p>
            <a:r>
              <a:rPr lang="es-ES" dirty="0" smtClean="0"/>
              <a:t>¿Cómo lo consigue la empresa?</a:t>
            </a:r>
            <a:endParaRPr lang="es-ES" dirty="0"/>
          </a:p>
        </p:txBody>
      </p:sp>
      <p:sp>
        <p:nvSpPr>
          <p:cNvPr id="4" name="Triángulo isósceles 3"/>
          <p:cNvSpPr/>
          <p:nvPr/>
        </p:nvSpPr>
        <p:spPr>
          <a:xfrm>
            <a:off x="2347414" y="1487603"/>
            <a:ext cx="6182433" cy="1774209"/>
          </a:xfrm>
          <a:prstGeom prst="triangl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solidFill>
                  <a:schemeClr val="tx1"/>
                </a:solidFill>
              </a:rPr>
              <a:t>EXCELENCIA INDUSTRIAL</a:t>
            </a:r>
            <a:endParaRPr lang="es-ES" dirty="0">
              <a:solidFill>
                <a:schemeClr val="tx1"/>
              </a:solidFill>
            </a:endParaRPr>
          </a:p>
        </p:txBody>
      </p:sp>
      <p:sp>
        <p:nvSpPr>
          <p:cNvPr id="5" name="Rectángulo 4"/>
          <p:cNvSpPr/>
          <p:nvPr/>
        </p:nvSpPr>
        <p:spPr>
          <a:xfrm>
            <a:off x="2347413" y="3261815"/>
            <a:ext cx="846160" cy="2743200"/>
          </a:xfrm>
          <a:prstGeom prst="rect">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dirty="0" err="1" smtClean="0">
                <a:solidFill>
                  <a:schemeClr val="tx1"/>
                </a:solidFill>
              </a:rPr>
              <a:t>Jidoka</a:t>
            </a:r>
            <a:endParaRPr lang="es-ES" sz="1600" dirty="0">
              <a:solidFill>
                <a:schemeClr val="tx1"/>
              </a:solidFill>
            </a:endParaRPr>
          </a:p>
        </p:txBody>
      </p:sp>
      <p:sp>
        <p:nvSpPr>
          <p:cNvPr id="6" name="Rectángulo 5"/>
          <p:cNvSpPr/>
          <p:nvPr/>
        </p:nvSpPr>
        <p:spPr>
          <a:xfrm>
            <a:off x="3389172" y="3364172"/>
            <a:ext cx="395788" cy="2538483"/>
          </a:xfrm>
          <a:prstGeom prst="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s-ES" dirty="0" smtClean="0">
                <a:solidFill>
                  <a:schemeClr val="tx1"/>
                </a:solidFill>
              </a:rPr>
              <a:t>Control Visual</a:t>
            </a:r>
            <a:endParaRPr lang="es-ES" dirty="0">
              <a:solidFill>
                <a:schemeClr val="tx1"/>
              </a:solidFill>
            </a:endParaRPr>
          </a:p>
        </p:txBody>
      </p:sp>
      <p:sp>
        <p:nvSpPr>
          <p:cNvPr id="7" name="Rectángulo 6"/>
          <p:cNvSpPr/>
          <p:nvPr/>
        </p:nvSpPr>
        <p:spPr>
          <a:xfrm>
            <a:off x="7683687" y="3261815"/>
            <a:ext cx="846160" cy="2743200"/>
          </a:xfrm>
          <a:prstGeom prst="rect">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solidFill>
                  <a:schemeClr val="tx1"/>
                </a:solidFill>
              </a:rPr>
              <a:t>JIT</a:t>
            </a:r>
            <a:endParaRPr lang="es-ES" dirty="0">
              <a:solidFill>
                <a:schemeClr val="tx1"/>
              </a:solidFill>
            </a:endParaRPr>
          </a:p>
        </p:txBody>
      </p:sp>
    </p:spTree>
    <p:extLst>
      <p:ext uri="{BB962C8B-B14F-4D97-AF65-F5344CB8AC3E}">
        <p14:creationId xmlns:p14="http://schemas.microsoft.com/office/powerpoint/2010/main" val="2185207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anim calcmode="lin" valueType="num">
                                      <p:cBhvr>
                                        <p:cTn id="25" dur="1000" fill="hold"/>
                                        <p:tgtEl>
                                          <p:spTgt spid="6"/>
                                        </p:tgtEl>
                                        <p:attrNameLst>
                                          <p:attrName>ppt_x</p:attrName>
                                        </p:attrNameLst>
                                      </p:cBhvr>
                                      <p:tavLst>
                                        <p:tav tm="0">
                                          <p:val>
                                            <p:strVal val="#ppt_x"/>
                                          </p:val>
                                        </p:tav>
                                        <p:tav tm="100000">
                                          <p:val>
                                            <p:strVal val="#ppt_x"/>
                                          </p:val>
                                        </p:tav>
                                      </p:tavLst>
                                    </p:anim>
                                    <p:anim calcmode="lin" valueType="num">
                                      <p:cBhvr>
                                        <p:cTn id="2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61872" y="136475"/>
            <a:ext cx="4401949" cy="858809"/>
          </a:xfrm>
        </p:spPr>
        <p:txBody>
          <a:bodyPr/>
          <a:lstStyle/>
          <a:p>
            <a:r>
              <a:rPr lang="es-ES" dirty="0" smtClean="0"/>
              <a:t>Control Visual:</a:t>
            </a:r>
            <a:endParaRPr lang="es-ES" dirty="0"/>
          </a:p>
        </p:txBody>
      </p:sp>
      <p:sp>
        <p:nvSpPr>
          <p:cNvPr id="3" name="CuadroTexto 2"/>
          <p:cNvSpPr txBox="1"/>
          <p:nvPr/>
        </p:nvSpPr>
        <p:spPr>
          <a:xfrm>
            <a:off x="1514902" y="996284"/>
            <a:ext cx="779381" cy="369332"/>
          </a:xfrm>
          <a:prstGeom prst="rect">
            <a:avLst/>
          </a:prstGeom>
          <a:noFill/>
        </p:spPr>
        <p:txBody>
          <a:bodyPr wrap="none" rtlCol="0">
            <a:spAutoFit/>
          </a:bodyPr>
          <a:lstStyle/>
          <a:p>
            <a:r>
              <a:rPr lang="es-ES" dirty="0" smtClean="0"/>
              <a:t>VSM:</a:t>
            </a:r>
            <a:endParaRPr lang="es-ES" dirty="0"/>
          </a:p>
        </p:txBody>
      </p:sp>
      <p:sp>
        <p:nvSpPr>
          <p:cNvPr id="4" name="CuadroTexto 3"/>
          <p:cNvSpPr txBox="1"/>
          <p:nvPr/>
        </p:nvSpPr>
        <p:spPr>
          <a:xfrm>
            <a:off x="4082965" y="996284"/>
            <a:ext cx="2202847" cy="369332"/>
          </a:xfrm>
          <a:prstGeom prst="rect">
            <a:avLst/>
          </a:prstGeom>
          <a:noFill/>
        </p:spPr>
        <p:txBody>
          <a:bodyPr wrap="none" rtlCol="0">
            <a:spAutoFit/>
          </a:bodyPr>
          <a:lstStyle/>
          <a:p>
            <a:r>
              <a:rPr lang="es-ES" dirty="0" err="1" smtClean="0"/>
              <a:t>Value</a:t>
            </a:r>
            <a:r>
              <a:rPr lang="es-ES" dirty="0" smtClean="0"/>
              <a:t> </a:t>
            </a:r>
            <a:r>
              <a:rPr lang="es-ES" dirty="0" err="1" smtClean="0"/>
              <a:t>Stream</a:t>
            </a:r>
            <a:r>
              <a:rPr lang="es-ES" dirty="0" smtClean="0"/>
              <a:t> </a:t>
            </a:r>
            <a:r>
              <a:rPr lang="es-ES" dirty="0" err="1" smtClean="0"/>
              <a:t>Map</a:t>
            </a:r>
            <a:endParaRPr lang="es-ES" dirty="0"/>
          </a:p>
        </p:txBody>
      </p:sp>
      <p:sp>
        <p:nvSpPr>
          <p:cNvPr id="5" name="CuadroTexto 4"/>
          <p:cNvSpPr txBox="1"/>
          <p:nvPr/>
        </p:nvSpPr>
        <p:spPr>
          <a:xfrm>
            <a:off x="8138615" y="996284"/>
            <a:ext cx="2754280" cy="369332"/>
          </a:xfrm>
          <a:prstGeom prst="rect">
            <a:avLst/>
          </a:prstGeom>
          <a:noFill/>
        </p:spPr>
        <p:txBody>
          <a:bodyPr wrap="none" rtlCol="0">
            <a:spAutoFit/>
          </a:bodyPr>
          <a:lstStyle/>
          <a:p>
            <a:r>
              <a:rPr lang="es-ES" dirty="0" smtClean="0"/>
              <a:t>Mapa del Flujo de Valor</a:t>
            </a:r>
            <a:endParaRPr lang="es-ES" dirty="0"/>
          </a:p>
        </p:txBody>
      </p:sp>
      <p:cxnSp>
        <p:nvCxnSpPr>
          <p:cNvPr id="7" name="Conector recto de flecha 6"/>
          <p:cNvCxnSpPr/>
          <p:nvPr/>
        </p:nvCxnSpPr>
        <p:spPr>
          <a:xfrm>
            <a:off x="6646460" y="1180950"/>
            <a:ext cx="1119117" cy="0"/>
          </a:xfrm>
          <a:prstGeom prst="straightConnector1">
            <a:avLst/>
          </a:prstGeom>
          <a:ln>
            <a:tailEnd type="triangle"/>
          </a:ln>
          <a:effectLst/>
        </p:spPr>
        <p:style>
          <a:lnRef idx="3">
            <a:schemeClr val="dk1"/>
          </a:lnRef>
          <a:fillRef idx="0">
            <a:schemeClr val="dk1"/>
          </a:fillRef>
          <a:effectRef idx="2">
            <a:schemeClr val="dk1"/>
          </a:effectRef>
          <a:fontRef idx="minor">
            <a:schemeClr val="tx1"/>
          </a:fontRef>
        </p:style>
      </p:cxnSp>
      <p:sp>
        <p:nvSpPr>
          <p:cNvPr id="8" name="CuadroTexto 7"/>
          <p:cNvSpPr txBox="1"/>
          <p:nvPr/>
        </p:nvSpPr>
        <p:spPr>
          <a:xfrm>
            <a:off x="1596788" y="1542192"/>
            <a:ext cx="4844596" cy="369332"/>
          </a:xfrm>
          <a:prstGeom prst="rect">
            <a:avLst/>
          </a:prstGeom>
          <a:noFill/>
        </p:spPr>
        <p:txBody>
          <a:bodyPr wrap="none" rtlCol="0">
            <a:spAutoFit/>
          </a:bodyPr>
          <a:lstStyle/>
          <a:p>
            <a:r>
              <a:rPr lang="es-ES" dirty="0" smtClean="0"/>
              <a:t>Identificar la familia de productos a dibujar</a:t>
            </a:r>
            <a:endParaRPr lang="es-ES" dirty="0"/>
          </a:p>
        </p:txBody>
      </p:sp>
      <p:sp>
        <p:nvSpPr>
          <p:cNvPr id="9" name="CuadroTexto 8"/>
          <p:cNvSpPr txBox="1"/>
          <p:nvPr/>
        </p:nvSpPr>
        <p:spPr>
          <a:xfrm>
            <a:off x="1596788" y="1886572"/>
            <a:ext cx="3977371" cy="369332"/>
          </a:xfrm>
          <a:prstGeom prst="rect">
            <a:avLst/>
          </a:prstGeom>
          <a:noFill/>
        </p:spPr>
        <p:txBody>
          <a:bodyPr wrap="none" rtlCol="0">
            <a:spAutoFit/>
          </a:bodyPr>
          <a:lstStyle/>
          <a:p>
            <a:r>
              <a:rPr lang="es-ES" dirty="0" smtClean="0"/>
              <a:t>Dibujar el estado actual del proceso</a:t>
            </a:r>
            <a:endParaRPr lang="es-ES" dirty="0"/>
          </a:p>
        </p:txBody>
      </p:sp>
      <p:sp>
        <p:nvSpPr>
          <p:cNvPr id="10" name="CuadroTexto 9"/>
          <p:cNvSpPr txBox="1"/>
          <p:nvPr/>
        </p:nvSpPr>
        <p:spPr>
          <a:xfrm>
            <a:off x="1596788" y="2256945"/>
            <a:ext cx="4390946" cy="369332"/>
          </a:xfrm>
          <a:prstGeom prst="rect">
            <a:avLst/>
          </a:prstGeom>
          <a:noFill/>
        </p:spPr>
        <p:txBody>
          <a:bodyPr wrap="none" rtlCol="0">
            <a:spAutoFit/>
          </a:bodyPr>
          <a:lstStyle/>
          <a:p>
            <a:r>
              <a:rPr lang="es-ES" dirty="0" smtClean="0"/>
              <a:t>Analizar como debe ser el estado futuro</a:t>
            </a:r>
            <a:endParaRPr lang="es-ES" dirty="0"/>
          </a:p>
        </p:txBody>
      </p:sp>
      <p:sp>
        <p:nvSpPr>
          <p:cNvPr id="11" name="CuadroTexto 10"/>
          <p:cNvSpPr txBox="1"/>
          <p:nvPr/>
        </p:nvSpPr>
        <p:spPr>
          <a:xfrm>
            <a:off x="1596788" y="2602366"/>
            <a:ext cx="2741456" cy="369332"/>
          </a:xfrm>
          <a:prstGeom prst="rect">
            <a:avLst/>
          </a:prstGeom>
          <a:noFill/>
        </p:spPr>
        <p:txBody>
          <a:bodyPr wrap="none" rtlCol="0">
            <a:spAutoFit/>
          </a:bodyPr>
          <a:lstStyle/>
          <a:p>
            <a:r>
              <a:rPr lang="es-ES" dirty="0" smtClean="0"/>
              <a:t>Dibujar el estado futuro</a:t>
            </a:r>
            <a:endParaRPr lang="es-ES" dirty="0"/>
          </a:p>
        </p:txBody>
      </p:sp>
      <p:sp>
        <p:nvSpPr>
          <p:cNvPr id="12" name="CuadroTexto 11"/>
          <p:cNvSpPr txBox="1"/>
          <p:nvPr/>
        </p:nvSpPr>
        <p:spPr>
          <a:xfrm>
            <a:off x="1583415" y="2971698"/>
            <a:ext cx="4355680" cy="369332"/>
          </a:xfrm>
          <a:prstGeom prst="rect">
            <a:avLst/>
          </a:prstGeom>
          <a:noFill/>
        </p:spPr>
        <p:txBody>
          <a:bodyPr wrap="none" rtlCol="0">
            <a:spAutoFit/>
          </a:bodyPr>
          <a:lstStyle/>
          <a:p>
            <a:r>
              <a:rPr lang="es-ES" dirty="0" smtClean="0"/>
              <a:t>Plan de acción e implantar las acciones</a:t>
            </a:r>
            <a:endParaRPr lang="es-ES" dirty="0"/>
          </a:p>
        </p:txBody>
      </p:sp>
      <p:pic>
        <p:nvPicPr>
          <p:cNvPr id="13" name="Imagen 12" descr="VSM Actual">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6367699" y="1660527"/>
            <a:ext cx="4607083" cy="3293612"/>
          </a:xfrm>
          <a:prstGeom prst="rect">
            <a:avLst/>
          </a:prstGeom>
          <a:noFill/>
          <a:ln>
            <a:noFill/>
          </a:ln>
        </p:spPr>
      </p:pic>
      <p:pic>
        <p:nvPicPr>
          <p:cNvPr id="14" name="Imagen 13" descr="VSM Futuro">
            <a:hlinkClick r:id="rId4"/>
          </p:cNvPr>
          <p:cNvPicPr/>
          <p:nvPr/>
        </p:nvPicPr>
        <p:blipFill>
          <a:blip r:embed="rId5">
            <a:extLst>
              <a:ext uri="{28A0092B-C50C-407E-A947-70E740481C1C}">
                <a14:useLocalDpi xmlns:a14="http://schemas.microsoft.com/office/drawing/2010/main" val="0"/>
              </a:ext>
            </a:extLst>
          </a:blip>
          <a:srcRect/>
          <a:stretch>
            <a:fillRect/>
          </a:stretch>
        </p:blipFill>
        <p:spPr bwMode="auto">
          <a:xfrm>
            <a:off x="1201826" y="3710362"/>
            <a:ext cx="4728160" cy="3069191"/>
          </a:xfrm>
          <a:prstGeom prst="rect">
            <a:avLst/>
          </a:prstGeom>
          <a:noFill/>
          <a:ln>
            <a:noFill/>
          </a:ln>
        </p:spPr>
      </p:pic>
    </p:spTree>
    <p:extLst>
      <p:ext uri="{BB962C8B-B14F-4D97-AF65-F5344CB8AC3E}">
        <p14:creationId xmlns:p14="http://schemas.microsoft.com/office/powerpoint/2010/main" val="4251412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764275" y="436727"/>
            <a:ext cx="3462807" cy="369332"/>
          </a:xfrm>
          <a:prstGeom prst="rect">
            <a:avLst/>
          </a:prstGeom>
          <a:noFill/>
        </p:spPr>
        <p:txBody>
          <a:bodyPr wrap="none" rtlCol="0">
            <a:spAutoFit/>
          </a:bodyPr>
          <a:lstStyle/>
          <a:p>
            <a:r>
              <a:rPr lang="es-ES" dirty="0" smtClean="0"/>
              <a:t>¿Cómo lo consigue la empresa?</a:t>
            </a:r>
            <a:endParaRPr lang="es-ES" dirty="0"/>
          </a:p>
        </p:txBody>
      </p:sp>
      <p:sp>
        <p:nvSpPr>
          <p:cNvPr id="4" name="Triángulo isósceles 3"/>
          <p:cNvSpPr/>
          <p:nvPr/>
        </p:nvSpPr>
        <p:spPr>
          <a:xfrm>
            <a:off x="2347414" y="1487603"/>
            <a:ext cx="6182433" cy="1774209"/>
          </a:xfrm>
          <a:prstGeom prst="triangl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solidFill>
                  <a:schemeClr val="tx1"/>
                </a:solidFill>
              </a:rPr>
              <a:t>EXCELENCIA INDUSTRIAL</a:t>
            </a:r>
            <a:endParaRPr lang="es-ES" dirty="0">
              <a:solidFill>
                <a:schemeClr val="tx1"/>
              </a:solidFill>
            </a:endParaRPr>
          </a:p>
        </p:txBody>
      </p:sp>
      <p:sp>
        <p:nvSpPr>
          <p:cNvPr id="5" name="Rectángulo 4"/>
          <p:cNvSpPr/>
          <p:nvPr/>
        </p:nvSpPr>
        <p:spPr>
          <a:xfrm>
            <a:off x="2347413" y="3261815"/>
            <a:ext cx="846160" cy="2743200"/>
          </a:xfrm>
          <a:prstGeom prst="rect">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dirty="0" err="1" smtClean="0">
                <a:solidFill>
                  <a:schemeClr val="tx1"/>
                </a:solidFill>
              </a:rPr>
              <a:t>Jidoka</a:t>
            </a:r>
            <a:endParaRPr lang="es-ES" sz="1600" dirty="0">
              <a:solidFill>
                <a:schemeClr val="tx1"/>
              </a:solidFill>
            </a:endParaRPr>
          </a:p>
        </p:txBody>
      </p:sp>
      <p:sp>
        <p:nvSpPr>
          <p:cNvPr id="6" name="Rectángulo 5"/>
          <p:cNvSpPr/>
          <p:nvPr/>
        </p:nvSpPr>
        <p:spPr>
          <a:xfrm>
            <a:off x="3971497" y="3364172"/>
            <a:ext cx="395788" cy="2538483"/>
          </a:xfrm>
          <a:prstGeom prst="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s-ES" dirty="0" smtClean="0">
                <a:solidFill>
                  <a:schemeClr val="tx1"/>
                </a:solidFill>
              </a:rPr>
              <a:t>5S</a:t>
            </a:r>
            <a:endParaRPr lang="es-ES" dirty="0">
              <a:solidFill>
                <a:schemeClr val="tx1"/>
              </a:solidFill>
            </a:endParaRPr>
          </a:p>
        </p:txBody>
      </p:sp>
      <p:sp>
        <p:nvSpPr>
          <p:cNvPr id="7" name="Rectángulo 6"/>
          <p:cNvSpPr/>
          <p:nvPr/>
        </p:nvSpPr>
        <p:spPr>
          <a:xfrm>
            <a:off x="3389172" y="3364172"/>
            <a:ext cx="395788" cy="2538483"/>
          </a:xfrm>
          <a:prstGeom prst="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s-ES" dirty="0" smtClean="0">
                <a:solidFill>
                  <a:schemeClr val="tx1"/>
                </a:solidFill>
              </a:rPr>
              <a:t>Control Visual</a:t>
            </a:r>
            <a:endParaRPr lang="es-ES" dirty="0">
              <a:solidFill>
                <a:schemeClr val="tx1"/>
              </a:solidFill>
            </a:endParaRPr>
          </a:p>
        </p:txBody>
      </p:sp>
      <p:sp>
        <p:nvSpPr>
          <p:cNvPr id="8" name="Rectángulo 7"/>
          <p:cNvSpPr/>
          <p:nvPr/>
        </p:nvSpPr>
        <p:spPr>
          <a:xfrm>
            <a:off x="7683687" y="3261815"/>
            <a:ext cx="846160" cy="2743200"/>
          </a:xfrm>
          <a:prstGeom prst="rect">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solidFill>
                  <a:schemeClr val="tx1"/>
                </a:solidFill>
              </a:rPr>
              <a:t>JIT</a:t>
            </a:r>
            <a:endParaRPr lang="es-ES" dirty="0">
              <a:solidFill>
                <a:schemeClr val="tx1"/>
              </a:solidFill>
            </a:endParaRPr>
          </a:p>
        </p:txBody>
      </p:sp>
    </p:spTree>
    <p:extLst>
      <p:ext uri="{BB962C8B-B14F-4D97-AF65-F5344CB8AC3E}">
        <p14:creationId xmlns:p14="http://schemas.microsoft.com/office/powerpoint/2010/main" val="1011397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1000"/>
                                        <p:tgtEl>
                                          <p:spTgt spid="6"/>
                                        </p:tgtEl>
                                      </p:cBhvr>
                                    </p:animEffect>
                                    <p:anim calcmode="lin" valueType="num">
                                      <p:cBhvr>
                                        <p:cTn id="30" dur="1000" fill="hold"/>
                                        <p:tgtEl>
                                          <p:spTgt spid="6"/>
                                        </p:tgtEl>
                                        <p:attrNameLst>
                                          <p:attrName>ppt_x</p:attrName>
                                        </p:attrNameLst>
                                      </p:cBhvr>
                                      <p:tavLst>
                                        <p:tav tm="0">
                                          <p:val>
                                            <p:strVal val="#ppt_x"/>
                                          </p:val>
                                        </p:tav>
                                        <p:tav tm="100000">
                                          <p:val>
                                            <p:strVal val="#ppt_x"/>
                                          </p:val>
                                        </p:tav>
                                      </p:tavLst>
                                    </p:anim>
                                    <p:anim calcmode="lin" valueType="num">
                                      <p:cBhvr>
                                        <p:cTn id="3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61872" y="272952"/>
            <a:ext cx="1208373" cy="708683"/>
          </a:xfrm>
        </p:spPr>
        <p:txBody>
          <a:bodyPr/>
          <a:lstStyle/>
          <a:p>
            <a:r>
              <a:rPr lang="es-ES" dirty="0" smtClean="0"/>
              <a:t>5 S:</a:t>
            </a:r>
            <a:endParaRPr lang="es-ES" dirty="0"/>
          </a:p>
        </p:txBody>
      </p:sp>
      <p:sp>
        <p:nvSpPr>
          <p:cNvPr id="3" name="CuadroTexto 2"/>
          <p:cNvSpPr txBox="1"/>
          <p:nvPr/>
        </p:nvSpPr>
        <p:spPr>
          <a:xfrm>
            <a:off x="1472278" y="1200501"/>
            <a:ext cx="1228221" cy="369332"/>
          </a:xfrm>
          <a:prstGeom prst="rect">
            <a:avLst/>
          </a:prstGeom>
          <a:noFill/>
        </p:spPr>
        <p:txBody>
          <a:bodyPr wrap="none" rtlCol="0">
            <a:spAutoFit/>
          </a:bodyPr>
          <a:lstStyle/>
          <a:p>
            <a:r>
              <a:rPr lang="es-ES" dirty="0" smtClean="0"/>
              <a:t>Concepto:</a:t>
            </a:r>
            <a:endParaRPr lang="es-ES" dirty="0"/>
          </a:p>
        </p:txBody>
      </p:sp>
      <p:sp>
        <p:nvSpPr>
          <p:cNvPr id="4" name="CuadroTexto 3"/>
          <p:cNvSpPr txBox="1"/>
          <p:nvPr/>
        </p:nvSpPr>
        <p:spPr>
          <a:xfrm>
            <a:off x="1645921" y="1569833"/>
            <a:ext cx="9608234" cy="1200329"/>
          </a:xfrm>
          <a:prstGeom prst="rect">
            <a:avLst/>
          </a:prstGeom>
          <a:noFill/>
        </p:spPr>
        <p:txBody>
          <a:bodyPr wrap="square" rtlCol="0">
            <a:spAutoFit/>
          </a:bodyPr>
          <a:lstStyle/>
          <a:p>
            <a:r>
              <a:rPr lang="es-ES" dirty="0" smtClean="0"/>
              <a:t>Es una técnica de trabajo para talleres que consiste en desarrollar actividades de orden/limpieza en el puesto de trabajo, que por su sencillez permiten la participación de todos a nivel grupal, mejorando el ambiente de trabajo , la seguridad de personas y equipos y la productividad.</a:t>
            </a:r>
            <a:endParaRPr lang="es-ES" dirty="0"/>
          </a:p>
        </p:txBody>
      </p:sp>
      <p:sp>
        <p:nvSpPr>
          <p:cNvPr id="5" name="CuadroTexto 4"/>
          <p:cNvSpPr txBox="1"/>
          <p:nvPr/>
        </p:nvSpPr>
        <p:spPr>
          <a:xfrm>
            <a:off x="1645921" y="3010486"/>
            <a:ext cx="9608234" cy="646331"/>
          </a:xfrm>
          <a:prstGeom prst="rect">
            <a:avLst/>
          </a:prstGeom>
          <a:noFill/>
        </p:spPr>
        <p:txBody>
          <a:bodyPr wrap="square" rtlCol="0">
            <a:spAutoFit/>
          </a:bodyPr>
          <a:lstStyle/>
          <a:p>
            <a:r>
              <a:rPr lang="es-ES" dirty="0" smtClean="0"/>
              <a:t>Las 5 S son 5 principios japoneses cuyos nombres comienzan por S y que todos contribuyen para conseguir una fábrica limpia y ordenada-</a:t>
            </a:r>
            <a:endParaRPr lang="es-ES" dirty="0"/>
          </a:p>
        </p:txBody>
      </p:sp>
      <p:pic>
        <p:nvPicPr>
          <p:cNvPr id="6" name="Imagen 5"/>
          <p:cNvPicPr>
            <a:picLocks noChangeAspect="1"/>
          </p:cNvPicPr>
          <p:nvPr/>
        </p:nvPicPr>
        <p:blipFill>
          <a:blip r:embed="rId2"/>
          <a:stretch>
            <a:fillRect/>
          </a:stretch>
        </p:blipFill>
        <p:spPr>
          <a:xfrm>
            <a:off x="1645921" y="3854155"/>
            <a:ext cx="1085850" cy="561975"/>
          </a:xfrm>
          <a:prstGeom prst="rect">
            <a:avLst/>
          </a:prstGeom>
        </p:spPr>
      </p:pic>
      <p:pic>
        <p:nvPicPr>
          <p:cNvPr id="7" name="Imagen 6"/>
          <p:cNvPicPr>
            <a:picLocks noChangeAspect="1"/>
          </p:cNvPicPr>
          <p:nvPr/>
        </p:nvPicPr>
        <p:blipFill>
          <a:blip r:embed="rId3"/>
          <a:stretch>
            <a:fillRect/>
          </a:stretch>
        </p:blipFill>
        <p:spPr>
          <a:xfrm>
            <a:off x="3237547" y="3873205"/>
            <a:ext cx="962025" cy="542925"/>
          </a:xfrm>
          <a:prstGeom prst="rect">
            <a:avLst/>
          </a:prstGeom>
        </p:spPr>
      </p:pic>
      <p:pic>
        <p:nvPicPr>
          <p:cNvPr id="8" name="Imagen 7"/>
          <p:cNvPicPr>
            <a:picLocks noChangeAspect="1"/>
          </p:cNvPicPr>
          <p:nvPr/>
        </p:nvPicPr>
        <p:blipFill>
          <a:blip r:embed="rId4"/>
          <a:stretch>
            <a:fillRect/>
          </a:stretch>
        </p:blipFill>
        <p:spPr>
          <a:xfrm>
            <a:off x="4705348" y="3868442"/>
            <a:ext cx="962025" cy="533400"/>
          </a:xfrm>
          <a:prstGeom prst="rect">
            <a:avLst/>
          </a:prstGeom>
        </p:spPr>
      </p:pic>
      <p:pic>
        <p:nvPicPr>
          <p:cNvPr id="9" name="Imagen 8"/>
          <p:cNvPicPr>
            <a:picLocks noChangeAspect="1"/>
          </p:cNvPicPr>
          <p:nvPr/>
        </p:nvPicPr>
        <p:blipFill>
          <a:blip r:embed="rId5"/>
          <a:stretch>
            <a:fillRect/>
          </a:stretch>
        </p:blipFill>
        <p:spPr>
          <a:xfrm>
            <a:off x="6173149" y="3840087"/>
            <a:ext cx="1009650" cy="533400"/>
          </a:xfrm>
          <a:prstGeom prst="rect">
            <a:avLst/>
          </a:prstGeom>
        </p:spPr>
      </p:pic>
      <p:pic>
        <p:nvPicPr>
          <p:cNvPr id="10" name="Imagen 9"/>
          <p:cNvPicPr>
            <a:picLocks noChangeAspect="1"/>
          </p:cNvPicPr>
          <p:nvPr/>
        </p:nvPicPr>
        <p:blipFill>
          <a:blip r:embed="rId6"/>
          <a:stretch>
            <a:fillRect/>
          </a:stretch>
        </p:blipFill>
        <p:spPr>
          <a:xfrm>
            <a:off x="7688575" y="3840087"/>
            <a:ext cx="609600" cy="542925"/>
          </a:xfrm>
          <a:prstGeom prst="rect">
            <a:avLst/>
          </a:prstGeom>
        </p:spPr>
      </p:pic>
      <p:sp>
        <p:nvSpPr>
          <p:cNvPr id="11" name="CuadroTexto 10"/>
          <p:cNvSpPr txBox="1"/>
          <p:nvPr/>
        </p:nvSpPr>
        <p:spPr>
          <a:xfrm>
            <a:off x="1842437" y="4512827"/>
            <a:ext cx="692818" cy="369332"/>
          </a:xfrm>
          <a:prstGeom prst="rect">
            <a:avLst/>
          </a:prstGeom>
          <a:noFill/>
        </p:spPr>
        <p:txBody>
          <a:bodyPr wrap="none" rtlCol="0">
            <a:spAutoFit/>
          </a:bodyPr>
          <a:lstStyle/>
          <a:p>
            <a:r>
              <a:rPr lang="es-ES" dirty="0" err="1" smtClean="0"/>
              <a:t>Seiri</a:t>
            </a:r>
            <a:endParaRPr lang="es-ES" dirty="0"/>
          </a:p>
        </p:txBody>
      </p:sp>
      <p:sp>
        <p:nvSpPr>
          <p:cNvPr id="12" name="CuadroTexto 11"/>
          <p:cNvSpPr txBox="1"/>
          <p:nvPr/>
        </p:nvSpPr>
        <p:spPr>
          <a:xfrm>
            <a:off x="3286389" y="4512827"/>
            <a:ext cx="864339" cy="369332"/>
          </a:xfrm>
          <a:prstGeom prst="rect">
            <a:avLst/>
          </a:prstGeom>
          <a:noFill/>
        </p:spPr>
        <p:txBody>
          <a:bodyPr wrap="none" rtlCol="0">
            <a:spAutoFit/>
          </a:bodyPr>
          <a:lstStyle/>
          <a:p>
            <a:r>
              <a:rPr lang="es-ES" dirty="0" err="1" smtClean="0"/>
              <a:t>Seiton</a:t>
            </a:r>
            <a:endParaRPr lang="es-ES" dirty="0"/>
          </a:p>
        </p:txBody>
      </p:sp>
      <p:sp>
        <p:nvSpPr>
          <p:cNvPr id="13" name="CuadroTexto 12"/>
          <p:cNvSpPr txBox="1"/>
          <p:nvPr/>
        </p:nvSpPr>
        <p:spPr>
          <a:xfrm>
            <a:off x="4815906" y="4512827"/>
            <a:ext cx="740908" cy="369332"/>
          </a:xfrm>
          <a:prstGeom prst="rect">
            <a:avLst/>
          </a:prstGeom>
          <a:noFill/>
        </p:spPr>
        <p:txBody>
          <a:bodyPr wrap="none" rtlCol="0">
            <a:spAutoFit/>
          </a:bodyPr>
          <a:lstStyle/>
          <a:p>
            <a:r>
              <a:rPr lang="es-ES" dirty="0" err="1" smtClean="0"/>
              <a:t>Seiso</a:t>
            </a:r>
            <a:endParaRPr lang="es-ES" dirty="0"/>
          </a:p>
        </p:txBody>
      </p:sp>
      <p:sp>
        <p:nvSpPr>
          <p:cNvPr id="14" name="CuadroTexto 13"/>
          <p:cNvSpPr txBox="1"/>
          <p:nvPr/>
        </p:nvSpPr>
        <p:spPr>
          <a:xfrm>
            <a:off x="6123976" y="4512827"/>
            <a:ext cx="1107996" cy="369332"/>
          </a:xfrm>
          <a:prstGeom prst="rect">
            <a:avLst/>
          </a:prstGeom>
          <a:noFill/>
        </p:spPr>
        <p:txBody>
          <a:bodyPr wrap="none" rtlCol="0">
            <a:spAutoFit/>
          </a:bodyPr>
          <a:lstStyle/>
          <a:p>
            <a:r>
              <a:rPr lang="es-ES" dirty="0" err="1" smtClean="0"/>
              <a:t>Seiketsu</a:t>
            </a:r>
            <a:endParaRPr lang="es-ES" dirty="0"/>
          </a:p>
        </p:txBody>
      </p:sp>
      <p:sp>
        <p:nvSpPr>
          <p:cNvPr id="15" name="CuadroTexto 14"/>
          <p:cNvSpPr txBox="1"/>
          <p:nvPr/>
        </p:nvSpPr>
        <p:spPr>
          <a:xfrm>
            <a:off x="7426553" y="4512827"/>
            <a:ext cx="1133644" cy="369332"/>
          </a:xfrm>
          <a:prstGeom prst="rect">
            <a:avLst/>
          </a:prstGeom>
          <a:noFill/>
        </p:spPr>
        <p:txBody>
          <a:bodyPr wrap="none" rtlCol="0">
            <a:spAutoFit/>
          </a:bodyPr>
          <a:lstStyle/>
          <a:p>
            <a:r>
              <a:rPr lang="es-ES" dirty="0" err="1" smtClean="0"/>
              <a:t>Shitsuke</a:t>
            </a:r>
            <a:endParaRPr lang="es-ES" dirty="0"/>
          </a:p>
        </p:txBody>
      </p:sp>
      <p:sp>
        <p:nvSpPr>
          <p:cNvPr id="16" name="CuadroTexto 15"/>
          <p:cNvSpPr txBox="1"/>
          <p:nvPr/>
        </p:nvSpPr>
        <p:spPr>
          <a:xfrm>
            <a:off x="1581949" y="5099652"/>
            <a:ext cx="1213794" cy="369332"/>
          </a:xfrm>
          <a:prstGeom prst="rect">
            <a:avLst/>
          </a:prstGeom>
          <a:noFill/>
        </p:spPr>
        <p:txBody>
          <a:bodyPr wrap="none" rtlCol="0">
            <a:spAutoFit/>
          </a:bodyPr>
          <a:lstStyle/>
          <a:p>
            <a:r>
              <a:rPr lang="es-ES" dirty="0" smtClean="0"/>
              <a:t>Clasificar</a:t>
            </a:r>
            <a:endParaRPr lang="es-ES" dirty="0"/>
          </a:p>
        </p:txBody>
      </p:sp>
      <p:sp>
        <p:nvSpPr>
          <p:cNvPr id="17" name="CuadroTexto 16"/>
          <p:cNvSpPr txBox="1"/>
          <p:nvPr/>
        </p:nvSpPr>
        <p:spPr>
          <a:xfrm>
            <a:off x="3174979" y="5096304"/>
            <a:ext cx="1087157" cy="369332"/>
          </a:xfrm>
          <a:prstGeom prst="rect">
            <a:avLst/>
          </a:prstGeom>
          <a:noFill/>
        </p:spPr>
        <p:txBody>
          <a:bodyPr wrap="none" rtlCol="0">
            <a:spAutoFit/>
          </a:bodyPr>
          <a:lstStyle/>
          <a:p>
            <a:r>
              <a:rPr lang="es-ES" dirty="0" smtClean="0"/>
              <a:t>Ordenar</a:t>
            </a:r>
            <a:endParaRPr lang="es-ES" dirty="0"/>
          </a:p>
        </p:txBody>
      </p:sp>
      <p:sp>
        <p:nvSpPr>
          <p:cNvPr id="18" name="CuadroTexto 17"/>
          <p:cNvSpPr txBox="1"/>
          <p:nvPr/>
        </p:nvSpPr>
        <p:spPr>
          <a:xfrm>
            <a:off x="4657761" y="5096304"/>
            <a:ext cx="1051891" cy="369332"/>
          </a:xfrm>
          <a:prstGeom prst="rect">
            <a:avLst/>
          </a:prstGeom>
          <a:noFill/>
        </p:spPr>
        <p:txBody>
          <a:bodyPr wrap="none" rtlCol="0">
            <a:spAutoFit/>
          </a:bodyPr>
          <a:lstStyle/>
          <a:p>
            <a:r>
              <a:rPr lang="es-ES" dirty="0" smtClean="0"/>
              <a:t>Limpiar</a:t>
            </a:r>
            <a:endParaRPr lang="es-ES" dirty="0"/>
          </a:p>
        </p:txBody>
      </p:sp>
      <p:sp>
        <p:nvSpPr>
          <p:cNvPr id="19" name="CuadroTexto 18"/>
          <p:cNvSpPr txBox="1"/>
          <p:nvPr/>
        </p:nvSpPr>
        <p:spPr>
          <a:xfrm>
            <a:off x="5880319" y="5103675"/>
            <a:ext cx="1595309" cy="369332"/>
          </a:xfrm>
          <a:prstGeom prst="rect">
            <a:avLst/>
          </a:prstGeom>
          <a:noFill/>
        </p:spPr>
        <p:txBody>
          <a:bodyPr wrap="none" rtlCol="0">
            <a:spAutoFit/>
          </a:bodyPr>
          <a:lstStyle/>
          <a:p>
            <a:r>
              <a:rPr lang="es-ES" dirty="0" smtClean="0"/>
              <a:t>Estandarizar</a:t>
            </a:r>
            <a:endParaRPr lang="es-ES" dirty="0"/>
          </a:p>
        </p:txBody>
      </p:sp>
      <p:sp>
        <p:nvSpPr>
          <p:cNvPr id="20" name="CuadroTexto 19"/>
          <p:cNvSpPr txBox="1"/>
          <p:nvPr/>
        </p:nvSpPr>
        <p:spPr>
          <a:xfrm>
            <a:off x="7360830" y="5104350"/>
            <a:ext cx="1265090" cy="369332"/>
          </a:xfrm>
          <a:prstGeom prst="rect">
            <a:avLst/>
          </a:prstGeom>
          <a:noFill/>
        </p:spPr>
        <p:txBody>
          <a:bodyPr wrap="none" rtlCol="0">
            <a:spAutoFit/>
          </a:bodyPr>
          <a:lstStyle/>
          <a:p>
            <a:r>
              <a:rPr lang="es-ES" dirty="0" smtClean="0"/>
              <a:t>Disciplina</a:t>
            </a:r>
            <a:endParaRPr lang="es-ES" dirty="0"/>
          </a:p>
        </p:txBody>
      </p:sp>
    </p:spTree>
    <p:extLst>
      <p:ext uri="{BB962C8B-B14F-4D97-AF65-F5344CB8AC3E}">
        <p14:creationId xmlns:p14="http://schemas.microsoft.com/office/powerpoint/2010/main" val="773381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764275" y="436727"/>
            <a:ext cx="3462807" cy="369332"/>
          </a:xfrm>
          <a:prstGeom prst="rect">
            <a:avLst/>
          </a:prstGeom>
          <a:noFill/>
        </p:spPr>
        <p:txBody>
          <a:bodyPr wrap="none" rtlCol="0">
            <a:spAutoFit/>
          </a:bodyPr>
          <a:lstStyle/>
          <a:p>
            <a:r>
              <a:rPr lang="es-ES" dirty="0" smtClean="0"/>
              <a:t>¿Cómo lo consigue la empresa?</a:t>
            </a:r>
            <a:endParaRPr lang="es-ES" dirty="0"/>
          </a:p>
        </p:txBody>
      </p:sp>
      <p:sp>
        <p:nvSpPr>
          <p:cNvPr id="4" name="Triángulo isósceles 3"/>
          <p:cNvSpPr/>
          <p:nvPr/>
        </p:nvSpPr>
        <p:spPr>
          <a:xfrm>
            <a:off x="2347414" y="1487603"/>
            <a:ext cx="6182433" cy="1774209"/>
          </a:xfrm>
          <a:prstGeom prst="triangl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solidFill>
                  <a:schemeClr val="tx1"/>
                </a:solidFill>
              </a:rPr>
              <a:t>EXCELENCIA INDUSTRIAL</a:t>
            </a:r>
            <a:endParaRPr lang="es-ES" dirty="0">
              <a:solidFill>
                <a:schemeClr val="tx1"/>
              </a:solidFill>
            </a:endParaRPr>
          </a:p>
        </p:txBody>
      </p:sp>
      <p:sp>
        <p:nvSpPr>
          <p:cNvPr id="5" name="Rectángulo 4"/>
          <p:cNvSpPr/>
          <p:nvPr/>
        </p:nvSpPr>
        <p:spPr>
          <a:xfrm>
            <a:off x="2347413" y="3261815"/>
            <a:ext cx="846160" cy="2743200"/>
          </a:xfrm>
          <a:prstGeom prst="rect">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dirty="0" err="1" smtClean="0">
                <a:solidFill>
                  <a:schemeClr val="tx1"/>
                </a:solidFill>
              </a:rPr>
              <a:t>Jidoka</a:t>
            </a:r>
            <a:endParaRPr lang="es-ES" sz="1600" dirty="0">
              <a:solidFill>
                <a:schemeClr val="tx1"/>
              </a:solidFill>
            </a:endParaRPr>
          </a:p>
        </p:txBody>
      </p:sp>
      <p:sp>
        <p:nvSpPr>
          <p:cNvPr id="6" name="Rectángulo 5"/>
          <p:cNvSpPr/>
          <p:nvPr/>
        </p:nvSpPr>
        <p:spPr>
          <a:xfrm>
            <a:off x="3389172" y="3364172"/>
            <a:ext cx="395788" cy="2538483"/>
          </a:xfrm>
          <a:prstGeom prst="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s-ES" dirty="0" smtClean="0">
                <a:solidFill>
                  <a:schemeClr val="tx1"/>
                </a:solidFill>
              </a:rPr>
              <a:t>Control Visual</a:t>
            </a:r>
            <a:endParaRPr lang="es-ES" dirty="0">
              <a:solidFill>
                <a:schemeClr val="tx1"/>
              </a:solidFill>
            </a:endParaRPr>
          </a:p>
        </p:txBody>
      </p:sp>
      <p:sp>
        <p:nvSpPr>
          <p:cNvPr id="7" name="Rectángulo 6"/>
          <p:cNvSpPr/>
          <p:nvPr/>
        </p:nvSpPr>
        <p:spPr>
          <a:xfrm>
            <a:off x="7683687" y="3261815"/>
            <a:ext cx="846160" cy="2743200"/>
          </a:xfrm>
          <a:prstGeom prst="rect">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solidFill>
                  <a:schemeClr val="tx1"/>
                </a:solidFill>
              </a:rPr>
              <a:t>JIT</a:t>
            </a:r>
            <a:endParaRPr lang="es-ES" dirty="0">
              <a:solidFill>
                <a:schemeClr val="tx1"/>
              </a:solidFill>
            </a:endParaRPr>
          </a:p>
        </p:txBody>
      </p:sp>
      <p:sp>
        <p:nvSpPr>
          <p:cNvPr id="8" name="Rectángulo 7"/>
          <p:cNvSpPr/>
          <p:nvPr/>
        </p:nvSpPr>
        <p:spPr>
          <a:xfrm>
            <a:off x="3971497" y="3364172"/>
            <a:ext cx="395788" cy="2538483"/>
          </a:xfrm>
          <a:prstGeom prst="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s-ES" dirty="0" smtClean="0">
                <a:solidFill>
                  <a:schemeClr val="tx1"/>
                </a:solidFill>
              </a:rPr>
              <a:t>5S</a:t>
            </a:r>
            <a:endParaRPr lang="es-ES" dirty="0">
              <a:solidFill>
                <a:schemeClr val="tx1"/>
              </a:solidFill>
            </a:endParaRPr>
          </a:p>
        </p:txBody>
      </p:sp>
      <p:sp>
        <p:nvSpPr>
          <p:cNvPr id="9" name="Rectángulo 8"/>
          <p:cNvSpPr/>
          <p:nvPr/>
        </p:nvSpPr>
        <p:spPr>
          <a:xfrm>
            <a:off x="4590179" y="3364172"/>
            <a:ext cx="395788" cy="2538483"/>
          </a:xfrm>
          <a:prstGeom prst="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s-ES" dirty="0" err="1" smtClean="0">
                <a:solidFill>
                  <a:schemeClr val="tx1"/>
                </a:solidFill>
              </a:rPr>
              <a:t>Kanban</a:t>
            </a:r>
            <a:endParaRPr lang="es-ES" dirty="0">
              <a:solidFill>
                <a:schemeClr val="tx1"/>
              </a:solidFill>
            </a:endParaRPr>
          </a:p>
        </p:txBody>
      </p:sp>
    </p:spTree>
    <p:extLst>
      <p:ext uri="{BB962C8B-B14F-4D97-AF65-F5344CB8AC3E}">
        <p14:creationId xmlns:p14="http://schemas.microsoft.com/office/powerpoint/2010/main" val="3860314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1000"/>
                                        <p:tgtEl>
                                          <p:spTgt spid="9"/>
                                        </p:tgtEl>
                                      </p:cBhvr>
                                    </p:animEffect>
                                    <p:anim calcmode="lin" valueType="num">
                                      <p:cBhvr>
                                        <p:cTn id="35" dur="1000" fill="hold"/>
                                        <p:tgtEl>
                                          <p:spTgt spid="9"/>
                                        </p:tgtEl>
                                        <p:attrNameLst>
                                          <p:attrName>ppt_x</p:attrName>
                                        </p:attrNameLst>
                                      </p:cBhvr>
                                      <p:tavLst>
                                        <p:tav tm="0">
                                          <p:val>
                                            <p:strVal val="#ppt_x"/>
                                          </p:val>
                                        </p:tav>
                                        <p:tav tm="100000">
                                          <p:val>
                                            <p:strVal val="#ppt_x"/>
                                          </p:val>
                                        </p:tav>
                                      </p:tavLst>
                                    </p:anim>
                                    <p:anim calcmode="lin" valueType="num">
                                      <p:cBhvr>
                                        <p:cTn id="3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61872" y="272954"/>
            <a:ext cx="2477615" cy="735979"/>
          </a:xfrm>
        </p:spPr>
        <p:txBody>
          <a:bodyPr/>
          <a:lstStyle/>
          <a:p>
            <a:r>
              <a:rPr lang="es-ES" dirty="0" err="1" smtClean="0"/>
              <a:t>Kanban</a:t>
            </a:r>
            <a:r>
              <a:rPr lang="es-ES" dirty="0" smtClean="0"/>
              <a:t>:</a:t>
            </a:r>
            <a:endParaRPr lang="es-ES" dirty="0"/>
          </a:p>
        </p:txBody>
      </p:sp>
      <p:sp>
        <p:nvSpPr>
          <p:cNvPr id="3" name="CuadroTexto 2"/>
          <p:cNvSpPr txBox="1"/>
          <p:nvPr/>
        </p:nvSpPr>
        <p:spPr>
          <a:xfrm>
            <a:off x="1514902" y="914394"/>
            <a:ext cx="1228221" cy="369332"/>
          </a:xfrm>
          <a:prstGeom prst="rect">
            <a:avLst/>
          </a:prstGeom>
          <a:noFill/>
        </p:spPr>
        <p:txBody>
          <a:bodyPr wrap="none" rtlCol="0">
            <a:spAutoFit/>
          </a:bodyPr>
          <a:lstStyle/>
          <a:p>
            <a:r>
              <a:rPr lang="es-ES" dirty="0" smtClean="0"/>
              <a:t>Concepto:</a:t>
            </a:r>
            <a:endParaRPr lang="es-ES" dirty="0"/>
          </a:p>
        </p:txBody>
      </p:sp>
      <p:sp>
        <p:nvSpPr>
          <p:cNvPr id="4" name="CuadroTexto 3"/>
          <p:cNvSpPr txBox="1"/>
          <p:nvPr/>
        </p:nvSpPr>
        <p:spPr>
          <a:xfrm>
            <a:off x="1746914" y="1243779"/>
            <a:ext cx="9116704" cy="646331"/>
          </a:xfrm>
          <a:prstGeom prst="rect">
            <a:avLst/>
          </a:prstGeom>
          <a:noFill/>
        </p:spPr>
        <p:txBody>
          <a:bodyPr wrap="square" rtlCol="0">
            <a:spAutoFit/>
          </a:bodyPr>
          <a:lstStyle/>
          <a:p>
            <a:r>
              <a:rPr lang="es-ES" dirty="0" smtClean="0"/>
              <a:t>Se trata de un sistema de control de producción de tipo </a:t>
            </a:r>
            <a:r>
              <a:rPr lang="es-ES" dirty="0" err="1" smtClean="0"/>
              <a:t>pull</a:t>
            </a:r>
            <a:r>
              <a:rPr lang="es-ES" dirty="0" smtClean="0"/>
              <a:t> con las siguientes características:</a:t>
            </a:r>
            <a:endParaRPr lang="es-ES" dirty="0"/>
          </a:p>
        </p:txBody>
      </p:sp>
      <p:sp>
        <p:nvSpPr>
          <p:cNvPr id="5" name="CuadroTexto 4"/>
          <p:cNvSpPr txBox="1"/>
          <p:nvPr/>
        </p:nvSpPr>
        <p:spPr>
          <a:xfrm>
            <a:off x="3684862" y="1670063"/>
            <a:ext cx="2810385" cy="369332"/>
          </a:xfrm>
          <a:prstGeom prst="rect">
            <a:avLst/>
          </a:prstGeom>
          <a:noFill/>
        </p:spPr>
        <p:txBody>
          <a:bodyPr wrap="none" rtlCol="0">
            <a:spAutoFit/>
          </a:bodyPr>
          <a:lstStyle/>
          <a:p>
            <a:r>
              <a:rPr lang="es-ES" dirty="0" smtClean="0"/>
              <a:t>Facilita el control Visual</a:t>
            </a:r>
            <a:endParaRPr lang="es-ES" dirty="0"/>
          </a:p>
        </p:txBody>
      </p:sp>
      <p:sp>
        <p:nvSpPr>
          <p:cNvPr id="6" name="CuadroTexto 5"/>
          <p:cNvSpPr txBox="1"/>
          <p:nvPr/>
        </p:nvSpPr>
        <p:spPr>
          <a:xfrm>
            <a:off x="3684862" y="2078653"/>
            <a:ext cx="4028667" cy="369332"/>
          </a:xfrm>
          <a:prstGeom prst="rect">
            <a:avLst/>
          </a:prstGeom>
          <a:noFill/>
        </p:spPr>
        <p:txBody>
          <a:bodyPr wrap="none" rtlCol="0">
            <a:spAutoFit/>
          </a:bodyPr>
          <a:lstStyle/>
          <a:p>
            <a:r>
              <a:rPr lang="es-ES" dirty="0" smtClean="0"/>
              <a:t>Evita la acumulación de inventarios</a:t>
            </a:r>
            <a:endParaRPr lang="es-ES" dirty="0"/>
          </a:p>
        </p:txBody>
      </p:sp>
      <p:sp>
        <p:nvSpPr>
          <p:cNvPr id="7" name="CuadroTexto 6"/>
          <p:cNvSpPr txBox="1"/>
          <p:nvPr/>
        </p:nvSpPr>
        <p:spPr>
          <a:xfrm>
            <a:off x="3684862" y="2487243"/>
            <a:ext cx="4113627" cy="369332"/>
          </a:xfrm>
          <a:prstGeom prst="rect">
            <a:avLst/>
          </a:prstGeom>
          <a:noFill/>
        </p:spPr>
        <p:txBody>
          <a:bodyPr wrap="none" rtlCol="0">
            <a:spAutoFit/>
          </a:bodyPr>
          <a:lstStyle/>
          <a:p>
            <a:r>
              <a:rPr lang="es-ES" dirty="0" smtClean="0"/>
              <a:t>Facilita la localización de problemas </a:t>
            </a:r>
            <a:endParaRPr lang="es-ES" dirty="0"/>
          </a:p>
        </p:txBody>
      </p:sp>
      <p:sp>
        <p:nvSpPr>
          <p:cNvPr id="8" name="CuadroTexto 7"/>
          <p:cNvSpPr txBox="1"/>
          <p:nvPr/>
        </p:nvSpPr>
        <p:spPr>
          <a:xfrm>
            <a:off x="3725239" y="2895833"/>
            <a:ext cx="5089855" cy="369332"/>
          </a:xfrm>
          <a:prstGeom prst="rect">
            <a:avLst/>
          </a:prstGeom>
          <a:noFill/>
        </p:spPr>
        <p:txBody>
          <a:bodyPr wrap="none" rtlCol="0">
            <a:spAutoFit/>
          </a:bodyPr>
          <a:lstStyle/>
          <a:p>
            <a:r>
              <a:rPr lang="es-ES" dirty="0" smtClean="0"/>
              <a:t>Posibilita la regulación del nivel de inventario</a:t>
            </a:r>
            <a:endParaRPr lang="es-ES" dirty="0"/>
          </a:p>
        </p:txBody>
      </p:sp>
      <p:sp>
        <p:nvSpPr>
          <p:cNvPr id="9" name="CuadroTexto 8"/>
          <p:cNvSpPr txBox="1"/>
          <p:nvPr/>
        </p:nvSpPr>
        <p:spPr>
          <a:xfrm>
            <a:off x="3725239" y="3304423"/>
            <a:ext cx="6096541" cy="369332"/>
          </a:xfrm>
          <a:prstGeom prst="rect">
            <a:avLst/>
          </a:prstGeom>
          <a:noFill/>
        </p:spPr>
        <p:txBody>
          <a:bodyPr wrap="none" rtlCol="0">
            <a:spAutoFit/>
          </a:bodyPr>
          <a:lstStyle/>
          <a:p>
            <a:r>
              <a:rPr lang="es-ES" dirty="0" smtClean="0"/>
              <a:t>Simplifica las tareas administrativas mediante tarjetas</a:t>
            </a:r>
            <a:endParaRPr lang="es-ES" dirty="0"/>
          </a:p>
        </p:txBody>
      </p:sp>
      <p:sp>
        <p:nvSpPr>
          <p:cNvPr id="10" name="CuadroTexto 9"/>
          <p:cNvSpPr txBox="1"/>
          <p:nvPr/>
        </p:nvSpPr>
        <p:spPr>
          <a:xfrm>
            <a:off x="1937982" y="3753132"/>
            <a:ext cx="1061509" cy="369332"/>
          </a:xfrm>
          <a:prstGeom prst="rect">
            <a:avLst/>
          </a:prstGeom>
          <a:noFill/>
        </p:spPr>
        <p:txBody>
          <a:bodyPr wrap="none" rtlCol="0">
            <a:spAutoFit/>
          </a:bodyPr>
          <a:lstStyle/>
          <a:p>
            <a:r>
              <a:rPr lang="es-ES" dirty="0" smtClean="0"/>
              <a:t>Proceso:</a:t>
            </a:r>
            <a:endParaRPr lang="es-ES" dirty="0"/>
          </a:p>
        </p:txBody>
      </p:sp>
      <p:sp>
        <p:nvSpPr>
          <p:cNvPr id="11" name="Rectángulo 10"/>
          <p:cNvSpPr/>
          <p:nvPr/>
        </p:nvSpPr>
        <p:spPr>
          <a:xfrm>
            <a:off x="1937981" y="4107972"/>
            <a:ext cx="2396389" cy="94926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Toma tarjetas del tablón para producir</a:t>
            </a:r>
            <a:endParaRPr lang="es-ES" dirty="0"/>
          </a:p>
        </p:txBody>
      </p:sp>
      <p:sp>
        <p:nvSpPr>
          <p:cNvPr id="12" name="Rectángulo 11"/>
          <p:cNvSpPr/>
          <p:nvPr/>
        </p:nvSpPr>
        <p:spPr>
          <a:xfrm>
            <a:off x="7779224" y="4107971"/>
            <a:ext cx="2416524" cy="9789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Devuelve contenedores vacíos y la tarjeta al tablón</a:t>
            </a:r>
            <a:endParaRPr lang="es-ES" dirty="0"/>
          </a:p>
        </p:txBody>
      </p:sp>
      <p:sp>
        <p:nvSpPr>
          <p:cNvPr id="13" name="Rectángulo 12"/>
          <p:cNvSpPr/>
          <p:nvPr/>
        </p:nvSpPr>
        <p:spPr>
          <a:xfrm>
            <a:off x="1937981" y="5564915"/>
            <a:ext cx="2396389" cy="949261"/>
          </a:xfrm>
          <a:prstGeom prst="rect">
            <a:avLst/>
          </a:prstGeom>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Devuelve contenedores llenos con su tarjeta</a:t>
            </a:r>
            <a:endParaRPr lang="es-ES" dirty="0"/>
          </a:p>
        </p:txBody>
      </p:sp>
      <p:sp>
        <p:nvSpPr>
          <p:cNvPr id="14" name="Rectángulo 13"/>
          <p:cNvSpPr/>
          <p:nvPr/>
        </p:nvSpPr>
        <p:spPr>
          <a:xfrm>
            <a:off x="7798488" y="5560721"/>
            <a:ext cx="2396389" cy="94926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Consume piezas contenedores llenos</a:t>
            </a:r>
            <a:endParaRPr lang="es-ES" dirty="0"/>
          </a:p>
        </p:txBody>
      </p:sp>
      <p:sp>
        <p:nvSpPr>
          <p:cNvPr id="15" name="CuadroTexto 14"/>
          <p:cNvSpPr txBox="1"/>
          <p:nvPr/>
        </p:nvSpPr>
        <p:spPr>
          <a:xfrm>
            <a:off x="2500679" y="5126408"/>
            <a:ext cx="1261884" cy="369332"/>
          </a:xfrm>
          <a:prstGeom prst="rect">
            <a:avLst/>
          </a:prstGeom>
          <a:noFill/>
        </p:spPr>
        <p:txBody>
          <a:bodyPr wrap="none" rtlCol="0">
            <a:spAutoFit/>
          </a:bodyPr>
          <a:lstStyle/>
          <a:p>
            <a:r>
              <a:rPr lang="es-ES" dirty="0" smtClean="0"/>
              <a:t>Proveedor</a:t>
            </a:r>
            <a:endParaRPr lang="es-ES" dirty="0"/>
          </a:p>
        </p:txBody>
      </p:sp>
      <p:sp>
        <p:nvSpPr>
          <p:cNvPr id="16" name="CuadroTexto 15"/>
          <p:cNvSpPr txBox="1"/>
          <p:nvPr/>
        </p:nvSpPr>
        <p:spPr>
          <a:xfrm>
            <a:off x="8518025" y="5139144"/>
            <a:ext cx="957313" cy="369332"/>
          </a:xfrm>
          <a:prstGeom prst="rect">
            <a:avLst/>
          </a:prstGeom>
          <a:noFill/>
        </p:spPr>
        <p:txBody>
          <a:bodyPr wrap="none" rtlCol="0">
            <a:spAutoFit/>
          </a:bodyPr>
          <a:lstStyle/>
          <a:p>
            <a:r>
              <a:rPr lang="es-ES" dirty="0" smtClean="0"/>
              <a:t>Cliente</a:t>
            </a:r>
            <a:endParaRPr lang="es-ES" dirty="0"/>
          </a:p>
        </p:txBody>
      </p:sp>
      <p:sp>
        <p:nvSpPr>
          <p:cNvPr id="17" name="Flecha abajo 16"/>
          <p:cNvSpPr/>
          <p:nvPr/>
        </p:nvSpPr>
        <p:spPr>
          <a:xfrm>
            <a:off x="2032569" y="5223125"/>
            <a:ext cx="436167" cy="184666"/>
          </a:xfrm>
          <a:prstGeom prst="downArrow">
            <a:avLst/>
          </a:prstGeo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Flecha abajo 17"/>
          <p:cNvSpPr/>
          <p:nvPr/>
        </p:nvSpPr>
        <p:spPr>
          <a:xfrm rot="10800000">
            <a:off x="9603696" y="5218741"/>
            <a:ext cx="436167" cy="184666"/>
          </a:xfrm>
          <a:prstGeom prst="downArrow">
            <a:avLst/>
          </a:prstGeo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Flecha derecha 18"/>
          <p:cNvSpPr/>
          <p:nvPr/>
        </p:nvSpPr>
        <p:spPr>
          <a:xfrm rot="10800000">
            <a:off x="4967785" y="4405181"/>
            <a:ext cx="2251881" cy="354842"/>
          </a:xfrm>
          <a:prstGeom prst="rightArrow">
            <a:avLst/>
          </a:prstGeo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0" name="Flecha derecha 19"/>
          <p:cNvSpPr/>
          <p:nvPr/>
        </p:nvSpPr>
        <p:spPr>
          <a:xfrm>
            <a:off x="4967785" y="5857930"/>
            <a:ext cx="2251881" cy="354842"/>
          </a:xfrm>
          <a:prstGeom prst="rightArrow">
            <a:avLst/>
          </a:prstGeo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117187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764275" y="436727"/>
            <a:ext cx="3462807" cy="369332"/>
          </a:xfrm>
          <a:prstGeom prst="rect">
            <a:avLst/>
          </a:prstGeom>
          <a:noFill/>
        </p:spPr>
        <p:txBody>
          <a:bodyPr wrap="none" rtlCol="0">
            <a:spAutoFit/>
          </a:bodyPr>
          <a:lstStyle/>
          <a:p>
            <a:r>
              <a:rPr lang="es-ES" dirty="0" smtClean="0"/>
              <a:t>¿Cómo lo consigue la empresa?</a:t>
            </a:r>
            <a:endParaRPr lang="es-ES" dirty="0"/>
          </a:p>
        </p:txBody>
      </p:sp>
      <p:sp>
        <p:nvSpPr>
          <p:cNvPr id="4" name="Triángulo isósceles 3"/>
          <p:cNvSpPr/>
          <p:nvPr/>
        </p:nvSpPr>
        <p:spPr>
          <a:xfrm>
            <a:off x="2347414" y="1487603"/>
            <a:ext cx="6182433" cy="1774209"/>
          </a:xfrm>
          <a:prstGeom prst="triangl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solidFill>
                  <a:schemeClr val="tx1"/>
                </a:solidFill>
              </a:rPr>
              <a:t>EXCELENCIA INDUSTRIAL</a:t>
            </a:r>
            <a:endParaRPr lang="es-ES" dirty="0">
              <a:solidFill>
                <a:schemeClr val="tx1"/>
              </a:solidFill>
            </a:endParaRPr>
          </a:p>
        </p:txBody>
      </p:sp>
      <p:sp>
        <p:nvSpPr>
          <p:cNvPr id="5" name="Rectángulo 4"/>
          <p:cNvSpPr/>
          <p:nvPr/>
        </p:nvSpPr>
        <p:spPr>
          <a:xfrm>
            <a:off x="2347413" y="3261815"/>
            <a:ext cx="846160" cy="2743200"/>
          </a:xfrm>
          <a:prstGeom prst="rect">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dirty="0" err="1" smtClean="0">
                <a:solidFill>
                  <a:schemeClr val="tx1"/>
                </a:solidFill>
              </a:rPr>
              <a:t>Jidoka</a:t>
            </a:r>
            <a:endParaRPr lang="es-ES" sz="1600" dirty="0">
              <a:solidFill>
                <a:schemeClr val="tx1"/>
              </a:solidFill>
            </a:endParaRPr>
          </a:p>
        </p:txBody>
      </p:sp>
      <p:sp>
        <p:nvSpPr>
          <p:cNvPr id="6" name="Rectángulo 5"/>
          <p:cNvSpPr/>
          <p:nvPr/>
        </p:nvSpPr>
        <p:spPr>
          <a:xfrm>
            <a:off x="3389172" y="3364172"/>
            <a:ext cx="395788" cy="2538483"/>
          </a:xfrm>
          <a:prstGeom prst="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s-ES" dirty="0" smtClean="0">
                <a:solidFill>
                  <a:schemeClr val="tx1"/>
                </a:solidFill>
              </a:rPr>
              <a:t>Control Visual</a:t>
            </a:r>
            <a:endParaRPr lang="es-ES" dirty="0">
              <a:solidFill>
                <a:schemeClr val="tx1"/>
              </a:solidFill>
            </a:endParaRPr>
          </a:p>
        </p:txBody>
      </p:sp>
      <p:sp>
        <p:nvSpPr>
          <p:cNvPr id="7" name="Rectángulo 6"/>
          <p:cNvSpPr/>
          <p:nvPr/>
        </p:nvSpPr>
        <p:spPr>
          <a:xfrm>
            <a:off x="7683687" y="3261815"/>
            <a:ext cx="846160" cy="2743200"/>
          </a:xfrm>
          <a:prstGeom prst="rect">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solidFill>
                  <a:schemeClr val="tx1"/>
                </a:solidFill>
              </a:rPr>
              <a:t>JIT</a:t>
            </a:r>
            <a:endParaRPr lang="es-ES" dirty="0">
              <a:solidFill>
                <a:schemeClr val="tx1"/>
              </a:solidFill>
            </a:endParaRPr>
          </a:p>
        </p:txBody>
      </p:sp>
      <p:sp>
        <p:nvSpPr>
          <p:cNvPr id="8" name="Rectángulo 7"/>
          <p:cNvSpPr/>
          <p:nvPr/>
        </p:nvSpPr>
        <p:spPr>
          <a:xfrm>
            <a:off x="3971497" y="3364172"/>
            <a:ext cx="395788" cy="2538483"/>
          </a:xfrm>
          <a:prstGeom prst="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s-ES" dirty="0" smtClean="0">
                <a:solidFill>
                  <a:schemeClr val="tx1"/>
                </a:solidFill>
              </a:rPr>
              <a:t>5S</a:t>
            </a:r>
            <a:endParaRPr lang="es-ES" dirty="0">
              <a:solidFill>
                <a:schemeClr val="tx1"/>
              </a:solidFill>
            </a:endParaRPr>
          </a:p>
        </p:txBody>
      </p:sp>
      <p:sp>
        <p:nvSpPr>
          <p:cNvPr id="9" name="Rectángulo 8"/>
          <p:cNvSpPr/>
          <p:nvPr/>
        </p:nvSpPr>
        <p:spPr>
          <a:xfrm>
            <a:off x="4590179" y="3364172"/>
            <a:ext cx="395788" cy="2538483"/>
          </a:xfrm>
          <a:prstGeom prst="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s-ES" dirty="0" err="1" smtClean="0">
                <a:solidFill>
                  <a:schemeClr val="tx1"/>
                </a:solidFill>
              </a:rPr>
              <a:t>Kanban</a:t>
            </a:r>
            <a:endParaRPr lang="es-ES" dirty="0">
              <a:solidFill>
                <a:schemeClr val="tx1"/>
              </a:solidFill>
            </a:endParaRPr>
          </a:p>
        </p:txBody>
      </p:sp>
      <p:sp>
        <p:nvSpPr>
          <p:cNvPr id="10" name="Rectángulo 9"/>
          <p:cNvSpPr/>
          <p:nvPr/>
        </p:nvSpPr>
        <p:spPr>
          <a:xfrm>
            <a:off x="5213437" y="3364173"/>
            <a:ext cx="395788" cy="2538483"/>
          </a:xfrm>
          <a:prstGeom prst="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s-ES" dirty="0" smtClean="0">
                <a:solidFill>
                  <a:schemeClr val="tx1"/>
                </a:solidFill>
              </a:rPr>
              <a:t>SMED</a:t>
            </a:r>
            <a:endParaRPr lang="es-ES" dirty="0">
              <a:solidFill>
                <a:schemeClr val="tx1"/>
              </a:solidFill>
            </a:endParaRPr>
          </a:p>
        </p:txBody>
      </p:sp>
    </p:spTree>
    <p:extLst>
      <p:ext uri="{BB962C8B-B14F-4D97-AF65-F5344CB8AC3E}">
        <p14:creationId xmlns:p14="http://schemas.microsoft.com/office/powerpoint/2010/main" val="1794093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fltVal val="0"/>
                                          </p:val>
                                        </p:tav>
                                        <p:tav tm="100000">
                                          <p:val>
                                            <p:strVal val="#ppt_w"/>
                                          </p:val>
                                        </p:tav>
                                      </p:tavLst>
                                    </p:anim>
                                    <p:anim calcmode="lin" valueType="num">
                                      <p:cBhvr>
                                        <p:cTn id="33" dur="500" fill="hold"/>
                                        <p:tgtEl>
                                          <p:spTgt spid="7"/>
                                        </p:tgtEl>
                                        <p:attrNameLst>
                                          <p:attrName>ppt_h</p:attrName>
                                        </p:attrNameLst>
                                      </p:cBhvr>
                                      <p:tavLst>
                                        <p:tav tm="0">
                                          <p:val>
                                            <p:fltVal val="0"/>
                                          </p:val>
                                        </p:tav>
                                        <p:tav tm="100000">
                                          <p:val>
                                            <p:strVal val="#ppt_h"/>
                                          </p:val>
                                        </p:tav>
                                      </p:tavLst>
                                    </p:anim>
                                    <p:animEffect transition="in" filter="fade">
                                      <p:cBhvr>
                                        <p:cTn id="34" dur="500"/>
                                        <p:tgtEl>
                                          <p:spTgt spid="7"/>
                                        </p:tgtEl>
                                      </p:cBhvr>
                                    </p:animEffec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1000"/>
                                        <p:tgtEl>
                                          <p:spTgt spid="10"/>
                                        </p:tgtEl>
                                      </p:cBhvr>
                                    </p:animEffect>
                                    <p:anim calcmode="lin" valueType="num">
                                      <p:cBhvr>
                                        <p:cTn id="40" dur="1000" fill="hold"/>
                                        <p:tgtEl>
                                          <p:spTgt spid="10"/>
                                        </p:tgtEl>
                                        <p:attrNameLst>
                                          <p:attrName>ppt_x</p:attrName>
                                        </p:attrNameLst>
                                      </p:cBhvr>
                                      <p:tavLst>
                                        <p:tav tm="0">
                                          <p:val>
                                            <p:strVal val="#ppt_x"/>
                                          </p:val>
                                        </p:tav>
                                        <p:tav tm="100000">
                                          <p:val>
                                            <p:strVal val="#ppt_x"/>
                                          </p:val>
                                        </p:tav>
                                      </p:tavLst>
                                    </p:anim>
                                    <p:anim calcmode="lin" valueType="num">
                                      <p:cBhvr>
                                        <p:cTn id="4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SMED: </a:t>
            </a:r>
            <a:endParaRPr lang="es-ES" dirty="0"/>
          </a:p>
        </p:txBody>
      </p:sp>
      <p:sp>
        <p:nvSpPr>
          <p:cNvPr id="3" name="CuadroTexto 2"/>
          <p:cNvSpPr txBox="1"/>
          <p:nvPr/>
        </p:nvSpPr>
        <p:spPr>
          <a:xfrm>
            <a:off x="4763069" y="1028541"/>
            <a:ext cx="3554178" cy="369332"/>
          </a:xfrm>
          <a:prstGeom prst="rect">
            <a:avLst/>
          </a:prstGeom>
          <a:noFill/>
        </p:spPr>
        <p:txBody>
          <a:bodyPr wrap="none" rtlCol="0">
            <a:spAutoFit/>
          </a:bodyPr>
          <a:lstStyle/>
          <a:p>
            <a:r>
              <a:rPr lang="es-ES" dirty="0" smtClean="0"/>
              <a:t>Single Minute Exchange of Die </a:t>
            </a:r>
            <a:endParaRPr lang="es-ES" dirty="0"/>
          </a:p>
        </p:txBody>
      </p:sp>
      <p:sp>
        <p:nvSpPr>
          <p:cNvPr id="4" name="CuadroTexto 3"/>
          <p:cNvSpPr txBox="1"/>
          <p:nvPr/>
        </p:nvSpPr>
        <p:spPr>
          <a:xfrm>
            <a:off x="4167553" y="2169437"/>
            <a:ext cx="4745210" cy="369332"/>
          </a:xfrm>
          <a:prstGeom prst="rect">
            <a:avLst/>
          </a:prstGeom>
          <a:noFill/>
        </p:spPr>
        <p:txBody>
          <a:bodyPr wrap="none" rtlCol="0">
            <a:spAutoFit/>
          </a:bodyPr>
          <a:lstStyle/>
          <a:p>
            <a:r>
              <a:rPr lang="es-ES" dirty="0" smtClean="0"/>
              <a:t>Cambio de utillaje en menos de X minutos </a:t>
            </a:r>
            <a:endParaRPr lang="es-ES" dirty="0"/>
          </a:p>
        </p:txBody>
      </p:sp>
      <p:sp>
        <p:nvSpPr>
          <p:cNvPr id="5" name="Flecha abajo 4"/>
          <p:cNvSpPr/>
          <p:nvPr/>
        </p:nvSpPr>
        <p:spPr>
          <a:xfrm>
            <a:off x="6171668" y="1548042"/>
            <a:ext cx="736979" cy="545753"/>
          </a:xfrm>
          <a:prstGeom prst="downArrow">
            <a:avLst/>
          </a:prstGeo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6" name="Imagen 5"/>
          <p:cNvPicPr>
            <a:picLocks noChangeAspect="1"/>
          </p:cNvPicPr>
          <p:nvPr/>
        </p:nvPicPr>
        <p:blipFill>
          <a:blip r:embed="rId2"/>
          <a:stretch>
            <a:fillRect/>
          </a:stretch>
        </p:blipFill>
        <p:spPr>
          <a:xfrm>
            <a:off x="565836" y="2538769"/>
            <a:ext cx="4705350" cy="1647825"/>
          </a:xfrm>
          <a:prstGeom prst="rect">
            <a:avLst/>
          </a:prstGeom>
        </p:spPr>
      </p:pic>
      <p:pic>
        <p:nvPicPr>
          <p:cNvPr id="7" name="Imagen 6"/>
          <p:cNvPicPr>
            <a:picLocks noChangeAspect="1"/>
          </p:cNvPicPr>
          <p:nvPr/>
        </p:nvPicPr>
        <p:blipFill>
          <a:blip r:embed="rId3"/>
          <a:stretch>
            <a:fillRect/>
          </a:stretch>
        </p:blipFill>
        <p:spPr>
          <a:xfrm>
            <a:off x="1054644" y="4186594"/>
            <a:ext cx="3286125" cy="2419350"/>
          </a:xfrm>
          <a:prstGeom prst="rect">
            <a:avLst/>
          </a:prstGeom>
        </p:spPr>
      </p:pic>
      <p:pic>
        <p:nvPicPr>
          <p:cNvPr id="8" name="Imagen 7"/>
          <p:cNvPicPr>
            <a:picLocks noChangeAspect="1"/>
          </p:cNvPicPr>
          <p:nvPr/>
        </p:nvPicPr>
        <p:blipFill>
          <a:blip r:embed="rId4"/>
          <a:stretch>
            <a:fillRect/>
          </a:stretch>
        </p:blipFill>
        <p:spPr>
          <a:xfrm>
            <a:off x="6540157" y="2538769"/>
            <a:ext cx="3143250" cy="2590800"/>
          </a:xfrm>
          <a:prstGeom prst="rect">
            <a:avLst/>
          </a:prstGeom>
        </p:spPr>
      </p:pic>
      <p:pic>
        <p:nvPicPr>
          <p:cNvPr id="9" name="Imagen 8"/>
          <p:cNvPicPr>
            <a:picLocks noChangeAspect="1"/>
          </p:cNvPicPr>
          <p:nvPr/>
        </p:nvPicPr>
        <p:blipFill>
          <a:blip r:embed="rId5"/>
          <a:stretch>
            <a:fillRect/>
          </a:stretch>
        </p:blipFill>
        <p:spPr>
          <a:xfrm>
            <a:off x="5902301" y="5104407"/>
            <a:ext cx="4181475" cy="1628775"/>
          </a:xfrm>
          <a:prstGeom prst="rect">
            <a:avLst/>
          </a:prstGeom>
        </p:spPr>
      </p:pic>
    </p:spTree>
    <p:extLst>
      <p:ext uri="{BB962C8B-B14F-4D97-AF65-F5344CB8AC3E}">
        <p14:creationId xmlns:p14="http://schemas.microsoft.com/office/powerpoint/2010/main" val="1772704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764275" y="436727"/>
            <a:ext cx="3462807" cy="369332"/>
          </a:xfrm>
          <a:prstGeom prst="rect">
            <a:avLst/>
          </a:prstGeom>
          <a:noFill/>
        </p:spPr>
        <p:txBody>
          <a:bodyPr wrap="none" rtlCol="0">
            <a:spAutoFit/>
          </a:bodyPr>
          <a:lstStyle/>
          <a:p>
            <a:r>
              <a:rPr lang="es-ES" dirty="0" smtClean="0"/>
              <a:t>¿Cómo lo consigue la empresa?</a:t>
            </a:r>
            <a:endParaRPr lang="es-ES" dirty="0"/>
          </a:p>
        </p:txBody>
      </p:sp>
      <p:sp>
        <p:nvSpPr>
          <p:cNvPr id="4" name="Triángulo isósceles 3"/>
          <p:cNvSpPr/>
          <p:nvPr/>
        </p:nvSpPr>
        <p:spPr>
          <a:xfrm>
            <a:off x="2347414" y="1487603"/>
            <a:ext cx="6182433" cy="1774209"/>
          </a:xfrm>
          <a:prstGeom prst="triangl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solidFill>
                  <a:schemeClr val="tx1"/>
                </a:solidFill>
              </a:rPr>
              <a:t>EXCELENCIA INDUSTRIAL</a:t>
            </a:r>
            <a:endParaRPr lang="es-ES" dirty="0">
              <a:solidFill>
                <a:schemeClr val="tx1"/>
              </a:solidFill>
            </a:endParaRPr>
          </a:p>
        </p:txBody>
      </p:sp>
      <p:sp>
        <p:nvSpPr>
          <p:cNvPr id="5" name="Rectángulo 4"/>
          <p:cNvSpPr/>
          <p:nvPr/>
        </p:nvSpPr>
        <p:spPr>
          <a:xfrm>
            <a:off x="2347413" y="3261815"/>
            <a:ext cx="846160" cy="2743200"/>
          </a:xfrm>
          <a:prstGeom prst="rect">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dirty="0" err="1" smtClean="0">
                <a:solidFill>
                  <a:schemeClr val="tx1"/>
                </a:solidFill>
              </a:rPr>
              <a:t>Jidoka</a:t>
            </a:r>
            <a:endParaRPr lang="es-ES" sz="1600" dirty="0">
              <a:solidFill>
                <a:schemeClr val="tx1"/>
              </a:solidFill>
            </a:endParaRPr>
          </a:p>
        </p:txBody>
      </p:sp>
      <p:sp>
        <p:nvSpPr>
          <p:cNvPr id="6" name="Rectángulo 5"/>
          <p:cNvSpPr/>
          <p:nvPr/>
        </p:nvSpPr>
        <p:spPr>
          <a:xfrm>
            <a:off x="3389172" y="3364172"/>
            <a:ext cx="395788" cy="2538483"/>
          </a:xfrm>
          <a:prstGeom prst="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s-ES" dirty="0" smtClean="0">
                <a:solidFill>
                  <a:schemeClr val="tx1"/>
                </a:solidFill>
              </a:rPr>
              <a:t>Control Visual</a:t>
            </a:r>
            <a:endParaRPr lang="es-ES" dirty="0">
              <a:solidFill>
                <a:schemeClr val="tx1"/>
              </a:solidFill>
            </a:endParaRPr>
          </a:p>
        </p:txBody>
      </p:sp>
      <p:sp>
        <p:nvSpPr>
          <p:cNvPr id="7" name="Rectángulo 6"/>
          <p:cNvSpPr/>
          <p:nvPr/>
        </p:nvSpPr>
        <p:spPr>
          <a:xfrm>
            <a:off x="7683687" y="3261815"/>
            <a:ext cx="846160" cy="2743200"/>
          </a:xfrm>
          <a:prstGeom prst="rect">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solidFill>
                  <a:schemeClr val="tx1"/>
                </a:solidFill>
              </a:rPr>
              <a:t>JIT</a:t>
            </a:r>
            <a:endParaRPr lang="es-ES" dirty="0">
              <a:solidFill>
                <a:schemeClr val="tx1"/>
              </a:solidFill>
            </a:endParaRPr>
          </a:p>
        </p:txBody>
      </p:sp>
      <p:sp>
        <p:nvSpPr>
          <p:cNvPr id="8" name="Rectángulo 7"/>
          <p:cNvSpPr/>
          <p:nvPr/>
        </p:nvSpPr>
        <p:spPr>
          <a:xfrm>
            <a:off x="3971497" y="3364172"/>
            <a:ext cx="395788" cy="2538483"/>
          </a:xfrm>
          <a:prstGeom prst="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s-ES" dirty="0" smtClean="0">
                <a:solidFill>
                  <a:schemeClr val="tx1"/>
                </a:solidFill>
              </a:rPr>
              <a:t>5S</a:t>
            </a:r>
            <a:endParaRPr lang="es-ES" dirty="0">
              <a:solidFill>
                <a:schemeClr val="tx1"/>
              </a:solidFill>
            </a:endParaRPr>
          </a:p>
        </p:txBody>
      </p:sp>
      <p:sp>
        <p:nvSpPr>
          <p:cNvPr id="9" name="Rectángulo 8"/>
          <p:cNvSpPr/>
          <p:nvPr/>
        </p:nvSpPr>
        <p:spPr>
          <a:xfrm>
            <a:off x="5213437" y="3364173"/>
            <a:ext cx="395788" cy="2538483"/>
          </a:xfrm>
          <a:prstGeom prst="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s-ES" dirty="0" smtClean="0">
                <a:solidFill>
                  <a:schemeClr val="tx1"/>
                </a:solidFill>
              </a:rPr>
              <a:t>SMED</a:t>
            </a:r>
            <a:endParaRPr lang="es-ES" dirty="0">
              <a:solidFill>
                <a:schemeClr val="tx1"/>
              </a:solidFill>
            </a:endParaRPr>
          </a:p>
        </p:txBody>
      </p:sp>
      <p:sp>
        <p:nvSpPr>
          <p:cNvPr id="10" name="Rectángulo 9"/>
          <p:cNvSpPr/>
          <p:nvPr/>
        </p:nvSpPr>
        <p:spPr>
          <a:xfrm>
            <a:off x="4590179" y="3364172"/>
            <a:ext cx="395788" cy="2538483"/>
          </a:xfrm>
          <a:prstGeom prst="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s-ES" dirty="0" err="1" smtClean="0">
                <a:solidFill>
                  <a:schemeClr val="tx1"/>
                </a:solidFill>
              </a:rPr>
              <a:t>Kanban</a:t>
            </a:r>
            <a:endParaRPr lang="es-ES" dirty="0">
              <a:solidFill>
                <a:schemeClr val="tx1"/>
              </a:solidFill>
            </a:endParaRPr>
          </a:p>
        </p:txBody>
      </p:sp>
      <p:sp>
        <p:nvSpPr>
          <p:cNvPr id="11" name="Rectángulo 10"/>
          <p:cNvSpPr/>
          <p:nvPr/>
        </p:nvSpPr>
        <p:spPr>
          <a:xfrm>
            <a:off x="5843500" y="3364173"/>
            <a:ext cx="395788" cy="2538483"/>
          </a:xfrm>
          <a:prstGeom prst="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s-ES" dirty="0" smtClean="0">
                <a:solidFill>
                  <a:schemeClr val="tx1"/>
                </a:solidFill>
              </a:rPr>
              <a:t>TPM</a:t>
            </a:r>
            <a:endParaRPr lang="es-ES" dirty="0">
              <a:solidFill>
                <a:schemeClr val="tx1"/>
              </a:solidFill>
            </a:endParaRPr>
          </a:p>
        </p:txBody>
      </p:sp>
    </p:spTree>
    <p:extLst>
      <p:ext uri="{BB962C8B-B14F-4D97-AF65-F5344CB8AC3E}">
        <p14:creationId xmlns:p14="http://schemas.microsoft.com/office/powerpoint/2010/main" val="2174544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Effect transition="in" filter="fade">
                                      <p:cBhvr>
                                        <p:cTn id="39" dur="500"/>
                                        <p:tgtEl>
                                          <p:spTgt spid="7"/>
                                        </p:tgtEl>
                                      </p:cBhvr>
                                    </p:animEffect>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fade">
                                      <p:cBhvr>
                                        <p:cTn id="44" dur="1000"/>
                                        <p:tgtEl>
                                          <p:spTgt spid="11"/>
                                        </p:tgtEl>
                                      </p:cBhvr>
                                    </p:animEffect>
                                    <p:anim calcmode="lin" valueType="num">
                                      <p:cBhvr>
                                        <p:cTn id="45" dur="1000" fill="hold"/>
                                        <p:tgtEl>
                                          <p:spTgt spid="11"/>
                                        </p:tgtEl>
                                        <p:attrNameLst>
                                          <p:attrName>ppt_x</p:attrName>
                                        </p:attrNameLst>
                                      </p:cBhvr>
                                      <p:tavLst>
                                        <p:tav tm="0">
                                          <p:val>
                                            <p:strVal val="#ppt_x"/>
                                          </p:val>
                                        </p:tav>
                                        <p:tav tm="100000">
                                          <p:val>
                                            <p:strVal val="#ppt_x"/>
                                          </p:val>
                                        </p:tav>
                                      </p:tavLst>
                                    </p:anim>
                                    <p:anim calcmode="lin" valueType="num">
                                      <p:cBhvr>
                                        <p:cTn id="4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TPM:</a:t>
            </a:r>
            <a:endParaRPr lang="es-ES" dirty="0"/>
          </a:p>
        </p:txBody>
      </p:sp>
      <p:sp>
        <p:nvSpPr>
          <p:cNvPr id="3" name="CuadroTexto 2"/>
          <p:cNvSpPr txBox="1"/>
          <p:nvPr/>
        </p:nvSpPr>
        <p:spPr>
          <a:xfrm>
            <a:off x="1388481" y="1963895"/>
            <a:ext cx="1228221" cy="369332"/>
          </a:xfrm>
          <a:prstGeom prst="rect">
            <a:avLst/>
          </a:prstGeom>
          <a:noFill/>
        </p:spPr>
        <p:txBody>
          <a:bodyPr wrap="none" rtlCol="0">
            <a:spAutoFit/>
          </a:bodyPr>
          <a:lstStyle/>
          <a:p>
            <a:r>
              <a:rPr lang="es-ES" dirty="0" smtClean="0"/>
              <a:t>Concepto:</a:t>
            </a:r>
            <a:endParaRPr lang="es-ES" dirty="0"/>
          </a:p>
        </p:txBody>
      </p:sp>
      <p:sp>
        <p:nvSpPr>
          <p:cNvPr id="4" name="CuadroTexto 3"/>
          <p:cNvSpPr txBox="1"/>
          <p:nvPr/>
        </p:nvSpPr>
        <p:spPr>
          <a:xfrm>
            <a:off x="1631853" y="2605800"/>
            <a:ext cx="9322659" cy="923330"/>
          </a:xfrm>
          <a:prstGeom prst="rect">
            <a:avLst/>
          </a:prstGeom>
          <a:noFill/>
        </p:spPr>
        <p:txBody>
          <a:bodyPr wrap="square" rtlCol="0">
            <a:spAutoFit/>
          </a:bodyPr>
          <a:lstStyle/>
          <a:p>
            <a:r>
              <a:rPr lang="es-ES" dirty="0" smtClean="0"/>
              <a:t>Filosofía que encara los temas relacionados con el cuidado de los activos fijos productivos de manera integral, a diferencia del enfoque tradicional que dejaba toda la responsabilidad de esta labor al personal de mantenimiento .</a:t>
            </a:r>
            <a:endParaRPr lang="es-ES" dirty="0"/>
          </a:p>
        </p:txBody>
      </p:sp>
      <p:sp>
        <p:nvSpPr>
          <p:cNvPr id="5" name="CuadroTexto 4"/>
          <p:cNvSpPr txBox="1"/>
          <p:nvPr/>
        </p:nvSpPr>
        <p:spPr>
          <a:xfrm>
            <a:off x="1631853" y="3938954"/>
            <a:ext cx="1386918" cy="369332"/>
          </a:xfrm>
          <a:prstGeom prst="rect">
            <a:avLst/>
          </a:prstGeom>
          <a:noFill/>
        </p:spPr>
        <p:txBody>
          <a:bodyPr wrap="none" rtlCol="0">
            <a:spAutoFit/>
          </a:bodyPr>
          <a:lstStyle/>
          <a:p>
            <a:r>
              <a:rPr lang="es-ES" dirty="0" smtClean="0"/>
              <a:t>Se basa en:</a:t>
            </a:r>
            <a:endParaRPr lang="es-ES" dirty="0"/>
          </a:p>
        </p:txBody>
      </p:sp>
      <p:sp>
        <p:nvSpPr>
          <p:cNvPr id="8" name="CuadroTexto 7"/>
          <p:cNvSpPr txBox="1"/>
          <p:nvPr/>
        </p:nvSpPr>
        <p:spPr>
          <a:xfrm>
            <a:off x="1779057" y="4485566"/>
            <a:ext cx="2313454" cy="369332"/>
          </a:xfrm>
          <a:prstGeom prst="rect">
            <a:avLst/>
          </a:prstGeom>
          <a:noFill/>
        </p:spPr>
        <p:txBody>
          <a:bodyPr wrap="none" rtlCol="0">
            <a:spAutoFit/>
          </a:bodyPr>
          <a:lstStyle/>
          <a:p>
            <a:r>
              <a:rPr lang="es-ES" dirty="0" smtClean="0"/>
              <a:t>Aplicación de las 5S</a:t>
            </a:r>
            <a:endParaRPr lang="es-ES" dirty="0"/>
          </a:p>
        </p:txBody>
      </p:sp>
      <p:sp>
        <p:nvSpPr>
          <p:cNvPr id="9" name="CuadroTexto 8"/>
          <p:cNvSpPr txBox="1"/>
          <p:nvPr/>
        </p:nvSpPr>
        <p:spPr>
          <a:xfrm>
            <a:off x="1779057" y="5128204"/>
            <a:ext cx="4067139" cy="369332"/>
          </a:xfrm>
          <a:prstGeom prst="rect">
            <a:avLst/>
          </a:prstGeom>
          <a:noFill/>
        </p:spPr>
        <p:txBody>
          <a:bodyPr wrap="none" rtlCol="0">
            <a:spAutoFit/>
          </a:bodyPr>
          <a:lstStyle/>
          <a:p>
            <a:r>
              <a:rPr lang="es-ES" dirty="0" smtClean="0"/>
              <a:t>Respeto a la seguridad en el trabajo </a:t>
            </a:r>
            <a:endParaRPr lang="es-ES" dirty="0"/>
          </a:p>
        </p:txBody>
      </p:sp>
      <p:sp>
        <p:nvSpPr>
          <p:cNvPr id="10" name="CuadroTexto 9"/>
          <p:cNvSpPr txBox="1"/>
          <p:nvPr/>
        </p:nvSpPr>
        <p:spPr>
          <a:xfrm>
            <a:off x="1795643" y="5770842"/>
            <a:ext cx="3057247" cy="369332"/>
          </a:xfrm>
          <a:prstGeom prst="rect">
            <a:avLst/>
          </a:prstGeom>
          <a:noFill/>
        </p:spPr>
        <p:txBody>
          <a:bodyPr wrap="none" rtlCol="0">
            <a:spAutoFit/>
          </a:bodyPr>
          <a:lstStyle/>
          <a:p>
            <a:r>
              <a:rPr lang="es-ES" dirty="0" smtClean="0"/>
              <a:t>Respeto al medio ambiente</a:t>
            </a:r>
            <a:endParaRPr lang="es-ES" dirty="0"/>
          </a:p>
        </p:txBody>
      </p:sp>
    </p:spTree>
    <p:extLst>
      <p:ext uri="{BB962C8B-B14F-4D97-AF65-F5344CB8AC3E}">
        <p14:creationId xmlns:p14="http://schemas.microsoft.com/office/powerpoint/2010/main" val="2051965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764275" y="436727"/>
            <a:ext cx="3462807" cy="369332"/>
          </a:xfrm>
          <a:prstGeom prst="rect">
            <a:avLst/>
          </a:prstGeom>
          <a:noFill/>
        </p:spPr>
        <p:txBody>
          <a:bodyPr wrap="none" rtlCol="0">
            <a:spAutoFit/>
          </a:bodyPr>
          <a:lstStyle/>
          <a:p>
            <a:r>
              <a:rPr lang="es-ES" dirty="0" smtClean="0"/>
              <a:t>¿Cómo lo consigue la empresa?</a:t>
            </a:r>
            <a:endParaRPr lang="es-ES" dirty="0"/>
          </a:p>
        </p:txBody>
      </p:sp>
      <p:sp>
        <p:nvSpPr>
          <p:cNvPr id="4" name="Triángulo isósceles 3"/>
          <p:cNvSpPr/>
          <p:nvPr/>
        </p:nvSpPr>
        <p:spPr>
          <a:xfrm>
            <a:off x="2347414" y="1487603"/>
            <a:ext cx="6182433" cy="1774209"/>
          </a:xfrm>
          <a:prstGeom prst="triangl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solidFill>
                  <a:schemeClr val="tx1"/>
                </a:solidFill>
              </a:rPr>
              <a:t>EXCELENCIA INDUSTRIAL</a:t>
            </a:r>
            <a:endParaRPr lang="es-ES" dirty="0">
              <a:solidFill>
                <a:schemeClr val="tx1"/>
              </a:solidFill>
            </a:endParaRPr>
          </a:p>
        </p:txBody>
      </p:sp>
      <p:sp>
        <p:nvSpPr>
          <p:cNvPr id="5" name="Rectángulo 4"/>
          <p:cNvSpPr/>
          <p:nvPr/>
        </p:nvSpPr>
        <p:spPr>
          <a:xfrm>
            <a:off x="2347413" y="3261815"/>
            <a:ext cx="846160" cy="2743200"/>
          </a:xfrm>
          <a:prstGeom prst="rect">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dirty="0" err="1" smtClean="0">
                <a:solidFill>
                  <a:schemeClr val="tx1"/>
                </a:solidFill>
              </a:rPr>
              <a:t>Jidoka</a:t>
            </a:r>
            <a:endParaRPr lang="es-ES" sz="1600" dirty="0">
              <a:solidFill>
                <a:schemeClr val="tx1"/>
              </a:solidFill>
            </a:endParaRPr>
          </a:p>
        </p:txBody>
      </p:sp>
      <p:sp>
        <p:nvSpPr>
          <p:cNvPr id="6" name="Rectángulo 5"/>
          <p:cNvSpPr/>
          <p:nvPr/>
        </p:nvSpPr>
        <p:spPr>
          <a:xfrm>
            <a:off x="3389172" y="3364172"/>
            <a:ext cx="395788" cy="2538483"/>
          </a:xfrm>
          <a:prstGeom prst="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s-ES" dirty="0" smtClean="0">
                <a:solidFill>
                  <a:schemeClr val="tx1"/>
                </a:solidFill>
              </a:rPr>
              <a:t>Control Visual</a:t>
            </a:r>
            <a:endParaRPr lang="es-ES" dirty="0">
              <a:solidFill>
                <a:schemeClr val="tx1"/>
              </a:solidFill>
            </a:endParaRPr>
          </a:p>
        </p:txBody>
      </p:sp>
      <p:sp>
        <p:nvSpPr>
          <p:cNvPr id="7" name="Rectángulo 6"/>
          <p:cNvSpPr/>
          <p:nvPr/>
        </p:nvSpPr>
        <p:spPr>
          <a:xfrm>
            <a:off x="7683687" y="3261815"/>
            <a:ext cx="846160" cy="2743200"/>
          </a:xfrm>
          <a:prstGeom prst="rect">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solidFill>
                  <a:schemeClr val="tx1"/>
                </a:solidFill>
              </a:rPr>
              <a:t>JIT</a:t>
            </a:r>
            <a:endParaRPr lang="es-ES" dirty="0">
              <a:solidFill>
                <a:schemeClr val="tx1"/>
              </a:solidFill>
            </a:endParaRPr>
          </a:p>
        </p:txBody>
      </p:sp>
      <p:sp>
        <p:nvSpPr>
          <p:cNvPr id="8" name="Rectángulo 7"/>
          <p:cNvSpPr/>
          <p:nvPr/>
        </p:nvSpPr>
        <p:spPr>
          <a:xfrm>
            <a:off x="3971497" y="3364172"/>
            <a:ext cx="395788" cy="2538483"/>
          </a:xfrm>
          <a:prstGeom prst="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s-ES" dirty="0" smtClean="0">
                <a:solidFill>
                  <a:schemeClr val="tx1"/>
                </a:solidFill>
              </a:rPr>
              <a:t>5S</a:t>
            </a:r>
            <a:endParaRPr lang="es-ES" dirty="0">
              <a:solidFill>
                <a:schemeClr val="tx1"/>
              </a:solidFill>
            </a:endParaRPr>
          </a:p>
        </p:txBody>
      </p:sp>
      <p:sp>
        <p:nvSpPr>
          <p:cNvPr id="9" name="Rectángulo 8"/>
          <p:cNvSpPr/>
          <p:nvPr/>
        </p:nvSpPr>
        <p:spPr>
          <a:xfrm>
            <a:off x="5213437" y="3364173"/>
            <a:ext cx="395788" cy="2538483"/>
          </a:xfrm>
          <a:prstGeom prst="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s-ES" dirty="0" smtClean="0">
                <a:solidFill>
                  <a:schemeClr val="tx1"/>
                </a:solidFill>
              </a:rPr>
              <a:t>SMED</a:t>
            </a:r>
            <a:endParaRPr lang="es-ES" dirty="0">
              <a:solidFill>
                <a:schemeClr val="tx1"/>
              </a:solidFill>
            </a:endParaRPr>
          </a:p>
        </p:txBody>
      </p:sp>
      <p:sp>
        <p:nvSpPr>
          <p:cNvPr id="10" name="Rectángulo 9"/>
          <p:cNvSpPr/>
          <p:nvPr/>
        </p:nvSpPr>
        <p:spPr>
          <a:xfrm>
            <a:off x="4590179" y="3364172"/>
            <a:ext cx="395788" cy="2538483"/>
          </a:xfrm>
          <a:prstGeom prst="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s-ES" dirty="0" err="1" smtClean="0">
                <a:solidFill>
                  <a:schemeClr val="tx1"/>
                </a:solidFill>
              </a:rPr>
              <a:t>Kanban</a:t>
            </a:r>
            <a:endParaRPr lang="es-ES" dirty="0">
              <a:solidFill>
                <a:schemeClr val="tx1"/>
              </a:solidFill>
            </a:endParaRPr>
          </a:p>
        </p:txBody>
      </p:sp>
      <p:sp>
        <p:nvSpPr>
          <p:cNvPr id="11" name="Rectángulo 10"/>
          <p:cNvSpPr/>
          <p:nvPr/>
        </p:nvSpPr>
        <p:spPr>
          <a:xfrm>
            <a:off x="5843500" y="3364173"/>
            <a:ext cx="395788" cy="2538483"/>
          </a:xfrm>
          <a:prstGeom prst="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s-ES" dirty="0" smtClean="0">
                <a:solidFill>
                  <a:schemeClr val="tx1"/>
                </a:solidFill>
              </a:rPr>
              <a:t>TPM</a:t>
            </a:r>
            <a:endParaRPr lang="es-ES" dirty="0">
              <a:solidFill>
                <a:schemeClr val="tx1"/>
              </a:solidFill>
            </a:endParaRPr>
          </a:p>
        </p:txBody>
      </p:sp>
      <p:sp>
        <p:nvSpPr>
          <p:cNvPr id="12" name="Rectángulo 11"/>
          <p:cNvSpPr/>
          <p:nvPr/>
        </p:nvSpPr>
        <p:spPr>
          <a:xfrm>
            <a:off x="6484948" y="3364173"/>
            <a:ext cx="395788" cy="2538483"/>
          </a:xfrm>
          <a:prstGeom prst="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s-ES" dirty="0" smtClean="0">
                <a:solidFill>
                  <a:schemeClr val="tx1"/>
                </a:solidFill>
              </a:rPr>
              <a:t>Gestión Visual</a:t>
            </a:r>
            <a:endParaRPr lang="es-ES" dirty="0">
              <a:solidFill>
                <a:schemeClr val="tx1"/>
              </a:solidFill>
            </a:endParaRPr>
          </a:p>
        </p:txBody>
      </p:sp>
    </p:spTree>
    <p:extLst>
      <p:ext uri="{BB962C8B-B14F-4D97-AF65-F5344CB8AC3E}">
        <p14:creationId xmlns:p14="http://schemas.microsoft.com/office/powerpoint/2010/main" val="131464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ppt_w</p:attrName>
                                        </p:attrNameLst>
                                      </p:cBhvr>
                                      <p:tavLst>
                                        <p:tav tm="0">
                                          <p:val>
                                            <p:fltVal val="0"/>
                                          </p:val>
                                        </p:tav>
                                        <p:tav tm="100000">
                                          <p:val>
                                            <p:strVal val="#ppt_w"/>
                                          </p:val>
                                        </p:tav>
                                      </p:tavLst>
                                    </p:anim>
                                    <p:anim calcmode="lin" valueType="num">
                                      <p:cBhvr>
                                        <p:cTn id="38" dur="500" fill="hold"/>
                                        <p:tgtEl>
                                          <p:spTgt spid="11"/>
                                        </p:tgtEl>
                                        <p:attrNameLst>
                                          <p:attrName>ppt_h</p:attrName>
                                        </p:attrNameLst>
                                      </p:cBhvr>
                                      <p:tavLst>
                                        <p:tav tm="0">
                                          <p:val>
                                            <p:fltVal val="0"/>
                                          </p:val>
                                        </p:tav>
                                        <p:tav tm="100000">
                                          <p:val>
                                            <p:strVal val="#ppt_h"/>
                                          </p:val>
                                        </p:tav>
                                      </p:tavLst>
                                    </p:anim>
                                    <p:animEffect transition="in" filter="fade">
                                      <p:cBhvr>
                                        <p:cTn id="39" dur="500"/>
                                        <p:tgtEl>
                                          <p:spTgt spid="11"/>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p:cTn id="42" dur="500" fill="hold"/>
                                        <p:tgtEl>
                                          <p:spTgt spid="7"/>
                                        </p:tgtEl>
                                        <p:attrNameLst>
                                          <p:attrName>ppt_w</p:attrName>
                                        </p:attrNameLst>
                                      </p:cBhvr>
                                      <p:tavLst>
                                        <p:tav tm="0">
                                          <p:val>
                                            <p:fltVal val="0"/>
                                          </p:val>
                                        </p:tav>
                                        <p:tav tm="100000">
                                          <p:val>
                                            <p:strVal val="#ppt_w"/>
                                          </p:val>
                                        </p:tav>
                                      </p:tavLst>
                                    </p:anim>
                                    <p:anim calcmode="lin" valueType="num">
                                      <p:cBhvr>
                                        <p:cTn id="43" dur="500" fill="hold"/>
                                        <p:tgtEl>
                                          <p:spTgt spid="7"/>
                                        </p:tgtEl>
                                        <p:attrNameLst>
                                          <p:attrName>ppt_h</p:attrName>
                                        </p:attrNameLst>
                                      </p:cBhvr>
                                      <p:tavLst>
                                        <p:tav tm="0">
                                          <p:val>
                                            <p:fltVal val="0"/>
                                          </p:val>
                                        </p:tav>
                                        <p:tav tm="100000">
                                          <p:val>
                                            <p:strVal val="#ppt_h"/>
                                          </p:val>
                                        </p:tav>
                                      </p:tavLst>
                                    </p:anim>
                                    <p:animEffect transition="in" filter="fade">
                                      <p:cBhvr>
                                        <p:cTn id="44" dur="500"/>
                                        <p:tgtEl>
                                          <p:spTgt spid="7"/>
                                        </p:tgtEl>
                                      </p:cBhvr>
                                    </p:animEffect>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1000"/>
                                        <p:tgtEl>
                                          <p:spTgt spid="12"/>
                                        </p:tgtEl>
                                      </p:cBhvr>
                                    </p:animEffect>
                                    <p:anim calcmode="lin" valueType="num">
                                      <p:cBhvr>
                                        <p:cTn id="50" dur="1000" fill="hold"/>
                                        <p:tgtEl>
                                          <p:spTgt spid="12"/>
                                        </p:tgtEl>
                                        <p:attrNameLst>
                                          <p:attrName>ppt_x</p:attrName>
                                        </p:attrNameLst>
                                      </p:cBhvr>
                                      <p:tavLst>
                                        <p:tav tm="0">
                                          <p:val>
                                            <p:strVal val="#ppt_x"/>
                                          </p:val>
                                        </p:tav>
                                        <p:tav tm="100000">
                                          <p:val>
                                            <p:strVal val="#ppt_x"/>
                                          </p:val>
                                        </p:tav>
                                      </p:tavLst>
                                    </p:anim>
                                    <p:anim calcmode="lin" valueType="num">
                                      <p:cBhvr>
                                        <p:cTn id="5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Gestión Visual: </a:t>
            </a:r>
            <a:endParaRPr lang="es-ES" dirty="0"/>
          </a:p>
        </p:txBody>
      </p:sp>
      <p:sp>
        <p:nvSpPr>
          <p:cNvPr id="3" name="CuadroTexto 2"/>
          <p:cNvSpPr txBox="1"/>
          <p:nvPr/>
        </p:nvSpPr>
        <p:spPr>
          <a:xfrm>
            <a:off x="1261872" y="1770218"/>
            <a:ext cx="1000595" cy="369332"/>
          </a:xfrm>
          <a:prstGeom prst="rect">
            <a:avLst/>
          </a:prstGeom>
          <a:noFill/>
        </p:spPr>
        <p:txBody>
          <a:bodyPr wrap="none" rtlCol="0">
            <a:spAutoFit/>
          </a:bodyPr>
          <a:lstStyle/>
          <a:p>
            <a:r>
              <a:rPr lang="es-ES" dirty="0" err="1" smtClean="0"/>
              <a:t>Layout</a:t>
            </a:r>
            <a:r>
              <a:rPr lang="es-ES" dirty="0" smtClean="0"/>
              <a:t>:</a:t>
            </a:r>
            <a:endParaRPr lang="es-ES" dirty="0"/>
          </a:p>
        </p:txBody>
      </p:sp>
      <p:sp>
        <p:nvSpPr>
          <p:cNvPr id="4" name="CuadroTexto 3"/>
          <p:cNvSpPr txBox="1"/>
          <p:nvPr/>
        </p:nvSpPr>
        <p:spPr>
          <a:xfrm>
            <a:off x="1261872" y="2218446"/>
            <a:ext cx="9348716" cy="1200329"/>
          </a:xfrm>
          <a:prstGeom prst="rect">
            <a:avLst/>
          </a:prstGeom>
          <a:noFill/>
        </p:spPr>
        <p:txBody>
          <a:bodyPr wrap="square" rtlCol="0">
            <a:spAutoFit/>
          </a:bodyPr>
          <a:lstStyle/>
          <a:p>
            <a:r>
              <a:rPr lang="es-ES" dirty="0" smtClean="0"/>
              <a:t>Su significado </a:t>
            </a:r>
            <a:r>
              <a:rPr lang="es-ES" dirty="0"/>
              <a:t>estricto sería </a:t>
            </a:r>
            <a:r>
              <a:rPr lang="es-ES" i="1" dirty="0"/>
              <a:t>diseño</a:t>
            </a:r>
            <a:r>
              <a:rPr lang="es-ES" dirty="0"/>
              <a:t>, tiene en entornos industriales una traducción que se suele interpretar como “disposición”: dónde y cómo se ubican los diferentes elementos e instalaciones que componen nuestra planta.</a:t>
            </a:r>
          </a:p>
          <a:p>
            <a:endParaRPr lang="es-ES" dirty="0"/>
          </a:p>
        </p:txBody>
      </p:sp>
      <p:pic>
        <p:nvPicPr>
          <p:cNvPr id="5" name="Imagen 4" descr="https://media.licdn.com/mpr/mpr/shrinknp_800_800/AAEAAQAAAAAAAATnAAAAJDczYTAyYTVkLWM4MmYtNDY5Ni1iNDI3LWNjMmI5MmY3Y2I2Ng.png"/>
          <p:cNvPicPr/>
          <p:nvPr/>
        </p:nvPicPr>
        <p:blipFill>
          <a:blip r:embed="rId2">
            <a:extLst>
              <a:ext uri="{28A0092B-C50C-407E-A947-70E740481C1C}">
                <a14:useLocalDpi xmlns:a14="http://schemas.microsoft.com/office/drawing/2010/main" val="0"/>
              </a:ext>
            </a:extLst>
          </a:blip>
          <a:srcRect/>
          <a:stretch>
            <a:fillRect/>
          </a:stretch>
        </p:blipFill>
        <p:spPr bwMode="auto">
          <a:xfrm>
            <a:off x="1029449" y="3247494"/>
            <a:ext cx="3733620" cy="3262488"/>
          </a:xfrm>
          <a:prstGeom prst="rect">
            <a:avLst/>
          </a:prstGeom>
          <a:noFill/>
          <a:ln>
            <a:noFill/>
          </a:ln>
        </p:spPr>
      </p:pic>
      <p:grpSp>
        <p:nvGrpSpPr>
          <p:cNvPr id="8" name="Grupo 7"/>
          <p:cNvGrpSpPr/>
          <p:nvPr/>
        </p:nvGrpSpPr>
        <p:grpSpPr>
          <a:xfrm>
            <a:off x="6196365" y="3418775"/>
            <a:ext cx="3793796" cy="3091207"/>
            <a:chOff x="6196365" y="3418775"/>
            <a:chExt cx="3793796" cy="3091207"/>
          </a:xfrm>
        </p:grpSpPr>
        <p:pic>
          <p:nvPicPr>
            <p:cNvPr id="6" name="Imagen 5" descr="https://media.licdn.com/mpr/mpr/shrinknp_800_800/AAEAAQAAAAAAAARNAAAAJGFmMDM4ZDQ3LTBhZWYtNDdmMy05MzA4LTAzOGVkNTgxZDU0ZQ.png"/>
            <p:cNvPicPr/>
            <p:nvPr/>
          </p:nvPicPr>
          <p:blipFill>
            <a:blip r:embed="rId3">
              <a:extLst>
                <a:ext uri="{28A0092B-C50C-407E-A947-70E740481C1C}">
                  <a14:useLocalDpi xmlns:a14="http://schemas.microsoft.com/office/drawing/2010/main" val="0"/>
                </a:ext>
              </a:extLst>
            </a:blip>
            <a:srcRect/>
            <a:stretch>
              <a:fillRect/>
            </a:stretch>
          </p:blipFill>
          <p:spPr bwMode="auto">
            <a:xfrm>
              <a:off x="6196365" y="3418775"/>
              <a:ext cx="3793796" cy="3091207"/>
            </a:xfrm>
            <a:prstGeom prst="rect">
              <a:avLst/>
            </a:prstGeom>
            <a:noFill/>
            <a:ln>
              <a:noFill/>
            </a:ln>
          </p:spPr>
        </p:pic>
        <p:sp>
          <p:nvSpPr>
            <p:cNvPr id="7" name="CuadroTexto 6"/>
            <p:cNvSpPr txBox="1"/>
            <p:nvPr/>
          </p:nvSpPr>
          <p:spPr>
            <a:xfrm>
              <a:off x="6946710" y="3418775"/>
              <a:ext cx="248786" cy="230832"/>
            </a:xfrm>
            <a:prstGeom prst="rect">
              <a:avLst/>
            </a:prstGeom>
            <a:noFill/>
          </p:spPr>
          <p:txBody>
            <a:bodyPr wrap="none" rtlCol="0">
              <a:spAutoFit/>
            </a:bodyPr>
            <a:lstStyle/>
            <a:p>
              <a:r>
                <a:rPr lang="es-ES" sz="900" dirty="0" smtClean="0"/>
                <a:t>3</a:t>
              </a:r>
              <a:endParaRPr lang="es-ES" sz="900" dirty="0"/>
            </a:p>
          </p:txBody>
        </p:sp>
      </p:grpSp>
    </p:spTree>
    <p:extLst>
      <p:ext uri="{BB962C8B-B14F-4D97-AF65-F5344CB8AC3E}">
        <p14:creationId xmlns:p14="http://schemas.microsoft.com/office/powerpoint/2010/main" val="239298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764275" y="436727"/>
            <a:ext cx="3462807" cy="369332"/>
          </a:xfrm>
          <a:prstGeom prst="rect">
            <a:avLst/>
          </a:prstGeom>
          <a:noFill/>
        </p:spPr>
        <p:txBody>
          <a:bodyPr wrap="none" rtlCol="0">
            <a:spAutoFit/>
          </a:bodyPr>
          <a:lstStyle/>
          <a:p>
            <a:r>
              <a:rPr lang="es-ES" dirty="0" smtClean="0"/>
              <a:t>¿Cómo lo consigue la empresa?</a:t>
            </a:r>
            <a:endParaRPr lang="es-ES" dirty="0"/>
          </a:p>
        </p:txBody>
      </p:sp>
      <p:sp>
        <p:nvSpPr>
          <p:cNvPr id="4" name="Triángulo isósceles 3"/>
          <p:cNvSpPr/>
          <p:nvPr/>
        </p:nvSpPr>
        <p:spPr>
          <a:xfrm>
            <a:off x="2347414" y="1487603"/>
            <a:ext cx="6182433" cy="1774209"/>
          </a:xfrm>
          <a:prstGeom prst="triangl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solidFill>
                  <a:schemeClr val="tx1"/>
                </a:solidFill>
              </a:rPr>
              <a:t>EXCELENCIA INDUSTRIAL</a:t>
            </a:r>
            <a:endParaRPr lang="es-ES" dirty="0">
              <a:solidFill>
                <a:schemeClr val="tx1"/>
              </a:solidFill>
            </a:endParaRPr>
          </a:p>
        </p:txBody>
      </p:sp>
      <p:sp>
        <p:nvSpPr>
          <p:cNvPr id="5" name="Rectángulo 4"/>
          <p:cNvSpPr/>
          <p:nvPr/>
        </p:nvSpPr>
        <p:spPr>
          <a:xfrm>
            <a:off x="2347413" y="3261815"/>
            <a:ext cx="846160" cy="2743200"/>
          </a:xfrm>
          <a:prstGeom prst="rect">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dirty="0" err="1" smtClean="0">
                <a:solidFill>
                  <a:schemeClr val="tx1"/>
                </a:solidFill>
              </a:rPr>
              <a:t>Jidoka</a:t>
            </a:r>
            <a:endParaRPr lang="es-ES" sz="1600" dirty="0">
              <a:solidFill>
                <a:schemeClr val="tx1"/>
              </a:solidFill>
            </a:endParaRPr>
          </a:p>
        </p:txBody>
      </p:sp>
      <p:sp>
        <p:nvSpPr>
          <p:cNvPr id="6" name="Rectángulo 5"/>
          <p:cNvSpPr/>
          <p:nvPr/>
        </p:nvSpPr>
        <p:spPr>
          <a:xfrm>
            <a:off x="3389172" y="3364172"/>
            <a:ext cx="395788" cy="2538483"/>
          </a:xfrm>
          <a:prstGeom prst="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s-ES" dirty="0" smtClean="0">
                <a:solidFill>
                  <a:schemeClr val="tx1"/>
                </a:solidFill>
              </a:rPr>
              <a:t>Control Visual</a:t>
            </a:r>
            <a:endParaRPr lang="es-ES" dirty="0">
              <a:solidFill>
                <a:schemeClr val="tx1"/>
              </a:solidFill>
            </a:endParaRPr>
          </a:p>
        </p:txBody>
      </p:sp>
      <p:sp>
        <p:nvSpPr>
          <p:cNvPr id="7" name="Rectángulo 6"/>
          <p:cNvSpPr/>
          <p:nvPr/>
        </p:nvSpPr>
        <p:spPr>
          <a:xfrm>
            <a:off x="7683687" y="3261815"/>
            <a:ext cx="846160" cy="2743200"/>
          </a:xfrm>
          <a:prstGeom prst="rect">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solidFill>
                  <a:schemeClr val="tx1"/>
                </a:solidFill>
              </a:rPr>
              <a:t>JIT</a:t>
            </a:r>
            <a:endParaRPr lang="es-ES" dirty="0">
              <a:solidFill>
                <a:schemeClr val="tx1"/>
              </a:solidFill>
            </a:endParaRPr>
          </a:p>
        </p:txBody>
      </p:sp>
      <p:sp>
        <p:nvSpPr>
          <p:cNvPr id="8" name="Rectángulo 7"/>
          <p:cNvSpPr/>
          <p:nvPr/>
        </p:nvSpPr>
        <p:spPr>
          <a:xfrm>
            <a:off x="3971497" y="3364172"/>
            <a:ext cx="395788" cy="2538483"/>
          </a:xfrm>
          <a:prstGeom prst="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s-ES" dirty="0" smtClean="0">
                <a:solidFill>
                  <a:schemeClr val="tx1"/>
                </a:solidFill>
              </a:rPr>
              <a:t>5S</a:t>
            </a:r>
            <a:endParaRPr lang="es-ES" dirty="0">
              <a:solidFill>
                <a:schemeClr val="tx1"/>
              </a:solidFill>
            </a:endParaRPr>
          </a:p>
        </p:txBody>
      </p:sp>
      <p:sp>
        <p:nvSpPr>
          <p:cNvPr id="9" name="Rectángulo 8"/>
          <p:cNvSpPr/>
          <p:nvPr/>
        </p:nvSpPr>
        <p:spPr>
          <a:xfrm>
            <a:off x="5213437" y="3364173"/>
            <a:ext cx="395788" cy="2538483"/>
          </a:xfrm>
          <a:prstGeom prst="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s-ES" dirty="0" smtClean="0">
                <a:solidFill>
                  <a:schemeClr val="tx1"/>
                </a:solidFill>
              </a:rPr>
              <a:t>SMED</a:t>
            </a:r>
            <a:endParaRPr lang="es-ES" dirty="0">
              <a:solidFill>
                <a:schemeClr val="tx1"/>
              </a:solidFill>
            </a:endParaRPr>
          </a:p>
        </p:txBody>
      </p:sp>
      <p:sp>
        <p:nvSpPr>
          <p:cNvPr id="10" name="Rectángulo 9"/>
          <p:cNvSpPr/>
          <p:nvPr/>
        </p:nvSpPr>
        <p:spPr>
          <a:xfrm>
            <a:off x="4590179" y="3364172"/>
            <a:ext cx="395788" cy="2538483"/>
          </a:xfrm>
          <a:prstGeom prst="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s-ES" dirty="0" err="1" smtClean="0">
                <a:solidFill>
                  <a:schemeClr val="tx1"/>
                </a:solidFill>
              </a:rPr>
              <a:t>Kanban</a:t>
            </a:r>
            <a:endParaRPr lang="es-ES" dirty="0">
              <a:solidFill>
                <a:schemeClr val="tx1"/>
              </a:solidFill>
            </a:endParaRPr>
          </a:p>
        </p:txBody>
      </p:sp>
      <p:sp>
        <p:nvSpPr>
          <p:cNvPr id="11" name="Rectángulo 10"/>
          <p:cNvSpPr/>
          <p:nvPr/>
        </p:nvSpPr>
        <p:spPr>
          <a:xfrm>
            <a:off x="5843500" y="3364173"/>
            <a:ext cx="395788" cy="2538483"/>
          </a:xfrm>
          <a:prstGeom prst="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s-ES" dirty="0" smtClean="0">
                <a:solidFill>
                  <a:schemeClr val="tx1"/>
                </a:solidFill>
              </a:rPr>
              <a:t>TPM</a:t>
            </a:r>
            <a:endParaRPr lang="es-ES" dirty="0">
              <a:solidFill>
                <a:schemeClr val="tx1"/>
              </a:solidFill>
            </a:endParaRPr>
          </a:p>
        </p:txBody>
      </p:sp>
      <p:sp>
        <p:nvSpPr>
          <p:cNvPr id="12" name="Rectángulo 11"/>
          <p:cNvSpPr/>
          <p:nvPr/>
        </p:nvSpPr>
        <p:spPr>
          <a:xfrm>
            <a:off x="6484948" y="3364173"/>
            <a:ext cx="395788" cy="2538483"/>
          </a:xfrm>
          <a:prstGeom prst="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s-ES" dirty="0" smtClean="0">
                <a:solidFill>
                  <a:schemeClr val="tx1"/>
                </a:solidFill>
              </a:rPr>
              <a:t>Gestión Visual</a:t>
            </a:r>
            <a:endParaRPr lang="es-ES" dirty="0">
              <a:solidFill>
                <a:schemeClr val="tx1"/>
              </a:solidFill>
            </a:endParaRPr>
          </a:p>
        </p:txBody>
      </p:sp>
      <p:sp>
        <p:nvSpPr>
          <p:cNvPr id="13" name="Rectángulo 12"/>
          <p:cNvSpPr/>
          <p:nvPr/>
        </p:nvSpPr>
        <p:spPr>
          <a:xfrm>
            <a:off x="7108198" y="3364173"/>
            <a:ext cx="395788" cy="2538483"/>
          </a:xfrm>
          <a:prstGeom prst="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s-ES" dirty="0" smtClean="0">
                <a:solidFill>
                  <a:schemeClr val="tx1"/>
                </a:solidFill>
              </a:rPr>
              <a:t>Supermercados</a:t>
            </a:r>
            <a:endParaRPr lang="es-ES" dirty="0">
              <a:solidFill>
                <a:schemeClr val="tx1"/>
              </a:solidFill>
            </a:endParaRPr>
          </a:p>
        </p:txBody>
      </p:sp>
    </p:spTree>
    <p:extLst>
      <p:ext uri="{BB962C8B-B14F-4D97-AF65-F5344CB8AC3E}">
        <p14:creationId xmlns:p14="http://schemas.microsoft.com/office/powerpoint/2010/main" val="4245954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ppt_w</p:attrName>
                                        </p:attrNameLst>
                                      </p:cBhvr>
                                      <p:tavLst>
                                        <p:tav tm="0">
                                          <p:val>
                                            <p:fltVal val="0"/>
                                          </p:val>
                                        </p:tav>
                                        <p:tav tm="100000">
                                          <p:val>
                                            <p:strVal val="#ppt_w"/>
                                          </p:val>
                                        </p:tav>
                                      </p:tavLst>
                                    </p:anim>
                                    <p:anim calcmode="lin" valueType="num">
                                      <p:cBhvr>
                                        <p:cTn id="38" dur="500" fill="hold"/>
                                        <p:tgtEl>
                                          <p:spTgt spid="11"/>
                                        </p:tgtEl>
                                        <p:attrNameLst>
                                          <p:attrName>ppt_h</p:attrName>
                                        </p:attrNameLst>
                                      </p:cBhvr>
                                      <p:tavLst>
                                        <p:tav tm="0">
                                          <p:val>
                                            <p:fltVal val="0"/>
                                          </p:val>
                                        </p:tav>
                                        <p:tav tm="100000">
                                          <p:val>
                                            <p:strVal val="#ppt_h"/>
                                          </p:val>
                                        </p:tav>
                                      </p:tavLst>
                                    </p:anim>
                                    <p:animEffect transition="in" filter="fade">
                                      <p:cBhvr>
                                        <p:cTn id="39" dur="500"/>
                                        <p:tgtEl>
                                          <p:spTgt spid="11"/>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p:cTn id="42" dur="500" fill="hold"/>
                                        <p:tgtEl>
                                          <p:spTgt spid="12"/>
                                        </p:tgtEl>
                                        <p:attrNameLst>
                                          <p:attrName>ppt_w</p:attrName>
                                        </p:attrNameLst>
                                      </p:cBhvr>
                                      <p:tavLst>
                                        <p:tav tm="0">
                                          <p:val>
                                            <p:fltVal val="0"/>
                                          </p:val>
                                        </p:tav>
                                        <p:tav tm="100000">
                                          <p:val>
                                            <p:strVal val="#ppt_w"/>
                                          </p:val>
                                        </p:tav>
                                      </p:tavLst>
                                    </p:anim>
                                    <p:anim calcmode="lin" valueType="num">
                                      <p:cBhvr>
                                        <p:cTn id="43" dur="500" fill="hold"/>
                                        <p:tgtEl>
                                          <p:spTgt spid="12"/>
                                        </p:tgtEl>
                                        <p:attrNameLst>
                                          <p:attrName>ppt_h</p:attrName>
                                        </p:attrNameLst>
                                      </p:cBhvr>
                                      <p:tavLst>
                                        <p:tav tm="0">
                                          <p:val>
                                            <p:fltVal val="0"/>
                                          </p:val>
                                        </p:tav>
                                        <p:tav tm="100000">
                                          <p:val>
                                            <p:strVal val="#ppt_h"/>
                                          </p:val>
                                        </p:tav>
                                      </p:tavLst>
                                    </p:anim>
                                    <p:animEffect transition="in" filter="fade">
                                      <p:cBhvr>
                                        <p:cTn id="44" dur="500"/>
                                        <p:tgtEl>
                                          <p:spTgt spid="12"/>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7"/>
                                        </p:tgtEl>
                                        <p:attrNameLst>
                                          <p:attrName>style.visibility</p:attrName>
                                        </p:attrNameLst>
                                      </p:cBhvr>
                                      <p:to>
                                        <p:strVal val="visible"/>
                                      </p:to>
                                    </p:set>
                                    <p:anim calcmode="lin" valueType="num">
                                      <p:cBhvr>
                                        <p:cTn id="47" dur="500" fill="hold"/>
                                        <p:tgtEl>
                                          <p:spTgt spid="7"/>
                                        </p:tgtEl>
                                        <p:attrNameLst>
                                          <p:attrName>ppt_w</p:attrName>
                                        </p:attrNameLst>
                                      </p:cBhvr>
                                      <p:tavLst>
                                        <p:tav tm="0">
                                          <p:val>
                                            <p:fltVal val="0"/>
                                          </p:val>
                                        </p:tav>
                                        <p:tav tm="100000">
                                          <p:val>
                                            <p:strVal val="#ppt_w"/>
                                          </p:val>
                                        </p:tav>
                                      </p:tavLst>
                                    </p:anim>
                                    <p:anim calcmode="lin" valueType="num">
                                      <p:cBhvr>
                                        <p:cTn id="48" dur="500" fill="hold"/>
                                        <p:tgtEl>
                                          <p:spTgt spid="7"/>
                                        </p:tgtEl>
                                        <p:attrNameLst>
                                          <p:attrName>ppt_h</p:attrName>
                                        </p:attrNameLst>
                                      </p:cBhvr>
                                      <p:tavLst>
                                        <p:tav tm="0">
                                          <p:val>
                                            <p:fltVal val="0"/>
                                          </p:val>
                                        </p:tav>
                                        <p:tav tm="100000">
                                          <p:val>
                                            <p:strVal val="#ppt_h"/>
                                          </p:val>
                                        </p:tav>
                                      </p:tavLst>
                                    </p:anim>
                                    <p:animEffect transition="in" filter="fade">
                                      <p:cBhvr>
                                        <p:cTn id="49" dur="500"/>
                                        <p:tgtEl>
                                          <p:spTgt spid="7"/>
                                        </p:tgtEl>
                                      </p:cBhvr>
                                    </p:animEffect>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fade">
                                      <p:cBhvr>
                                        <p:cTn id="54" dur="1000"/>
                                        <p:tgtEl>
                                          <p:spTgt spid="13"/>
                                        </p:tgtEl>
                                      </p:cBhvr>
                                    </p:animEffect>
                                    <p:anim calcmode="lin" valueType="num">
                                      <p:cBhvr>
                                        <p:cTn id="55" dur="1000" fill="hold"/>
                                        <p:tgtEl>
                                          <p:spTgt spid="13"/>
                                        </p:tgtEl>
                                        <p:attrNameLst>
                                          <p:attrName>ppt_x</p:attrName>
                                        </p:attrNameLst>
                                      </p:cBhvr>
                                      <p:tavLst>
                                        <p:tav tm="0">
                                          <p:val>
                                            <p:strVal val="#ppt_x"/>
                                          </p:val>
                                        </p:tav>
                                        <p:tav tm="100000">
                                          <p:val>
                                            <p:strVal val="#ppt_x"/>
                                          </p:val>
                                        </p:tav>
                                      </p:tavLst>
                                    </p:anim>
                                    <p:anim calcmode="lin" valueType="num">
                                      <p:cBhvr>
                                        <p:cTn id="5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25395" y="177422"/>
            <a:ext cx="4374653" cy="640444"/>
          </a:xfrm>
        </p:spPr>
        <p:txBody>
          <a:bodyPr>
            <a:normAutofit fontScale="90000"/>
          </a:bodyPr>
          <a:lstStyle/>
          <a:p>
            <a:r>
              <a:rPr lang="es-ES" dirty="0" smtClean="0"/>
              <a:t>Supermercados:</a:t>
            </a:r>
            <a:endParaRPr lang="es-ES" dirty="0"/>
          </a:p>
        </p:txBody>
      </p:sp>
      <p:sp>
        <p:nvSpPr>
          <p:cNvPr id="3" name="CuadroTexto 2"/>
          <p:cNvSpPr txBox="1"/>
          <p:nvPr/>
        </p:nvSpPr>
        <p:spPr>
          <a:xfrm>
            <a:off x="1603715" y="1477472"/>
            <a:ext cx="9546506" cy="923330"/>
          </a:xfrm>
          <a:prstGeom prst="rect">
            <a:avLst/>
          </a:prstGeom>
          <a:noFill/>
        </p:spPr>
        <p:txBody>
          <a:bodyPr wrap="square" rtlCol="0">
            <a:spAutoFit/>
          </a:bodyPr>
          <a:lstStyle/>
          <a:p>
            <a:r>
              <a:rPr lang="es-ES" dirty="0"/>
              <a:t>El principio básico de Los supermercados LMS es que los materiales estén al alcance de las personas, sin necesidad de utilizar montacargas, con el fin de llevar los materiales fácilmente hacia los carros para el transporte a las líneas de producción</a:t>
            </a:r>
            <a:r>
              <a:rPr lang="es-ES" dirty="0" smtClean="0"/>
              <a:t>.</a:t>
            </a:r>
            <a:endParaRPr lang="es-ES" dirty="0"/>
          </a:p>
        </p:txBody>
      </p:sp>
      <p:sp>
        <p:nvSpPr>
          <p:cNvPr id="4" name="CuadroTexto 3"/>
          <p:cNvSpPr txBox="1"/>
          <p:nvPr/>
        </p:nvSpPr>
        <p:spPr>
          <a:xfrm>
            <a:off x="1420206" y="963003"/>
            <a:ext cx="1141659" cy="369332"/>
          </a:xfrm>
          <a:prstGeom prst="rect">
            <a:avLst/>
          </a:prstGeom>
          <a:noFill/>
        </p:spPr>
        <p:txBody>
          <a:bodyPr wrap="none" rtlCol="0">
            <a:spAutoFit/>
          </a:bodyPr>
          <a:lstStyle/>
          <a:p>
            <a:r>
              <a:rPr lang="es-ES" dirty="0" smtClean="0"/>
              <a:t>Objetivo:</a:t>
            </a:r>
            <a:endParaRPr lang="es-ES" dirty="0"/>
          </a:p>
        </p:txBody>
      </p:sp>
      <p:sp>
        <p:nvSpPr>
          <p:cNvPr id="6" name="CuadroTexto 5"/>
          <p:cNvSpPr txBox="1"/>
          <p:nvPr/>
        </p:nvSpPr>
        <p:spPr>
          <a:xfrm>
            <a:off x="1603716" y="2545939"/>
            <a:ext cx="9546506" cy="646331"/>
          </a:xfrm>
          <a:prstGeom prst="rect">
            <a:avLst/>
          </a:prstGeom>
          <a:noFill/>
        </p:spPr>
        <p:txBody>
          <a:bodyPr wrap="square" rtlCol="0">
            <a:spAutoFit/>
          </a:bodyPr>
          <a:lstStyle/>
          <a:p>
            <a:r>
              <a:rPr lang="es-ES" dirty="0"/>
              <a:t> Los Supermercados LMS se pueden dimensionar de acuerdo a los materiales a contener con el fin de reducir en gran medida los voluminosos almacenes de grandes canastas.</a:t>
            </a:r>
          </a:p>
        </p:txBody>
      </p:sp>
      <p:pic>
        <p:nvPicPr>
          <p:cNvPr id="2050" name="Picture 2" descr="Resultado de imagen de supermercados lean solu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04480" y="2218393"/>
            <a:ext cx="6791135" cy="50933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4583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p:cNvGrpSpPr/>
          <p:nvPr/>
        </p:nvGrpSpPr>
        <p:grpSpPr>
          <a:xfrm>
            <a:off x="2347413" y="1487603"/>
            <a:ext cx="6182434" cy="4517412"/>
            <a:chOff x="2483891" y="354839"/>
            <a:chExt cx="6182434" cy="4517412"/>
          </a:xfrm>
        </p:grpSpPr>
        <p:sp>
          <p:nvSpPr>
            <p:cNvPr id="4" name="Triángulo isósceles 3"/>
            <p:cNvSpPr/>
            <p:nvPr/>
          </p:nvSpPr>
          <p:spPr>
            <a:xfrm>
              <a:off x="2483892" y="354839"/>
              <a:ext cx="6182433" cy="1774209"/>
            </a:xfrm>
            <a:prstGeom prst="triangl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solidFill>
                    <a:schemeClr val="tx1"/>
                  </a:solidFill>
                </a:rPr>
                <a:t>EXCELENCIA INDUSTRIAL</a:t>
              </a:r>
              <a:endParaRPr lang="es-ES" dirty="0">
                <a:solidFill>
                  <a:schemeClr val="tx1"/>
                </a:solidFill>
              </a:endParaRPr>
            </a:p>
          </p:txBody>
        </p:sp>
        <p:grpSp>
          <p:nvGrpSpPr>
            <p:cNvPr id="5" name="Grupo 4"/>
            <p:cNvGrpSpPr/>
            <p:nvPr/>
          </p:nvGrpSpPr>
          <p:grpSpPr>
            <a:xfrm>
              <a:off x="2483891" y="2129051"/>
              <a:ext cx="6182434" cy="2743200"/>
              <a:chOff x="2483891" y="2129051"/>
              <a:chExt cx="6182434" cy="2743200"/>
            </a:xfrm>
          </p:grpSpPr>
          <p:grpSp>
            <p:nvGrpSpPr>
              <p:cNvPr id="6" name="Grupo 5"/>
              <p:cNvGrpSpPr/>
              <p:nvPr/>
            </p:nvGrpSpPr>
            <p:grpSpPr>
              <a:xfrm>
                <a:off x="2483891" y="2129051"/>
                <a:ext cx="6182434" cy="2743200"/>
                <a:chOff x="2483891" y="2129051"/>
                <a:chExt cx="6182434" cy="2743200"/>
              </a:xfrm>
            </p:grpSpPr>
            <p:sp>
              <p:nvSpPr>
                <p:cNvPr id="14" name="Rectángulo 13"/>
                <p:cNvSpPr/>
                <p:nvPr/>
              </p:nvSpPr>
              <p:spPr>
                <a:xfrm>
                  <a:off x="2483891" y="2129051"/>
                  <a:ext cx="846160" cy="2743200"/>
                </a:xfrm>
                <a:prstGeom prst="rect">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dirty="0" err="1" smtClean="0">
                      <a:solidFill>
                        <a:schemeClr val="tx1"/>
                      </a:solidFill>
                    </a:rPr>
                    <a:t>Jidoka</a:t>
                  </a:r>
                  <a:endParaRPr lang="es-ES" sz="1600" dirty="0">
                    <a:solidFill>
                      <a:schemeClr val="tx1"/>
                    </a:solidFill>
                  </a:endParaRPr>
                </a:p>
              </p:txBody>
            </p:sp>
            <p:sp>
              <p:nvSpPr>
                <p:cNvPr id="15" name="Rectángulo 14"/>
                <p:cNvSpPr/>
                <p:nvPr/>
              </p:nvSpPr>
              <p:spPr>
                <a:xfrm>
                  <a:off x="7820165" y="2129051"/>
                  <a:ext cx="846160" cy="2743200"/>
                </a:xfrm>
                <a:prstGeom prst="rect">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solidFill>
                        <a:schemeClr val="tx1"/>
                      </a:solidFill>
                    </a:rPr>
                    <a:t>JIT</a:t>
                  </a:r>
                  <a:endParaRPr lang="es-ES" dirty="0">
                    <a:solidFill>
                      <a:schemeClr val="tx1"/>
                    </a:solidFill>
                  </a:endParaRPr>
                </a:p>
              </p:txBody>
            </p:sp>
          </p:grpSp>
          <p:sp>
            <p:nvSpPr>
              <p:cNvPr id="7" name="Rectángulo 6"/>
              <p:cNvSpPr/>
              <p:nvPr/>
            </p:nvSpPr>
            <p:spPr>
              <a:xfrm>
                <a:off x="4107975" y="2231408"/>
                <a:ext cx="395788" cy="2538483"/>
              </a:xfrm>
              <a:prstGeom prst="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s-ES" dirty="0" smtClean="0">
                    <a:solidFill>
                      <a:schemeClr val="tx1"/>
                    </a:solidFill>
                  </a:rPr>
                  <a:t>5S</a:t>
                </a:r>
                <a:endParaRPr lang="es-ES" dirty="0">
                  <a:solidFill>
                    <a:schemeClr val="tx1"/>
                  </a:solidFill>
                </a:endParaRPr>
              </a:p>
            </p:txBody>
          </p:sp>
          <p:sp>
            <p:nvSpPr>
              <p:cNvPr id="8" name="Rectángulo 7"/>
              <p:cNvSpPr/>
              <p:nvPr/>
            </p:nvSpPr>
            <p:spPr>
              <a:xfrm>
                <a:off x="4726657" y="2231408"/>
                <a:ext cx="395788" cy="2538483"/>
              </a:xfrm>
              <a:prstGeom prst="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s-ES" dirty="0" err="1" smtClean="0">
                    <a:solidFill>
                      <a:schemeClr val="tx1"/>
                    </a:solidFill>
                  </a:rPr>
                  <a:t>Kanban</a:t>
                </a:r>
                <a:endParaRPr lang="es-ES" dirty="0">
                  <a:solidFill>
                    <a:schemeClr val="tx1"/>
                  </a:solidFill>
                </a:endParaRPr>
              </a:p>
            </p:txBody>
          </p:sp>
          <p:sp>
            <p:nvSpPr>
              <p:cNvPr id="9" name="Rectángulo 8"/>
              <p:cNvSpPr/>
              <p:nvPr/>
            </p:nvSpPr>
            <p:spPr>
              <a:xfrm>
                <a:off x="5349915" y="2231409"/>
                <a:ext cx="395788" cy="2538483"/>
              </a:xfrm>
              <a:prstGeom prst="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s-ES" dirty="0" smtClean="0">
                    <a:solidFill>
                      <a:schemeClr val="tx1"/>
                    </a:solidFill>
                  </a:rPr>
                  <a:t>SMED</a:t>
                </a:r>
                <a:endParaRPr lang="es-ES" dirty="0">
                  <a:solidFill>
                    <a:schemeClr val="tx1"/>
                  </a:solidFill>
                </a:endParaRPr>
              </a:p>
            </p:txBody>
          </p:sp>
          <p:sp>
            <p:nvSpPr>
              <p:cNvPr id="10" name="Rectángulo 9"/>
              <p:cNvSpPr/>
              <p:nvPr/>
            </p:nvSpPr>
            <p:spPr>
              <a:xfrm>
                <a:off x="5979978" y="2231409"/>
                <a:ext cx="395788" cy="2538483"/>
              </a:xfrm>
              <a:prstGeom prst="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s-ES" dirty="0" smtClean="0">
                    <a:solidFill>
                      <a:schemeClr val="tx1"/>
                    </a:solidFill>
                  </a:rPr>
                  <a:t>TPM</a:t>
                </a:r>
                <a:endParaRPr lang="es-ES" dirty="0">
                  <a:solidFill>
                    <a:schemeClr val="tx1"/>
                  </a:solidFill>
                </a:endParaRPr>
              </a:p>
            </p:txBody>
          </p:sp>
          <p:sp>
            <p:nvSpPr>
              <p:cNvPr id="11" name="Rectángulo 10"/>
              <p:cNvSpPr/>
              <p:nvPr/>
            </p:nvSpPr>
            <p:spPr>
              <a:xfrm>
                <a:off x="6621426" y="2231409"/>
                <a:ext cx="395788" cy="2538483"/>
              </a:xfrm>
              <a:prstGeom prst="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s-ES" dirty="0" smtClean="0">
                    <a:solidFill>
                      <a:schemeClr val="tx1"/>
                    </a:solidFill>
                  </a:rPr>
                  <a:t>Gestión Visual</a:t>
                </a:r>
                <a:endParaRPr lang="es-ES" dirty="0">
                  <a:solidFill>
                    <a:schemeClr val="tx1"/>
                  </a:solidFill>
                </a:endParaRPr>
              </a:p>
            </p:txBody>
          </p:sp>
          <p:sp>
            <p:nvSpPr>
              <p:cNvPr id="12" name="Rectángulo 11"/>
              <p:cNvSpPr/>
              <p:nvPr/>
            </p:nvSpPr>
            <p:spPr>
              <a:xfrm>
                <a:off x="7244676" y="2231409"/>
                <a:ext cx="395788" cy="2538483"/>
              </a:xfrm>
              <a:prstGeom prst="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s-ES" dirty="0" smtClean="0">
                    <a:solidFill>
                      <a:schemeClr val="tx1"/>
                    </a:solidFill>
                  </a:rPr>
                  <a:t>Supermercados</a:t>
                </a:r>
                <a:endParaRPr lang="es-ES" dirty="0">
                  <a:solidFill>
                    <a:schemeClr val="tx1"/>
                  </a:solidFill>
                </a:endParaRPr>
              </a:p>
            </p:txBody>
          </p:sp>
          <p:sp>
            <p:nvSpPr>
              <p:cNvPr id="13" name="Rectángulo 12"/>
              <p:cNvSpPr/>
              <p:nvPr/>
            </p:nvSpPr>
            <p:spPr>
              <a:xfrm>
                <a:off x="3525650" y="2231408"/>
                <a:ext cx="395788" cy="2538483"/>
              </a:xfrm>
              <a:prstGeom prst="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s-ES" dirty="0" smtClean="0">
                    <a:solidFill>
                      <a:schemeClr val="tx1"/>
                    </a:solidFill>
                  </a:rPr>
                  <a:t>Control Visual</a:t>
                </a:r>
                <a:endParaRPr lang="es-ES" dirty="0">
                  <a:solidFill>
                    <a:schemeClr val="tx1"/>
                  </a:solidFill>
                </a:endParaRPr>
              </a:p>
            </p:txBody>
          </p:sp>
        </p:grpSp>
      </p:grpSp>
      <p:sp>
        <p:nvSpPr>
          <p:cNvPr id="20" name="CuadroTexto 19"/>
          <p:cNvSpPr txBox="1"/>
          <p:nvPr/>
        </p:nvSpPr>
        <p:spPr>
          <a:xfrm>
            <a:off x="764275" y="436727"/>
            <a:ext cx="3462807" cy="369332"/>
          </a:xfrm>
          <a:prstGeom prst="rect">
            <a:avLst/>
          </a:prstGeom>
          <a:noFill/>
        </p:spPr>
        <p:txBody>
          <a:bodyPr wrap="none" rtlCol="0">
            <a:spAutoFit/>
          </a:bodyPr>
          <a:lstStyle/>
          <a:p>
            <a:r>
              <a:rPr lang="es-ES" dirty="0" smtClean="0"/>
              <a:t>¿Cómo lo consigue la empresa?</a:t>
            </a:r>
            <a:endParaRPr lang="es-ES" dirty="0"/>
          </a:p>
        </p:txBody>
      </p:sp>
      <p:sp>
        <p:nvSpPr>
          <p:cNvPr id="21" name="Rectángulo 20"/>
          <p:cNvSpPr/>
          <p:nvPr/>
        </p:nvSpPr>
        <p:spPr>
          <a:xfrm>
            <a:off x="2347413" y="6005015"/>
            <a:ext cx="2060811" cy="409433"/>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solidFill>
                  <a:schemeClr val="tx1"/>
                </a:solidFill>
              </a:rPr>
              <a:t>Estandarización</a:t>
            </a:r>
            <a:endParaRPr lang="es-ES" dirty="0">
              <a:solidFill>
                <a:schemeClr val="tx1"/>
              </a:solidFill>
            </a:endParaRPr>
          </a:p>
        </p:txBody>
      </p:sp>
    </p:spTree>
    <p:extLst>
      <p:ext uri="{BB962C8B-B14F-4D97-AF65-F5344CB8AC3E}">
        <p14:creationId xmlns:p14="http://schemas.microsoft.com/office/powerpoint/2010/main" val="3209574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fade">
                                      <p:cBhvr>
                                        <p:cTn id="14" dur="1000"/>
                                        <p:tgtEl>
                                          <p:spTgt spid="21"/>
                                        </p:tgtEl>
                                      </p:cBhvr>
                                    </p:animEffect>
                                    <p:anim calcmode="lin" valueType="num">
                                      <p:cBhvr>
                                        <p:cTn id="15" dur="1000" fill="hold"/>
                                        <p:tgtEl>
                                          <p:spTgt spid="21"/>
                                        </p:tgtEl>
                                        <p:attrNameLst>
                                          <p:attrName>ppt_x</p:attrName>
                                        </p:attrNameLst>
                                      </p:cBhvr>
                                      <p:tavLst>
                                        <p:tav tm="0">
                                          <p:val>
                                            <p:strVal val="#ppt_x"/>
                                          </p:val>
                                        </p:tav>
                                        <p:tav tm="100000">
                                          <p:val>
                                            <p:strVal val="#ppt_x"/>
                                          </p:val>
                                        </p:tav>
                                      </p:tavLst>
                                    </p:anim>
                                    <p:anim calcmode="lin" valueType="num">
                                      <p:cBhvr>
                                        <p:cTn id="16"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475229" y="176217"/>
            <a:ext cx="4546118" cy="667719"/>
          </a:xfrm>
        </p:spPr>
        <p:txBody>
          <a:bodyPr>
            <a:normAutofit fontScale="90000"/>
          </a:bodyPr>
          <a:lstStyle/>
          <a:p>
            <a:r>
              <a:rPr lang="es-ES" sz="4900" dirty="0" smtClean="0"/>
              <a:t>Estandarización</a:t>
            </a:r>
            <a:r>
              <a:rPr lang="es-ES" dirty="0" smtClean="0"/>
              <a:t>:</a:t>
            </a:r>
            <a:endParaRPr lang="es-ES" dirty="0"/>
          </a:p>
        </p:txBody>
      </p:sp>
      <p:sp>
        <p:nvSpPr>
          <p:cNvPr id="3" name="CuadroTexto 2"/>
          <p:cNvSpPr txBox="1"/>
          <p:nvPr/>
        </p:nvSpPr>
        <p:spPr>
          <a:xfrm>
            <a:off x="1842448" y="1648770"/>
            <a:ext cx="7779782" cy="646331"/>
          </a:xfrm>
          <a:prstGeom prst="rect">
            <a:avLst/>
          </a:prstGeom>
          <a:noFill/>
        </p:spPr>
        <p:txBody>
          <a:bodyPr wrap="square" rtlCol="0">
            <a:spAutoFit/>
          </a:bodyPr>
          <a:lstStyle/>
          <a:p>
            <a:r>
              <a:rPr lang="es-ES" dirty="0" smtClean="0"/>
              <a:t>La estandarización se consigue cuando tenemos contestadas cada una de estas cuestiones:</a:t>
            </a:r>
            <a:endParaRPr lang="es-ES" dirty="0"/>
          </a:p>
        </p:txBody>
      </p:sp>
      <p:sp>
        <p:nvSpPr>
          <p:cNvPr id="4" name="CuadroTexto 3"/>
          <p:cNvSpPr txBox="1"/>
          <p:nvPr/>
        </p:nvSpPr>
        <p:spPr>
          <a:xfrm>
            <a:off x="1842448" y="900745"/>
            <a:ext cx="1228221" cy="369332"/>
          </a:xfrm>
          <a:prstGeom prst="rect">
            <a:avLst/>
          </a:prstGeom>
          <a:noFill/>
        </p:spPr>
        <p:txBody>
          <a:bodyPr wrap="none" rtlCol="0">
            <a:spAutoFit/>
          </a:bodyPr>
          <a:lstStyle/>
          <a:p>
            <a:r>
              <a:rPr lang="es-ES" dirty="0" smtClean="0"/>
              <a:t>Concepto:</a:t>
            </a:r>
            <a:endParaRPr lang="es-ES" dirty="0"/>
          </a:p>
        </p:txBody>
      </p:sp>
      <p:sp>
        <p:nvSpPr>
          <p:cNvPr id="5" name="CuadroTexto 4"/>
          <p:cNvSpPr txBox="1"/>
          <p:nvPr/>
        </p:nvSpPr>
        <p:spPr>
          <a:xfrm>
            <a:off x="2250122" y="1264414"/>
            <a:ext cx="5097870" cy="369332"/>
          </a:xfrm>
          <a:prstGeom prst="rect">
            <a:avLst/>
          </a:prstGeom>
          <a:noFill/>
        </p:spPr>
        <p:txBody>
          <a:bodyPr wrap="none" rtlCol="0">
            <a:spAutoFit/>
          </a:bodyPr>
          <a:lstStyle/>
          <a:p>
            <a:r>
              <a:rPr lang="es-ES_tradnl" dirty="0"/>
              <a:t>C</a:t>
            </a:r>
            <a:r>
              <a:rPr lang="es-ES_tradnl" dirty="0" smtClean="0"/>
              <a:t>onsecución </a:t>
            </a:r>
            <a:r>
              <a:rPr lang="es-ES_tradnl" dirty="0"/>
              <a:t>de la estabilidad en los procesos. </a:t>
            </a:r>
            <a:endParaRPr lang="es-ES" dirty="0"/>
          </a:p>
        </p:txBody>
      </p:sp>
      <p:sp>
        <p:nvSpPr>
          <p:cNvPr id="6" name="CuadroTexto 5"/>
          <p:cNvSpPr txBox="1"/>
          <p:nvPr/>
        </p:nvSpPr>
        <p:spPr>
          <a:xfrm>
            <a:off x="2250122" y="2296200"/>
            <a:ext cx="2577950" cy="369332"/>
          </a:xfrm>
          <a:prstGeom prst="rect">
            <a:avLst/>
          </a:prstGeom>
          <a:noFill/>
        </p:spPr>
        <p:txBody>
          <a:bodyPr wrap="none" rtlCol="0">
            <a:spAutoFit/>
          </a:bodyPr>
          <a:lstStyle/>
          <a:p>
            <a:r>
              <a:rPr lang="es-ES" dirty="0" smtClean="0"/>
              <a:t>¿Qué tengo que hacer?</a:t>
            </a:r>
            <a:endParaRPr lang="es-ES" dirty="0"/>
          </a:p>
        </p:txBody>
      </p:sp>
      <p:sp>
        <p:nvSpPr>
          <p:cNvPr id="7" name="CuadroTexto 6"/>
          <p:cNvSpPr txBox="1"/>
          <p:nvPr/>
        </p:nvSpPr>
        <p:spPr>
          <a:xfrm>
            <a:off x="2250122" y="2669842"/>
            <a:ext cx="2996333" cy="369332"/>
          </a:xfrm>
          <a:prstGeom prst="rect">
            <a:avLst/>
          </a:prstGeom>
          <a:noFill/>
        </p:spPr>
        <p:txBody>
          <a:bodyPr wrap="none" rtlCol="0">
            <a:spAutoFit/>
          </a:bodyPr>
          <a:lstStyle/>
          <a:p>
            <a:r>
              <a:rPr lang="es-ES" dirty="0" smtClean="0"/>
              <a:t>¿Cómo lo tengo que hacer?</a:t>
            </a:r>
            <a:endParaRPr lang="es-ES" dirty="0"/>
          </a:p>
        </p:txBody>
      </p:sp>
      <p:sp>
        <p:nvSpPr>
          <p:cNvPr id="8" name="CuadroTexto 7"/>
          <p:cNvSpPr txBox="1"/>
          <p:nvPr/>
        </p:nvSpPr>
        <p:spPr>
          <a:xfrm>
            <a:off x="2250122" y="3029121"/>
            <a:ext cx="4068743" cy="369332"/>
          </a:xfrm>
          <a:prstGeom prst="rect">
            <a:avLst/>
          </a:prstGeom>
          <a:noFill/>
        </p:spPr>
        <p:txBody>
          <a:bodyPr wrap="none" rtlCol="0">
            <a:spAutoFit/>
          </a:bodyPr>
          <a:lstStyle/>
          <a:p>
            <a:r>
              <a:rPr lang="es-ES" dirty="0" smtClean="0"/>
              <a:t>¿A qué velocidad lo tengo que hacer?</a:t>
            </a:r>
            <a:endParaRPr lang="es-ES" dirty="0"/>
          </a:p>
        </p:txBody>
      </p:sp>
      <p:sp>
        <p:nvSpPr>
          <p:cNvPr id="9" name="CuadroTexto 8"/>
          <p:cNvSpPr txBox="1"/>
          <p:nvPr/>
        </p:nvSpPr>
        <p:spPr>
          <a:xfrm>
            <a:off x="1842448" y="3466604"/>
            <a:ext cx="7210628" cy="369332"/>
          </a:xfrm>
          <a:prstGeom prst="rect">
            <a:avLst/>
          </a:prstGeom>
          <a:noFill/>
        </p:spPr>
        <p:txBody>
          <a:bodyPr wrap="none" rtlCol="0">
            <a:spAutoFit/>
          </a:bodyPr>
          <a:lstStyle/>
          <a:p>
            <a:r>
              <a:rPr lang="es-ES" dirty="0" smtClean="0"/>
              <a:t>Y repetir el proceso de producción exactamente igual en cada ciclo</a:t>
            </a:r>
            <a:endParaRPr lang="es-ES" dirty="0"/>
          </a:p>
        </p:txBody>
      </p:sp>
      <p:sp>
        <p:nvSpPr>
          <p:cNvPr id="10" name="CuadroTexto 9"/>
          <p:cNvSpPr txBox="1"/>
          <p:nvPr/>
        </p:nvSpPr>
        <p:spPr>
          <a:xfrm>
            <a:off x="1842448" y="3867498"/>
            <a:ext cx="9498842" cy="646331"/>
          </a:xfrm>
          <a:prstGeom prst="rect">
            <a:avLst/>
          </a:prstGeom>
          <a:noFill/>
        </p:spPr>
        <p:txBody>
          <a:bodyPr wrap="square" rtlCol="0">
            <a:spAutoFit/>
          </a:bodyPr>
          <a:lstStyle/>
          <a:p>
            <a:r>
              <a:rPr lang="es-ES" dirty="0" smtClean="0"/>
              <a:t>Tener todos los procesos estandarizados es la manera de comenzar a practicar la mejora continua</a:t>
            </a:r>
            <a:endParaRPr lang="es-ES" dirty="0"/>
          </a:p>
        </p:txBody>
      </p:sp>
      <p:pic>
        <p:nvPicPr>
          <p:cNvPr id="11" name="Imagen 10"/>
          <p:cNvPicPr>
            <a:picLocks noChangeAspect="1"/>
          </p:cNvPicPr>
          <p:nvPr/>
        </p:nvPicPr>
        <p:blipFill>
          <a:blip r:embed="rId2"/>
          <a:stretch>
            <a:fillRect/>
          </a:stretch>
        </p:blipFill>
        <p:spPr>
          <a:xfrm>
            <a:off x="2556924" y="4781550"/>
            <a:ext cx="5781675" cy="2076450"/>
          </a:xfrm>
          <a:prstGeom prst="rect">
            <a:avLst/>
          </a:prstGeom>
        </p:spPr>
      </p:pic>
    </p:spTree>
    <p:extLst>
      <p:ext uri="{BB962C8B-B14F-4D97-AF65-F5344CB8AC3E}">
        <p14:creationId xmlns:p14="http://schemas.microsoft.com/office/powerpoint/2010/main" val="4135356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p:cNvGrpSpPr/>
          <p:nvPr/>
        </p:nvGrpSpPr>
        <p:grpSpPr>
          <a:xfrm>
            <a:off x="2347413" y="1487603"/>
            <a:ext cx="6182434" cy="4517412"/>
            <a:chOff x="2483891" y="354839"/>
            <a:chExt cx="6182434" cy="4517412"/>
          </a:xfrm>
        </p:grpSpPr>
        <p:sp>
          <p:nvSpPr>
            <p:cNvPr id="4" name="Triángulo isósceles 3"/>
            <p:cNvSpPr/>
            <p:nvPr/>
          </p:nvSpPr>
          <p:spPr>
            <a:xfrm>
              <a:off x="2483892" y="354839"/>
              <a:ext cx="6182433" cy="1774209"/>
            </a:xfrm>
            <a:prstGeom prst="triangl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solidFill>
                    <a:schemeClr val="tx1"/>
                  </a:solidFill>
                </a:rPr>
                <a:t>EXCELENCIA INDUSTRIAL</a:t>
              </a:r>
              <a:endParaRPr lang="es-ES" dirty="0">
                <a:solidFill>
                  <a:schemeClr val="tx1"/>
                </a:solidFill>
              </a:endParaRPr>
            </a:p>
          </p:txBody>
        </p:sp>
        <p:grpSp>
          <p:nvGrpSpPr>
            <p:cNvPr id="5" name="Grupo 4"/>
            <p:cNvGrpSpPr/>
            <p:nvPr/>
          </p:nvGrpSpPr>
          <p:grpSpPr>
            <a:xfrm>
              <a:off x="2483891" y="2129051"/>
              <a:ext cx="6182434" cy="2743200"/>
              <a:chOff x="2483891" y="2129051"/>
              <a:chExt cx="6182434" cy="2743200"/>
            </a:xfrm>
          </p:grpSpPr>
          <p:grpSp>
            <p:nvGrpSpPr>
              <p:cNvPr id="6" name="Grupo 5"/>
              <p:cNvGrpSpPr/>
              <p:nvPr/>
            </p:nvGrpSpPr>
            <p:grpSpPr>
              <a:xfrm>
                <a:off x="2483891" y="2129051"/>
                <a:ext cx="6182434" cy="2743200"/>
                <a:chOff x="2483891" y="2129051"/>
                <a:chExt cx="6182434" cy="2743200"/>
              </a:xfrm>
            </p:grpSpPr>
            <p:sp>
              <p:nvSpPr>
                <p:cNvPr id="14" name="Rectángulo 13"/>
                <p:cNvSpPr/>
                <p:nvPr/>
              </p:nvSpPr>
              <p:spPr>
                <a:xfrm>
                  <a:off x="2483891" y="2129051"/>
                  <a:ext cx="846160" cy="2743200"/>
                </a:xfrm>
                <a:prstGeom prst="rect">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dirty="0" err="1" smtClean="0">
                      <a:solidFill>
                        <a:schemeClr val="tx1"/>
                      </a:solidFill>
                    </a:rPr>
                    <a:t>Jidoka</a:t>
                  </a:r>
                  <a:endParaRPr lang="es-ES" sz="1600" dirty="0">
                    <a:solidFill>
                      <a:schemeClr val="tx1"/>
                    </a:solidFill>
                  </a:endParaRPr>
                </a:p>
              </p:txBody>
            </p:sp>
            <p:sp>
              <p:nvSpPr>
                <p:cNvPr id="15" name="Rectángulo 14"/>
                <p:cNvSpPr/>
                <p:nvPr/>
              </p:nvSpPr>
              <p:spPr>
                <a:xfrm>
                  <a:off x="7820165" y="2129051"/>
                  <a:ext cx="846160" cy="2743200"/>
                </a:xfrm>
                <a:prstGeom prst="rect">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solidFill>
                        <a:schemeClr val="tx1"/>
                      </a:solidFill>
                    </a:rPr>
                    <a:t>JIT</a:t>
                  </a:r>
                  <a:endParaRPr lang="es-ES" dirty="0">
                    <a:solidFill>
                      <a:schemeClr val="tx1"/>
                    </a:solidFill>
                  </a:endParaRPr>
                </a:p>
              </p:txBody>
            </p:sp>
          </p:grpSp>
          <p:sp>
            <p:nvSpPr>
              <p:cNvPr id="7" name="Rectángulo 6"/>
              <p:cNvSpPr/>
              <p:nvPr/>
            </p:nvSpPr>
            <p:spPr>
              <a:xfrm>
                <a:off x="4107975" y="2231408"/>
                <a:ext cx="395788" cy="2538483"/>
              </a:xfrm>
              <a:prstGeom prst="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s-ES" dirty="0" smtClean="0">
                    <a:solidFill>
                      <a:schemeClr val="tx1"/>
                    </a:solidFill>
                  </a:rPr>
                  <a:t>5S</a:t>
                </a:r>
                <a:endParaRPr lang="es-ES" dirty="0">
                  <a:solidFill>
                    <a:schemeClr val="tx1"/>
                  </a:solidFill>
                </a:endParaRPr>
              </a:p>
            </p:txBody>
          </p:sp>
          <p:sp>
            <p:nvSpPr>
              <p:cNvPr id="8" name="Rectángulo 7"/>
              <p:cNvSpPr/>
              <p:nvPr/>
            </p:nvSpPr>
            <p:spPr>
              <a:xfrm>
                <a:off x="4726657" y="2231408"/>
                <a:ext cx="395788" cy="2538483"/>
              </a:xfrm>
              <a:prstGeom prst="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s-ES" dirty="0" err="1" smtClean="0">
                    <a:solidFill>
                      <a:schemeClr val="tx1"/>
                    </a:solidFill>
                  </a:rPr>
                  <a:t>Kanban</a:t>
                </a:r>
                <a:endParaRPr lang="es-ES" dirty="0">
                  <a:solidFill>
                    <a:schemeClr val="tx1"/>
                  </a:solidFill>
                </a:endParaRPr>
              </a:p>
            </p:txBody>
          </p:sp>
          <p:sp>
            <p:nvSpPr>
              <p:cNvPr id="9" name="Rectángulo 8"/>
              <p:cNvSpPr/>
              <p:nvPr/>
            </p:nvSpPr>
            <p:spPr>
              <a:xfrm>
                <a:off x="5349915" y="2231409"/>
                <a:ext cx="395788" cy="2538483"/>
              </a:xfrm>
              <a:prstGeom prst="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s-ES" dirty="0" smtClean="0">
                    <a:solidFill>
                      <a:schemeClr val="tx1"/>
                    </a:solidFill>
                  </a:rPr>
                  <a:t>SMED</a:t>
                </a:r>
                <a:endParaRPr lang="es-ES" dirty="0">
                  <a:solidFill>
                    <a:schemeClr val="tx1"/>
                  </a:solidFill>
                </a:endParaRPr>
              </a:p>
            </p:txBody>
          </p:sp>
          <p:sp>
            <p:nvSpPr>
              <p:cNvPr id="10" name="Rectángulo 9"/>
              <p:cNvSpPr/>
              <p:nvPr/>
            </p:nvSpPr>
            <p:spPr>
              <a:xfrm>
                <a:off x="5979978" y="2231409"/>
                <a:ext cx="395788" cy="2538483"/>
              </a:xfrm>
              <a:prstGeom prst="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s-ES" dirty="0" smtClean="0">
                    <a:solidFill>
                      <a:schemeClr val="tx1"/>
                    </a:solidFill>
                  </a:rPr>
                  <a:t>TPM</a:t>
                </a:r>
                <a:endParaRPr lang="es-ES" dirty="0">
                  <a:solidFill>
                    <a:schemeClr val="tx1"/>
                  </a:solidFill>
                </a:endParaRPr>
              </a:p>
            </p:txBody>
          </p:sp>
          <p:sp>
            <p:nvSpPr>
              <p:cNvPr id="11" name="Rectángulo 10"/>
              <p:cNvSpPr/>
              <p:nvPr/>
            </p:nvSpPr>
            <p:spPr>
              <a:xfrm>
                <a:off x="6621426" y="2231409"/>
                <a:ext cx="395788" cy="2538483"/>
              </a:xfrm>
              <a:prstGeom prst="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s-ES" dirty="0" smtClean="0">
                    <a:solidFill>
                      <a:schemeClr val="tx1"/>
                    </a:solidFill>
                  </a:rPr>
                  <a:t>Gestión Visual</a:t>
                </a:r>
                <a:endParaRPr lang="es-ES" dirty="0">
                  <a:solidFill>
                    <a:schemeClr val="tx1"/>
                  </a:solidFill>
                </a:endParaRPr>
              </a:p>
            </p:txBody>
          </p:sp>
          <p:sp>
            <p:nvSpPr>
              <p:cNvPr id="12" name="Rectángulo 11"/>
              <p:cNvSpPr/>
              <p:nvPr/>
            </p:nvSpPr>
            <p:spPr>
              <a:xfrm>
                <a:off x="7244676" y="2231409"/>
                <a:ext cx="395788" cy="2538483"/>
              </a:xfrm>
              <a:prstGeom prst="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s-ES" dirty="0" smtClean="0">
                    <a:solidFill>
                      <a:schemeClr val="tx1"/>
                    </a:solidFill>
                  </a:rPr>
                  <a:t>Supermercados</a:t>
                </a:r>
                <a:endParaRPr lang="es-ES" dirty="0">
                  <a:solidFill>
                    <a:schemeClr val="tx1"/>
                  </a:solidFill>
                </a:endParaRPr>
              </a:p>
            </p:txBody>
          </p:sp>
          <p:sp>
            <p:nvSpPr>
              <p:cNvPr id="13" name="Rectángulo 12"/>
              <p:cNvSpPr/>
              <p:nvPr/>
            </p:nvSpPr>
            <p:spPr>
              <a:xfrm>
                <a:off x="3525650" y="2231408"/>
                <a:ext cx="395788" cy="2538483"/>
              </a:xfrm>
              <a:prstGeom prst="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s-ES" dirty="0" smtClean="0">
                    <a:solidFill>
                      <a:schemeClr val="tx1"/>
                    </a:solidFill>
                  </a:rPr>
                  <a:t>Control Visual</a:t>
                </a:r>
                <a:endParaRPr lang="es-ES" dirty="0">
                  <a:solidFill>
                    <a:schemeClr val="tx1"/>
                  </a:solidFill>
                </a:endParaRPr>
              </a:p>
            </p:txBody>
          </p:sp>
        </p:grpSp>
      </p:grpSp>
      <p:sp>
        <p:nvSpPr>
          <p:cNvPr id="20" name="CuadroTexto 19"/>
          <p:cNvSpPr txBox="1"/>
          <p:nvPr/>
        </p:nvSpPr>
        <p:spPr>
          <a:xfrm>
            <a:off x="764275" y="436727"/>
            <a:ext cx="3462807" cy="369332"/>
          </a:xfrm>
          <a:prstGeom prst="rect">
            <a:avLst/>
          </a:prstGeom>
          <a:noFill/>
        </p:spPr>
        <p:txBody>
          <a:bodyPr wrap="none" rtlCol="0">
            <a:spAutoFit/>
          </a:bodyPr>
          <a:lstStyle/>
          <a:p>
            <a:r>
              <a:rPr lang="es-ES" dirty="0" smtClean="0"/>
              <a:t>¿Cómo lo consigue la empresa?</a:t>
            </a:r>
            <a:endParaRPr lang="es-ES" dirty="0"/>
          </a:p>
        </p:txBody>
      </p:sp>
      <p:sp>
        <p:nvSpPr>
          <p:cNvPr id="21" name="Rectángulo 20"/>
          <p:cNvSpPr/>
          <p:nvPr/>
        </p:nvSpPr>
        <p:spPr>
          <a:xfrm>
            <a:off x="2347413" y="6005015"/>
            <a:ext cx="2060811" cy="409433"/>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solidFill>
                  <a:schemeClr val="tx1"/>
                </a:solidFill>
              </a:rPr>
              <a:t>Estandarización</a:t>
            </a:r>
            <a:endParaRPr lang="es-ES" dirty="0">
              <a:solidFill>
                <a:schemeClr val="tx1"/>
              </a:solidFill>
            </a:endParaRPr>
          </a:p>
        </p:txBody>
      </p:sp>
      <p:sp>
        <p:nvSpPr>
          <p:cNvPr id="17" name="Rectángulo 16"/>
          <p:cNvSpPr/>
          <p:nvPr/>
        </p:nvSpPr>
        <p:spPr>
          <a:xfrm>
            <a:off x="4408226" y="6005015"/>
            <a:ext cx="2060811" cy="409433"/>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err="1" smtClean="0">
                <a:solidFill>
                  <a:schemeClr val="tx1"/>
                </a:solidFill>
              </a:rPr>
              <a:t>Heijunka</a:t>
            </a:r>
            <a:endParaRPr lang="es-ES" dirty="0">
              <a:solidFill>
                <a:schemeClr val="tx1"/>
              </a:solidFill>
            </a:endParaRPr>
          </a:p>
        </p:txBody>
      </p:sp>
    </p:spTree>
    <p:extLst>
      <p:ext uri="{BB962C8B-B14F-4D97-AF65-F5344CB8AC3E}">
        <p14:creationId xmlns:p14="http://schemas.microsoft.com/office/powerpoint/2010/main" val="1652867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p:cTn id="12" dur="500" fill="hold"/>
                                        <p:tgtEl>
                                          <p:spTgt spid="21"/>
                                        </p:tgtEl>
                                        <p:attrNameLst>
                                          <p:attrName>ppt_w</p:attrName>
                                        </p:attrNameLst>
                                      </p:cBhvr>
                                      <p:tavLst>
                                        <p:tav tm="0">
                                          <p:val>
                                            <p:fltVal val="0"/>
                                          </p:val>
                                        </p:tav>
                                        <p:tav tm="100000">
                                          <p:val>
                                            <p:strVal val="#ppt_w"/>
                                          </p:val>
                                        </p:tav>
                                      </p:tavLst>
                                    </p:anim>
                                    <p:anim calcmode="lin" valueType="num">
                                      <p:cBhvr>
                                        <p:cTn id="13" dur="500" fill="hold"/>
                                        <p:tgtEl>
                                          <p:spTgt spid="21"/>
                                        </p:tgtEl>
                                        <p:attrNameLst>
                                          <p:attrName>ppt_h</p:attrName>
                                        </p:attrNameLst>
                                      </p:cBhvr>
                                      <p:tavLst>
                                        <p:tav tm="0">
                                          <p:val>
                                            <p:fltVal val="0"/>
                                          </p:val>
                                        </p:tav>
                                        <p:tav tm="100000">
                                          <p:val>
                                            <p:strVal val="#ppt_h"/>
                                          </p:val>
                                        </p:tav>
                                      </p:tavLst>
                                    </p:anim>
                                    <p:animEffect transition="in" filter="fade">
                                      <p:cBhvr>
                                        <p:cTn id="14" dur="500"/>
                                        <p:tgtEl>
                                          <p:spTgt spid="21"/>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1000"/>
                                        <p:tgtEl>
                                          <p:spTgt spid="17"/>
                                        </p:tgtEl>
                                      </p:cBhvr>
                                    </p:animEffect>
                                    <p:anim calcmode="lin" valueType="num">
                                      <p:cBhvr>
                                        <p:cTn id="20" dur="1000" fill="hold"/>
                                        <p:tgtEl>
                                          <p:spTgt spid="17"/>
                                        </p:tgtEl>
                                        <p:attrNameLst>
                                          <p:attrName>ppt_x</p:attrName>
                                        </p:attrNameLst>
                                      </p:cBhvr>
                                      <p:tavLst>
                                        <p:tav tm="0">
                                          <p:val>
                                            <p:strVal val="#ppt_x"/>
                                          </p:val>
                                        </p:tav>
                                        <p:tav tm="100000">
                                          <p:val>
                                            <p:strVal val="#ppt_x"/>
                                          </p:val>
                                        </p:tav>
                                      </p:tavLst>
                                    </p:anim>
                                    <p:anim calcmode="lin" valueType="num">
                                      <p:cBhvr>
                                        <p:cTn id="2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1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61872" y="614148"/>
            <a:ext cx="2968934" cy="695035"/>
          </a:xfrm>
        </p:spPr>
        <p:txBody>
          <a:bodyPr/>
          <a:lstStyle/>
          <a:p>
            <a:r>
              <a:rPr lang="es-ES" dirty="0" err="1" smtClean="0"/>
              <a:t>Heijunka</a:t>
            </a:r>
            <a:r>
              <a:rPr lang="es-ES" dirty="0" smtClean="0"/>
              <a:t>:</a:t>
            </a:r>
            <a:endParaRPr lang="es-ES" dirty="0"/>
          </a:p>
        </p:txBody>
      </p:sp>
      <p:sp>
        <p:nvSpPr>
          <p:cNvPr id="3" name="CuadroTexto 2"/>
          <p:cNvSpPr txBox="1"/>
          <p:nvPr/>
        </p:nvSpPr>
        <p:spPr>
          <a:xfrm>
            <a:off x="4913194" y="776999"/>
            <a:ext cx="564578" cy="369332"/>
          </a:xfrm>
          <a:prstGeom prst="rect">
            <a:avLst/>
          </a:prstGeom>
          <a:noFill/>
        </p:spPr>
        <p:txBody>
          <a:bodyPr wrap="none" rtlCol="0">
            <a:spAutoFit/>
          </a:bodyPr>
          <a:lstStyle/>
          <a:p>
            <a:r>
              <a:rPr lang="es-ES" dirty="0" err="1" smtClean="0"/>
              <a:t>Hei</a:t>
            </a:r>
            <a:endParaRPr lang="es-ES" dirty="0"/>
          </a:p>
        </p:txBody>
      </p:sp>
      <p:sp>
        <p:nvSpPr>
          <p:cNvPr id="4" name="CuadroTexto 3"/>
          <p:cNvSpPr txBox="1"/>
          <p:nvPr/>
        </p:nvSpPr>
        <p:spPr>
          <a:xfrm>
            <a:off x="6605517" y="776999"/>
            <a:ext cx="595035" cy="369332"/>
          </a:xfrm>
          <a:prstGeom prst="rect">
            <a:avLst/>
          </a:prstGeom>
          <a:noFill/>
        </p:spPr>
        <p:txBody>
          <a:bodyPr wrap="none" rtlCol="0">
            <a:spAutoFit/>
          </a:bodyPr>
          <a:lstStyle/>
          <a:p>
            <a:r>
              <a:rPr lang="es-ES" dirty="0" smtClean="0"/>
              <a:t>Jun</a:t>
            </a:r>
            <a:endParaRPr lang="es-ES" dirty="0"/>
          </a:p>
        </p:txBody>
      </p:sp>
      <p:sp>
        <p:nvSpPr>
          <p:cNvPr id="5" name="CuadroTexto 4"/>
          <p:cNvSpPr txBox="1"/>
          <p:nvPr/>
        </p:nvSpPr>
        <p:spPr>
          <a:xfrm>
            <a:off x="8328297" y="776999"/>
            <a:ext cx="492443" cy="369332"/>
          </a:xfrm>
          <a:prstGeom prst="rect">
            <a:avLst/>
          </a:prstGeom>
          <a:noFill/>
        </p:spPr>
        <p:txBody>
          <a:bodyPr wrap="none" rtlCol="0">
            <a:spAutoFit/>
          </a:bodyPr>
          <a:lstStyle/>
          <a:p>
            <a:r>
              <a:rPr lang="es-ES" dirty="0" err="1" smtClean="0"/>
              <a:t>Ka</a:t>
            </a:r>
            <a:endParaRPr lang="es-ES" dirty="0"/>
          </a:p>
        </p:txBody>
      </p:sp>
      <p:sp>
        <p:nvSpPr>
          <p:cNvPr id="6" name="CuadroTexto 5"/>
          <p:cNvSpPr txBox="1"/>
          <p:nvPr/>
        </p:nvSpPr>
        <p:spPr>
          <a:xfrm>
            <a:off x="4797777" y="1755000"/>
            <a:ext cx="795411" cy="369332"/>
          </a:xfrm>
          <a:prstGeom prst="rect">
            <a:avLst/>
          </a:prstGeom>
          <a:noFill/>
        </p:spPr>
        <p:txBody>
          <a:bodyPr wrap="none" rtlCol="0">
            <a:spAutoFit/>
          </a:bodyPr>
          <a:lstStyle/>
          <a:p>
            <a:r>
              <a:rPr lang="es-ES" dirty="0" smtClean="0"/>
              <a:t>Plano</a:t>
            </a:r>
            <a:endParaRPr lang="es-ES" dirty="0"/>
          </a:p>
        </p:txBody>
      </p:sp>
      <p:sp>
        <p:nvSpPr>
          <p:cNvPr id="7" name="CuadroTexto 6"/>
          <p:cNvSpPr txBox="1"/>
          <p:nvPr/>
        </p:nvSpPr>
        <p:spPr>
          <a:xfrm>
            <a:off x="6525366" y="1755000"/>
            <a:ext cx="755335" cy="369332"/>
          </a:xfrm>
          <a:prstGeom prst="rect">
            <a:avLst/>
          </a:prstGeom>
          <a:noFill/>
        </p:spPr>
        <p:txBody>
          <a:bodyPr wrap="none" rtlCol="0">
            <a:spAutoFit/>
          </a:bodyPr>
          <a:lstStyle/>
          <a:p>
            <a:r>
              <a:rPr lang="es-ES" dirty="0" smtClean="0"/>
              <a:t>Nivel</a:t>
            </a:r>
            <a:endParaRPr lang="es-ES" dirty="0"/>
          </a:p>
        </p:txBody>
      </p:sp>
      <p:sp>
        <p:nvSpPr>
          <p:cNvPr id="8" name="CuadroTexto 7"/>
          <p:cNvSpPr txBox="1"/>
          <p:nvPr/>
        </p:nvSpPr>
        <p:spPr>
          <a:xfrm>
            <a:off x="7635799" y="1755000"/>
            <a:ext cx="1877437" cy="369332"/>
          </a:xfrm>
          <a:prstGeom prst="rect">
            <a:avLst/>
          </a:prstGeom>
          <a:noFill/>
        </p:spPr>
        <p:txBody>
          <a:bodyPr wrap="none" rtlCol="0">
            <a:spAutoFit/>
          </a:bodyPr>
          <a:lstStyle/>
          <a:p>
            <a:r>
              <a:rPr lang="es-ES" dirty="0" smtClean="0"/>
              <a:t>Transformación</a:t>
            </a:r>
            <a:endParaRPr lang="es-ES" dirty="0"/>
          </a:p>
        </p:txBody>
      </p:sp>
      <p:sp>
        <p:nvSpPr>
          <p:cNvPr id="9" name="Flecha abajo 8"/>
          <p:cNvSpPr/>
          <p:nvPr/>
        </p:nvSpPr>
        <p:spPr>
          <a:xfrm>
            <a:off x="4996629" y="1262682"/>
            <a:ext cx="397706" cy="445817"/>
          </a:xfrm>
          <a:prstGeom prst="downArrow">
            <a:avLst/>
          </a:prstGeo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Flecha abajo 9"/>
          <p:cNvSpPr/>
          <p:nvPr/>
        </p:nvSpPr>
        <p:spPr>
          <a:xfrm>
            <a:off x="6704180" y="1262683"/>
            <a:ext cx="397706" cy="445817"/>
          </a:xfrm>
          <a:prstGeom prst="downArrow">
            <a:avLst/>
          </a:prstGeo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Flecha abajo 10"/>
          <p:cNvSpPr/>
          <p:nvPr/>
        </p:nvSpPr>
        <p:spPr>
          <a:xfrm>
            <a:off x="8375664" y="1262683"/>
            <a:ext cx="397706" cy="445817"/>
          </a:xfrm>
          <a:prstGeom prst="downArrow">
            <a:avLst/>
          </a:prstGeo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CuadroTexto 11"/>
          <p:cNvSpPr txBox="1"/>
          <p:nvPr/>
        </p:nvSpPr>
        <p:spPr>
          <a:xfrm>
            <a:off x="1257148" y="1616500"/>
            <a:ext cx="3356569" cy="646331"/>
          </a:xfrm>
          <a:prstGeom prst="rect">
            <a:avLst/>
          </a:prstGeom>
          <a:noFill/>
        </p:spPr>
        <p:txBody>
          <a:bodyPr wrap="square" rtlCol="0">
            <a:spAutoFit/>
          </a:bodyPr>
          <a:lstStyle/>
          <a:p>
            <a:r>
              <a:rPr lang="es-ES" dirty="0" smtClean="0"/>
              <a:t>“Transformación en un nivel plano”</a:t>
            </a:r>
            <a:endParaRPr lang="es-ES" dirty="0"/>
          </a:p>
        </p:txBody>
      </p:sp>
      <p:sp>
        <p:nvSpPr>
          <p:cNvPr id="13" name="CuadroTexto 12"/>
          <p:cNvSpPr txBox="1"/>
          <p:nvPr/>
        </p:nvSpPr>
        <p:spPr>
          <a:xfrm>
            <a:off x="1665027" y="2195824"/>
            <a:ext cx="1228221" cy="369332"/>
          </a:xfrm>
          <a:prstGeom prst="rect">
            <a:avLst/>
          </a:prstGeom>
          <a:noFill/>
        </p:spPr>
        <p:txBody>
          <a:bodyPr wrap="none" rtlCol="0">
            <a:spAutoFit/>
          </a:bodyPr>
          <a:lstStyle/>
          <a:p>
            <a:r>
              <a:rPr lang="es-ES" dirty="0" smtClean="0"/>
              <a:t>Concepto:</a:t>
            </a:r>
            <a:endParaRPr lang="es-ES" dirty="0"/>
          </a:p>
        </p:txBody>
      </p:sp>
      <p:sp>
        <p:nvSpPr>
          <p:cNvPr id="14" name="CuadroTexto 13"/>
          <p:cNvSpPr txBox="1"/>
          <p:nvPr/>
        </p:nvSpPr>
        <p:spPr>
          <a:xfrm>
            <a:off x="1904048" y="2466435"/>
            <a:ext cx="2709669" cy="369332"/>
          </a:xfrm>
          <a:prstGeom prst="rect">
            <a:avLst/>
          </a:prstGeom>
          <a:noFill/>
        </p:spPr>
        <p:txBody>
          <a:bodyPr wrap="square" rtlCol="0">
            <a:spAutoFit/>
          </a:bodyPr>
          <a:lstStyle/>
          <a:p>
            <a:r>
              <a:rPr lang="es-ES" dirty="0" smtClean="0"/>
              <a:t>Sistema de producción</a:t>
            </a:r>
            <a:endParaRPr lang="es-ES" dirty="0"/>
          </a:p>
        </p:txBody>
      </p:sp>
      <p:sp>
        <p:nvSpPr>
          <p:cNvPr id="15" name="CuadroTexto 14"/>
          <p:cNvSpPr txBox="1"/>
          <p:nvPr/>
        </p:nvSpPr>
        <p:spPr>
          <a:xfrm>
            <a:off x="6169692" y="2466435"/>
            <a:ext cx="2932213" cy="369332"/>
          </a:xfrm>
          <a:prstGeom prst="rect">
            <a:avLst/>
          </a:prstGeom>
          <a:noFill/>
        </p:spPr>
        <p:txBody>
          <a:bodyPr wrap="none" rtlCol="0">
            <a:spAutoFit/>
          </a:bodyPr>
          <a:lstStyle/>
          <a:p>
            <a:r>
              <a:rPr lang="es-ES" dirty="0" smtClean="0"/>
              <a:t>Nivelado de la producción</a:t>
            </a:r>
            <a:endParaRPr lang="es-ES" dirty="0"/>
          </a:p>
        </p:txBody>
      </p:sp>
      <p:sp>
        <p:nvSpPr>
          <p:cNvPr id="17" name="Flecha derecha 16"/>
          <p:cNvSpPr/>
          <p:nvPr/>
        </p:nvSpPr>
        <p:spPr>
          <a:xfrm>
            <a:off x="4913194" y="2523721"/>
            <a:ext cx="777922" cy="254760"/>
          </a:xfrm>
          <a:prstGeom prst="rightArrow">
            <a:avLst/>
          </a:prstGeo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CuadroTexto 17"/>
          <p:cNvSpPr txBox="1"/>
          <p:nvPr/>
        </p:nvSpPr>
        <p:spPr>
          <a:xfrm>
            <a:off x="1904049" y="2871339"/>
            <a:ext cx="9434512" cy="923330"/>
          </a:xfrm>
          <a:prstGeom prst="rect">
            <a:avLst/>
          </a:prstGeom>
          <a:noFill/>
        </p:spPr>
        <p:txBody>
          <a:bodyPr wrap="square" rtlCol="0">
            <a:spAutoFit/>
          </a:bodyPr>
          <a:lstStyle/>
          <a:p>
            <a:r>
              <a:rPr lang="es-ES" dirty="0" smtClean="0"/>
              <a:t>Búsqueda de una secuencia óptima de fabricación con lotes pequeños y variados, que permitan satisfacer la demanda, pero a su vez mantener niveles reducidos de inventario</a:t>
            </a:r>
            <a:endParaRPr lang="es-ES" dirty="0"/>
          </a:p>
        </p:txBody>
      </p:sp>
      <p:sp>
        <p:nvSpPr>
          <p:cNvPr id="19" name="CuadroTexto 18"/>
          <p:cNvSpPr txBox="1"/>
          <p:nvPr/>
        </p:nvSpPr>
        <p:spPr>
          <a:xfrm>
            <a:off x="1665027" y="3773976"/>
            <a:ext cx="2297424" cy="369332"/>
          </a:xfrm>
          <a:prstGeom prst="rect">
            <a:avLst/>
          </a:prstGeom>
          <a:noFill/>
        </p:spPr>
        <p:txBody>
          <a:bodyPr wrap="none" rtlCol="0">
            <a:spAutoFit/>
          </a:bodyPr>
          <a:lstStyle/>
          <a:p>
            <a:r>
              <a:rPr lang="es-ES" dirty="0" smtClean="0"/>
              <a:t>¿Dónde se necesita?</a:t>
            </a:r>
            <a:endParaRPr lang="es-ES" dirty="0"/>
          </a:p>
        </p:txBody>
      </p:sp>
      <p:sp>
        <p:nvSpPr>
          <p:cNvPr id="20" name="CuadroTexto 19"/>
          <p:cNvSpPr txBox="1"/>
          <p:nvPr/>
        </p:nvSpPr>
        <p:spPr>
          <a:xfrm>
            <a:off x="1904048" y="4157131"/>
            <a:ext cx="8292655" cy="369332"/>
          </a:xfrm>
          <a:prstGeom prst="rect">
            <a:avLst/>
          </a:prstGeom>
          <a:noFill/>
        </p:spPr>
        <p:txBody>
          <a:bodyPr wrap="none" rtlCol="0">
            <a:spAutoFit/>
          </a:bodyPr>
          <a:lstStyle/>
          <a:p>
            <a:r>
              <a:rPr lang="es-ES" dirty="0" smtClean="0"/>
              <a:t>En una línea de producción que abasteciese varios elementos a varias líneas</a:t>
            </a:r>
            <a:endParaRPr lang="es-ES" dirty="0"/>
          </a:p>
        </p:txBody>
      </p:sp>
      <p:pic>
        <p:nvPicPr>
          <p:cNvPr id="22" name="Imagen 21"/>
          <p:cNvPicPr>
            <a:picLocks noChangeAspect="1"/>
          </p:cNvPicPr>
          <p:nvPr/>
        </p:nvPicPr>
        <p:blipFill>
          <a:blip r:embed="rId2"/>
          <a:stretch>
            <a:fillRect/>
          </a:stretch>
        </p:blipFill>
        <p:spPr>
          <a:xfrm>
            <a:off x="2462979" y="4697306"/>
            <a:ext cx="2533650" cy="2057400"/>
          </a:xfrm>
          <a:prstGeom prst="rect">
            <a:avLst/>
          </a:prstGeom>
        </p:spPr>
      </p:pic>
      <p:pic>
        <p:nvPicPr>
          <p:cNvPr id="23" name="Imagen 22"/>
          <p:cNvPicPr>
            <a:picLocks noChangeAspect="1"/>
          </p:cNvPicPr>
          <p:nvPr/>
        </p:nvPicPr>
        <p:blipFill>
          <a:blip r:embed="rId3"/>
          <a:stretch>
            <a:fillRect/>
          </a:stretch>
        </p:blipFill>
        <p:spPr>
          <a:xfrm>
            <a:off x="5763215" y="4764581"/>
            <a:ext cx="3057525" cy="1895475"/>
          </a:xfrm>
          <a:prstGeom prst="rect">
            <a:avLst/>
          </a:prstGeom>
        </p:spPr>
      </p:pic>
    </p:spTree>
    <p:extLst>
      <p:ext uri="{BB962C8B-B14F-4D97-AF65-F5344CB8AC3E}">
        <p14:creationId xmlns:p14="http://schemas.microsoft.com/office/powerpoint/2010/main" val="4043685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p:cNvGrpSpPr/>
          <p:nvPr/>
        </p:nvGrpSpPr>
        <p:grpSpPr>
          <a:xfrm>
            <a:off x="2347413" y="1487603"/>
            <a:ext cx="6182434" cy="4517412"/>
            <a:chOff x="2483891" y="354839"/>
            <a:chExt cx="6182434" cy="4517412"/>
          </a:xfrm>
        </p:grpSpPr>
        <p:sp>
          <p:nvSpPr>
            <p:cNvPr id="4" name="Triángulo isósceles 3"/>
            <p:cNvSpPr/>
            <p:nvPr/>
          </p:nvSpPr>
          <p:spPr>
            <a:xfrm>
              <a:off x="2483892" y="354839"/>
              <a:ext cx="6182433" cy="1774209"/>
            </a:xfrm>
            <a:prstGeom prst="triangl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solidFill>
                    <a:schemeClr val="tx1"/>
                  </a:solidFill>
                </a:rPr>
                <a:t>EXCELENCIA INDUSTRIAL</a:t>
              </a:r>
              <a:endParaRPr lang="es-ES" dirty="0">
                <a:solidFill>
                  <a:schemeClr val="tx1"/>
                </a:solidFill>
              </a:endParaRPr>
            </a:p>
          </p:txBody>
        </p:sp>
        <p:grpSp>
          <p:nvGrpSpPr>
            <p:cNvPr id="5" name="Grupo 4"/>
            <p:cNvGrpSpPr/>
            <p:nvPr/>
          </p:nvGrpSpPr>
          <p:grpSpPr>
            <a:xfrm>
              <a:off x="2483891" y="2129051"/>
              <a:ext cx="6182434" cy="2743200"/>
              <a:chOff x="2483891" y="2129051"/>
              <a:chExt cx="6182434" cy="2743200"/>
            </a:xfrm>
          </p:grpSpPr>
          <p:grpSp>
            <p:nvGrpSpPr>
              <p:cNvPr id="6" name="Grupo 5"/>
              <p:cNvGrpSpPr/>
              <p:nvPr/>
            </p:nvGrpSpPr>
            <p:grpSpPr>
              <a:xfrm>
                <a:off x="2483891" y="2129051"/>
                <a:ext cx="6182434" cy="2743200"/>
                <a:chOff x="2483891" y="2129051"/>
                <a:chExt cx="6182434" cy="2743200"/>
              </a:xfrm>
            </p:grpSpPr>
            <p:sp>
              <p:nvSpPr>
                <p:cNvPr id="14" name="Rectángulo 13"/>
                <p:cNvSpPr/>
                <p:nvPr/>
              </p:nvSpPr>
              <p:spPr>
                <a:xfrm>
                  <a:off x="2483891" y="2129051"/>
                  <a:ext cx="846160" cy="2743200"/>
                </a:xfrm>
                <a:prstGeom prst="rect">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dirty="0" err="1" smtClean="0">
                      <a:solidFill>
                        <a:schemeClr val="tx1"/>
                      </a:solidFill>
                    </a:rPr>
                    <a:t>Jidoka</a:t>
                  </a:r>
                  <a:endParaRPr lang="es-ES" sz="1600" dirty="0">
                    <a:solidFill>
                      <a:schemeClr val="tx1"/>
                    </a:solidFill>
                  </a:endParaRPr>
                </a:p>
              </p:txBody>
            </p:sp>
            <p:sp>
              <p:nvSpPr>
                <p:cNvPr id="15" name="Rectángulo 14"/>
                <p:cNvSpPr/>
                <p:nvPr/>
              </p:nvSpPr>
              <p:spPr>
                <a:xfrm>
                  <a:off x="7820165" y="2129051"/>
                  <a:ext cx="846160" cy="2743200"/>
                </a:xfrm>
                <a:prstGeom prst="rect">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solidFill>
                        <a:schemeClr val="tx1"/>
                      </a:solidFill>
                    </a:rPr>
                    <a:t>JIT</a:t>
                  </a:r>
                  <a:endParaRPr lang="es-ES" dirty="0">
                    <a:solidFill>
                      <a:schemeClr val="tx1"/>
                    </a:solidFill>
                  </a:endParaRPr>
                </a:p>
              </p:txBody>
            </p:sp>
          </p:grpSp>
          <p:sp>
            <p:nvSpPr>
              <p:cNvPr id="7" name="Rectángulo 6"/>
              <p:cNvSpPr/>
              <p:nvPr/>
            </p:nvSpPr>
            <p:spPr>
              <a:xfrm>
                <a:off x="4107975" y="2231408"/>
                <a:ext cx="395788" cy="2538483"/>
              </a:xfrm>
              <a:prstGeom prst="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s-ES" dirty="0" smtClean="0">
                    <a:solidFill>
                      <a:schemeClr val="tx1"/>
                    </a:solidFill>
                  </a:rPr>
                  <a:t>5S</a:t>
                </a:r>
                <a:endParaRPr lang="es-ES" dirty="0">
                  <a:solidFill>
                    <a:schemeClr val="tx1"/>
                  </a:solidFill>
                </a:endParaRPr>
              </a:p>
            </p:txBody>
          </p:sp>
          <p:sp>
            <p:nvSpPr>
              <p:cNvPr id="8" name="Rectángulo 7"/>
              <p:cNvSpPr/>
              <p:nvPr/>
            </p:nvSpPr>
            <p:spPr>
              <a:xfrm>
                <a:off x="4726657" y="2231408"/>
                <a:ext cx="395788" cy="2538483"/>
              </a:xfrm>
              <a:prstGeom prst="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s-ES" dirty="0" err="1" smtClean="0">
                    <a:solidFill>
                      <a:schemeClr val="tx1"/>
                    </a:solidFill>
                  </a:rPr>
                  <a:t>Kanban</a:t>
                </a:r>
                <a:endParaRPr lang="es-ES" dirty="0">
                  <a:solidFill>
                    <a:schemeClr val="tx1"/>
                  </a:solidFill>
                </a:endParaRPr>
              </a:p>
            </p:txBody>
          </p:sp>
          <p:sp>
            <p:nvSpPr>
              <p:cNvPr id="9" name="Rectángulo 8"/>
              <p:cNvSpPr/>
              <p:nvPr/>
            </p:nvSpPr>
            <p:spPr>
              <a:xfrm>
                <a:off x="5349915" y="2231409"/>
                <a:ext cx="395788" cy="2538483"/>
              </a:xfrm>
              <a:prstGeom prst="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s-ES" dirty="0" smtClean="0">
                    <a:solidFill>
                      <a:schemeClr val="tx1"/>
                    </a:solidFill>
                  </a:rPr>
                  <a:t>SMED</a:t>
                </a:r>
                <a:endParaRPr lang="es-ES" dirty="0">
                  <a:solidFill>
                    <a:schemeClr val="tx1"/>
                  </a:solidFill>
                </a:endParaRPr>
              </a:p>
            </p:txBody>
          </p:sp>
          <p:sp>
            <p:nvSpPr>
              <p:cNvPr id="10" name="Rectángulo 9"/>
              <p:cNvSpPr/>
              <p:nvPr/>
            </p:nvSpPr>
            <p:spPr>
              <a:xfrm>
                <a:off x="5979978" y="2231409"/>
                <a:ext cx="395788" cy="2538483"/>
              </a:xfrm>
              <a:prstGeom prst="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s-ES" dirty="0" smtClean="0">
                    <a:solidFill>
                      <a:schemeClr val="tx1"/>
                    </a:solidFill>
                  </a:rPr>
                  <a:t>TPM</a:t>
                </a:r>
                <a:endParaRPr lang="es-ES" dirty="0">
                  <a:solidFill>
                    <a:schemeClr val="tx1"/>
                  </a:solidFill>
                </a:endParaRPr>
              </a:p>
            </p:txBody>
          </p:sp>
          <p:sp>
            <p:nvSpPr>
              <p:cNvPr id="11" name="Rectángulo 10"/>
              <p:cNvSpPr/>
              <p:nvPr/>
            </p:nvSpPr>
            <p:spPr>
              <a:xfrm>
                <a:off x="6621426" y="2231409"/>
                <a:ext cx="395788" cy="2538483"/>
              </a:xfrm>
              <a:prstGeom prst="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s-ES" dirty="0" smtClean="0">
                    <a:solidFill>
                      <a:schemeClr val="tx1"/>
                    </a:solidFill>
                  </a:rPr>
                  <a:t>Gestión Visual</a:t>
                </a:r>
                <a:endParaRPr lang="es-ES" dirty="0">
                  <a:solidFill>
                    <a:schemeClr val="tx1"/>
                  </a:solidFill>
                </a:endParaRPr>
              </a:p>
            </p:txBody>
          </p:sp>
          <p:sp>
            <p:nvSpPr>
              <p:cNvPr id="12" name="Rectángulo 11"/>
              <p:cNvSpPr/>
              <p:nvPr/>
            </p:nvSpPr>
            <p:spPr>
              <a:xfrm>
                <a:off x="7244676" y="2231409"/>
                <a:ext cx="395788" cy="2538483"/>
              </a:xfrm>
              <a:prstGeom prst="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s-ES" dirty="0" smtClean="0">
                    <a:solidFill>
                      <a:schemeClr val="tx1"/>
                    </a:solidFill>
                  </a:rPr>
                  <a:t>Supermercados</a:t>
                </a:r>
                <a:endParaRPr lang="es-ES" dirty="0">
                  <a:solidFill>
                    <a:schemeClr val="tx1"/>
                  </a:solidFill>
                </a:endParaRPr>
              </a:p>
            </p:txBody>
          </p:sp>
          <p:sp>
            <p:nvSpPr>
              <p:cNvPr id="13" name="Rectángulo 12"/>
              <p:cNvSpPr/>
              <p:nvPr/>
            </p:nvSpPr>
            <p:spPr>
              <a:xfrm>
                <a:off x="3525650" y="2231408"/>
                <a:ext cx="395788" cy="2538483"/>
              </a:xfrm>
              <a:prstGeom prst="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s-ES" dirty="0" smtClean="0">
                    <a:solidFill>
                      <a:schemeClr val="tx1"/>
                    </a:solidFill>
                  </a:rPr>
                  <a:t>Control Visual</a:t>
                </a:r>
                <a:endParaRPr lang="es-ES" dirty="0">
                  <a:solidFill>
                    <a:schemeClr val="tx1"/>
                  </a:solidFill>
                </a:endParaRPr>
              </a:p>
            </p:txBody>
          </p:sp>
        </p:grpSp>
      </p:grpSp>
      <p:sp>
        <p:nvSpPr>
          <p:cNvPr id="20" name="CuadroTexto 19"/>
          <p:cNvSpPr txBox="1"/>
          <p:nvPr/>
        </p:nvSpPr>
        <p:spPr>
          <a:xfrm>
            <a:off x="764275" y="436727"/>
            <a:ext cx="3462807" cy="369332"/>
          </a:xfrm>
          <a:prstGeom prst="rect">
            <a:avLst/>
          </a:prstGeom>
          <a:noFill/>
        </p:spPr>
        <p:txBody>
          <a:bodyPr wrap="none" rtlCol="0">
            <a:spAutoFit/>
          </a:bodyPr>
          <a:lstStyle/>
          <a:p>
            <a:r>
              <a:rPr lang="es-ES" dirty="0" smtClean="0"/>
              <a:t>¿Cómo lo consigue la empresa?</a:t>
            </a:r>
            <a:endParaRPr lang="es-ES" dirty="0"/>
          </a:p>
        </p:txBody>
      </p:sp>
      <p:sp>
        <p:nvSpPr>
          <p:cNvPr id="21" name="Rectángulo 20"/>
          <p:cNvSpPr/>
          <p:nvPr/>
        </p:nvSpPr>
        <p:spPr>
          <a:xfrm>
            <a:off x="2347413" y="6005015"/>
            <a:ext cx="2060811" cy="409433"/>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solidFill>
                  <a:schemeClr val="tx1"/>
                </a:solidFill>
              </a:rPr>
              <a:t>Estandarización</a:t>
            </a:r>
            <a:endParaRPr lang="es-ES" dirty="0">
              <a:solidFill>
                <a:schemeClr val="tx1"/>
              </a:solidFill>
            </a:endParaRPr>
          </a:p>
        </p:txBody>
      </p:sp>
      <p:sp>
        <p:nvSpPr>
          <p:cNvPr id="17" name="Rectángulo 16"/>
          <p:cNvSpPr/>
          <p:nvPr/>
        </p:nvSpPr>
        <p:spPr>
          <a:xfrm>
            <a:off x="4408226" y="6005015"/>
            <a:ext cx="2060811" cy="409433"/>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err="1" smtClean="0">
                <a:solidFill>
                  <a:schemeClr val="tx1"/>
                </a:solidFill>
              </a:rPr>
              <a:t>Heijunka</a:t>
            </a:r>
            <a:endParaRPr lang="es-ES" dirty="0">
              <a:solidFill>
                <a:schemeClr val="tx1"/>
              </a:solidFill>
            </a:endParaRPr>
          </a:p>
        </p:txBody>
      </p:sp>
      <p:sp>
        <p:nvSpPr>
          <p:cNvPr id="18" name="Rectángulo 17"/>
          <p:cNvSpPr/>
          <p:nvPr/>
        </p:nvSpPr>
        <p:spPr>
          <a:xfrm>
            <a:off x="6469037" y="6005015"/>
            <a:ext cx="2060811" cy="409433"/>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i="1" u="sng" dirty="0" err="1" smtClean="0">
                <a:solidFill>
                  <a:schemeClr val="bg1"/>
                </a:solidFill>
              </a:rPr>
              <a:t>Kaizen</a:t>
            </a:r>
            <a:endParaRPr lang="es-ES" b="1" i="1" u="sng" dirty="0">
              <a:solidFill>
                <a:schemeClr val="bg1"/>
              </a:solidFill>
            </a:endParaRPr>
          </a:p>
        </p:txBody>
      </p:sp>
    </p:spTree>
    <p:extLst>
      <p:ext uri="{BB962C8B-B14F-4D97-AF65-F5344CB8AC3E}">
        <p14:creationId xmlns:p14="http://schemas.microsoft.com/office/powerpoint/2010/main" val="2615619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p:cTn id="12" dur="500" fill="hold"/>
                                        <p:tgtEl>
                                          <p:spTgt spid="21"/>
                                        </p:tgtEl>
                                        <p:attrNameLst>
                                          <p:attrName>ppt_w</p:attrName>
                                        </p:attrNameLst>
                                      </p:cBhvr>
                                      <p:tavLst>
                                        <p:tav tm="0">
                                          <p:val>
                                            <p:fltVal val="0"/>
                                          </p:val>
                                        </p:tav>
                                        <p:tav tm="100000">
                                          <p:val>
                                            <p:strVal val="#ppt_w"/>
                                          </p:val>
                                        </p:tav>
                                      </p:tavLst>
                                    </p:anim>
                                    <p:anim calcmode="lin" valueType="num">
                                      <p:cBhvr>
                                        <p:cTn id="13" dur="500" fill="hold"/>
                                        <p:tgtEl>
                                          <p:spTgt spid="21"/>
                                        </p:tgtEl>
                                        <p:attrNameLst>
                                          <p:attrName>ppt_h</p:attrName>
                                        </p:attrNameLst>
                                      </p:cBhvr>
                                      <p:tavLst>
                                        <p:tav tm="0">
                                          <p:val>
                                            <p:fltVal val="0"/>
                                          </p:val>
                                        </p:tav>
                                        <p:tav tm="100000">
                                          <p:val>
                                            <p:strVal val="#ppt_h"/>
                                          </p:val>
                                        </p:tav>
                                      </p:tavLst>
                                    </p:anim>
                                    <p:animEffect transition="in" filter="fade">
                                      <p:cBhvr>
                                        <p:cTn id="14" dur="500"/>
                                        <p:tgtEl>
                                          <p:spTgt spid="21"/>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p:cTn id="17" dur="500" fill="hold"/>
                                        <p:tgtEl>
                                          <p:spTgt spid="17"/>
                                        </p:tgtEl>
                                        <p:attrNameLst>
                                          <p:attrName>ppt_w</p:attrName>
                                        </p:attrNameLst>
                                      </p:cBhvr>
                                      <p:tavLst>
                                        <p:tav tm="0">
                                          <p:val>
                                            <p:fltVal val="0"/>
                                          </p:val>
                                        </p:tav>
                                        <p:tav tm="100000">
                                          <p:val>
                                            <p:strVal val="#ppt_w"/>
                                          </p:val>
                                        </p:tav>
                                      </p:tavLst>
                                    </p:anim>
                                    <p:anim calcmode="lin" valueType="num">
                                      <p:cBhvr>
                                        <p:cTn id="18" dur="500" fill="hold"/>
                                        <p:tgtEl>
                                          <p:spTgt spid="17"/>
                                        </p:tgtEl>
                                        <p:attrNameLst>
                                          <p:attrName>ppt_h</p:attrName>
                                        </p:attrNameLst>
                                      </p:cBhvr>
                                      <p:tavLst>
                                        <p:tav tm="0">
                                          <p:val>
                                            <p:fltVal val="0"/>
                                          </p:val>
                                        </p:tav>
                                        <p:tav tm="100000">
                                          <p:val>
                                            <p:strVal val="#ppt_h"/>
                                          </p:val>
                                        </p:tav>
                                      </p:tavLst>
                                    </p:anim>
                                    <p:animEffect transition="in" filter="fade">
                                      <p:cBhvr>
                                        <p:cTn id="19" dur="500"/>
                                        <p:tgtEl>
                                          <p:spTgt spid="17"/>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1000"/>
                                        <p:tgtEl>
                                          <p:spTgt spid="18"/>
                                        </p:tgtEl>
                                      </p:cBhvr>
                                    </p:animEffect>
                                    <p:anim calcmode="lin" valueType="num">
                                      <p:cBhvr>
                                        <p:cTn id="25" dur="1000" fill="hold"/>
                                        <p:tgtEl>
                                          <p:spTgt spid="18"/>
                                        </p:tgtEl>
                                        <p:attrNameLst>
                                          <p:attrName>ppt_x</p:attrName>
                                        </p:attrNameLst>
                                      </p:cBhvr>
                                      <p:tavLst>
                                        <p:tav tm="0">
                                          <p:val>
                                            <p:strVal val="#ppt_x"/>
                                          </p:val>
                                        </p:tav>
                                        <p:tav tm="100000">
                                          <p:val>
                                            <p:strVal val="#ppt_x"/>
                                          </p:val>
                                        </p:tav>
                                      </p:tavLst>
                                    </p:anim>
                                    <p:anim calcmode="lin" valueType="num">
                                      <p:cBhvr>
                                        <p:cTn id="26"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17" grpId="0" animBg="1"/>
      <p:bldP spid="18"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357406" y="327546"/>
            <a:ext cx="2327489" cy="722331"/>
          </a:xfrm>
        </p:spPr>
        <p:txBody>
          <a:bodyPr/>
          <a:lstStyle/>
          <a:p>
            <a:r>
              <a:rPr lang="es-ES" dirty="0" err="1" smtClean="0"/>
              <a:t>Kaizen</a:t>
            </a:r>
            <a:r>
              <a:rPr lang="es-ES" dirty="0" smtClean="0"/>
              <a:t>:</a:t>
            </a:r>
            <a:endParaRPr lang="es-ES" dirty="0"/>
          </a:p>
        </p:txBody>
      </p:sp>
      <p:sp>
        <p:nvSpPr>
          <p:cNvPr id="3" name="CuadroTexto 2"/>
          <p:cNvSpPr txBox="1"/>
          <p:nvPr/>
        </p:nvSpPr>
        <p:spPr>
          <a:xfrm>
            <a:off x="5769759" y="841337"/>
            <a:ext cx="564578" cy="369332"/>
          </a:xfrm>
          <a:prstGeom prst="rect">
            <a:avLst/>
          </a:prstGeom>
          <a:noFill/>
        </p:spPr>
        <p:txBody>
          <a:bodyPr wrap="none" rtlCol="0">
            <a:spAutoFit/>
          </a:bodyPr>
          <a:lstStyle/>
          <a:p>
            <a:r>
              <a:rPr lang="es-ES" dirty="0" err="1" smtClean="0"/>
              <a:t>Kai</a:t>
            </a:r>
            <a:endParaRPr lang="es-ES" dirty="0"/>
          </a:p>
        </p:txBody>
      </p:sp>
      <p:sp>
        <p:nvSpPr>
          <p:cNvPr id="4" name="CuadroTexto 3"/>
          <p:cNvSpPr txBox="1"/>
          <p:nvPr/>
        </p:nvSpPr>
        <p:spPr>
          <a:xfrm>
            <a:off x="7758018" y="841337"/>
            <a:ext cx="582211" cy="369332"/>
          </a:xfrm>
          <a:prstGeom prst="rect">
            <a:avLst/>
          </a:prstGeom>
          <a:noFill/>
        </p:spPr>
        <p:txBody>
          <a:bodyPr wrap="none" rtlCol="0">
            <a:spAutoFit/>
          </a:bodyPr>
          <a:lstStyle/>
          <a:p>
            <a:r>
              <a:rPr lang="es-ES" dirty="0" smtClean="0"/>
              <a:t>Zen</a:t>
            </a:r>
            <a:endParaRPr lang="es-ES" dirty="0"/>
          </a:p>
        </p:txBody>
      </p:sp>
      <p:sp>
        <p:nvSpPr>
          <p:cNvPr id="5" name="CuadroTexto 4"/>
          <p:cNvSpPr txBox="1"/>
          <p:nvPr/>
        </p:nvSpPr>
        <p:spPr>
          <a:xfrm>
            <a:off x="5551750" y="1645713"/>
            <a:ext cx="1000595" cy="369332"/>
          </a:xfrm>
          <a:prstGeom prst="rect">
            <a:avLst/>
          </a:prstGeom>
          <a:noFill/>
        </p:spPr>
        <p:txBody>
          <a:bodyPr wrap="none" rtlCol="0">
            <a:spAutoFit/>
          </a:bodyPr>
          <a:lstStyle/>
          <a:p>
            <a:r>
              <a:rPr lang="es-ES" dirty="0" smtClean="0"/>
              <a:t>Cambio</a:t>
            </a:r>
            <a:endParaRPr lang="es-ES" dirty="0"/>
          </a:p>
        </p:txBody>
      </p:sp>
      <p:sp>
        <p:nvSpPr>
          <p:cNvPr id="6" name="CuadroTexto 5"/>
          <p:cNvSpPr txBox="1"/>
          <p:nvPr/>
        </p:nvSpPr>
        <p:spPr>
          <a:xfrm>
            <a:off x="7537604" y="1645713"/>
            <a:ext cx="1023037" cy="369332"/>
          </a:xfrm>
          <a:prstGeom prst="rect">
            <a:avLst/>
          </a:prstGeom>
          <a:noFill/>
        </p:spPr>
        <p:txBody>
          <a:bodyPr wrap="none" rtlCol="0">
            <a:spAutoFit/>
          </a:bodyPr>
          <a:lstStyle/>
          <a:p>
            <a:r>
              <a:rPr lang="es-ES" dirty="0" smtClean="0"/>
              <a:t>A mejor</a:t>
            </a:r>
            <a:endParaRPr lang="es-ES" dirty="0"/>
          </a:p>
        </p:txBody>
      </p:sp>
      <p:sp>
        <p:nvSpPr>
          <p:cNvPr id="7" name="Flecha derecha 6"/>
          <p:cNvSpPr/>
          <p:nvPr/>
        </p:nvSpPr>
        <p:spPr>
          <a:xfrm rot="10800000">
            <a:off x="4223248" y="1738046"/>
            <a:ext cx="1205672" cy="184666"/>
          </a:xfrm>
          <a:prstGeom prst="rightArrow">
            <a:avLst/>
          </a:prstGeo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Flecha abajo 7"/>
          <p:cNvSpPr/>
          <p:nvPr/>
        </p:nvSpPr>
        <p:spPr>
          <a:xfrm>
            <a:off x="5857001" y="1277986"/>
            <a:ext cx="390092" cy="300409"/>
          </a:xfrm>
          <a:prstGeom prst="downArrow">
            <a:avLst/>
          </a:prstGeo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Flecha abajo 8"/>
          <p:cNvSpPr/>
          <p:nvPr/>
        </p:nvSpPr>
        <p:spPr>
          <a:xfrm>
            <a:off x="7854076" y="1277985"/>
            <a:ext cx="390092" cy="300409"/>
          </a:xfrm>
          <a:prstGeom prst="downArrow">
            <a:avLst/>
          </a:prstGeo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CuadroTexto 9"/>
          <p:cNvSpPr txBox="1"/>
          <p:nvPr/>
        </p:nvSpPr>
        <p:spPr>
          <a:xfrm>
            <a:off x="1992149" y="1645713"/>
            <a:ext cx="2108269" cy="369332"/>
          </a:xfrm>
          <a:prstGeom prst="rect">
            <a:avLst/>
          </a:prstGeom>
          <a:noFill/>
        </p:spPr>
        <p:txBody>
          <a:bodyPr wrap="none" rtlCol="0">
            <a:spAutoFit/>
          </a:bodyPr>
          <a:lstStyle/>
          <a:p>
            <a:r>
              <a:rPr lang="es-ES" dirty="0" smtClean="0"/>
              <a:t>“Mejora continua”</a:t>
            </a:r>
            <a:endParaRPr lang="es-ES" dirty="0"/>
          </a:p>
        </p:txBody>
      </p:sp>
      <p:sp>
        <p:nvSpPr>
          <p:cNvPr id="11" name="CuadroTexto 10"/>
          <p:cNvSpPr txBox="1"/>
          <p:nvPr/>
        </p:nvSpPr>
        <p:spPr>
          <a:xfrm>
            <a:off x="1568422" y="2807816"/>
            <a:ext cx="9619465" cy="923330"/>
          </a:xfrm>
          <a:prstGeom prst="rect">
            <a:avLst/>
          </a:prstGeom>
          <a:noFill/>
        </p:spPr>
        <p:txBody>
          <a:bodyPr wrap="square" rtlCol="0">
            <a:spAutoFit/>
          </a:bodyPr>
          <a:lstStyle/>
          <a:p>
            <a:r>
              <a:rPr lang="es-ES" dirty="0" smtClean="0"/>
              <a:t>La mejora continua se logra a través de todas las acciones diarias , por mínimas que estas sean</a:t>
            </a:r>
            <a:r>
              <a:rPr lang="es-ES" dirty="0"/>
              <a:t>,</a:t>
            </a:r>
            <a:r>
              <a:rPr lang="es-ES" dirty="0" smtClean="0"/>
              <a:t> que permiten que los procesos y la empresa sean más competitivas en la satisfacción del cliente </a:t>
            </a:r>
            <a:endParaRPr lang="es-ES" dirty="0"/>
          </a:p>
        </p:txBody>
      </p:sp>
      <p:sp>
        <p:nvSpPr>
          <p:cNvPr id="12" name="CuadroTexto 11"/>
          <p:cNvSpPr txBox="1"/>
          <p:nvPr/>
        </p:nvSpPr>
        <p:spPr>
          <a:xfrm>
            <a:off x="1568422" y="4123887"/>
            <a:ext cx="9619465" cy="646331"/>
          </a:xfrm>
          <a:prstGeom prst="rect">
            <a:avLst/>
          </a:prstGeom>
          <a:noFill/>
        </p:spPr>
        <p:txBody>
          <a:bodyPr wrap="square" rtlCol="0">
            <a:spAutoFit/>
          </a:bodyPr>
          <a:lstStyle/>
          <a:p>
            <a:r>
              <a:rPr lang="es-ES" dirty="0" smtClean="0"/>
              <a:t>La velocidad del cambio dependerá del número de acciones de mejoramiento que se realicen día a día y de la efectividad con </a:t>
            </a:r>
            <a:r>
              <a:rPr lang="es-ES" dirty="0" err="1" smtClean="0"/>
              <a:t>qie</a:t>
            </a:r>
            <a:r>
              <a:rPr lang="es-ES" dirty="0" smtClean="0"/>
              <a:t> éstas se realicen</a:t>
            </a:r>
            <a:endParaRPr lang="es-ES" dirty="0"/>
          </a:p>
        </p:txBody>
      </p:sp>
      <p:sp>
        <p:nvSpPr>
          <p:cNvPr id="13" name="CuadroTexto 12"/>
          <p:cNvSpPr txBox="1"/>
          <p:nvPr/>
        </p:nvSpPr>
        <p:spPr>
          <a:xfrm>
            <a:off x="1568422" y="5162959"/>
            <a:ext cx="9619465" cy="923330"/>
          </a:xfrm>
          <a:prstGeom prst="rect">
            <a:avLst/>
          </a:prstGeom>
          <a:noFill/>
        </p:spPr>
        <p:txBody>
          <a:bodyPr wrap="square" rtlCol="0">
            <a:spAutoFit/>
          </a:bodyPr>
          <a:lstStyle/>
          <a:p>
            <a:r>
              <a:rPr lang="es-ES" dirty="0" smtClean="0"/>
              <a:t>Es importante que el mejoramiento continuo sea una idea internalizada por completo en la conducta de todos los miembros de la empresa, convirtiéndose en una filosofía de trabajo</a:t>
            </a:r>
            <a:endParaRPr lang="es-ES" dirty="0"/>
          </a:p>
        </p:txBody>
      </p:sp>
    </p:spTree>
    <p:extLst>
      <p:ext uri="{BB962C8B-B14F-4D97-AF65-F5344CB8AC3E}">
        <p14:creationId xmlns:p14="http://schemas.microsoft.com/office/powerpoint/2010/main" val="1045744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1023582" y="150126"/>
            <a:ext cx="2688557" cy="646331"/>
          </a:xfrm>
          <a:prstGeom prst="rect">
            <a:avLst/>
          </a:prstGeom>
          <a:noFill/>
        </p:spPr>
        <p:txBody>
          <a:bodyPr wrap="none" rtlCol="0">
            <a:spAutoFit/>
          </a:bodyPr>
          <a:lstStyle/>
          <a:p>
            <a:r>
              <a:rPr lang="es-ES" sz="3600" dirty="0" smtClean="0"/>
              <a:t>La empresa</a:t>
            </a:r>
            <a:endParaRPr lang="es-ES" sz="3600" dirty="0"/>
          </a:p>
        </p:txBody>
      </p:sp>
      <p:sp>
        <p:nvSpPr>
          <p:cNvPr id="4" name="CuadroTexto 3"/>
          <p:cNvSpPr txBox="1"/>
          <p:nvPr/>
        </p:nvSpPr>
        <p:spPr>
          <a:xfrm>
            <a:off x="1337480" y="1050456"/>
            <a:ext cx="3054041" cy="369332"/>
          </a:xfrm>
          <a:prstGeom prst="rect">
            <a:avLst/>
          </a:prstGeom>
          <a:noFill/>
        </p:spPr>
        <p:txBody>
          <a:bodyPr wrap="none" rtlCol="0">
            <a:spAutoFit/>
          </a:bodyPr>
          <a:lstStyle/>
          <a:p>
            <a:r>
              <a:rPr lang="es-ES" dirty="0" smtClean="0"/>
              <a:t>Airbus </a:t>
            </a:r>
            <a:r>
              <a:rPr lang="es-ES" dirty="0" err="1" smtClean="0"/>
              <a:t>Helicopters</a:t>
            </a:r>
            <a:r>
              <a:rPr lang="es-ES" dirty="0" smtClean="0"/>
              <a:t> España</a:t>
            </a:r>
          </a:p>
        </p:txBody>
      </p:sp>
      <p:pic>
        <p:nvPicPr>
          <p:cNvPr id="5" name="Imagen 4"/>
          <p:cNvPicPr/>
          <p:nvPr/>
        </p:nvPicPr>
        <p:blipFill>
          <a:blip r:embed="rId2"/>
          <a:stretch>
            <a:fillRect/>
          </a:stretch>
        </p:blipFill>
        <p:spPr>
          <a:xfrm>
            <a:off x="2550602" y="1673787"/>
            <a:ext cx="5400040" cy="4980940"/>
          </a:xfrm>
          <a:prstGeom prst="rect">
            <a:avLst/>
          </a:prstGeom>
        </p:spPr>
      </p:pic>
    </p:spTree>
    <p:extLst>
      <p:ext uri="{BB962C8B-B14F-4D97-AF65-F5344CB8AC3E}">
        <p14:creationId xmlns:p14="http://schemas.microsoft.com/office/powerpoint/2010/main" val="316475789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1023582" y="150126"/>
            <a:ext cx="3248005" cy="769441"/>
          </a:xfrm>
          <a:prstGeom prst="rect">
            <a:avLst/>
          </a:prstGeom>
          <a:noFill/>
        </p:spPr>
        <p:txBody>
          <a:bodyPr wrap="none" rtlCol="0">
            <a:spAutoFit/>
          </a:bodyPr>
          <a:lstStyle/>
          <a:p>
            <a:r>
              <a:rPr lang="es-ES" sz="4400" dirty="0" smtClean="0"/>
              <a:t>La empresa</a:t>
            </a:r>
            <a:endParaRPr lang="es-ES" sz="4400" dirty="0"/>
          </a:p>
        </p:txBody>
      </p:sp>
      <p:sp>
        <p:nvSpPr>
          <p:cNvPr id="4" name="CuadroTexto 3"/>
          <p:cNvSpPr txBox="1"/>
          <p:nvPr/>
        </p:nvSpPr>
        <p:spPr>
          <a:xfrm>
            <a:off x="1405720" y="1159639"/>
            <a:ext cx="9817366" cy="646331"/>
          </a:xfrm>
          <a:prstGeom prst="rect">
            <a:avLst/>
          </a:prstGeom>
          <a:noFill/>
        </p:spPr>
        <p:txBody>
          <a:bodyPr wrap="square" rtlCol="0">
            <a:spAutoFit/>
          </a:bodyPr>
          <a:lstStyle/>
          <a:p>
            <a:r>
              <a:rPr lang="es-ES" dirty="0" smtClean="0"/>
              <a:t>La fábrica </a:t>
            </a:r>
            <a:r>
              <a:rPr lang="es-ES" dirty="0"/>
              <a:t>se halla ubicada en El Parque Aeronáutico y Logístico de Albacete a 3.9 kilómetros de la ciudad de Albacete, capital de la provincia albaceteña.</a:t>
            </a:r>
          </a:p>
        </p:txBody>
      </p:sp>
      <p:pic>
        <p:nvPicPr>
          <p:cNvPr id="5" name="Imagen 4"/>
          <p:cNvPicPr/>
          <p:nvPr/>
        </p:nvPicPr>
        <p:blipFill>
          <a:blip r:embed="rId2"/>
          <a:stretch>
            <a:fillRect/>
          </a:stretch>
        </p:blipFill>
        <p:spPr>
          <a:xfrm>
            <a:off x="2822774" y="1928800"/>
            <a:ext cx="5400040" cy="4465955"/>
          </a:xfrm>
          <a:prstGeom prst="rect">
            <a:avLst/>
          </a:prstGeom>
        </p:spPr>
      </p:pic>
    </p:spTree>
    <p:extLst>
      <p:ext uri="{BB962C8B-B14F-4D97-AF65-F5344CB8AC3E}">
        <p14:creationId xmlns:p14="http://schemas.microsoft.com/office/powerpoint/2010/main" val="246734678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1009934" y="559558"/>
            <a:ext cx="4416594" cy="769441"/>
          </a:xfrm>
          <a:prstGeom prst="rect">
            <a:avLst/>
          </a:prstGeom>
          <a:noFill/>
        </p:spPr>
        <p:txBody>
          <a:bodyPr wrap="none" rtlCol="0">
            <a:spAutoFit/>
          </a:bodyPr>
          <a:lstStyle/>
          <a:p>
            <a:r>
              <a:rPr lang="es-ES" sz="4400" dirty="0" smtClean="0"/>
              <a:t>Proyecto </a:t>
            </a:r>
            <a:r>
              <a:rPr lang="es-ES" sz="4400" dirty="0" err="1" smtClean="0"/>
              <a:t>Kaizen</a:t>
            </a:r>
            <a:endParaRPr lang="es-ES" sz="4400" dirty="0"/>
          </a:p>
        </p:txBody>
      </p:sp>
      <p:sp>
        <p:nvSpPr>
          <p:cNvPr id="5" name="CuadroTexto 4"/>
          <p:cNvSpPr txBox="1"/>
          <p:nvPr/>
        </p:nvSpPr>
        <p:spPr>
          <a:xfrm>
            <a:off x="1009934" y="4382888"/>
            <a:ext cx="1175322" cy="400110"/>
          </a:xfrm>
          <a:prstGeom prst="rect">
            <a:avLst/>
          </a:prstGeom>
          <a:noFill/>
        </p:spPr>
        <p:txBody>
          <a:bodyPr wrap="none" rtlCol="0">
            <a:spAutoFit/>
          </a:bodyPr>
          <a:lstStyle/>
          <a:p>
            <a:r>
              <a:rPr lang="es-ES" sz="2000" dirty="0" smtClean="0"/>
              <a:t>Objetivo</a:t>
            </a:r>
            <a:endParaRPr lang="es-ES" sz="2000" dirty="0"/>
          </a:p>
        </p:txBody>
      </p:sp>
      <p:sp>
        <p:nvSpPr>
          <p:cNvPr id="6" name="CuadroTexto 5"/>
          <p:cNvSpPr txBox="1"/>
          <p:nvPr/>
        </p:nvSpPr>
        <p:spPr>
          <a:xfrm>
            <a:off x="1528549" y="1544162"/>
            <a:ext cx="5089855" cy="369332"/>
          </a:xfrm>
          <a:prstGeom prst="rect">
            <a:avLst/>
          </a:prstGeom>
          <a:noFill/>
        </p:spPr>
        <p:txBody>
          <a:bodyPr wrap="none" rtlCol="0">
            <a:spAutoFit/>
          </a:bodyPr>
          <a:lstStyle/>
          <a:p>
            <a:r>
              <a:rPr lang="es-ES" dirty="0" smtClean="0"/>
              <a:t>Involucración del personal en la filosofía Lean</a:t>
            </a:r>
            <a:endParaRPr lang="es-ES" dirty="0"/>
          </a:p>
        </p:txBody>
      </p:sp>
      <p:sp>
        <p:nvSpPr>
          <p:cNvPr id="7" name="CuadroTexto 6"/>
          <p:cNvSpPr txBox="1"/>
          <p:nvPr/>
        </p:nvSpPr>
        <p:spPr>
          <a:xfrm>
            <a:off x="1405719" y="5167438"/>
            <a:ext cx="7516801" cy="369332"/>
          </a:xfrm>
          <a:prstGeom prst="rect">
            <a:avLst/>
          </a:prstGeom>
          <a:noFill/>
        </p:spPr>
        <p:txBody>
          <a:bodyPr wrap="none" rtlCol="0">
            <a:spAutoFit/>
          </a:bodyPr>
          <a:lstStyle/>
          <a:p>
            <a:r>
              <a:rPr lang="es-ES" dirty="0" smtClean="0"/>
              <a:t>- Disminución máxima de los desperdicios en la cadena de producción</a:t>
            </a:r>
            <a:endParaRPr lang="es-ES" dirty="0"/>
          </a:p>
        </p:txBody>
      </p:sp>
      <p:sp>
        <p:nvSpPr>
          <p:cNvPr id="8" name="CuadroTexto 7"/>
          <p:cNvSpPr txBox="1"/>
          <p:nvPr/>
        </p:nvSpPr>
        <p:spPr>
          <a:xfrm>
            <a:off x="1405719" y="5798721"/>
            <a:ext cx="3164649" cy="369332"/>
          </a:xfrm>
          <a:prstGeom prst="rect">
            <a:avLst/>
          </a:prstGeom>
          <a:noFill/>
        </p:spPr>
        <p:txBody>
          <a:bodyPr wrap="none" rtlCol="0">
            <a:spAutoFit/>
          </a:bodyPr>
          <a:lstStyle/>
          <a:p>
            <a:r>
              <a:rPr lang="es-ES" dirty="0" smtClean="0"/>
              <a:t>- Mejora continua constante</a:t>
            </a:r>
            <a:endParaRPr lang="es-ES" dirty="0"/>
          </a:p>
        </p:txBody>
      </p:sp>
      <p:pic>
        <p:nvPicPr>
          <p:cNvPr id="1026" name="Picture 2" descr="Resultado de imagen de involucracion del person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65778" y="1960615"/>
            <a:ext cx="6000797" cy="24222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00552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542595" y="365644"/>
            <a:ext cx="2552302" cy="369332"/>
          </a:xfrm>
          <a:prstGeom prst="rect">
            <a:avLst/>
          </a:prstGeom>
          <a:noFill/>
        </p:spPr>
        <p:txBody>
          <a:bodyPr wrap="none" rtlCol="0">
            <a:spAutoFit/>
          </a:bodyPr>
          <a:lstStyle/>
          <a:p>
            <a:r>
              <a:rPr lang="es-ES" dirty="0" smtClean="0"/>
              <a:t>Ruta de implantación </a:t>
            </a:r>
            <a:endParaRPr lang="es-ES" dirty="0"/>
          </a:p>
        </p:txBody>
      </p:sp>
      <p:sp>
        <p:nvSpPr>
          <p:cNvPr id="4" name="CuadroTexto 3"/>
          <p:cNvSpPr txBox="1"/>
          <p:nvPr/>
        </p:nvSpPr>
        <p:spPr>
          <a:xfrm>
            <a:off x="1364776" y="1201005"/>
            <a:ext cx="453970" cy="369332"/>
          </a:xfrm>
          <a:prstGeom prst="rect">
            <a:avLst/>
          </a:prstGeom>
          <a:noFill/>
        </p:spPr>
        <p:txBody>
          <a:bodyPr wrap="none" rtlCol="0">
            <a:spAutoFit/>
          </a:bodyPr>
          <a:lstStyle/>
          <a:p>
            <a:r>
              <a:rPr lang="es-ES" dirty="0" smtClean="0"/>
              <a:t>1) </a:t>
            </a:r>
            <a:endParaRPr lang="es-ES" dirty="0"/>
          </a:p>
        </p:txBody>
      </p:sp>
      <p:sp>
        <p:nvSpPr>
          <p:cNvPr id="5" name="CuadroTexto 4"/>
          <p:cNvSpPr txBox="1"/>
          <p:nvPr/>
        </p:nvSpPr>
        <p:spPr>
          <a:xfrm>
            <a:off x="1364776" y="1845293"/>
            <a:ext cx="453970" cy="369332"/>
          </a:xfrm>
          <a:prstGeom prst="rect">
            <a:avLst/>
          </a:prstGeom>
          <a:noFill/>
        </p:spPr>
        <p:txBody>
          <a:bodyPr wrap="none" rtlCol="0">
            <a:spAutoFit/>
          </a:bodyPr>
          <a:lstStyle/>
          <a:p>
            <a:r>
              <a:rPr lang="es-ES" dirty="0" smtClean="0"/>
              <a:t>2) </a:t>
            </a:r>
            <a:endParaRPr lang="es-ES" dirty="0"/>
          </a:p>
        </p:txBody>
      </p:sp>
      <p:sp>
        <p:nvSpPr>
          <p:cNvPr id="6" name="CuadroTexto 5"/>
          <p:cNvSpPr txBox="1"/>
          <p:nvPr/>
        </p:nvSpPr>
        <p:spPr>
          <a:xfrm>
            <a:off x="1364776" y="2489581"/>
            <a:ext cx="453970" cy="369332"/>
          </a:xfrm>
          <a:prstGeom prst="rect">
            <a:avLst/>
          </a:prstGeom>
          <a:noFill/>
        </p:spPr>
        <p:txBody>
          <a:bodyPr wrap="none" rtlCol="0">
            <a:spAutoFit/>
          </a:bodyPr>
          <a:lstStyle/>
          <a:p>
            <a:r>
              <a:rPr lang="es-ES" dirty="0"/>
              <a:t>3</a:t>
            </a:r>
            <a:r>
              <a:rPr lang="es-ES" dirty="0" smtClean="0"/>
              <a:t>) </a:t>
            </a:r>
            <a:endParaRPr lang="es-ES" dirty="0"/>
          </a:p>
        </p:txBody>
      </p:sp>
      <p:sp>
        <p:nvSpPr>
          <p:cNvPr id="7" name="CuadroTexto 6"/>
          <p:cNvSpPr txBox="1"/>
          <p:nvPr/>
        </p:nvSpPr>
        <p:spPr>
          <a:xfrm>
            <a:off x="1364776" y="3133869"/>
            <a:ext cx="453970" cy="369332"/>
          </a:xfrm>
          <a:prstGeom prst="rect">
            <a:avLst/>
          </a:prstGeom>
          <a:noFill/>
        </p:spPr>
        <p:txBody>
          <a:bodyPr wrap="none" rtlCol="0">
            <a:spAutoFit/>
          </a:bodyPr>
          <a:lstStyle/>
          <a:p>
            <a:r>
              <a:rPr lang="es-ES" dirty="0"/>
              <a:t>4</a:t>
            </a:r>
            <a:r>
              <a:rPr lang="es-ES" dirty="0" smtClean="0"/>
              <a:t>) </a:t>
            </a:r>
            <a:endParaRPr lang="es-ES" dirty="0"/>
          </a:p>
        </p:txBody>
      </p:sp>
      <p:sp>
        <p:nvSpPr>
          <p:cNvPr id="8" name="CuadroTexto 7"/>
          <p:cNvSpPr txBox="1"/>
          <p:nvPr/>
        </p:nvSpPr>
        <p:spPr>
          <a:xfrm>
            <a:off x="1364776" y="5066733"/>
            <a:ext cx="453970" cy="369332"/>
          </a:xfrm>
          <a:prstGeom prst="rect">
            <a:avLst/>
          </a:prstGeom>
          <a:noFill/>
        </p:spPr>
        <p:txBody>
          <a:bodyPr wrap="none" rtlCol="0">
            <a:spAutoFit/>
          </a:bodyPr>
          <a:lstStyle/>
          <a:p>
            <a:r>
              <a:rPr lang="es-ES" dirty="0"/>
              <a:t>7</a:t>
            </a:r>
            <a:r>
              <a:rPr lang="es-ES" dirty="0" smtClean="0"/>
              <a:t>) </a:t>
            </a:r>
            <a:endParaRPr lang="es-ES" dirty="0"/>
          </a:p>
        </p:txBody>
      </p:sp>
      <p:sp>
        <p:nvSpPr>
          <p:cNvPr id="9" name="CuadroTexto 8"/>
          <p:cNvSpPr txBox="1"/>
          <p:nvPr/>
        </p:nvSpPr>
        <p:spPr>
          <a:xfrm>
            <a:off x="1364776" y="4422445"/>
            <a:ext cx="453970" cy="369332"/>
          </a:xfrm>
          <a:prstGeom prst="rect">
            <a:avLst/>
          </a:prstGeom>
          <a:noFill/>
        </p:spPr>
        <p:txBody>
          <a:bodyPr wrap="none" rtlCol="0">
            <a:spAutoFit/>
          </a:bodyPr>
          <a:lstStyle/>
          <a:p>
            <a:r>
              <a:rPr lang="es-ES" dirty="0"/>
              <a:t>6</a:t>
            </a:r>
            <a:r>
              <a:rPr lang="es-ES" dirty="0" smtClean="0"/>
              <a:t>) </a:t>
            </a:r>
            <a:endParaRPr lang="es-ES" dirty="0"/>
          </a:p>
        </p:txBody>
      </p:sp>
      <p:sp>
        <p:nvSpPr>
          <p:cNvPr id="10" name="CuadroTexto 9"/>
          <p:cNvSpPr txBox="1"/>
          <p:nvPr/>
        </p:nvSpPr>
        <p:spPr>
          <a:xfrm>
            <a:off x="1364776" y="3778157"/>
            <a:ext cx="453970" cy="369332"/>
          </a:xfrm>
          <a:prstGeom prst="rect">
            <a:avLst/>
          </a:prstGeom>
          <a:noFill/>
        </p:spPr>
        <p:txBody>
          <a:bodyPr wrap="none" rtlCol="0">
            <a:spAutoFit/>
          </a:bodyPr>
          <a:lstStyle/>
          <a:p>
            <a:r>
              <a:rPr lang="es-ES" dirty="0"/>
              <a:t>5</a:t>
            </a:r>
            <a:r>
              <a:rPr lang="es-ES" dirty="0" smtClean="0"/>
              <a:t>) </a:t>
            </a:r>
            <a:endParaRPr lang="es-ES" dirty="0"/>
          </a:p>
        </p:txBody>
      </p:sp>
      <p:sp>
        <p:nvSpPr>
          <p:cNvPr id="11" name="CuadroTexto 10"/>
          <p:cNvSpPr txBox="1"/>
          <p:nvPr/>
        </p:nvSpPr>
        <p:spPr>
          <a:xfrm>
            <a:off x="1364776" y="5711021"/>
            <a:ext cx="453970" cy="369332"/>
          </a:xfrm>
          <a:prstGeom prst="rect">
            <a:avLst/>
          </a:prstGeom>
          <a:noFill/>
        </p:spPr>
        <p:txBody>
          <a:bodyPr wrap="none" rtlCol="0">
            <a:spAutoFit/>
          </a:bodyPr>
          <a:lstStyle/>
          <a:p>
            <a:r>
              <a:rPr lang="es-ES" dirty="0" smtClean="0"/>
              <a:t>8) </a:t>
            </a:r>
            <a:endParaRPr lang="es-ES" dirty="0"/>
          </a:p>
        </p:txBody>
      </p:sp>
      <p:sp>
        <p:nvSpPr>
          <p:cNvPr id="12" name="CuadroTexto 11"/>
          <p:cNvSpPr txBox="1"/>
          <p:nvPr/>
        </p:nvSpPr>
        <p:spPr>
          <a:xfrm>
            <a:off x="1818746" y="1201005"/>
            <a:ext cx="4022255" cy="369332"/>
          </a:xfrm>
          <a:prstGeom prst="rect">
            <a:avLst/>
          </a:prstGeom>
          <a:noFill/>
        </p:spPr>
        <p:txBody>
          <a:bodyPr wrap="none" rtlCol="0">
            <a:spAutoFit/>
          </a:bodyPr>
          <a:lstStyle/>
          <a:p>
            <a:r>
              <a:rPr lang="es-ES" dirty="0" smtClean="0"/>
              <a:t>Lanzamiento de la idea del proyecto</a:t>
            </a:r>
            <a:endParaRPr lang="es-ES" dirty="0"/>
          </a:p>
        </p:txBody>
      </p:sp>
      <p:sp>
        <p:nvSpPr>
          <p:cNvPr id="13" name="CuadroTexto 12"/>
          <p:cNvSpPr txBox="1"/>
          <p:nvPr/>
        </p:nvSpPr>
        <p:spPr>
          <a:xfrm>
            <a:off x="1818746" y="1845293"/>
            <a:ext cx="5721438" cy="369332"/>
          </a:xfrm>
          <a:prstGeom prst="rect">
            <a:avLst/>
          </a:prstGeom>
          <a:noFill/>
        </p:spPr>
        <p:txBody>
          <a:bodyPr wrap="none" rtlCol="0">
            <a:spAutoFit/>
          </a:bodyPr>
          <a:lstStyle/>
          <a:p>
            <a:r>
              <a:rPr lang="es-ES" dirty="0" smtClean="0"/>
              <a:t>Comunicado oficial a los trabajadores de la empresa</a:t>
            </a:r>
            <a:endParaRPr lang="es-ES" dirty="0"/>
          </a:p>
        </p:txBody>
      </p:sp>
      <p:sp>
        <p:nvSpPr>
          <p:cNvPr id="14" name="CuadroTexto 13"/>
          <p:cNvSpPr txBox="1"/>
          <p:nvPr/>
        </p:nvSpPr>
        <p:spPr>
          <a:xfrm>
            <a:off x="1875492" y="2489581"/>
            <a:ext cx="2803973" cy="369332"/>
          </a:xfrm>
          <a:prstGeom prst="rect">
            <a:avLst/>
          </a:prstGeom>
          <a:noFill/>
        </p:spPr>
        <p:txBody>
          <a:bodyPr wrap="none" rtlCol="0">
            <a:spAutoFit/>
          </a:bodyPr>
          <a:lstStyle/>
          <a:p>
            <a:r>
              <a:rPr lang="es-ES" dirty="0" smtClean="0"/>
              <a:t>Elaboración del proyecto</a:t>
            </a:r>
            <a:endParaRPr lang="es-ES" dirty="0"/>
          </a:p>
        </p:txBody>
      </p:sp>
      <p:sp>
        <p:nvSpPr>
          <p:cNvPr id="15" name="CuadroTexto 14"/>
          <p:cNvSpPr txBox="1"/>
          <p:nvPr/>
        </p:nvSpPr>
        <p:spPr>
          <a:xfrm>
            <a:off x="1875491" y="3133869"/>
            <a:ext cx="4251485" cy="369332"/>
          </a:xfrm>
          <a:prstGeom prst="rect">
            <a:avLst/>
          </a:prstGeom>
          <a:noFill/>
        </p:spPr>
        <p:txBody>
          <a:bodyPr wrap="none" rtlCol="0">
            <a:spAutoFit/>
          </a:bodyPr>
          <a:lstStyle/>
          <a:p>
            <a:r>
              <a:rPr lang="es-ES" dirty="0" smtClean="0"/>
              <a:t>Elaboración de la herramienta </a:t>
            </a:r>
            <a:r>
              <a:rPr lang="es-ES" dirty="0" err="1" smtClean="0"/>
              <a:t>Kaizen</a:t>
            </a:r>
            <a:endParaRPr lang="es-ES" dirty="0"/>
          </a:p>
        </p:txBody>
      </p:sp>
      <p:sp>
        <p:nvSpPr>
          <p:cNvPr id="16" name="CuadroTexto 15"/>
          <p:cNvSpPr txBox="1"/>
          <p:nvPr/>
        </p:nvSpPr>
        <p:spPr>
          <a:xfrm>
            <a:off x="1875491" y="3778157"/>
            <a:ext cx="4095993" cy="369332"/>
          </a:xfrm>
          <a:prstGeom prst="rect">
            <a:avLst/>
          </a:prstGeom>
          <a:noFill/>
        </p:spPr>
        <p:txBody>
          <a:bodyPr wrap="none" rtlCol="0">
            <a:spAutoFit/>
          </a:bodyPr>
          <a:lstStyle/>
          <a:p>
            <a:r>
              <a:rPr lang="es-ES" dirty="0" smtClean="0"/>
              <a:t>Puesta en marcha de la herramienta</a:t>
            </a:r>
            <a:endParaRPr lang="es-ES" dirty="0"/>
          </a:p>
        </p:txBody>
      </p:sp>
      <p:sp>
        <p:nvSpPr>
          <p:cNvPr id="17" name="CuadroTexto 16"/>
          <p:cNvSpPr txBox="1"/>
          <p:nvPr/>
        </p:nvSpPr>
        <p:spPr>
          <a:xfrm>
            <a:off x="1926937" y="4422445"/>
            <a:ext cx="3969356" cy="369332"/>
          </a:xfrm>
          <a:prstGeom prst="rect">
            <a:avLst/>
          </a:prstGeom>
          <a:noFill/>
        </p:spPr>
        <p:txBody>
          <a:bodyPr wrap="none" rtlCol="0">
            <a:spAutoFit/>
          </a:bodyPr>
          <a:lstStyle/>
          <a:p>
            <a:r>
              <a:rPr lang="es-ES" dirty="0" smtClean="0"/>
              <a:t>Medición de impacto de las mejoras</a:t>
            </a:r>
            <a:endParaRPr lang="es-ES" dirty="0"/>
          </a:p>
        </p:txBody>
      </p:sp>
      <p:sp>
        <p:nvSpPr>
          <p:cNvPr id="18" name="CuadroTexto 17"/>
          <p:cNvSpPr txBox="1"/>
          <p:nvPr/>
        </p:nvSpPr>
        <p:spPr>
          <a:xfrm>
            <a:off x="1926937" y="5066733"/>
            <a:ext cx="1043876" cy="369332"/>
          </a:xfrm>
          <a:prstGeom prst="rect">
            <a:avLst/>
          </a:prstGeom>
          <a:noFill/>
        </p:spPr>
        <p:txBody>
          <a:bodyPr wrap="none" rtlCol="0">
            <a:spAutoFit/>
          </a:bodyPr>
          <a:lstStyle/>
          <a:p>
            <a:r>
              <a:rPr lang="es-ES" dirty="0" smtClean="0"/>
              <a:t>Eventos</a:t>
            </a:r>
            <a:endParaRPr lang="es-ES" dirty="0"/>
          </a:p>
        </p:txBody>
      </p:sp>
      <p:sp>
        <p:nvSpPr>
          <p:cNvPr id="19" name="CuadroTexto 18"/>
          <p:cNvSpPr txBox="1"/>
          <p:nvPr/>
        </p:nvSpPr>
        <p:spPr>
          <a:xfrm>
            <a:off x="1926937" y="5711021"/>
            <a:ext cx="5234125" cy="369332"/>
          </a:xfrm>
          <a:prstGeom prst="rect">
            <a:avLst/>
          </a:prstGeom>
          <a:noFill/>
        </p:spPr>
        <p:txBody>
          <a:bodyPr wrap="none" rtlCol="0">
            <a:spAutoFit/>
          </a:bodyPr>
          <a:lstStyle/>
          <a:p>
            <a:r>
              <a:rPr lang="es-ES" dirty="0" smtClean="0"/>
              <a:t>Estandarización, seguimiento y mantenimiento</a:t>
            </a:r>
            <a:endParaRPr lang="es-ES" dirty="0"/>
          </a:p>
        </p:txBody>
      </p:sp>
    </p:spTree>
    <p:extLst>
      <p:ext uri="{BB962C8B-B14F-4D97-AF65-F5344CB8AC3E}">
        <p14:creationId xmlns:p14="http://schemas.microsoft.com/office/powerpoint/2010/main" val="33829977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1190872" y="205559"/>
            <a:ext cx="1507144" cy="369332"/>
          </a:xfrm>
          <a:prstGeom prst="rect">
            <a:avLst/>
          </a:prstGeom>
          <a:noFill/>
        </p:spPr>
        <p:txBody>
          <a:bodyPr wrap="none" rtlCol="0">
            <a:spAutoFit/>
          </a:bodyPr>
          <a:lstStyle/>
          <a:p>
            <a:r>
              <a:rPr lang="es-ES" dirty="0" smtClean="0"/>
              <a:t>Presupuesto</a:t>
            </a:r>
            <a:endParaRPr lang="es-ES" dirty="0"/>
          </a:p>
        </p:txBody>
      </p:sp>
      <p:sp>
        <p:nvSpPr>
          <p:cNvPr id="4" name="CuadroTexto 3"/>
          <p:cNvSpPr txBox="1"/>
          <p:nvPr/>
        </p:nvSpPr>
        <p:spPr>
          <a:xfrm>
            <a:off x="1050610" y="3673034"/>
            <a:ext cx="1787669" cy="369332"/>
          </a:xfrm>
          <a:prstGeom prst="rect">
            <a:avLst/>
          </a:prstGeom>
          <a:noFill/>
        </p:spPr>
        <p:txBody>
          <a:bodyPr wrap="none" rtlCol="0">
            <a:spAutoFit/>
          </a:bodyPr>
          <a:lstStyle/>
          <a:p>
            <a:r>
              <a:rPr lang="es-ES" dirty="0" smtClean="0"/>
              <a:t>Primer período</a:t>
            </a:r>
            <a:endParaRPr lang="es-ES" dirty="0"/>
          </a:p>
        </p:txBody>
      </p:sp>
      <p:graphicFrame>
        <p:nvGraphicFramePr>
          <p:cNvPr id="6" name="Tabla 5"/>
          <p:cNvGraphicFramePr>
            <a:graphicFrameLocks noGrp="1" noChangeAspect="1"/>
          </p:cNvGraphicFramePr>
          <p:nvPr>
            <p:extLst>
              <p:ext uri="{D42A27DB-BD31-4B8C-83A1-F6EECF244321}">
                <p14:modId xmlns:p14="http://schemas.microsoft.com/office/powerpoint/2010/main" val="512932748"/>
              </p:ext>
            </p:extLst>
          </p:nvPr>
        </p:nvGraphicFramePr>
        <p:xfrm>
          <a:off x="3209497" y="2211780"/>
          <a:ext cx="6011082" cy="3291840"/>
        </p:xfrm>
        <a:graphic>
          <a:graphicData uri="http://schemas.openxmlformats.org/drawingml/2006/table">
            <a:tbl>
              <a:tblPr firstRow="1" bandRow="1">
                <a:tableStyleId>{5C22544A-7EE6-4342-B048-85BDC9FD1C3A}</a:tableStyleId>
              </a:tblPr>
              <a:tblGrid>
                <a:gridCol w="3005541"/>
                <a:gridCol w="3005541"/>
              </a:tblGrid>
              <a:tr h="297124">
                <a:tc>
                  <a:txBody>
                    <a:bodyPr/>
                    <a:lstStyle/>
                    <a:p>
                      <a:pPr algn="ctr"/>
                      <a:r>
                        <a:rPr lang="es-ES" dirty="0" smtClean="0"/>
                        <a:t>Concepto</a:t>
                      </a:r>
                      <a:endParaRPr lang="es-ES" dirty="0"/>
                    </a:p>
                  </a:txBody>
                  <a:tcPr/>
                </a:tc>
                <a:tc>
                  <a:txBody>
                    <a:bodyPr/>
                    <a:lstStyle/>
                    <a:p>
                      <a:pPr algn="ctr"/>
                      <a:r>
                        <a:rPr lang="es-ES" dirty="0" smtClean="0"/>
                        <a:t>Coste(€)</a:t>
                      </a:r>
                      <a:endParaRPr lang="es-ES" dirty="0"/>
                    </a:p>
                  </a:txBody>
                  <a:tcPr/>
                </a:tc>
              </a:tr>
              <a:tr h="297124">
                <a:tc>
                  <a:txBody>
                    <a:bodyPr/>
                    <a:lstStyle/>
                    <a:p>
                      <a:pPr algn="ctr"/>
                      <a:r>
                        <a:rPr lang="es-ES" dirty="0" err="1" smtClean="0"/>
                        <a:t>Dep</a:t>
                      </a:r>
                      <a:r>
                        <a:rPr lang="es-ES" dirty="0" smtClean="0"/>
                        <a:t>. Lean</a:t>
                      </a:r>
                      <a:endParaRPr lang="es-ES" dirty="0"/>
                    </a:p>
                  </a:txBody>
                  <a:tcPr/>
                </a:tc>
                <a:tc>
                  <a:txBody>
                    <a:bodyPr/>
                    <a:lstStyle/>
                    <a:p>
                      <a:pPr algn="ctr"/>
                      <a:r>
                        <a:rPr lang="es-ES" dirty="0" smtClean="0"/>
                        <a:t>3.600</a:t>
                      </a:r>
                      <a:endParaRPr lang="es-ES" dirty="0"/>
                    </a:p>
                  </a:txBody>
                  <a:tcPr/>
                </a:tc>
              </a:tr>
              <a:tr h="297124">
                <a:tc>
                  <a:txBody>
                    <a:bodyPr/>
                    <a:lstStyle/>
                    <a:p>
                      <a:pPr algn="ctr"/>
                      <a:r>
                        <a:rPr lang="es-ES" dirty="0" smtClean="0"/>
                        <a:t>Red Lean</a:t>
                      </a:r>
                      <a:endParaRPr lang="es-ES" dirty="0"/>
                    </a:p>
                  </a:txBody>
                  <a:tcPr/>
                </a:tc>
                <a:tc>
                  <a:txBody>
                    <a:bodyPr/>
                    <a:lstStyle/>
                    <a:p>
                      <a:pPr algn="ctr"/>
                      <a:r>
                        <a:rPr lang="es-ES" dirty="0" smtClean="0"/>
                        <a:t>22.500</a:t>
                      </a:r>
                      <a:endParaRPr lang="es-ES" dirty="0"/>
                    </a:p>
                  </a:txBody>
                  <a:tcPr/>
                </a:tc>
              </a:tr>
              <a:tr h="297124">
                <a:tc>
                  <a:txBody>
                    <a:bodyPr/>
                    <a:lstStyle/>
                    <a:p>
                      <a:pPr algn="ctr"/>
                      <a:r>
                        <a:rPr lang="es-ES" dirty="0" smtClean="0"/>
                        <a:t>Trabajadores</a:t>
                      </a:r>
                      <a:endParaRPr lang="es-ES" dirty="0"/>
                    </a:p>
                  </a:txBody>
                  <a:tcPr/>
                </a:tc>
                <a:tc>
                  <a:txBody>
                    <a:bodyPr/>
                    <a:lstStyle/>
                    <a:p>
                      <a:pPr algn="ctr"/>
                      <a:r>
                        <a:rPr lang="es-ES" dirty="0" smtClean="0"/>
                        <a:t>3.320</a:t>
                      </a:r>
                      <a:endParaRPr lang="es-ES" dirty="0"/>
                    </a:p>
                  </a:txBody>
                  <a:tcPr/>
                </a:tc>
              </a:tr>
              <a:tr h="297124">
                <a:tc>
                  <a:txBody>
                    <a:bodyPr/>
                    <a:lstStyle/>
                    <a:p>
                      <a:pPr algn="ctr"/>
                      <a:r>
                        <a:rPr lang="es-ES" dirty="0" smtClean="0"/>
                        <a:t>300 hojas</a:t>
                      </a:r>
                      <a:endParaRPr lang="es-ES" dirty="0"/>
                    </a:p>
                  </a:txBody>
                  <a:tcPr/>
                </a:tc>
                <a:tc>
                  <a:txBody>
                    <a:bodyPr/>
                    <a:lstStyle/>
                    <a:p>
                      <a:pPr algn="ctr"/>
                      <a:r>
                        <a:rPr lang="es-ES" dirty="0" smtClean="0"/>
                        <a:t>15</a:t>
                      </a:r>
                      <a:endParaRPr lang="es-ES" dirty="0"/>
                    </a:p>
                  </a:txBody>
                  <a:tcPr/>
                </a:tc>
              </a:tr>
              <a:tr h="297124">
                <a:tc>
                  <a:txBody>
                    <a:bodyPr/>
                    <a:lstStyle/>
                    <a:p>
                      <a:pPr algn="ctr"/>
                      <a:r>
                        <a:rPr lang="es-ES" dirty="0" smtClean="0"/>
                        <a:t>40 fundas</a:t>
                      </a:r>
                      <a:endParaRPr lang="es-ES" dirty="0"/>
                    </a:p>
                  </a:txBody>
                  <a:tcPr/>
                </a:tc>
                <a:tc>
                  <a:txBody>
                    <a:bodyPr/>
                    <a:lstStyle/>
                    <a:p>
                      <a:pPr algn="ctr"/>
                      <a:r>
                        <a:rPr lang="es-ES" dirty="0" smtClean="0"/>
                        <a:t>3</a:t>
                      </a:r>
                      <a:endParaRPr lang="es-ES" dirty="0"/>
                    </a:p>
                  </a:txBody>
                  <a:tcPr/>
                </a:tc>
              </a:tr>
              <a:tr h="297124">
                <a:tc>
                  <a:txBody>
                    <a:bodyPr/>
                    <a:lstStyle/>
                    <a:p>
                      <a:pPr algn="ctr"/>
                      <a:r>
                        <a:rPr lang="es-ES" dirty="0" smtClean="0"/>
                        <a:t>200 bolígrafos</a:t>
                      </a:r>
                      <a:endParaRPr lang="es-ES" dirty="0"/>
                    </a:p>
                  </a:txBody>
                  <a:tcPr/>
                </a:tc>
                <a:tc>
                  <a:txBody>
                    <a:bodyPr/>
                    <a:lstStyle/>
                    <a:p>
                      <a:pPr algn="ctr"/>
                      <a:r>
                        <a:rPr lang="es-ES" dirty="0" smtClean="0"/>
                        <a:t>20</a:t>
                      </a:r>
                      <a:endParaRPr lang="es-ES" dirty="0"/>
                    </a:p>
                  </a:txBody>
                  <a:tcPr/>
                </a:tc>
              </a:tr>
              <a:tr h="297124">
                <a:tc>
                  <a:txBody>
                    <a:bodyPr/>
                    <a:lstStyle/>
                    <a:p>
                      <a:pPr algn="ctr"/>
                      <a:r>
                        <a:rPr lang="es-ES" dirty="0" smtClean="0"/>
                        <a:t>Premios</a:t>
                      </a:r>
                      <a:endParaRPr lang="es-ES" dirty="0"/>
                    </a:p>
                  </a:txBody>
                  <a:tcPr/>
                </a:tc>
                <a:tc>
                  <a:txBody>
                    <a:bodyPr/>
                    <a:lstStyle/>
                    <a:p>
                      <a:pPr algn="ctr"/>
                      <a:r>
                        <a:rPr lang="es-ES" dirty="0" smtClean="0"/>
                        <a:t>200</a:t>
                      </a:r>
                      <a:endParaRPr lang="es-ES" dirty="0"/>
                    </a:p>
                  </a:txBody>
                  <a:tcPr/>
                </a:tc>
              </a:tr>
              <a:tr h="297124">
                <a:tc>
                  <a:txBody>
                    <a:bodyPr/>
                    <a:lstStyle/>
                    <a:p>
                      <a:pPr algn="ctr"/>
                      <a:r>
                        <a:rPr lang="es-ES" dirty="0" smtClean="0"/>
                        <a:t>Total</a:t>
                      </a:r>
                      <a:endParaRPr lang="es-ES" dirty="0"/>
                    </a:p>
                  </a:txBody>
                  <a:tcPr/>
                </a:tc>
                <a:tc>
                  <a:txBody>
                    <a:bodyPr/>
                    <a:lstStyle/>
                    <a:p>
                      <a:pPr algn="ctr"/>
                      <a:r>
                        <a:rPr lang="es-ES" dirty="0" smtClean="0"/>
                        <a:t>29.658</a:t>
                      </a:r>
                      <a:endParaRPr lang="es-ES" dirty="0"/>
                    </a:p>
                  </a:txBody>
                  <a:tcPr/>
                </a:tc>
              </a:tr>
            </a:tbl>
          </a:graphicData>
        </a:graphic>
      </p:graphicFrame>
    </p:spTree>
    <p:extLst>
      <p:ext uri="{BB962C8B-B14F-4D97-AF65-F5344CB8AC3E}">
        <p14:creationId xmlns:p14="http://schemas.microsoft.com/office/powerpoint/2010/main" val="41119511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1078039" y="3295902"/>
            <a:ext cx="1951175" cy="369332"/>
          </a:xfrm>
          <a:prstGeom prst="rect">
            <a:avLst/>
          </a:prstGeom>
          <a:noFill/>
        </p:spPr>
        <p:txBody>
          <a:bodyPr wrap="none" rtlCol="0">
            <a:spAutoFit/>
          </a:bodyPr>
          <a:lstStyle/>
          <a:p>
            <a:r>
              <a:rPr lang="es-ES" dirty="0" smtClean="0"/>
              <a:t>Segundo período</a:t>
            </a:r>
            <a:endParaRPr lang="es-ES" dirty="0"/>
          </a:p>
        </p:txBody>
      </p:sp>
      <p:graphicFrame>
        <p:nvGraphicFramePr>
          <p:cNvPr id="4" name="Tabla 3"/>
          <p:cNvGraphicFramePr>
            <a:graphicFrameLocks noGrp="1" noChangeAspect="1"/>
          </p:cNvGraphicFramePr>
          <p:nvPr>
            <p:extLst>
              <p:ext uri="{D42A27DB-BD31-4B8C-83A1-F6EECF244321}">
                <p14:modId xmlns:p14="http://schemas.microsoft.com/office/powerpoint/2010/main" val="4125584602"/>
              </p:ext>
            </p:extLst>
          </p:nvPr>
        </p:nvGraphicFramePr>
        <p:xfrm>
          <a:off x="3632577" y="1834648"/>
          <a:ext cx="6011082" cy="3291840"/>
        </p:xfrm>
        <a:graphic>
          <a:graphicData uri="http://schemas.openxmlformats.org/drawingml/2006/table">
            <a:tbl>
              <a:tblPr firstRow="1" bandRow="1">
                <a:tableStyleId>{5C22544A-7EE6-4342-B048-85BDC9FD1C3A}</a:tableStyleId>
              </a:tblPr>
              <a:tblGrid>
                <a:gridCol w="3005541"/>
                <a:gridCol w="3005541"/>
              </a:tblGrid>
              <a:tr h="297124">
                <a:tc>
                  <a:txBody>
                    <a:bodyPr/>
                    <a:lstStyle/>
                    <a:p>
                      <a:pPr algn="ctr"/>
                      <a:r>
                        <a:rPr lang="es-ES" dirty="0" smtClean="0"/>
                        <a:t>Concepto</a:t>
                      </a:r>
                      <a:endParaRPr lang="es-ES" dirty="0"/>
                    </a:p>
                  </a:txBody>
                  <a:tcPr/>
                </a:tc>
                <a:tc>
                  <a:txBody>
                    <a:bodyPr/>
                    <a:lstStyle/>
                    <a:p>
                      <a:pPr algn="ctr"/>
                      <a:r>
                        <a:rPr lang="es-ES" dirty="0" smtClean="0"/>
                        <a:t>Coste (€)</a:t>
                      </a:r>
                      <a:endParaRPr lang="es-ES" dirty="0"/>
                    </a:p>
                  </a:txBody>
                  <a:tcPr/>
                </a:tc>
              </a:tr>
              <a:tr h="297124">
                <a:tc>
                  <a:txBody>
                    <a:bodyPr/>
                    <a:lstStyle/>
                    <a:p>
                      <a:pPr algn="ctr"/>
                      <a:r>
                        <a:rPr lang="es-ES" dirty="0" err="1" smtClean="0"/>
                        <a:t>Dep</a:t>
                      </a:r>
                      <a:r>
                        <a:rPr lang="es-ES" dirty="0" smtClean="0"/>
                        <a:t>. Lean</a:t>
                      </a:r>
                      <a:endParaRPr lang="es-ES" dirty="0"/>
                    </a:p>
                  </a:txBody>
                  <a:tcPr/>
                </a:tc>
                <a:tc>
                  <a:txBody>
                    <a:bodyPr/>
                    <a:lstStyle/>
                    <a:p>
                      <a:pPr algn="ctr"/>
                      <a:r>
                        <a:rPr lang="es-ES" dirty="0" smtClean="0"/>
                        <a:t>600</a:t>
                      </a:r>
                      <a:endParaRPr lang="es-ES" dirty="0"/>
                    </a:p>
                  </a:txBody>
                  <a:tcPr/>
                </a:tc>
              </a:tr>
              <a:tr h="297124">
                <a:tc>
                  <a:txBody>
                    <a:bodyPr/>
                    <a:lstStyle/>
                    <a:p>
                      <a:pPr algn="ctr"/>
                      <a:r>
                        <a:rPr lang="es-ES" dirty="0" smtClean="0"/>
                        <a:t>Red Lean</a:t>
                      </a:r>
                      <a:endParaRPr lang="es-ES" dirty="0"/>
                    </a:p>
                  </a:txBody>
                  <a:tcPr/>
                </a:tc>
                <a:tc>
                  <a:txBody>
                    <a:bodyPr/>
                    <a:lstStyle/>
                    <a:p>
                      <a:pPr algn="ctr"/>
                      <a:r>
                        <a:rPr lang="es-ES" dirty="0" smtClean="0"/>
                        <a:t>1.000</a:t>
                      </a:r>
                      <a:endParaRPr lang="es-ES" dirty="0"/>
                    </a:p>
                  </a:txBody>
                  <a:tcPr/>
                </a:tc>
              </a:tr>
              <a:tr h="297124">
                <a:tc>
                  <a:txBody>
                    <a:bodyPr/>
                    <a:lstStyle/>
                    <a:p>
                      <a:pPr algn="ctr"/>
                      <a:r>
                        <a:rPr lang="es-ES" dirty="0" smtClean="0"/>
                        <a:t>Trabajadores</a:t>
                      </a:r>
                      <a:endParaRPr lang="es-ES" dirty="0"/>
                    </a:p>
                  </a:txBody>
                  <a:tcPr/>
                </a:tc>
                <a:tc>
                  <a:txBody>
                    <a:bodyPr/>
                    <a:lstStyle/>
                    <a:p>
                      <a:pPr algn="ctr"/>
                      <a:r>
                        <a:rPr lang="es-ES" dirty="0" smtClean="0"/>
                        <a:t>3.320</a:t>
                      </a:r>
                      <a:endParaRPr lang="es-ES" dirty="0"/>
                    </a:p>
                  </a:txBody>
                  <a:tcPr/>
                </a:tc>
              </a:tr>
              <a:tr h="297124">
                <a:tc>
                  <a:txBody>
                    <a:bodyPr/>
                    <a:lstStyle/>
                    <a:p>
                      <a:pPr algn="ctr"/>
                      <a:r>
                        <a:rPr lang="es-ES" dirty="0" smtClean="0"/>
                        <a:t>300 hojas</a:t>
                      </a:r>
                      <a:endParaRPr lang="es-ES" dirty="0"/>
                    </a:p>
                  </a:txBody>
                  <a:tcPr/>
                </a:tc>
                <a:tc>
                  <a:txBody>
                    <a:bodyPr/>
                    <a:lstStyle/>
                    <a:p>
                      <a:pPr algn="ctr"/>
                      <a:r>
                        <a:rPr lang="es-ES" dirty="0" smtClean="0"/>
                        <a:t>15</a:t>
                      </a:r>
                      <a:endParaRPr lang="es-ES" dirty="0"/>
                    </a:p>
                  </a:txBody>
                  <a:tcPr/>
                </a:tc>
              </a:tr>
              <a:tr h="297124">
                <a:tc>
                  <a:txBody>
                    <a:bodyPr/>
                    <a:lstStyle/>
                    <a:p>
                      <a:pPr algn="ctr"/>
                      <a:r>
                        <a:rPr lang="es-ES" dirty="0" smtClean="0"/>
                        <a:t>40 fundas</a:t>
                      </a:r>
                      <a:endParaRPr lang="es-ES" dirty="0"/>
                    </a:p>
                  </a:txBody>
                  <a:tcPr/>
                </a:tc>
                <a:tc>
                  <a:txBody>
                    <a:bodyPr/>
                    <a:lstStyle/>
                    <a:p>
                      <a:pPr algn="ctr"/>
                      <a:r>
                        <a:rPr lang="es-ES" dirty="0" smtClean="0"/>
                        <a:t>3</a:t>
                      </a:r>
                      <a:endParaRPr lang="es-ES" dirty="0"/>
                    </a:p>
                  </a:txBody>
                  <a:tcPr/>
                </a:tc>
              </a:tr>
              <a:tr h="297124">
                <a:tc>
                  <a:txBody>
                    <a:bodyPr/>
                    <a:lstStyle/>
                    <a:p>
                      <a:pPr algn="ctr"/>
                      <a:r>
                        <a:rPr lang="es-ES" dirty="0" smtClean="0"/>
                        <a:t>200 bolígrafos</a:t>
                      </a:r>
                      <a:endParaRPr lang="es-ES" dirty="0"/>
                    </a:p>
                  </a:txBody>
                  <a:tcPr/>
                </a:tc>
                <a:tc>
                  <a:txBody>
                    <a:bodyPr/>
                    <a:lstStyle/>
                    <a:p>
                      <a:pPr algn="ctr"/>
                      <a:r>
                        <a:rPr lang="es-ES" dirty="0" smtClean="0"/>
                        <a:t>20</a:t>
                      </a:r>
                      <a:endParaRPr lang="es-ES" dirty="0"/>
                    </a:p>
                  </a:txBody>
                  <a:tcPr/>
                </a:tc>
              </a:tr>
              <a:tr h="297124">
                <a:tc>
                  <a:txBody>
                    <a:bodyPr/>
                    <a:lstStyle/>
                    <a:p>
                      <a:pPr algn="ctr"/>
                      <a:r>
                        <a:rPr lang="es-ES" dirty="0" smtClean="0"/>
                        <a:t>Premios</a:t>
                      </a:r>
                      <a:endParaRPr lang="es-ES" dirty="0"/>
                    </a:p>
                  </a:txBody>
                  <a:tcPr/>
                </a:tc>
                <a:tc>
                  <a:txBody>
                    <a:bodyPr/>
                    <a:lstStyle/>
                    <a:p>
                      <a:pPr algn="ctr"/>
                      <a:r>
                        <a:rPr lang="es-ES" dirty="0" smtClean="0"/>
                        <a:t>200</a:t>
                      </a:r>
                      <a:endParaRPr lang="es-ES" dirty="0"/>
                    </a:p>
                  </a:txBody>
                  <a:tcPr/>
                </a:tc>
              </a:tr>
              <a:tr h="297124">
                <a:tc>
                  <a:txBody>
                    <a:bodyPr/>
                    <a:lstStyle/>
                    <a:p>
                      <a:pPr algn="ctr"/>
                      <a:r>
                        <a:rPr lang="es-ES" dirty="0" smtClean="0"/>
                        <a:t>Total</a:t>
                      </a:r>
                      <a:endParaRPr lang="es-ES" dirty="0"/>
                    </a:p>
                  </a:txBody>
                  <a:tcPr/>
                </a:tc>
                <a:tc>
                  <a:txBody>
                    <a:bodyPr/>
                    <a:lstStyle/>
                    <a:p>
                      <a:pPr algn="ctr"/>
                      <a:r>
                        <a:rPr lang="es-ES" dirty="0" smtClean="0"/>
                        <a:t>5.158</a:t>
                      </a:r>
                      <a:endParaRPr lang="es-ES" dirty="0"/>
                    </a:p>
                  </a:txBody>
                  <a:tcPr/>
                </a:tc>
              </a:tr>
            </a:tbl>
          </a:graphicData>
        </a:graphic>
      </p:graphicFrame>
    </p:spTree>
    <p:extLst>
      <p:ext uri="{BB962C8B-B14F-4D97-AF65-F5344CB8AC3E}">
        <p14:creationId xmlns:p14="http://schemas.microsoft.com/office/powerpoint/2010/main" val="35999392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477672" y="149283"/>
            <a:ext cx="1393330" cy="369332"/>
          </a:xfrm>
          <a:prstGeom prst="rect">
            <a:avLst/>
          </a:prstGeom>
          <a:noFill/>
        </p:spPr>
        <p:txBody>
          <a:bodyPr wrap="none" rtlCol="0">
            <a:spAutoFit/>
          </a:bodyPr>
          <a:lstStyle/>
          <a:p>
            <a:r>
              <a:rPr lang="es-ES" dirty="0" smtClean="0"/>
              <a:t>Formulario</a:t>
            </a:r>
            <a:endParaRPr lang="es-ES" dirty="0"/>
          </a:p>
        </p:txBody>
      </p:sp>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025" y="1187355"/>
            <a:ext cx="6277970" cy="5096130"/>
          </a:xfrm>
          <a:prstGeom prst="rect">
            <a:avLst/>
          </a:prstGeom>
        </p:spPr>
      </p:pic>
      <p:pic>
        <p:nvPicPr>
          <p:cNvPr id="8" name="Imagen 7"/>
          <p:cNvPicPr>
            <a:picLocks noChangeAspect="1"/>
          </p:cNvPicPr>
          <p:nvPr/>
        </p:nvPicPr>
        <p:blipFill>
          <a:blip r:embed="rId3"/>
          <a:stretch>
            <a:fillRect/>
          </a:stretch>
        </p:blipFill>
        <p:spPr>
          <a:xfrm>
            <a:off x="6755643" y="0"/>
            <a:ext cx="4408227" cy="6858000"/>
          </a:xfrm>
          <a:prstGeom prst="rect">
            <a:avLst/>
          </a:prstGeom>
        </p:spPr>
      </p:pic>
    </p:spTree>
    <p:extLst>
      <p:ext uri="{BB962C8B-B14F-4D97-AF65-F5344CB8AC3E}">
        <p14:creationId xmlns:p14="http://schemas.microsoft.com/office/powerpoint/2010/main" val="35919462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3706" y="379541"/>
            <a:ext cx="8710855" cy="5700536"/>
          </a:xfrm>
          <a:prstGeom prst="rect">
            <a:avLst/>
          </a:prstGeom>
        </p:spPr>
      </p:pic>
    </p:spTree>
    <p:extLst>
      <p:ext uri="{BB962C8B-B14F-4D97-AF65-F5344CB8AC3E}">
        <p14:creationId xmlns:p14="http://schemas.microsoft.com/office/powerpoint/2010/main" val="3812096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887104" y="504967"/>
            <a:ext cx="1361270" cy="369332"/>
          </a:xfrm>
          <a:prstGeom prst="rect">
            <a:avLst/>
          </a:prstGeom>
          <a:noFill/>
        </p:spPr>
        <p:txBody>
          <a:bodyPr wrap="none" rtlCol="0">
            <a:spAutoFit/>
          </a:bodyPr>
          <a:lstStyle/>
          <a:p>
            <a:r>
              <a:rPr lang="es-ES" dirty="0" smtClean="0"/>
              <a:t>Resultados</a:t>
            </a:r>
            <a:endParaRPr lang="es-ES" dirty="0"/>
          </a:p>
        </p:txBody>
      </p:sp>
      <p:sp>
        <p:nvSpPr>
          <p:cNvPr id="4" name="CuadroTexto 3"/>
          <p:cNvSpPr txBox="1"/>
          <p:nvPr/>
        </p:nvSpPr>
        <p:spPr>
          <a:xfrm>
            <a:off x="1160060" y="1514901"/>
            <a:ext cx="2536272" cy="369332"/>
          </a:xfrm>
          <a:prstGeom prst="rect">
            <a:avLst/>
          </a:prstGeom>
          <a:noFill/>
        </p:spPr>
        <p:txBody>
          <a:bodyPr wrap="none" rtlCol="0">
            <a:spAutoFit/>
          </a:bodyPr>
          <a:lstStyle/>
          <a:p>
            <a:r>
              <a:rPr lang="es-ES" dirty="0"/>
              <a:t>Flujo de Información: </a:t>
            </a:r>
          </a:p>
        </p:txBody>
      </p:sp>
      <p:sp>
        <p:nvSpPr>
          <p:cNvPr id="5" name="CuadroTexto 4"/>
          <p:cNvSpPr txBox="1"/>
          <p:nvPr/>
        </p:nvSpPr>
        <p:spPr>
          <a:xfrm>
            <a:off x="1140481" y="2975212"/>
            <a:ext cx="3457998" cy="369332"/>
          </a:xfrm>
          <a:prstGeom prst="rect">
            <a:avLst/>
          </a:prstGeom>
          <a:noFill/>
        </p:spPr>
        <p:txBody>
          <a:bodyPr wrap="none" rtlCol="0">
            <a:spAutoFit/>
          </a:bodyPr>
          <a:lstStyle/>
          <a:p>
            <a:r>
              <a:rPr lang="es-ES" dirty="0"/>
              <a:t>Involucramiento del Personal: </a:t>
            </a:r>
          </a:p>
        </p:txBody>
      </p:sp>
      <p:sp>
        <p:nvSpPr>
          <p:cNvPr id="7" name="CuadroTexto 6"/>
          <p:cNvSpPr txBox="1"/>
          <p:nvPr/>
        </p:nvSpPr>
        <p:spPr>
          <a:xfrm>
            <a:off x="1160060" y="2106557"/>
            <a:ext cx="9799092" cy="646331"/>
          </a:xfrm>
          <a:prstGeom prst="rect">
            <a:avLst/>
          </a:prstGeom>
          <a:noFill/>
        </p:spPr>
        <p:txBody>
          <a:bodyPr wrap="square" rtlCol="0">
            <a:spAutoFit/>
          </a:bodyPr>
          <a:lstStyle/>
          <a:p>
            <a:r>
              <a:rPr lang="es-ES" dirty="0" smtClean="0"/>
              <a:t>Más y mejor comunicación entre diferentes departamentos eligiendo un canal de comunicación común</a:t>
            </a:r>
            <a:endParaRPr lang="es-ES" dirty="0"/>
          </a:p>
        </p:txBody>
      </p:sp>
      <p:sp>
        <p:nvSpPr>
          <p:cNvPr id="8" name="CuadroTexto 7"/>
          <p:cNvSpPr txBox="1"/>
          <p:nvPr/>
        </p:nvSpPr>
        <p:spPr>
          <a:xfrm>
            <a:off x="1160060" y="3566868"/>
            <a:ext cx="8906605" cy="369332"/>
          </a:xfrm>
          <a:prstGeom prst="rect">
            <a:avLst/>
          </a:prstGeom>
          <a:noFill/>
        </p:spPr>
        <p:txBody>
          <a:bodyPr wrap="none" rtlCol="0">
            <a:spAutoFit/>
          </a:bodyPr>
          <a:lstStyle/>
          <a:p>
            <a:r>
              <a:rPr lang="es-ES" dirty="0"/>
              <a:t>Se tiene interés en la Mejora, tienen </a:t>
            </a:r>
            <a:r>
              <a:rPr lang="es-ES" dirty="0" smtClean="0"/>
              <a:t>ganas </a:t>
            </a:r>
            <a:r>
              <a:rPr lang="es-ES" dirty="0"/>
              <a:t>de involucrarse en procesos de mejora.</a:t>
            </a:r>
          </a:p>
        </p:txBody>
      </p:sp>
    </p:spTree>
    <p:extLst>
      <p:ext uri="{BB962C8B-B14F-4D97-AF65-F5344CB8AC3E}">
        <p14:creationId xmlns:p14="http://schemas.microsoft.com/office/powerpoint/2010/main" val="12989081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1473958" y="682388"/>
            <a:ext cx="3600666" cy="769441"/>
          </a:xfrm>
          <a:prstGeom prst="rect">
            <a:avLst/>
          </a:prstGeom>
          <a:noFill/>
        </p:spPr>
        <p:txBody>
          <a:bodyPr wrap="none" rtlCol="0">
            <a:spAutoFit/>
          </a:bodyPr>
          <a:lstStyle/>
          <a:p>
            <a:r>
              <a:rPr lang="es-ES" sz="4400" dirty="0" smtClean="0"/>
              <a:t>Conclusiones</a:t>
            </a:r>
            <a:endParaRPr lang="es-ES" sz="4400" dirty="0"/>
          </a:p>
        </p:txBody>
      </p:sp>
      <p:sp>
        <p:nvSpPr>
          <p:cNvPr id="4" name="CuadroTexto 3"/>
          <p:cNvSpPr txBox="1"/>
          <p:nvPr/>
        </p:nvSpPr>
        <p:spPr>
          <a:xfrm>
            <a:off x="548639" y="2050427"/>
            <a:ext cx="10732999" cy="923330"/>
          </a:xfrm>
          <a:prstGeom prst="rect">
            <a:avLst/>
          </a:prstGeom>
          <a:noFill/>
        </p:spPr>
        <p:txBody>
          <a:bodyPr wrap="square" rtlCol="0">
            <a:spAutoFit/>
          </a:bodyPr>
          <a:lstStyle/>
          <a:p>
            <a:r>
              <a:rPr lang="es-ES" dirty="0"/>
              <a:t>Conforme se avanza en la implantación del LEAN MANUFACTURING  mejoran los resultados obtenidos así como la satisfacción de los trabajadores y de los clientes. </a:t>
            </a:r>
          </a:p>
          <a:p>
            <a:r>
              <a:rPr lang="es-ES" dirty="0"/>
              <a:t>Asimismo, son menores las cifras de accidentes laborales y ha mejorado la calidad de  los productos. </a:t>
            </a:r>
          </a:p>
        </p:txBody>
      </p:sp>
      <p:sp>
        <p:nvSpPr>
          <p:cNvPr id="5" name="CuadroTexto 4"/>
          <p:cNvSpPr txBox="1"/>
          <p:nvPr/>
        </p:nvSpPr>
        <p:spPr>
          <a:xfrm>
            <a:off x="548639" y="4090970"/>
            <a:ext cx="10601582" cy="923330"/>
          </a:xfrm>
          <a:prstGeom prst="rect">
            <a:avLst/>
          </a:prstGeom>
          <a:noFill/>
        </p:spPr>
        <p:txBody>
          <a:bodyPr wrap="square" rtlCol="0">
            <a:spAutoFit/>
          </a:bodyPr>
          <a:lstStyle/>
          <a:p>
            <a:r>
              <a:rPr lang="es-ES" dirty="0"/>
              <a:t>“La implantación empezó en el área de producción y tuvo mucho éxito, exportando  el sistema luego a otras áreas de la empresa”. El proceso de implantación, aunque se  inició en el año 2008, no se considera acabado todavía, ya que “está previsto que dure  hasta el 2020”.</a:t>
            </a:r>
          </a:p>
        </p:txBody>
      </p:sp>
    </p:spTree>
    <p:extLst>
      <p:ext uri="{BB962C8B-B14F-4D97-AF65-F5344CB8AC3E}">
        <p14:creationId xmlns:p14="http://schemas.microsoft.com/office/powerpoint/2010/main" val="38895507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3949355" y="3480516"/>
            <a:ext cx="6482687" cy="1200329"/>
          </a:xfrm>
          <a:prstGeom prst="rect">
            <a:avLst/>
          </a:prstGeom>
          <a:noFill/>
        </p:spPr>
        <p:txBody>
          <a:bodyPr wrap="square" rtlCol="0">
            <a:spAutoFit/>
          </a:bodyPr>
          <a:lstStyle/>
          <a:p>
            <a:r>
              <a:rPr lang="es-ES" sz="3600" dirty="0" smtClean="0"/>
              <a:t>MUCHAS GRACIAS </a:t>
            </a:r>
          </a:p>
          <a:p>
            <a:r>
              <a:rPr lang="es-ES" sz="3600" dirty="0" smtClean="0"/>
              <a:t>POR SU ATENCIÓN</a:t>
            </a:r>
            <a:endParaRPr lang="es-ES" sz="3600" dirty="0"/>
          </a:p>
        </p:txBody>
      </p:sp>
      <p:sp>
        <p:nvSpPr>
          <p:cNvPr id="6" name="CuadroTexto 5"/>
          <p:cNvSpPr txBox="1"/>
          <p:nvPr/>
        </p:nvSpPr>
        <p:spPr>
          <a:xfrm>
            <a:off x="7588155" y="5295332"/>
            <a:ext cx="4522392" cy="369332"/>
          </a:xfrm>
          <a:prstGeom prst="rect">
            <a:avLst/>
          </a:prstGeom>
          <a:noFill/>
        </p:spPr>
        <p:txBody>
          <a:bodyPr wrap="none" rtlCol="0">
            <a:spAutoFit/>
          </a:bodyPr>
          <a:lstStyle/>
          <a:p>
            <a:r>
              <a:rPr lang="es-ES" dirty="0" smtClean="0"/>
              <a:t>Alumno: Salvador Francisco Peña Vallés</a:t>
            </a:r>
            <a:endParaRPr lang="es-ES" dirty="0"/>
          </a:p>
        </p:txBody>
      </p:sp>
      <p:sp>
        <p:nvSpPr>
          <p:cNvPr id="7" name="CuadroTexto 6"/>
          <p:cNvSpPr txBox="1"/>
          <p:nvPr/>
        </p:nvSpPr>
        <p:spPr>
          <a:xfrm>
            <a:off x="8753538" y="6048234"/>
            <a:ext cx="3357009" cy="369332"/>
          </a:xfrm>
          <a:prstGeom prst="rect">
            <a:avLst/>
          </a:prstGeom>
          <a:noFill/>
        </p:spPr>
        <p:txBody>
          <a:bodyPr wrap="none" rtlCol="0">
            <a:spAutoFit/>
          </a:bodyPr>
          <a:lstStyle/>
          <a:p>
            <a:r>
              <a:rPr lang="es-ES" dirty="0" smtClean="0"/>
              <a:t>Tutor: Vicente Barres </a:t>
            </a:r>
            <a:r>
              <a:rPr lang="es-ES" dirty="0" err="1" smtClean="0"/>
              <a:t>Fabado</a:t>
            </a:r>
            <a:endParaRPr lang="es-ES" dirty="0"/>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0376" y="0"/>
            <a:ext cx="11727975" cy="2866030"/>
          </a:xfrm>
          <a:prstGeom prst="rect">
            <a:avLst/>
          </a:prstGeom>
        </p:spPr>
      </p:pic>
    </p:spTree>
    <p:extLst>
      <p:ext uri="{BB962C8B-B14F-4D97-AF65-F5344CB8AC3E}">
        <p14:creationId xmlns:p14="http://schemas.microsoft.com/office/powerpoint/2010/main" val="3835914640"/>
      </p:ext>
    </p:extLst>
  </p:cSld>
  <p:clrMapOvr>
    <a:masterClrMapping/>
  </p:clrMapOvr>
  <p:timing>
    <p:tnLst>
      <p:par>
        <p:cTn id="1" dur="indefinite" restart="never" nodeType="tmRoot"/>
      </p:par>
    </p:tnLst>
  </p:timing>
</p:sld>
</file>

<file path=ppt/theme/theme1.xml><?xml version="1.0" encoding="utf-8"?>
<a:theme xmlns:a="http://schemas.openxmlformats.org/drawingml/2006/main" name="View">
  <a:themeElements>
    <a:clrScheme name="View">
      <a:dk1>
        <a:srgbClr val="000000"/>
      </a:dk1>
      <a:lt1>
        <a:srgbClr val="FFFFFF"/>
      </a:lt1>
      <a:dk2>
        <a:srgbClr val="46464A"/>
      </a:dk2>
      <a:lt2>
        <a:srgbClr val="D6D3CC"/>
      </a:lt2>
      <a:accent1>
        <a:srgbClr val="6F6F74"/>
      </a:accent1>
      <a:accent2>
        <a:srgbClr val="92A9B9"/>
      </a:accent2>
      <a:accent3>
        <a:srgbClr val="A7B789"/>
      </a:accent3>
      <a:accent4>
        <a:srgbClr val="B9A489"/>
      </a:accent4>
      <a:accent5>
        <a:srgbClr val="8D6374"/>
      </a:accent5>
      <a:accent6>
        <a:srgbClr val="9B7362"/>
      </a:accent6>
      <a:hlink>
        <a:srgbClr val="67AABF"/>
      </a:hlink>
      <a:folHlink>
        <a:srgbClr val="ABAFA5"/>
      </a:folHlink>
    </a:clrScheme>
    <a:fontScheme name="View">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3969A8A2-35DB-4E3B-8885-16FD20568674}"/>
    </a:ext>
  </a:extLst>
</a:theme>
</file>

<file path=docProps/app.xml><?xml version="1.0" encoding="utf-8"?>
<Properties xmlns="http://schemas.openxmlformats.org/officeDocument/2006/extended-properties" xmlns:vt="http://schemas.openxmlformats.org/officeDocument/2006/docPropsVTypes">
  <Template>TM03457515[[fn=Vista]]</Template>
  <TotalTime>336</TotalTime>
  <Words>1517</Words>
  <Application>Microsoft Office PowerPoint</Application>
  <PresentationFormat>Panorámica</PresentationFormat>
  <Paragraphs>334</Paragraphs>
  <Slides>40</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40</vt:i4>
      </vt:variant>
    </vt:vector>
  </HeadingPairs>
  <TitlesOfParts>
    <vt:vector size="44" baseType="lpstr">
      <vt:lpstr>Arial</vt:lpstr>
      <vt:lpstr>Century Schoolbook</vt:lpstr>
      <vt:lpstr>Wingdings 2</vt:lpstr>
      <vt:lpstr>View</vt:lpstr>
      <vt:lpstr>Presentación de PowerPoint</vt:lpstr>
      <vt:lpstr>Presentación de PowerPoint</vt:lpstr>
      <vt:lpstr>Presentación de PowerPoint</vt:lpstr>
      <vt:lpstr>Presentación de PowerPoint</vt:lpstr>
      <vt:lpstr>Presentación de PowerPoint</vt:lpstr>
      <vt:lpstr>Presentación de PowerPoint</vt:lpstr>
      <vt:lpstr>Jidoka:</vt:lpstr>
      <vt:lpstr>Presentación de PowerPoint</vt:lpstr>
      <vt:lpstr>JIT:</vt:lpstr>
      <vt:lpstr>Presentación de PowerPoint</vt:lpstr>
      <vt:lpstr>Control Visual:</vt:lpstr>
      <vt:lpstr>Presentación de PowerPoint</vt:lpstr>
      <vt:lpstr>5 S:</vt:lpstr>
      <vt:lpstr>Presentación de PowerPoint</vt:lpstr>
      <vt:lpstr>Kanban:</vt:lpstr>
      <vt:lpstr>Presentación de PowerPoint</vt:lpstr>
      <vt:lpstr>SMED: </vt:lpstr>
      <vt:lpstr>Presentación de PowerPoint</vt:lpstr>
      <vt:lpstr>TPM:</vt:lpstr>
      <vt:lpstr>Presentación de PowerPoint</vt:lpstr>
      <vt:lpstr>Gestión Visual: </vt:lpstr>
      <vt:lpstr>Presentación de PowerPoint</vt:lpstr>
      <vt:lpstr>Supermercados:</vt:lpstr>
      <vt:lpstr>Presentación de PowerPoint</vt:lpstr>
      <vt:lpstr>Estandarización:</vt:lpstr>
      <vt:lpstr>Presentación de PowerPoint</vt:lpstr>
      <vt:lpstr>Heijunka:</vt:lpstr>
      <vt:lpstr>Presentación de PowerPoint</vt:lpstr>
      <vt:lpstr>Kaizen: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Salva Peña</dc:creator>
  <cp:lastModifiedBy>Salva Peña</cp:lastModifiedBy>
  <cp:revision>39</cp:revision>
  <dcterms:created xsi:type="dcterms:W3CDTF">2016-09-21T00:03:01Z</dcterms:created>
  <dcterms:modified xsi:type="dcterms:W3CDTF">2016-09-22T20:48:26Z</dcterms:modified>
</cp:coreProperties>
</file>