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handoutMasterIdLst>
    <p:handoutMasterId r:id="rId23"/>
  </p:handoutMasterIdLst>
  <p:sldIdLst>
    <p:sldId id="256" r:id="rId2"/>
    <p:sldId id="264" r:id="rId3"/>
    <p:sldId id="259" r:id="rId4"/>
    <p:sldId id="258" r:id="rId5"/>
    <p:sldId id="265" r:id="rId6"/>
    <p:sldId id="260" r:id="rId7"/>
    <p:sldId id="276" r:id="rId8"/>
    <p:sldId id="261" r:id="rId9"/>
    <p:sldId id="263" r:id="rId10"/>
    <p:sldId id="266" r:id="rId11"/>
    <p:sldId id="267" r:id="rId12"/>
    <p:sldId id="262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0" cy="502676"/>
          </a:xfrm>
          <a:prstGeom prst="rect">
            <a:avLst/>
          </a:prstGeom>
        </p:spPr>
        <p:txBody>
          <a:bodyPr vert="horz" lIns="96604" tIns="48302" rIns="96604" bIns="48302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0" cy="502676"/>
          </a:xfrm>
          <a:prstGeom prst="rect">
            <a:avLst/>
          </a:prstGeom>
        </p:spPr>
        <p:txBody>
          <a:bodyPr vert="horz" lIns="96604" tIns="48302" rIns="96604" bIns="48302" rtlCol="0"/>
          <a:lstStyle>
            <a:lvl1pPr algn="r">
              <a:defRPr sz="1200"/>
            </a:lvl1pPr>
          </a:lstStyle>
          <a:p>
            <a:fld id="{00183451-4530-4E5C-BD8C-9453CDE91531}" type="datetimeFigureOut">
              <a:rPr lang="es-ES" smtClean="0"/>
              <a:t>15/09/2016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516040"/>
            <a:ext cx="2984870" cy="502674"/>
          </a:xfrm>
          <a:prstGeom prst="rect">
            <a:avLst/>
          </a:prstGeom>
        </p:spPr>
        <p:txBody>
          <a:bodyPr vert="horz" lIns="96604" tIns="48302" rIns="96604" bIns="48302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01698" y="9516040"/>
            <a:ext cx="2984870" cy="502674"/>
          </a:xfrm>
          <a:prstGeom prst="rect">
            <a:avLst/>
          </a:prstGeom>
        </p:spPr>
        <p:txBody>
          <a:bodyPr vert="horz" lIns="96604" tIns="48302" rIns="96604" bIns="48302" rtlCol="0" anchor="b"/>
          <a:lstStyle>
            <a:lvl1pPr algn="r">
              <a:defRPr sz="1200"/>
            </a:lvl1pPr>
          </a:lstStyle>
          <a:p>
            <a:fld id="{237E585B-BFB2-43B1-AAB1-B3CEC4FF9F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8324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9/15/2016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Diseño de un biberón </a:t>
            </a:r>
            <a:r>
              <a:rPr lang="es-ES" sz="7200" dirty="0" smtClean="0"/>
              <a:t>ergonómico con dispositivo de conservación del calor</a:t>
            </a:r>
            <a:endParaRPr lang="es-ES" sz="7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4389119"/>
            <a:ext cx="7891272" cy="1702587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dirty="0" smtClean="0"/>
              <a:t>Elena Aroca </a:t>
            </a:r>
            <a:r>
              <a:rPr lang="es-ES" dirty="0" smtClean="0"/>
              <a:t>Serrano</a:t>
            </a:r>
          </a:p>
          <a:p>
            <a:endParaRPr lang="es-ES" dirty="0" smtClean="0"/>
          </a:p>
          <a:p>
            <a:r>
              <a:rPr lang="es-ES" sz="1400" dirty="0" smtClean="0"/>
              <a:t>Septiembre 2016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43678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29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objeto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5" r="17958"/>
          <a:stretch/>
        </p:blipFill>
        <p:spPr>
          <a:xfrm>
            <a:off x="3915177" y="1289304"/>
            <a:ext cx="3438660" cy="511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7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2.1. Antecedentes técnicos</a:t>
            </a:r>
            <a:endParaRPr lang="es-ES" dirty="0"/>
          </a:p>
        </p:txBody>
      </p:sp>
      <p:pic>
        <p:nvPicPr>
          <p:cNvPr id="3" name="Picture 6" descr="Biberon termico autocalentable paulandstell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26" y="1838684"/>
            <a:ext cx="2565001" cy="2565001"/>
          </a:xfrm>
          <a:prstGeom prst="rect">
            <a:avLst/>
          </a:prstGeom>
          <a:noFill/>
          <a:extLst/>
        </p:spPr>
      </p:pic>
      <p:pic>
        <p:nvPicPr>
          <p:cNvPr id="4" name="Picture 2" descr="http://www.mamidecora.com/vamos%20a%20comer/biberon%20iiamo/3_gra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322" y="3618820"/>
            <a:ext cx="2284226" cy="2794188"/>
          </a:xfrm>
          <a:prstGeom prst="rect">
            <a:avLst/>
          </a:prstGeom>
          <a:noFill/>
          <a:extLst/>
        </p:spPr>
      </p:pic>
      <p:pic>
        <p:nvPicPr>
          <p:cNvPr id="5" name="Picture 16" descr="https://chupetespersonalizados.files.wordpress.com/2012/05/8oz_bwbeside_no-cap-tif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224" y="1687283"/>
            <a:ext cx="2523491" cy="3198578"/>
          </a:xfrm>
          <a:prstGeom prst="rect">
            <a:avLst/>
          </a:prstGeom>
          <a:noFill/>
          <a:extLst/>
        </p:spPr>
      </p:pic>
      <p:pic>
        <p:nvPicPr>
          <p:cNvPr id="6" name="Picture 10" descr="App Sleevely biberon inteligente para bebes con app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231" y="1221253"/>
            <a:ext cx="2739743" cy="2636506"/>
          </a:xfrm>
          <a:prstGeom prst="rect">
            <a:avLst/>
          </a:prstGeom>
          <a:noFill/>
          <a:extLst/>
        </p:spPr>
      </p:pic>
      <p:pic>
        <p:nvPicPr>
          <p:cNvPr id="7" name="Imagen 6" descr="Resultado de imagen de termo biberon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" r="44337"/>
          <a:stretch/>
        </p:blipFill>
        <p:spPr bwMode="auto">
          <a:xfrm>
            <a:off x="6947889" y="3786254"/>
            <a:ext cx="2417587" cy="27250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656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2.2. Antecedentes ergonómicos</a:t>
            </a:r>
            <a:endParaRPr lang="es-ES" dirty="0"/>
          </a:p>
        </p:txBody>
      </p:sp>
      <p:pic>
        <p:nvPicPr>
          <p:cNvPr id="3" name="Picture 6" descr="http://www.sarobaby.com/img/articulos/2516/biberon-ergonomico-240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61" y="2644716"/>
            <a:ext cx="3247333" cy="2683091"/>
          </a:xfrm>
          <a:prstGeom prst="rect">
            <a:avLst/>
          </a:prstGeom>
          <a:noFill/>
          <a:extLst/>
        </p:spPr>
      </p:pic>
      <p:pic>
        <p:nvPicPr>
          <p:cNvPr id="4" name="Picture 12" descr="http://ecx.images-amazon.com/images/I/41cvz6Q3YZL._SS300_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03" y="2559368"/>
            <a:ext cx="2853788" cy="2853788"/>
          </a:xfrm>
          <a:prstGeom prst="rect">
            <a:avLst/>
          </a:prstGeom>
          <a:noFill/>
          <a:extLst/>
        </p:spPr>
      </p:pic>
      <p:pic>
        <p:nvPicPr>
          <p:cNvPr id="5" name="Picture 14" descr="http://www.chicco.es/images/8058664034819/8058664034819.MAIN.jpg/ful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580" y="2559368"/>
            <a:ext cx="3030918" cy="3030918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11597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 Factores a considerar - normativa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472224" y="2093976"/>
            <a:ext cx="1065602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UNE-EN 14350-1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Artículos de puericultura. Artículos para la alimentación líquida. Parte 1: Requisitos generales y mecánicos y ensayos.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UNE-EN 14350-2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Artículos de puericultura. Artículos para la alimentación líquida. Parte 2: Requisitos químicos y ensayos.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DIRECTIVA 2002/72/CE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 COMISIÓN de 6 de agosto de 2002 relativa a los materiales y objetos plásticos destinados a entrar en contacto con productos alimenticios 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DIRECTIVA 2011/8/UE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 COMISIÓN de 28 de enero de 2011 que modifica la Directiva 2002/72/CE por lo que se refiere a la restricción del uso de bisfenol A en biberones de plástico para lactantes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Reglamento (CE) 1935/2004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los materiales y objetos destinados a entrar en contacto con alimentos y por el que se derogan las Directivas 80/590/CEE y 89/109/CEE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Reglamento (CE) 2023/2006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buenas prácticas de fabricación de materiales y objetos destinados a entrar en contacto con alimentos.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Reglamento (CE) 450/2009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materiales y objetos activos e inteligentes destinados a entrar en contacto con alimentos</a:t>
            </a:r>
            <a:endParaRPr lang="es-ES" sz="120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es-ES" sz="1400" b="1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Reglamento (UE) 10/2011</a:t>
            </a:r>
            <a:r>
              <a:rPr lang="es-ES" sz="1400" dirty="0">
                <a:solidFill>
                  <a:srgbClr val="44546A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materiales y objetos plásticos destinados a entrar en contacto con alimentos</a:t>
            </a:r>
            <a:endParaRPr lang="es-ES" sz="1200" dirty="0">
              <a:solidFill>
                <a:srgbClr val="44546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86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Factores a considerar - patentes</a:t>
            </a:r>
            <a:endParaRPr lang="es-ES" dirty="0"/>
          </a:p>
        </p:txBody>
      </p:sp>
      <p:pic>
        <p:nvPicPr>
          <p:cNvPr id="3" name="Imagen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43" y="1882911"/>
            <a:ext cx="2305050" cy="303466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557365" y="6416228"/>
            <a:ext cx="7944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* Toda la información relacionada con las patentes está extraída de la página </a:t>
            </a:r>
            <a:r>
              <a:rPr lang="es-ES" sz="1400" i="1" dirty="0" smtClean="0"/>
              <a:t>www.latipat.com</a:t>
            </a:r>
            <a:endParaRPr lang="es-ES" sz="1400" i="1" dirty="0"/>
          </a:p>
        </p:txBody>
      </p:sp>
      <p:grpSp>
        <p:nvGrpSpPr>
          <p:cNvPr id="4" name="Grupo 3"/>
          <p:cNvGrpSpPr/>
          <p:nvPr/>
        </p:nvGrpSpPr>
        <p:grpSpPr>
          <a:xfrm>
            <a:off x="2837593" y="3301790"/>
            <a:ext cx="2582080" cy="2830195"/>
            <a:chOff x="2837593" y="3301790"/>
            <a:chExt cx="2582080" cy="2830195"/>
          </a:xfrm>
        </p:grpSpPr>
        <p:pic>
          <p:nvPicPr>
            <p:cNvPr id="7" name="Imagen 6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7593" y="3301790"/>
              <a:ext cx="1439545" cy="2830195"/>
            </a:xfrm>
            <a:prstGeom prst="rect">
              <a:avLst/>
            </a:prstGeom>
          </p:spPr>
        </p:pic>
        <p:pic>
          <p:nvPicPr>
            <p:cNvPr id="8" name="Imagen 7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7"/>
            <a:stretch/>
          </p:blipFill>
          <p:spPr bwMode="auto">
            <a:xfrm>
              <a:off x="3967428" y="3345276"/>
              <a:ext cx="1452245" cy="273304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9" name="Imagen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360" y="1880578"/>
            <a:ext cx="1857375" cy="2639060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6"/>
          <a:stretch>
            <a:fillRect/>
          </a:stretch>
        </p:blipFill>
        <p:spPr>
          <a:xfrm>
            <a:off x="7178012" y="2431480"/>
            <a:ext cx="2284161" cy="3700505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 rotWithShape="1">
          <a:blip r:embed="rId7"/>
          <a:srcRect r="46019"/>
          <a:stretch/>
        </p:blipFill>
        <p:spPr>
          <a:xfrm>
            <a:off x="9711697" y="1619675"/>
            <a:ext cx="1953856" cy="451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9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Soluciones alternativas-biberón</a:t>
            </a:r>
            <a:endParaRPr lang="es-ES" dirty="0"/>
          </a:p>
        </p:txBody>
      </p:sp>
      <p:pic>
        <p:nvPicPr>
          <p:cNvPr id="8" name="Imagen 7" descr="C:\Users\Elena\AppData\Local\Microsoft\Windows\INetCache\Content.Word\Escáner_20160318 (3)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7" t="60790" r="19055" b="8070"/>
          <a:stretch/>
        </p:blipFill>
        <p:spPr bwMode="auto">
          <a:xfrm rot="5400000">
            <a:off x="1653890" y="3446646"/>
            <a:ext cx="3080018" cy="31462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 descr="C:\Users\Elena\AppData\Local\Microsoft\Windows\INetCache\Content.Word\Escáner_2016031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t="60311" r="35194" b="6259"/>
          <a:stretch/>
        </p:blipFill>
        <p:spPr bwMode="auto">
          <a:xfrm rot="5400000">
            <a:off x="-536980" y="1933251"/>
            <a:ext cx="3885497" cy="3576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Escáner_20160318 (4)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r="60074" b="24611"/>
          <a:stretch/>
        </p:blipFill>
        <p:spPr bwMode="auto">
          <a:xfrm>
            <a:off x="3773858" y="1670061"/>
            <a:ext cx="2605050" cy="44179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C:\Users\Elena\Pictures\Digitalizaciones\Escáner_20160318 (2)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06" r="22332" b="12384"/>
          <a:stretch/>
        </p:blipFill>
        <p:spPr bwMode="auto">
          <a:xfrm rot="5400000">
            <a:off x="8367997" y="3878926"/>
            <a:ext cx="4309653" cy="16484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 descr="C:\Users\Elena\AppData\Local\Microsoft\Windows\INetCache\Content.Word\Escáner_20160318 (3)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t="23684" r="25086" b="45176"/>
          <a:stretch/>
        </p:blipFill>
        <p:spPr bwMode="auto">
          <a:xfrm rot="5400000">
            <a:off x="6544468" y="2400245"/>
            <a:ext cx="3949848" cy="25779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 descr="C:\Users\Elena\AppData\Local\Microsoft\Windows\INetCache\Content.Word\Escáner_20160318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18443" r="34127" b="48127"/>
          <a:stretch/>
        </p:blipFill>
        <p:spPr bwMode="auto">
          <a:xfrm rot="5400000">
            <a:off x="5334276" y="3672884"/>
            <a:ext cx="3378224" cy="29920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0440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5. Criterios de selección-</a:t>
            </a:r>
            <a:r>
              <a:rPr lang="es-ES" dirty="0" err="1" smtClean="0"/>
              <a:t>datum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104643"/>
              </p:ext>
            </p:extLst>
          </p:nvPr>
        </p:nvGraphicFramePr>
        <p:xfrm>
          <a:off x="2007224" y="2093976"/>
          <a:ext cx="6663055" cy="26936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7470"/>
                <a:gridCol w="692785"/>
                <a:gridCol w="637540"/>
                <a:gridCol w="664210"/>
                <a:gridCol w="664210"/>
                <a:gridCol w="664210"/>
                <a:gridCol w="664210"/>
                <a:gridCol w="664210"/>
                <a:gridCol w="664210"/>
              </a:tblGrid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Modelo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Actual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Figura </a:t>
                      </a:r>
                      <a:endParaRPr lang="es-ES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4.1.2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Figura </a:t>
                      </a:r>
                      <a:endParaRPr lang="es-ES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4.1.3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Figura </a:t>
                      </a:r>
                      <a:endParaRPr lang="es-ES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4.1.4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Figura </a:t>
                      </a:r>
                      <a:endParaRPr lang="es-ES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4.1.5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Figura </a:t>
                      </a:r>
                      <a:endParaRPr lang="es-ES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4.1.6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Figura </a:t>
                      </a:r>
                      <a:endParaRPr lang="es-ES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4.1.7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Facilidad de limpieza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*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Estética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Estabilidad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=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Apertura cuello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Ergonómico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Facilidad de manejo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Sujeción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*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=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∑ +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∑ -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Total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 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2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2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0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3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3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1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2</a:t>
                      </a:r>
                      <a:endParaRPr lang="es-E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5998196" y="1983346"/>
            <a:ext cx="1365161" cy="3039414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6345926" y="4764152"/>
            <a:ext cx="0" cy="4893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7000602" y="4764152"/>
            <a:ext cx="0" cy="4893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/>
        </p:nvGrpSpPr>
        <p:grpSpPr>
          <a:xfrm>
            <a:off x="9585828" y="2772713"/>
            <a:ext cx="2323386" cy="3158928"/>
            <a:chOff x="9356152" y="269814"/>
            <a:chExt cx="2323386" cy="3158928"/>
          </a:xfrm>
        </p:grpSpPr>
        <p:pic>
          <p:nvPicPr>
            <p:cNvPr id="1026" name="Picture 2" descr="Resultado de imagen de biberon autocalentable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8" t="7887" r="45951"/>
            <a:stretch/>
          </p:blipFill>
          <p:spPr bwMode="auto">
            <a:xfrm>
              <a:off x="10352689" y="269814"/>
              <a:ext cx="1326849" cy="3158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uadroTexto 9"/>
            <p:cNvSpPr txBox="1"/>
            <p:nvPr/>
          </p:nvSpPr>
          <p:spPr>
            <a:xfrm>
              <a:off x="9356152" y="484632"/>
              <a:ext cx="1365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Modelo de referencia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691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Criterios de selección-suma ponderada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750644"/>
              </p:ext>
            </p:extLst>
          </p:nvPr>
        </p:nvGraphicFramePr>
        <p:xfrm>
          <a:off x="1718963" y="2209886"/>
          <a:ext cx="8660448" cy="3631565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824230"/>
                <a:gridCol w="1551622"/>
                <a:gridCol w="673735"/>
                <a:gridCol w="900748"/>
                <a:gridCol w="749935"/>
                <a:gridCol w="954722"/>
                <a:gridCol w="1478598"/>
                <a:gridCol w="716598"/>
                <a:gridCol w="540385"/>
                <a:gridCol w="269875"/>
              </a:tblGrid>
              <a:tr h="190500">
                <a:tc>
                  <a:txBody>
                    <a:bodyPr/>
                    <a:lstStyle/>
                    <a:p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∑ λ</a:t>
                      </a:r>
                      <a:r>
                        <a:rPr lang="es-ES" sz="1100" baseline="-25000">
                          <a:effectLst/>
                        </a:rPr>
                        <a:t>i</a:t>
                      </a:r>
                      <a:r>
                        <a:rPr lang="es-ES" sz="1100">
                          <a:effectLst/>
                        </a:rPr>
                        <a:t>*e</a:t>
                      </a:r>
                      <a:r>
                        <a:rPr lang="es-ES" sz="1100" baseline="-25000">
                          <a:effectLst/>
                        </a:rPr>
                        <a:t>ij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Facilidad de limpieza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Estética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Estabilidad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Apertura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cuello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Ergonómico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Facilidad de manejo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Sujeción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λ</a:t>
                      </a:r>
                      <a:r>
                        <a:rPr lang="es-ES" sz="1000" baseline="-25000">
                          <a:effectLst/>
                        </a:rPr>
                        <a:t>i</a:t>
                      </a:r>
                      <a:r>
                        <a:rPr lang="es-ES" sz="1000">
                          <a:effectLst/>
                        </a:rPr>
                        <a:t> (%)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660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605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695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740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740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695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Figura 4.1.7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540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1571222" y="4198514"/>
            <a:ext cx="9105364" cy="824247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10379411" y="4816699"/>
            <a:ext cx="73679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10379411" y="4415307"/>
            <a:ext cx="73679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Criterios de selección-regla de la mayoría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624441"/>
              </p:ext>
            </p:extLst>
          </p:nvPr>
        </p:nvGraphicFramePr>
        <p:xfrm>
          <a:off x="1069846" y="2434107"/>
          <a:ext cx="6785768" cy="473389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1788796"/>
                <a:gridCol w="753799"/>
                <a:gridCol w="670307"/>
                <a:gridCol w="669519"/>
                <a:gridCol w="558458"/>
                <a:gridCol w="781367"/>
                <a:gridCol w="781367"/>
                <a:gridCol w="782155"/>
              </a:tblGrid>
              <a:tr h="236301">
                <a:tc>
                  <a:txBody>
                    <a:bodyPr/>
                    <a:lstStyle/>
                    <a:p>
                      <a:endParaRPr lang="es-ES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C1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C2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C3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C4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C5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C6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C7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</a:tr>
              <a:tr h="237088">
                <a:tc>
                  <a:txBody>
                    <a:bodyPr/>
                    <a:lstStyle/>
                    <a:p>
                      <a:pPr algn="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Figura 4.1.4 - 4.1.5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4.1.4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4.1.5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4.1.4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-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4.1.5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4.1.5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4.1.5</a:t>
                      </a:r>
                      <a:endParaRPr lang="es-E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069" marR="85069" marT="0" marB="0"/>
                </a:tc>
              </a:tr>
            </a:tbl>
          </a:graphicData>
        </a:graphic>
      </p:graphicFrame>
      <p:pic>
        <p:nvPicPr>
          <p:cNvPr id="6" name="Imagen 5" descr="Escáner_20160318 (4)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r="60074" b="24611"/>
          <a:stretch/>
        </p:blipFill>
        <p:spPr bwMode="auto">
          <a:xfrm>
            <a:off x="7847711" y="1416884"/>
            <a:ext cx="3112209" cy="52780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850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6.1. Soluciones alternativas-dispositivo electrónico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2" t="16886" r="11951" b="16824"/>
          <a:stretch/>
        </p:blipFill>
        <p:spPr>
          <a:xfrm rot="16200000">
            <a:off x="1171978" y="1609859"/>
            <a:ext cx="3181082" cy="4546242"/>
          </a:xfrm>
          <a:prstGeom prst="rect">
            <a:avLst/>
          </a:prstGeom>
        </p:spPr>
      </p:pic>
      <p:pic>
        <p:nvPicPr>
          <p:cNvPr id="4" name="Imagen 3" descr="C:\Users\Elena\Desktop\TFG\EPSON001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67" t="20315" r="33502" b="48762"/>
          <a:stretch/>
        </p:blipFill>
        <p:spPr bwMode="auto">
          <a:xfrm rot="5400000">
            <a:off x="8535052" y="2072325"/>
            <a:ext cx="3245782" cy="29384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 descr="C:\Users\Elena\Desktop\TFG\EPSON001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9" t="60102" r="32620" b="8975"/>
          <a:stretch/>
        </p:blipFill>
        <p:spPr bwMode="auto">
          <a:xfrm rot="5400000">
            <a:off x="5126554" y="2636999"/>
            <a:ext cx="3471260" cy="31425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057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detallada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724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Recipiente – pieza pd_01</a:t>
            </a:r>
            <a:endParaRPr lang="es-ES" dirty="0"/>
          </a:p>
        </p:txBody>
      </p:sp>
      <p:pic>
        <p:nvPicPr>
          <p:cNvPr id="3" name="Imagen 2" descr="C:\Users\Elena\Desktop\TFG\recipiente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9" r="29471"/>
          <a:stretch/>
        </p:blipFill>
        <p:spPr bwMode="auto">
          <a:xfrm>
            <a:off x="1069848" y="1830557"/>
            <a:ext cx="2961239" cy="48801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5036541" y="2358591"/>
            <a:ext cx="513776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CARACTERÍSTICAS GENERALES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Denominación: Recipiente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Utilidad: Contener el alimento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Material: Plástico tipo 5 (Polipropileno, PP)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Capacidad: 300ml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Sistema de unión: Rosca y pinza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Proceso de fabricación: Soplado</a:t>
            </a:r>
          </a:p>
        </p:txBody>
      </p:sp>
    </p:spTree>
    <p:extLst>
      <p:ext uri="{BB962C8B-B14F-4D97-AF65-F5344CB8AC3E}">
        <p14:creationId xmlns:p14="http://schemas.microsoft.com/office/powerpoint/2010/main" val="102957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Rosca de seguridad – pieza pd_02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5564574" y="1900492"/>
            <a:ext cx="513776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CARACTERÍSTICAS GENERALES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Denominación: Rosca de seguridad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Utilidad: Sujeción de la tetina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Material: Plástico tipo 5 (Polipropileno, PP)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Dimensionado: 49,50x16,280 (mm)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Sistema de unión: Rosca y presión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Proceso de fabricación: Inyección</a:t>
            </a:r>
          </a:p>
        </p:txBody>
      </p:sp>
      <p:pic>
        <p:nvPicPr>
          <p:cNvPr id="5" name="Imagen 4" descr="C:\Users\Elena\Desktop\TFG\rosca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1" t="14975" r="24346" b="5782"/>
          <a:stretch/>
        </p:blipFill>
        <p:spPr bwMode="auto">
          <a:xfrm>
            <a:off x="1069847" y="2003824"/>
            <a:ext cx="2768056" cy="21823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 descr="C:\Users\Elena\Desktop\TFG\interior rosca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01"/>
          <a:stretch/>
        </p:blipFill>
        <p:spPr bwMode="auto">
          <a:xfrm>
            <a:off x="1069847" y="4321460"/>
            <a:ext cx="3940035" cy="2116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0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Tapón de seguridad – pieza pd_03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5564574" y="1900492"/>
            <a:ext cx="5137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CARACTERÍSTICAS GENERALES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Denominación: Tapón de seguridad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Utilidad: Mantener la integridad del alimento y evitar que se derrame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Material: Plástico tipo 5 (Polipropileno, PP)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Dimensionado: 49x31,35 (mm)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Sistema de unión: Presión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Proceso de fabricación: Inyección</a:t>
            </a:r>
          </a:p>
        </p:txBody>
      </p:sp>
      <p:pic>
        <p:nvPicPr>
          <p:cNvPr id="7" name="Imagen 6" descr="C:\Users\Elena\Desktop\TFG\tapon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0" r="21839"/>
          <a:stretch/>
        </p:blipFill>
        <p:spPr bwMode="auto">
          <a:xfrm>
            <a:off x="1069848" y="2093976"/>
            <a:ext cx="3653010" cy="3328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66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Carcasa delantera – pieza pd_04.1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4517652" y="2351066"/>
            <a:ext cx="5137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CARACTERÍSTICAS GENERALES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Denominación: Carcasa delantera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Utilidad: Sujetar los componentes electrónicos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Material: Plástico ABS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Dimensionado: 40,50x4,20x100 (mm)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Sistema de unión: Soldadura por láser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Proceso de fabricación: Inyección</a:t>
            </a:r>
          </a:p>
        </p:txBody>
      </p:sp>
      <p:pic>
        <p:nvPicPr>
          <p:cNvPr id="5" name="Imagen 4" descr="C:\Users\Elena\Desktop\TFG\Solidworks\Imagenes\carcasa delantera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7" t="5768" r="39109"/>
          <a:stretch/>
        </p:blipFill>
        <p:spPr bwMode="auto">
          <a:xfrm>
            <a:off x="1069848" y="2146852"/>
            <a:ext cx="2285099" cy="4024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12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Carcasa trasera – pieza pd_04.2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4854138" y="1979793"/>
            <a:ext cx="5137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CARACTERÍSTICAS GENERALES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Denominación: Carcasa trasera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Utilidad: Sellar el dispositivo y mantener la integridad de los componentes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Material: Plástico ABS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Dimensionado: 60x55,81x91 (mm)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Sistema de unión: Soldadura por láser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Proceso de fabricación: Inyección</a:t>
            </a:r>
          </a:p>
        </p:txBody>
      </p:sp>
      <p:pic>
        <p:nvPicPr>
          <p:cNvPr id="6" name="Imagen 5" descr="C:\Users\Elena\Desktop\TFG\Solidworks\Imagenes\carcasa trasera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2" r="17601"/>
          <a:stretch/>
        </p:blipFill>
        <p:spPr bwMode="auto">
          <a:xfrm>
            <a:off x="1069848" y="1771541"/>
            <a:ext cx="2647950" cy="2334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 descr="C:\Users\Elena\Desktop\TFG\Solidworks\Imagenes\carcasa trasera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2" r="22361"/>
          <a:stretch/>
        </p:blipFill>
        <p:spPr bwMode="auto">
          <a:xfrm>
            <a:off x="1069848" y="4172061"/>
            <a:ext cx="2647950" cy="2448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73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174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130999"/>
              </p:ext>
            </p:extLst>
          </p:nvPr>
        </p:nvGraphicFramePr>
        <p:xfrm>
          <a:off x="3408363" y="1868773"/>
          <a:ext cx="5400675" cy="1066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6999"/>
                <a:gridCol w="1530530"/>
                <a:gridCol w="450268"/>
                <a:gridCol w="810355"/>
                <a:gridCol w="992622"/>
                <a:gridCol w="899901"/>
              </a:tblGrid>
              <a:tr h="3155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MATERIA PRIMA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Ref.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Denominación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Ud.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Cant.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Pre. Unitario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 dirty="0">
                          <a:effectLst/>
                        </a:rPr>
                        <a:t>Pre. Parcial</a:t>
                      </a:r>
                      <a:endParaRPr lang="es-ES" sz="1050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93065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11P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Polipropileno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m</a:t>
                      </a:r>
                      <a:r>
                        <a:rPr lang="es-ES" sz="1050" kern="150" baseline="30000">
                          <a:effectLst/>
                        </a:rPr>
                        <a:t>2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0,020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6,17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0,12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>
                          <a:effectLst/>
                        </a:rPr>
                        <a:t>TOTAL</a:t>
                      </a:r>
                      <a:endParaRPr lang="es-ES" sz="1050" b="1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0.12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531945"/>
              </p:ext>
            </p:extLst>
          </p:nvPr>
        </p:nvGraphicFramePr>
        <p:xfrm>
          <a:off x="3408363" y="3013107"/>
          <a:ext cx="5400675" cy="1416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6999"/>
                <a:gridCol w="1530530"/>
                <a:gridCol w="452808"/>
                <a:gridCol w="807815"/>
                <a:gridCol w="992622"/>
                <a:gridCol w="899901"/>
              </a:tblGrid>
              <a:tr h="248920">
                <a:tc gridSpan="6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MAQUINARÍA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Ref.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Denominación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Ud.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Cant.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Pre. Unitario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Pre. Parcial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93065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01M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Molde de inyección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Ud.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1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5,00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5,00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03M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Lijadora de cantos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h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0,07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0,35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0,02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035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>
                          <a:effectLst/>
                        </a:rPr>
                        <a:t>TOTAL</a:t>
                      </a:r>
                      <a:endParaRPr lang="es-ES" sz="1050" b="1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5,02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493964"/>
              </p:ext>
            </p:extLst>
          </p:nvPr>
        </p:nvGraphicFramePr>
        <p:xfrm>
          <a:off x="3398838" y="4507327"/>
          <a:ext cx="5410200" cy="1619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5975"/>
                <a:gridCol w="1530709"/>
                <a:gridCol w="448415"/>
                <a:gridCol w="812356"/>
                <a:gridCol w="991468"/>
                <a:gridCol w="901277"/>
              </a:tblGrid>
              <a:tr h="353695">
                <a:tc gridSpan="6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MANO DE OBRA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Ref.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Denominación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Ud.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Cant.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Pre. Unitario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Pre. Parcial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93065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 dirty="0">
                          <a:effectLst/>
                        </a:rPr>
                        <a:t>01MO</a:t>
                      </a:r>
                      <a:endParaRPr lang="es-ES" sz="1050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Oficial de primera en inyección plásticos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h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0,08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7,50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0,60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02MO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Oficial de primera Molde en polipropileno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h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0,11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7,50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kern="150">
                          <a:effectLst/>
                        </a:rPr>
                        <a:t>0,82</a:t>
                      </a:r>
                      <a:endParaRPr lang="es-ES" sz="105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>
                          <a:effectLst/>
                        </a:rPr>
                        <a:t>TOTAL</a:t>
                      </a:r>
                      <a:endParaRPr lang="es-ES" sz="1050" b="1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1,42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583778"/>
              </p:ext>
            </p:extLst>
          </p:nvPr>
        </p:nvGraphicFramePr>
        <p:xfrm>
          <a:off x="3398838" y="6282535"/>
          <a:ext cx="5400675" cy="364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9694"/>
                <a:gridCol w="960981"/>
              </a:tblGrid>
              <a:tr h="36449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TOTAL PIEZA PD_03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050" b="1" kern="150" dirty="0">
                          <a:effectLst/>
                        </a:rPr>
                        <a:t>6,56</a:t>
                      </a:r>
                      <a:endParaRPr lang="es-ES" sz="1050" b="1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398838" y="3963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 tapón de seguridad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0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263164"/>
              </p:ext>
            </p:extLst>
          </p:nvPr>
        </p:nvGraphicFramePr>
        <p:xfrm>
          <a:off x="2383826" y="2524259"/>
          <a:ext cx="7130259" cy="2350855"/>
        </p:xfrm>
        <a:graphic>
          <a:graphicData uri="http://schemas.openxmlformats.org/drawingml/2006/table">
            <a:tbl>
              <a:tblPr lastRow="1" bandRow="1" bandCol="1">
                <a:tableStyleId>{5C22544A-7EE6-4342-B048-85BDC9FD1C3A}</a:tableStyleId>
              </a:tblPr>
              <a:tblGrid>
                <a:gridCol w="5472738"/>
                <a:gridCol w="1657521"/>
              </a:tblGrid>
              <a:tr h="58144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 dirty="0">
                          <a:effectLst/>
                        </a:rPr>
                        <a:t>01. MÓDULO BIBERÓN</a:t>
                      </a:r>
                      <a:endParaRPr lang="es-ES" sz="1400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>
                          <a:effectLst/>
                        </a:rPr>
                        <a:t>24,74</a:t>
                      </a:r>
                      <a:endParaRPr lang="es-ES" sz="140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</a:tr>
              <a:tr h="60149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>
                          <a:effectLst/>
                        </a:rPr>
                        <a:t>02. MÓDULO DISPOSITIVO ELECTRÓNICO</a:t>
                      </a:r>
                      <a:endParaRPr lang="es-ES" sz="140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>
                          <a:effectLst/>
                        </a:rPr>
                        <a:t>16,98</a:t>
                      </a:r>
                      <a:endParaRPr lang="es-ES" sz="140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</a:tr>
              <a:tr h="585625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>
                          <a:effectLst/>
                        </a:rPr>
                        <a:t>03. MÓDULO EMBALAJE</a:t>
                      </a:r>
                      <a:endParaRPr lang="es-ES" sz="140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>
                          <a:effectLst/>
                        </a:rPr>
                        <a:t>6,18</a:t>
                      </a:r>
                      <a:endParaRPr lang="es-ES" sz="1400" kern="15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</a:tr>
              <a:tr h="582284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 dirty="0">
                          <a:effectLst/>
                        </a:rPr>
                        <a:t>TOTAL</a:t>
                      </a:r>
                      <a:endParaRPr lang="es-ES" sz="1400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2100" kern="150" dirty="0">
                          <a:effectLst/>
                        </a:rPr>
                        <a:t>47,90</a:t>
                      </a:r>
                      <a:endParaRPr lang="es-ES" sz="1400" kern="15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90225" marR="90225" marT="0" marB="0"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coste total fabricación biberón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256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TM03090434[[fn=Madera]]</Template>
  <TotalTime>358</TotalTime>
  <Words>851</Words>
  <Application>Microsoft Office PowerPoint</Application>
  <PresentationFormat>Panorámica</PresentationFormat>
  <Paragraphs>352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SimSun</vt:lpstr>
      <vt:lpstr>Calibri</vt:lpstr>
      <vt:lpstr>Courier New</vt:lpstr>
      <vt:lpstr>Helvetica</vt:lpstr>
      <vt:lpstr>Rockwell</vt:lpstr>
      <vt:lpstr>Rockwell Condensed</vt:lpstr>
      <vt:lpstr>Times New Roman</vt:lpstr>
      <vt:lpstr>Wingdings</vt:lpstr>
      <vt:lpstr>Tipo de madera</vt:lpstr>
      <vt:lpstr>Diseño de un biberón ergonómico con dispositivo de conservación del calor</vt:lpstr>
      <vt:lpstr>introducción</vt:lpstr>
      <vt:lpstr>1. objeto</vt:lpstr>
      <vt:lpstr>2.1. Antecedentes técnicos</vt:lpstr>
      <vt:lpstr>2.2. Antecedentes ergonómicos</vt:lpstr>
      <vt:lpstr>3. Factores a considerar - normativa</vt:lpstr>
      <vt:lpstr>Factores a considerar - patentes</vt:lpstr>
      <vt:lpstr>4. Soluciones alternativas-biberón</vt:lpstr>
      <vt:lpstr>5. Criterios de selección-datum</vt:lpstr>
      <vt:lpstr>Criterios de selección-suma ponderada</vt:lpstr>
      <vt:lpstr>Criterios de selección-regla de la mayoría</vt:lpstr>
      <vt:lpstr>6.1. Soluciones alternativas-dispositivo electrónico</vt:lpstr>
      <vt:lpstr>Solución detallada</vt:lpstr>
      <vt:lpstr>Recipiente – pieza pd_01</vt:lpstr>
      <vt:lpstr>Rosca de seguridad – pieza pd_02</vt:lpstr>
      <vt:lpstr>Tapón de seguridad – pieza pd_03</vt:lpstr>
      <vt:lpstr>Carcasa delantera – pieza pd_04.1</vt:lpstr>
      <vt:lpstr>Carcasa trasera – pieza pd_04.2</vt:lpstr>
      <vt:lpstr>presupuesto</vt:lpstr>
      <vt:lpstr>Presupuesto tapón de seguridad</vt:lpstr>
      <vt:lpstr>coste total fabricación biberón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un biberón ergonómico con dispositivo de preservación del calor</dc:title>
  <dc:creator>Elena Aroca Serrano</dc:creator>
  <cp:lastModifiedBy>Elena Aroca Serrano</cp:lastModifiedBy>
  <cp:revision>31</cp:revision>
  <cp:lastPrinted>2016-09-14T13:56:58Z</cp:lastPrinted>
  <dcterms:created xsi:type="dcterms:W3CDTF">2016-09-14T08:17:09Z</dcterms:created>
  <dcterms:modified xsi:type="dcterms:W3CDTF">2016-09-14T23:12:03Z</dcterms:modified>
</cp:coreProperties>
</file>