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77" r:id="rId5"/>
    <p:sldId id="278" r:id="rId6"/>
    <p:sldId id="279" r:id="rId7"/>
    <p:sldId id="266" r:id="rId8"/>
    <p:sldId id="268" r:id="rId9"/>
    <p:sldId id="260" r:id="rId10"/>
    <p:sldId id="267" r:id="rId11"/>
    <p:sldId id="270" r:id="rId12"/>
    <p:sldId id="271" r:id="rId13"/>
    <p:sldId id="272" r:id="rId14"/>
    <p:sldId id="273" r:id="rId15"/>
    <p:sldId id="274" r:id="rId16"/>
    <p:sldId id="261" r:id="rId17"/>
    <p:sldId id="275" r:id="rId18"/>
    <p:sldId id="284" r:id="rId19"/>
    <p:sldId id="262" r:id="rId20"/>
    <p:sldId id="269" r:id="rId21"/>
    <p:sldId id="259" r:id="rId22"/>
    <p:sldId id="285" r:id="rId23"/>
    <p:sldId id="264" r:id="rId24"/>
    <p:sldId id="280" r:id="rId25"/>
    <p:sldId id="281" r:id="rId26"/>
    <p:sldId id="282" r:id="rId27"/>
    <p:sldId id="263" r:id="rId28"/>
    <p:sldId id="265" r:id="rId29"/>
    <p:sldId id="283" r:id="rId30"/>
  </p:sldIdLst>
  <p:sldSz cx="9144000" cy="6858000" type="screen4x3"/>
  <p:notesSz cx="6858000" cy="9144000"/>
  <p:defaultTextStyle>
    <a:defPPr>
      <a:defRPr lang="es-ES"/>
    </a:defPPr>
    <a:lvl1pPr marL="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26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-163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4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OSTADORA\Dropbox\Inuk%20y%20Chente\TFG\Fotovoltaica%20TFG\Edificio%20de%20oficinas%20(sin%20incremento)%20supuesto%20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GRÁFICA DE CONSUMO ABRIL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0714548006793734"/>
          <c:y val="0.21211379255079313"/>
          <c:w val="0.87667181686694162"/>
          <c:h val="0.63744409219121534"/>
        </c:manualLayout>
      </c:layout>
      <c:lineChart>
        <c:grouping val="standard"/>
        <c:ser>
          <c:idx val="0"/>
          <c:order val="0"/>
          <c:tx>
            <c:strRef>
              <c:f>abril!$F$5</c:f>
              <c:strCache>
                <c:ptCount val="1"/>
                <c:pt idx="0">
                  <c:v>potencia dia laboral (W)</c:v>
                </c:pt>
              </c:strCache>
            </c:strRef>
          </c:tx>
          <c:marker>
            <c:symbol val="none"/>
          </c:marker>
          <c:cat>
            <c:numRef>
              <c:f>abril!$B$6:$B$56</c:f>
              <c:numCache>
                <c:formatCode>h:mm</c:formatCode>
                <c:ptCount val="51"/>
                <c:pt idx="0">
                  <c:v>0.32777777777777956</c:v>
                </c:pt>
                <c:pt idx="1">
                  <c:v>0.33819444444444557</c:v>
                </c:pt>
                <c:pt idx="2">
                  <c:v>0.34861111111111132</c:v>
                </c:pt>
                <c:pt idx="3">
                  <c:v>0.35902777777777956</c:v>
                </c:pt>
                <c:pt idx="4">
                  <c:v>0.36944444444444557</c:v>
                </c:pt>
                <c:pt idx="5">
                  <c:v>0.37986111111111132</c:v>
                </c:pt>
                <c:pt idx="6">
                  <c:v>0.39027777777777956</c:v>
                </c:pt>
                <c:pt idx="7">
                  <c:v>0.40069444444444446</c:v>
                </c:pt>
                <c:pt idx="8">
                  <c:v>0.41111111111111115</c:v>
                </c:pt>
                <c:pt idx="9">
                  <c:v>0.42152777777777956</c:v>
                </c:pt>
                <c:pt idx="10">
                  <c:v>0.43194444444444557</c:v>
                </c:pt>
                <c:pt idx="11">
                  <c:v>0.44236111111111132</c:v>
                </c:pt>
                <c:pt idx="12">
                  <c:v>0.45277777777777867</c:v>
                </c:pt>
                <c:pt idx="13">
                  <c:v>0.46319444444444446</c:v>
                </c:pt>
                <c:pt idx="14">
                  <c:v>0.47361111111111115</c:v>
                </c:pt>
                <c:pt idx="15">
                  <c:v>0.48402777777777956</c:v>
                </c:pt>
                <c:pt idx="16">
                  <c:v>0.49444444444444557</c:v>
                </c:pt>
                <c:pt idx="17">
                  <c:v>0.50486111111111109</c:v>
                </c:pt>
                <c:pt idx="18">
                  <c:v>0.5152777777777775</c:v>
                </c:pt>
                <c:pt idx="19">
                  <c:v>0.52569444444444646</c:v>
                </c:pt>
                <c:pt idx="20">
                  <c:v>0.53611111111111109</c:v>
                </c:pt>
                <c:pt idx="21">
                  <c:v>0.5465277777777775</c:v>
                </c:pt>
                <c:pt idx="22">
                  <c:v>0.55694444444444646</c:v>
                </c:pt>
                <c:pt idx="23">
                  <c:v>0.56736111111111109</c:v>
                </c:pt>
                <c:pt idx="24">
                  <c:v>0.57777777777777783</c:v>
                </c:pt>
                <c:pt idx="25">
                  <c:v>0.58819444444444502</c:v>
                </c:pt>
                <c:pt idx="26">
                  <c:v>0.59861111111111143</c:v>
                </c:pt>
                <c:pt idx="27">
                  <c:v>0.60902777777777783</c:v>
                </c:pt>
                <c:pt idx="28">
                  <c:v>0.61944444444444646</c:v>
                </c:pt>
                <c:pt idx="29">
                  <c:v>0.62986111111111165</c:v>
                </c:pt>
                <c:pt idx="30">
                  <c:v>0.64027777777777783</c:v>
                </c:pt>
                <c:pt idx="31">
                  <c:v>0.65069444444444846</c:v>
                </c:pt>
                <c:pt idx="32">
                  <c:v>0.66111111111111165</c:v>
                </c:pt>
                <c:pt idx="33">
                  <c:v>0.67152777777777783</c:v>
                </c:pt>
                <c:pt idx="34">
                  <c:v>0.68194444444444691</c:v>
                </c:pt>
                <c:pt idx="35">
                  <c:v>0.69236111111111143</c:v>
                </c:pt>
                <c:pt idx="36">
                  <c:v>0.70277777777777783</c:v>
                </c:pt>
                <c:pt idx="37">
                  <c:v>0.71319444444444646</c:v>
                </c:pt>
                <c:pt idx="38">
                  <c:v>0.72361111111111165</c:v>
                </c:pt>
                <c:pt idx="39">
                  <c:v>0.73402777777777783</c:v>
                </c:pt>
                <c:pt idx="40">
                  <c:v>0.74444444444444646</c:v>
                </c:pt>
                <c:pt idx="41">
                  <c:v>0.75486111111111165</c:v>
                </c:pt>
                <c:pt idx="42">
                  <c:v>0.76527777777777783</c:v>
                </c:pt>
                <c:pt idx="43">
                  <c:v>0.77569444444444868</c:v>
                </c:pt>
                <c:pt idx="44">
                  <c:v>0.78611111111111198</c:v>
                </c:pt>
                <c:pt idx="45">
                  <c:v>0.7965277777777785</c:v>
                </c:pt>
                <c:pt idx="46">
                  <c:v>0.80694444444444802</c:v>
                </c:pt>
                <c:pt idx="47">
                  <c:v>0.81736111111111198</c:v>
                </c:pt>
                <c:pt idx="48">
                  <c:v>0.82777777777777894</c:v>
                </c:pt>
                <c:pt idx="49">
                  <c:v>0.83819444444444802</c:v>
                </c:pt>
                <c:pt idx="50">
                  <c:v>0.84861111111111265</c:v>
                </c:pt>
              </c:numCache>
            </c:numRef>
          </c:cat>
          <c:val>
            <c:numRef>
              <c:f>abril!$F$6:$F$56</c:f>
              <c:numCache>
                <c:formatCode>0</c:formatCode>
                <c:ptCount val="51"/>
                <c:pt idx="0">
                  <c:v>22768.149999999936</c:v>
                </c:pt>
                <c:pt idx="1">
                  <c:v>31050.799999999996</c:v>
                </c:pt>
                <c:pt idx="2">
                  <c:v>38433.1</c:v>
                </c:pt>
                <c:pt idx="3">
                  <c:v>34490.699999999997</c:v>
                </c:pt>
                <c:pt idx="4">
                  <c:v>35596</c:v>
                </c:pt>
                <c:pt idx="5">
                  <c:v>37639.25</c:v>
                </c:pt>
                <c:pt idx="6">
                  <c:v>40161</c:v>
                </c:pt>
                <c:pt idx="7">
                  <c:v>38660.400000000001</c:v>
                </c:pt>
                <c:pt idx="8">
                  <c:v>34364.350000000013</c:v>
                </c:pt>
                <c:pt idx="9">
                  <c:v>32790.300000000003</c:v>
                </c:pt>
                <c:pt idx="10">
                  <c:v>35092.5</c:v>
                </c:pt>
                <c:pt idx="11">
                  <c:v>38159.9</c:v>
                </c:pt>
                <c:pt idx="12">
                  <c:v>34405.850000000013</c:v>
                </c:pt>
                <c:pt idx="13">
                  <c:v>34677.199999999997</c:v>
                </c:pt>
                <c:pt idx="14">
                  <c:v>31604.3</c:v>
                </c:pt>
                <c:pt idx="15">
                  <c:v>36330.300000000003</c:v>
                </c:pt>
                <c:pt idx="16">
                  <c:v>33542.400000000001</c:v>
                </c:pt>
                <c:pt idx="17">
                  <c:v>32012.45</c:v>
                </c:pt>
                <c:pt idx="18">
                  <c:v>32165.4</c:v>
                </c:pt>
                <c:pt idx="19">
                  <c:v>32440</c:v>
                </c:pt>
                <c:pt idx="20">
                  <c:v>31364.95</c:v>
                </c:pt>
                <c:pt idx="21">
                  <c:v>32866.75</c:v>
                </c:pt>
                <c:pt idx="22">
                  <c:v>35953.800000000003</c:v>
                </c:pt>
                <c:pt idx="23">
                  <c:v>34744.850000000013</c:v>
                </c:pt>
                <c:pt idx="24">
                  <c:v>37454.450000000012</c:v>
                </c:pt>
                <c:pt idx="25">
                  <c:v>35671.800000000003</c:v>
                </c:pt>
                <c:pt idx="26">
                  <c:v>26067.25</c:v>
                </c:pt>
                <c:pt idx="27">
                  <c:v>25906.649999999936</c:v>
                </c:pt>
                <c:pt idx="28">
                  <c:v>28306.85</c:v>
                </c:pt>
                <c:pt idx="29">
                  <c:v>29575.9</c:v>
                </c:pt>
                <c:pt idx="30">
                  <c:v>32910</c:v>
                </c:pt>
                <c:pt idx="31">
                  <c:v>31291.55</c:v>
                </c:pt>
                <c:pt idx="32">
                  <c:v>33555.850000000013</c:v>
                </c:pt>
                <c:pt idx="33">
                  <c:v>35130.050000000003</c:v>
                </c:pt>
                <c:pt idx="34">
                  <c:v>32971.5</c:v>
                </c:pt>
                <c:pt idx="35">
                  <c:v>34686.400000000001</c:v>
                </c:pt>
                <c:pt idx="36">
                  <c:v>35113.599999999999</c:v>
                </c:pt>
                <c:pt idx="37">
                  <c:v>32859.199999999997</c:v>
                </c:pt>
                <c:pt idx="38">
                  <c:v>30580.799999999996</c:v>
                </c:pt>
                <c:pt idx="39">
                  <c:v>30889.8</c:v>
                </c:pt>
                <c:pt idx="40">
                  <c:v>32347.9</c:v>
                </c:pt>
                <c:pt idx="41">
                  <c:v>35000.9</c:v>
                </c:pt>
                <c:pt idx="42">
                  <c:v>28588.05</c:v>
                </c:pt>
                <c:pt idx="43">
                  <c:v>26793.95</c:v>
                </c:pt>
                <c:pt idx="44">
                  <c:v>23634.799999999996</c:v>
                </c:pt>
                <c:pt idx="45">
                  <c:v>22201.75</c:v>
                </c:pt>
                <c:pt idx="46">
                  <c:v>17971.2</c:v>
                </c:pt>
                <c:pt idx="47">
                  <c:v>13607.8</c:v>
                </c:pt>
                <c:pt idx="48">
                  <c:v>11586.75</c:v>
                </c:pt>
                <c:pt idx="49">
                  <c:v>6623</c:v>
                </c:pt>
                <c:pt idx="50">
                  <c:v>4138.5</c:v>
                </c:pt>
              </c:numCache>
            </c:numRef>
          </c:val>
        </c:ser>
        <c:ser>
          <c:idx val="1"/>
          <c:order val="1"/>
          <c:tx>
            <c:strRef>
              <c:f>abril!$G$5</c:f>
              <c:strCache>
                <c:ptCount val="1"/>
                <c:pt idx="0">
                  <c:v>potencia Sabado</c:v>
                </c:pt>
              </c:strCache>
            </c:strRef>
          </c:tx>
          <c:marker>
            <c:symbol val="none"/>
          </c:marker>
          <c:cat>
            <c:numRef>
              <c:f>abril!$B$6:$B$56</c:f>
              <c:numCache>
                <c:formatCode>h:mm</c:formatCode>
                <c:ptCount val="51"/>
                <c:pt idx="0">
                  <c:v>0.32777777777777956</c:v>
                </c:pt>
                <c:pt idx="1">
                  <c:v>0.33819444444444557</c:v>
                </c:pt>
                <c:pt idx="2">
                  <c:v>0.34861111111111132</c:v>
                </c:pt>
                <c:pt idx="3">
                  <c:v>0.35902777777777956</c:v>
                </c:pt>
                <c:pt idx="4">
                  <c:v>0.36944444444444557</c:v>
                </c:pt>
                <c:pt idx="5">
                  <c:v>0.37986111111111132</c:v>
                </c:pt>
                <c:pt idx="6">
                  <c:v>0.39027777777777956</c:v>
                </c:pt>
                <c:pt idx="7">
                  <c:v>0.40069444444444446</c:v>
                </c:pt>
                <c:pt idx="8">
                  <c:v>0.41111111111111115</c:v>
                </c:pt>
                <c:pt idx="9">
                  <c:v>0.42152777777777956</c:v>
                </c:pt>
                <c:pt idx="10">
                  <c:v>0.43194444444444557</c:v>
                </c:pt>
                <c:pt idx="11">
                  <c:v>0.44236111111111132</c:v>
                </c:pt>
                <c:pt idx="12">
                  <c:v>0.45277777777777867</c:v>
                </c:pt>
                <c:pt idx="13">
                  <c:v>0.46319444444444446</c:v>
                </c:pt>
                <c:pt idx="14">
                  <c:v>0.47361111111111115</c:v>
                </c:pt>
                <c:pt idx="15">
                  <c:v>0.48402777777777956</c:v>
                </c:pt>
                <c:pt idx="16">
                  <c:v>0.49444444444444557</c:v>
                </c:pt>
                <c:pt idx="17">
                  <c:v>0.50486111111111109</c:v>
                </c:pt>
                <c:pt idx="18">
                  <c:v>0.5152777777777775</c:v>
                </c:pt>
                <c:pt idx="19">
                  <c:v>0.52569444444444646</c:v>
                </c:pt>
                <c:pt idx="20">
                  <c:v>0.53611111111111109</c:v>
                </c:pt>
                <c:pt idx="21">
                  <c:v>0.5465277777777775</c:v>
                </c:pt>
                <c:pt idx="22">
                  <c:v>0.55694444444444646</c:v>
                </c:pt>
                <c:pt idx="23">
                  <c:v>0.56736111111111109</c:v>
                </c:pt>
                <c:pt idx="24">
                  <c:v>0.57777777777777783</c:v>
                </c:pt>
                <c:pt idx="25">
                  <c:v>0.58819444444444502</c:v>
                </c:pt>
                <c:pt idx="26">
                  <c:v>0.59861111111111143</c:v>
                </c:pt>
                <c:pt idx="27">
                  <c:v>0.60902777777777783</c:v>
                </c:pt>
                <c:pt idx="28">
                  <c:v>0.61944444444444646</c:v>
                </c:pt>
                <c:pt idx="29">
                  <c:v>0.62986111111111165</c:v>
                </c:pt>
                <c:pt idx="30">
                  <c:v>0.64027777777777783</c:v>
                </c:pt>
                <c:pt idx="31">
                  <c:v>0.65069444444444846</c:v>
                </c:pt>
                <c:pt idx="32">
                  <c:v>0.66111111111111165</c:v>
                </c:pt>
                <c:pt idx="33">
                  <c:v>0.67152777777777783</c:v>
                </c:pt>
                <c:pt idx="34">
                  <c:v>0.68194444444444691</c:v>
                </c:pt>
                <c:pt idx="35">
                  <c:v>0.69236111111111143</c:v>
                </c:pt>
                <c:pt idx="36">
                  <c:v>0.70277777777777783</c:v>
                </c:pt>
                <c:pt idx="37">
                  <c:v>0.71319444444444646</c:v>
                </c:pt>
                <c:pt idx="38">
                  <c:v>0.72361111111111165</c:v>
                </c:pt>
                <c:pt idx="39">
                  <c:v>0.73402777777777783</c:v>
                </c:pt>
                <c:pt idx="40">
                  <c:v>0.74444444444444646</c:v>
                </c:pt>
                <c:pt idx="41">
                  <c:v>0.75486111111111165</c:v>
                </c:pt>
                <c:pt idx="42">
                  <c:v>0.76527777777777783</c:v>
                </c:pt>
                <c:pt idx="43">
                  <c:v>0.77569444444444868</c:v>
                </c:pt>
                <c:pt idx="44">
                  <c:v>0.78611111111111198</c:v>
                </c:pt>
                <c:pt idx="45">
                  <c:v>0.7965277777777785</c:v>
                </c:pt>
                <c:pt idx="46">
                  <c:v>0.80694444444444802</c:v>
                </c:pt>
                <c:pt idx="47">
                  <c:v>0.81736111111111198</c:v>
                </c:pt>
                <c:pt idx="48">
                  <c:v>0.82777777777777894</c:v>
                </c:pt>
                <c:pt idx="49">
                  <c:v>0.83819444444444802</c:v>
                </c:pt>
                <c:pt idx="50">
                  <c:v>0.84861111111111265</c:v>
                </c:pt>
              </c:numCache>
            </c:numRef>
          </c:cat>
          <c:val>
            <c:numRef>
              <c:f>abril!$G$6:$G$56</c:f>
              <c:numCache>
                <c:formatCode>0</c:formatCode>
                <c:ptCount val="51"/>
                <c:pt idx="0">
                  <c:v>22768.149999999936</c:v>
                </c:pt>
                <c:pt idx="1">
                  <c:v>31050.799999999996</c:v>
                </c:pt>
                <c:pt idx="2">
                  <c:v>33780.800000000003</c:v>
                </c:pt>
                <c:pt idx="3">
                  <c:v>34614.699999999997</c:v>
                </c:pt>
                <c:pt idx="4">
                  <c:v>33362.75</c:v>
                </c:pt>
                <c:pt idx="5">
                  <c:v>32539.25</c:v>
                </c:pt>
                <c:pt idx="6">
                  <c:v>34561</c:v>
                </c:pt>
                <c:pt idx="7">
                  <c:v>35210.400000000001</c:v>
                </c:pt>
                <c:pt idx="8">
                  <c:v>29191.85</c:v>
                </c:pt>
                <c:pt idx="9">
                  <c:v>27190.3</c:v>
                </c:pt>
                <c:pt idx="10">
                  <c:v>30520</c:v>
                </c:pt>
                <c:pt idx="11">
                  <c:v>28798.649999999936</c:v>
                </c:pt>
                <c:pt idx="12">
                  <c:v>28805.85</c:v>
                </c:pt>
                <c:pt idx="13">
                  <c:v>26954.7</c:v>
                </c:pt>
                <c:pt idx="14">
                  <c:v>27006.799999999996</c:v>
                </c:pt>
                <c:pt idx="15">
                  <c:v>29630.3</c:v>
                </c:pt>
                <c:pt idx="16">
                  <c:v>27909.9</c:v>
                </c:pt>
                <c:pt idx="17">
                  <c:v>26979.95</c:v>
                </c:pt>
                <c:pt idx="18">
                  <c:v>28207.9</c:v>
                </c:pt>
                <c:pt idx="19">
                  <c:v>28482.5</c:v>
                </c:pt>
                <c:pt idx="20">
                  <c:v>25984.45</c:v>
                </c:pt>
                <c:pt idx="21">
                  <c:v>23584.25</c:v>
                </c:pt>
                <c:pt idx="22">
                  <c:v>26743.8</c:v>
                </c:pt>
                <c:pt idx="23">
                  <c:v>27109.85</c:v>
                </c:pt>
                <c:pt idx="24">
                  <c:v>28635.7</c:v>
                </c:pt>
                <c:pt idx="25">
                  <c:v>24615.55</c:v>
                </c:pt>
                <c:pt idx="26">
                  <c:v>19002.25</c:v>
                </c:pt>
                <c:pt idx="27">
                  <c:v>21282.9</c:v>
                </c:pt>
                <c:pt idx="28">
                  <c:v>20234.349999999937</c:v>
                </c:pt>
                <c:pt idx="29">
                  <c:v>15283.4</c:v>
                </c:pt>
                <c:pt idx="30">
                  <c:v>14507.75</c:v>
                </c:pt>
                <c:pt idx="31">
                  <c:v>14559.55</c:v>
                </c:pt>
                <c:pt idx="32">
                  <c:v>9109.6</c:v>
                </c:pt>
                <c:pt idx="33">
                  <c:v>2061.25</c:v>
                </c:pt>
                <c:pt idx="34">
                  <c:v>1862.5</c:v>
                </c:pt>
                <c:pt idx="35">
                  <c:v>2061.25</c:v>
                </c:pt>
                <c:pt idx="36">
                  <c:v>1862.5</c:v>
                </c:pt>
                <c:pt idx="37">
                  <c:v>2061.25</c:v>
                </c:pt>
                <c:pt idx="38">
                  <c:v>1862.5</c:v>
                </c:pt>
                <c:pt idx="39">
                  <c:v>2061.25</c:v>
                </c:pt>
                <c:pt idx="40">
                  <c:v>3242.5</c:v>
                </c:pt>
                <c:pt idx="41">
                  <c:v>3441.25</c:v>
                </c:pt>
                <c:pt idx="42">
                  <c:v>1862.5</c:v>
                </c:pt>
                <c:pt idx="43">
                  <c:v>2061.25</c:v>
                </c:pt>
                <c:pt idx="44">
                  <c:v>1862.5</c:v>
                </c:pt>
                <c:pt idx="45">
                  <c:v>2061.25</c:v>
                </c:pt>
                <c:pt idx="46">
                  <c:v>1862.5</c:v>
                </c:pt>
                <c:pt idx="47">
                  <c:v>2061.25</c:v>
                </c:pt>
                <c:pt idx="48">
                  <c:v>1862.5</c:v>
                </c:pt>
                <c:pt idx="49">
                  <c:v>3441.25</c:v>
                </c:pt>
                <c:pt idx="50">
                  <c:v>1862.5</c:v>
                </c:pt>
              </c:numCache>
            </c:numRef>
          </c:val>
        </c:ser>
        <c:ser>
          <c:idx val="2"/>
          <c:order val="2"/>
          <c:tx>
            <c:strRef>
              <c:f>abril!$H$5</c:f>
              <c:strCache>
                <c:ptCount val="1"/>
                <c:pt idx="0">
                  <c:v>potencia Festivo-Domingo (W)</c:v>
                </c:pt>
              </c:strCache>
            </c:strRef>
          </c:tx>
          <c:marker>
            <c:symbol val="none"/>
          </c:marker>
          <c:cat>
            <c:numRef>
              <c:f>abril!$B$6:$B$56</c:f>
              <c:numCache>
                <c:formatCode>h:mm</c:formatCode>
                <c:ptCount val="51"/>
                <c:pt idx="0">
                  <c:v>0.32777777777777956</c:v>
                </c:pt>
                <c:pt idx="1">
                  <c:v>0.33819444444444557</c:v>
                </c:pt>
                <c:pt idx="2">
                  <c:v>0.34861111111111132</c:v>
                </c:pt>
                <c:pt idx="3">
                  <c:v>0.35902777777777956</c:v>
                </c:pt>
                <c:pt idx="4">
                  <c:v>0.36944444444444557</c:v>
                </c:pt>
                <c:pt idx="5">
                  <c:v>0.37986111111111132</c:v>
                </c:pt>
                <c:pt idx="6">
                  <c:v>0.39027777777777956</c:v>
                </c:pt>
                <c:pt idx="7">
                  <c:v>0.40069444444444446</c:v>
                </c:pt>
                <c:pt idx="8">
                  <c:v>0.41111111111111115</c:v>
                </c:pt>
                <c:pt idx="9">
                  <c:v>0.42152777777777956</c:v>
                </c:pt>
                <c:pt idx="10">
                  <c:v>0.43194444444444557</c:v>
                </c:pt>
                <c:pt idx="11">
                  <c:v>0.44236111111111132</c:v>
                </c:pt>
                <c:pt idx="12">
                  <c:v>0.45277777777777867</c:v>
                </c:pt>
                <c:pt idx="13">
                  <c:v>0.46319444444444446</c:v>
                </c:pt>
                <c:pt idx="14">
                  <c:v>0.47361111111111115</c:v>
                </c:pt>
                <c:pt idx="15">
                  <c:v>0.48402777777777956</c:v>
                </c:pt>
                <c:pt idx="16">
                  <c:v>0.49444444444444557</c:v>
                </c:pt>
                <c:pt idx="17">
                  <c:v>0.50486111111111109</c:v>
                </c:pt>
                <c:pt idx="18">
                  <c:v>0.5152777777777775</c:v>
                </c:pt>
                <c:pt idx="19">
                  <c:v>0.52569444444444646</c:v>
                </c:pt>
                <c:pt idx="20">
                  <c:v>0.53611111111111109</c:v>
                </c:pt>
                <c:pt idx="21">
                  <c:v>0.5465277777777775</c:v>
                </c:pt>
                <c:pt idx="22">
                  <c:v>0.55694444444444646</c:v>
                </c:pt>
                <c:pt idx="23">
                  <c:v>0.56736111111111109</c:v>
                </c:pt>
                <c:pt idx="24">
                  <c:v>0.57777777777777783</c:v>
                </c:pt>
                <c:pt idx="25">
                  <c:v>0.58819444444444502</c:v>
                </c:pt>
                <c:pt idx="26">
                  <c:v>0.59861111111111143</c:v>
                </c:pt>
                <c:pt idx="27">
                  <c:v>0.60902777777777783</c:v>
                </c:pt>
                <c:pt idx="28">
                  <c:v>0.61944444444444646</c:v>
                </c:pt>
                <c:pt idx="29">
                  <c:v>0.62986111111111165</c:v>
                </c:pt>
                <c:pt idx="30">
                  <c:v>0.64027777777777783</c:v>
                </c:pt>
                <c:pt idx="31">
                  <c:v>0.65069444444444846</c:v>
                </c:pt>
                <c:pt idx="32">
                  <c:v>0.66111111111111165</c:v>
                </c:pt>
                <c:pt idx="33">
                  <c:v>0.67152777777777783</c:v>
                </c:pt>
                <c:pt idx="34">
                  <c:v>0.68194444444444691</c:v>
                </c:pt>
                <c:pt idx="35">
                  <c:v>0.69236111111111143</c:v>
                </c:pt>
                <c:pt idx="36">
                  <c:v>0.70277777777777783</c:v>
                </c:pt>
                <c:pt idx="37">
                  <c:v>0.71319444444444646</c:v>
                </c:pt>
                <c:pt idx="38">
                  <c:v>0.72361111111111165</c:v>
                </c:pt>
                <c:pt idx="39">
                  <c:v>0.73402777777777783</c:v>
                </c:pt>
                <c:pt idx="40">
                  <c:v>0.74444444444444646</c:v>
                </c:pt>
                <c:pt idx="41">
                  <c:v>0.75486111111111165</c:v>
                </c:pt>
                <c:pt idx="42">
                  <c:v>0.76527777777777783</c:v>
                </c:pt>
                <c:pt idx="43">
                  <c:v>0.77569444444444868</c:v>
                </c:pt>
                <c:pt idx="44">
                  <c:v>0.78611111111111198</c:v>
                </c:pt>
                <c:pt idx="45">
                  <c:v>0.7965277777777785</c:v>
                </c:pt>
                <c:pt idx="46">
                  <c:v>0.80694444444444802</c:v>
                </c:pt>
                <c:pt idx="47">
                  <c:v>0.81736111111111198</c:v>
                </c:pt>
                <c:pt idx="48">
                  <c:v>0.82777777777777894</c:v>
                </c:pt>
                <c:pt idx="49">
                  <c:v>0.83819444444444802</c:v>
                </c:pt>
                <c:pt idx="50">
                  <c:v>0.84861111111111265</c:v>
                </c:pt>
              </c:numCache>
            </c:numRef>
          </c:cat>
          <c:val>
            <c:numRef>
              <c:f>abril!$H$6:$H$56</c:f>
              <c:numCache>
                <c:formatCode>0</c:formatCode>
                <c:ptCount val="51"/>
                <c:pt idx="0">
                  <c:v>1984.9</c:v>
                </c:pt>
                <c:pt idx="1">
                  <c:v>3441.25</c:v>
                </c:pt>
                <c:pt idx="2">
                  <c:v>3242.5</c:v>
                </c:pt>
                <c:pt idx="3">
                  <c:v>2061.25</c:v>
                </c:pt>
                <c:pt idx="4">
                  <c:v>1862.5</c:v>
                </c:pt>
                <c:pt idx="5">
                  <c:v>2061.25</c:v>
                </c:pt>
                <c:pt idx="6">
                  <c:v>1862.5</c:v>
                </c:pt>
                <c:pt idx="7">
                  <c:v>2061.25</c:v>
                </c:pt>
                <c:pt idx="8">
                  <c:v>1862.5</c:v>
                </c:pt>
                <c:pt idx="9">
                  <c:v>2061.25</c:v>
                </c:pt>
                <c:pt idx="10">
                  <c:v>1862.5</c:v>
                </c:pt>
                <c:pt idx="11">
                  <c:v>2061.25</c:v>
                </c:pt>
                <c:pt idx="12">
                  <c:v>1862.5</c:v>
                </c:pt>
                <c:pt idx="13">
                  <c:v>1925</c:v>
                </c:pt>
                <c:pt idx="14">
                  <c:v>1862.5</c:v>
                </c:pt>
                <c:pt idx="15">
                  <c:v>2061.25</c:v>
                </c:pt>
                <c:pt idx="16">
                  <c:v>1862.5</c:v>
                </c:pt>
                <c:pt idx="17">
                  <c:v>2061.25</c:v>
                </c:pt>
                <c:pt idx="18">
                  <c:v>1862.5</c:v>
                </c:pt>
                <c:pt idx="19">
                  <c:v>2061.25</c:v>
                </c:pt>
                <c:pt idx="20">
                  <c:v>1862.5</c:v>
                </c:pt>
                <c:pt idx="21">
                  <c:v>2061.25</c:v>
                </c:pt>
                <c:pt idx="22">
                  <c:v>1862.5</c:v>
                </c:pt>
                <c:pt idx="23">
                  <c:v>2061.25</c:v>
                </c:pt>
                <c:pt idx="24">
                  <c:v>1998.75</c:v>
                </c:pt>
                <c:pt idx="25">
                  <c:v>2061.25</c:v>
                </c:pt>
                <c:pt idx="26">
                  <c:v>1998.75</c:v>
                </c:pt>
                <c:pt idx="27">
                  <c:v>2061.25</c:v>
                </c:pt>
                <c:pt idx="28">
                  <c:v>1862.5</c:v>
                </c:pt>
                <c:pt idx="29">
                  <c:v>2061.25</c:v>
                </c:pt>
                <c:pt idx="30">
                  <c:v>1862.5</c:v>
                </c:pt>
                <c:pt idx="31">
                  <c:v>2061.25</c:v>
                </c:pt>
                <c:pt idx="32">
                  <c:v>1862.5</c:v>
                </c:pt>
                <c:pt idx="33">
                  <c:v>3441.25</c:v>
                </c:pt>
                <c:pt idx="34">
                  <c:v>3242.5</c:v>
                </c:pt>
                <c:pt idx="35">
                  <c:v>2061.25</c:v>
                </c:pt>
                <c:pt idx="36">
                  <c:v>1862.5</c:v>
                </c:pt>
                <c:pt idx="37">
                  <c:v>2061.25</c:v>
                </c:pt>
                <c:pt idx="38">
                  <c:v>1862.5</c:v>
                </c:pt>
                <c:pt idx="39">
                  <c:v>2061.25</c:v>
                </c:pt>
                <c:pt idx="40">
                  <c:v>1925</c:v>
                </c:pt>
                <c:pt idx="41">
                  <c:v>2061.25</c:v>
                </c:pt>
                <c:pt idx="42">
                  <c:v>1862.5</c:v>
                </c:pt>
                <c:pt idx="43">
                  <c:v>2061.25</c:v>
                </c:pt>
                <c:pt idx="44">
                  <c:v>1862.5</c:v>
                </c:pt>
                <c:pt idx="45">
                  <c:v>2061.25</c:v>
                </c:pt>
                <c:pt idx="46">
                  <c:v>1862.5</c:v>
                </c:pt>
                <c:pt idx="47">
                  <c:v>2061.25</c:v>
                </c:pt>
                <c:pt idx="48">
                  <c:v>1862.5</c:v>
                </c:pt>
                <c:pt idx="49">
                  <c:v>2061.25</c:v>
                </c:pt>
                <c:pt idx="50">
                  <c:v>1862.5</c:v>
                </c:pt>
              </c:numCache>
            </c:numRef>
          </c:val>
        </c:ser>
        <c:ser>
          <c:idx val="3"/>
          <c:order val="3"/>
          <c:tx>
            <c:strRef>
              <c:f>abril!$R$5</c:f>
              <c:strCache>
                <c:ptCount val="1"/>
                <c:pt idx="0">
                  <c:v>potencia media - pérdidas % (W)</c:v>
                </c:pt>
              </c:strCache>
            </c:strRef>
          </c:tx>
          <c:marker>
            <c:symbol val="none"/>
          </c:marker>
          <c:cat>
            <c:numRef>
              <c:f>abril!$B$6:$B$56</c:f>
              <c:numCache>
                <c:formatCode>h:mm</c:formatCode>
                <c:ptCount val="51"/>
                <c:pt idx="0">
                  <c:v>0.32777777777777956</c:v>
                </c:pt>
                <c:pt idx="1">
                  <c:v>0.33819444444444557</c:v>
                </c:pt>
                <c:pt idx="2">
                  <c:v>0.34861111111111132</c:v>
                </c:pt>
                <c:pt idx="3">
                  <c:v>0.35902777777777956</c:v>
                </c:pt>
                <c:pt idx="4">
                  <c:v>0.36944444444444557</c:v>
                </c:pt>
                <c:pt idx="5">
                  <c:v>0.37986111111111132</c:v>
                </c:pt>
                <c:pt idx="6">
                  <c:v>0.39027777777777956</c:v>
                </c:pt>
                <c:pt idx="7">
                  <c:v>0.40069444444444446</c:v>
                </c:pt>
                <c:pt idx="8">
                  <c:v>0.41111111111111115</c:v>
                </c:pt>
                <c:pt idx="9">
                  <c:v>0.42152777777777956</c:v>
                </c:pt>
                <c:pt idx="10">
                  <c:v>0.43194444444444557</c:v>
                </c:pt>
                <c:pt idx="11">
                  <c:v>0.44236111111111132</c:v>
                </c:pt>
                <c:pt idx="12">
                  <c:v>0.45277777777777867</c:v>
                </c:pt>
                <c:pt idx="13">
                  <c:v>0.46319444444444446</c:v>
                </c:pt>
                <c:pt idx="14">
                  <c:v>0.47361111111111115</c:v>
                </c:pt>
                <c:pt idx="15">
                  <c:v>0.48402777777777956</c:v>
                </c:pt>
                <c:pt idx="16">
                  <c:v>0.49444444444444557</c:v>
                </c:pt>
                <c:pt idx="17">
                  <c:v>0.50486111111111109</c:v>
                </c:pt>
                <c:pt idx="18">
                  <c:v>0.5152777777777775</c:v>
                </c:pt>
                <c:pt idx="19">
                  <c:v>0.52569444444444646</c:v>
                </c:pt>
                <c:pt idx="20">
                  <c:v>0.53611111111111109</c:v>
                </c:pt>
                <c:pt idx="21">
                  <c:v>0.5465277777777775</c:v>
                </c:pt>
                <c:pt idx="22">
                  <c:v>0.55694444444444646</c:v>
                </c:pt>
                <c:pt idx="23">
                  <c:v>0.56736111111111109</c:v>
                </c:pt>
                <c:pt idx="24">
                  <c:v>0.57777777777777783</c:v>
                </c:pt>
                <c:pt idx="25">
                  <c:v>0.58819444444444502</c:v>
                </c:pt>
                <c:pt idx="26">
                  <c:v>0.59861111111111143</c:v>
                </c:pt>
                <c:pt idx="27">
                  <c:v>0.60902777777777783</c:v>
                </c:pt>
                <c:pt idx="28">
                  <c:v>0.61944444444444646</c:v>
                </c:pt>
                <c:pt idx="29">
                  <c:v>0.62986111111111165</c:v>
                </c:pt>
                <c:pt idx="30">
                  <c:v>0.64027777777777783</c:v>
                </c:pt>
                <c:pt idx="31">
                  <c:v>0.65069444444444846</c:v>
                </c:pt>
                <c:pt idx="32">
                  <c:v>0.66111111111111165</c:v>
                </c:pt>
                <c:pt idx="33">
                  <c:v>0.67152777777777783</c:v>
                </c:pt>
                <c:pt idx="34">
                  <c:v>0.68194444444444691</c:v>
                </c:pt>
                <c:pt idx="35">
                  <c:v>0.69236111111111143</c:v>
                </c:pt>
                <c:pt idx="36">
                  <c:v>0.70277777777777783</c:v>
                </c:pt>
                <c:pt idx="37">
                  <c:v>0.71319444444444646</c:v>
                </c:pt>
                <c:pt idx="38">
                  <c:v>0.72361111111111165</c:v>
                </c:pt>
                <c:pt idx="39">
                  <c:v>0.73402777777777783</c:v>
                </c:pt>
                <c:pt idx="40">
                  <c:v>0.74444444444444646</c:v>
                </c:pt>
                <c:pt idx="41">
                  <c:v>0.75486111111111165</c:v>
                </c:pt>
                <c:pt idx="42">
                  <c:v>0.76527777777777783</c:v>
                </c:pt>
                <c:pt idx="43">
                  <c:v>0.77569444444444868</c:v>
                </c:pt>
                <c:pt idx="44">
                  <c:v>0.78611111111111198</c:v>
                </c:pt>
                <c:pt idx="45">
                  <c:v>0.7965277777777785</c:v>
                </c:pt>
                <c:pt idx="46">
                  <c:v>0.80694444444444802</c:v>
                </c:pt>
                <c:pt idx="47">
                  <c:v>0.81736111111111198</c:v>
                </c:pt>
                <c:pt idx="48">
                  <c:v>0.82777777777777894</c:v>
                </c:pt>
                <c:pt idx="49">
                  <c:v>0.83819444444444802</c:v>
                </c:pt>
                <c:pt idx="50">
                  <c:v>0.84861111111111265</c:v>
                </c:pt>
              </c:numCache>
            </c:numRef>
          </c:cat>
          <c:val>
            <c:numRef>
              <c:f>abril!$R$6:$R$56</c:f>
              <c:numCache>
                <c:formatCode>General</c:formatCode>
                <c:ptCount val="51"/>
                <c:pt idx="0">
                  <c:v>1447.095</c:v>
                </c:pt>
                <c:pt idx="1">
                  <c:v>2300.5100000000002</c:v>
                </c:pt>
                <c:pt idx="2">
                  <c:v>3376.5550000000012</c:v>
                </c:pt>
                <c:pt idx="3">
                  <c:v>4638.1250000000146</c:v>
                </c:pt>
                <c:pt idx="4">
                  <c:v>5973.9050000000007</c:v>
                </c:pt>
                <c:pt idx="5">
                  <c:v>7383.8950000000004</c:v>
                </c:pt>
                <c:pt idx="6">
                  <c:v>8830.99</c:v>
                </c:pt>
                <c:pt idx="7">
                  <c:v>10278.085000000001</c:v>
                </c:pt>
                <c:pt idx="8">
                  <c:v>11688.075000000001</c:v>
                </c:pt>
                <c:pt idx="9">
                  <c:v>13098.065000000001</c:v>
                </c:pt>
                <c:pt idx="10">
                  <c:v>14470.949999999983</c:v>
                </c:pt>
                <c:pt idx="11">
                  <c:v>15769.625000000002</c:v>
                </c:pt>
                <c:pt idx="12">
                  <c:v>16994.09</c:v>
                </c:pt>
                <c:pt idx="13">
                  <c:v>18181.45</c:v>
                </c:pt>
                <c:pt idx="14">
                  <c:v>19257.495000000021</c:v>
                </c:pt>
                <c:pt idx="15">
                  <c:v>20259.330000000002</c:v>
                </c:pt>
                <c:pt idx="16">
                  <c:v>21149.850000000002</c:v>
                </c:pt>
                <c:pt idx="17">
                  <c:v>21966.16</c:v>
                </c:pt>
                <c:pt idx="18">
                  <c:v>22708.260000000009</c:v>
                </c:pt>
                <c:pt idx="19">
                  <c:v>23301.940000000021</c:v>
                </c:pt>
                <c:pt idx="20">
                  <c:v>23821.410000000003</c:v>
                </c:pt>
                <c:pt idx="21">
                  <c:v>24229.565000000021</c:v>
                </c:pt>
                <c:pt idx="22">
                  <c:v>24563.510000000002</c:v>
                </c:pt>
                <c:pt idx="23">
                  <c:v>24749.035000000003</c:v>
                </c:pt>
                <c:pt idx="24">
                  <c:v>24860.350000000002</c:v>
                </c:pt>
                <c:pt idx="25">
                  <c:v>24860.350000000002</c:v>
                </c:pt>
                <c:pt idx="26">
                  <c:v>24749.035000000003</c:v>
                </c:pt>
                <c:pt idx="27">
                  <c:v>24563.510000000002</c:v>
                </c:pt>
                <c:pt idx="28">
                  <c:v>24229.565000000021</c:v>
                </c:pt>
                <c:pt idx="29">
                  <c:v>23821.410000000003</c:v>
                </c:pt>
                <c:pt idx="30">
                  <c:v>23301.940000000021</c:v>
                </c:pt>
                <c:pt idx="31">
                  <c:v>22708.260000000009</c:v>
                </c:pt>
                <c:pt idx="32">
                  <c:v>21966.16</c:v>
                </c:pt>
                <c:pt idx="33">
                  <c:v>21149.850000000002</c:v>
                </c:pt>
                <c:pt idx="34">
                  <c:v>20259.330000000002</c:v>
                </c:pt>
                <c:pt idx="35">
                  <c:v>19257.495000000021</c:v>
                </c:pt>
                <c:pt idx="36">
                  <c:v>18181.45</c:v>
                </c:pt>
                <c:pt idx="37">
                  <c:v>16994.09</c:v>
                </c:pt>
                <c:pt idx="38">
                  <c:v>15769.625000000002</c:v>
                </c:pt>
                <c:pt idx="39">
                  <c:v>14470.949999999983</c:v>
                </c:pt>
                <c:pt idx="40">
                  <c:v>13098.065000000001</c:v>
                </c:pt>
                <c:pt idx="41">
                  <c:v>11688.075000000001</c:v>
                </c:pt>
                <c:pt idx="42">
                  <c:v>10278.085000000001</c:v>
                </c:pt>
                <c:pt idx="43">
                  <c:v>8830.99</c:v>
                </c:pt>
                <c:pt idx="44">
                  <c:v>7383.8950000000004</c:v>
                </c:pt>
                <c:pt idx="45">
                  <c:v>5973.9050000000007</c:v>
                </c:pt>
                <c:pt idx="46">
                  <c:v>4638.1250000000146</c:v>
                </c:pt>
                <c:pt idx="47">
                  <c:v>3376.5550000000012</c:v>
                </c:pt>
                <c:pt idx="48">
                  <c:v>2300.5100000000002</c:v>
                </c:pt>
                <c:pt idx="49">
                  <c:v>1447.095</c:v>
                </c:pt>
                <c:pt idx="50">
                  <c:v>816.31000000000006</c:v>
                </c:pt>
              </c:numCache>
            </c:numRef>
          </c:val>
        </c:ser>
        <c:ser>
          <c:idx val="4"/>
          <c:order val="4"/>
          <c:tx>
            <c:strRef>
              <c:f>abril!$Q$5</c:f>
              <c:strCache>
                <c:ptCount val="1"/>
                <c:pt idx="0">
                  <c:v>potencia total  media (W)</c:v>
                </c:pt>
              </c:strCache>
            </c:strRef>
          </c:tx>
          <c:marker>
            <c:symbol val="none"/>
          </c:marker>
          <c:cat>
            <c:numRef>
              <c:f>abril!$B$6:$B$56</c:f>
              <c:numCache>
                <c:formatCode>h:mm</c:formatCode>
                <c:ptCount val="51"/>
                <c:pt idx="0">
                  <c:v>0.32777777777777956</c:v>
                </c:pt>
                <c:pt idx="1">
                  <c:v>0.33819444444444557</c:v>
                </c:pt>
                <c:pt idx="2">
                  <c:v>0.34861111111111132</c:v>
                </c:pt>
                <c:pt idx="3">
                  <c:v>0.35902777777777956</c:v>
                </c:pt>
                <c:pt idx="4">
                  <c:v>0.36944444444444557</c:v>
                </c:pt>
                <c:pt idx="5">
                  <c:v>0.37986111111111132</c:v>
                </c:pt>
                <c:pt idx="6">
                  <c:v>0.39027777777777956</c:v>
                </c:pt>
                <c:pt idx="7">
                  <c:v>0.40069444444444446</c:v>
                </c:pt>
                <c:pt idx="8">
                  <c:v>0.41111111111111115</c:v>
                </c:pt>
                <c:pt idx="9">
                  <c:v>0.42152777777777956</c:v>
                </c:pt>
                <c:pt idx="10">
                  <c:v>0.43194444444444557</c:v>
                </c:pt>
                <c:pt idx="11">
                  <c:v>0.44236111111111132</c:v>
                </c:pt>
                <c:pt idx="12">
                  <c:v>0.45277777777777867</c:v>
                </c:pt>
                <c:pt idx="13">
                  <c:v>0.46319444444444446</c:v>
                </c:pt>
                <c:pt idx="14">
                  <c:v>0.47361111111111115</c:v>
                </c:pt>
                <c:pt idx="15">
                  <c:v>0.48402777777777956</c:v>
                </c:pt>
                <c:pt idx="16">
                  <c:v>0.49444444444444557</c:v>
                </c:pt>
                <c:pt idx="17">
                  <c:v>0.50486111111111109</c:v>
                </c:pt>
                <c:pt idx="18">
                  <c:v>0.5152777777777775</c:v>
                </c:pt>
                <c:pt idx="19">
                  <c:v>0.52569444444444646</c:v>
                </c:pt>
                <c:pt idx="20">
                  <c:v>0.53611111111111109</c:v>
                </c:pt>
                <c:pt idx="21">
                  <c:v>0.5465277777777775</c:v>
                </c:pt>
                <c:pt idx="22">
                  <c:v>0.55694444444444646</c:v>
                </c:pt>
                <c:pt idx="23">
                  <c:v>0.56736111111111109</c:v>
                </c:pt>
                <c:pt idx="24">
                  <c:v>0.57777777777777783</c:v>
                </c:pt>
                <c:pt idx="25">
                  <c:v>0.58819444444444502</c:v>
                </c:pt>
                <c:pt idx="26">
                  <c:v>0.59861111111111143</c:v>
                </c:pt>
                <c:pt idx="27">
                  <c:v>0.60902777777777783</c:v>
                </c:pt>
                <c:pt idx="28">
                  <c:v>0.61944444444444646</c:v>
                </c:pt>
                <c:pt idx="29">
                  <c:v>0.62986111111111165</c:v>
                </c:pt>
                <c:pt idx="30">
                  <c:v>0.64027777777777783</c:v>
                </c:pt>
                <c:pt idx="31">
                  <c:v>0.65069444444444846</c:v>
                </c:pt>
                <c:pt idx="32">
                  <c:v>0.66111111111111165</c:v>
                </c:pt>
                <c:pt idx="33">
                  <c:v>0.67152777777777783</c:v>
                </c:pt>
                <c:pt idx="34">
                  <c:v>0.68194444444444691</c:v>
                </c:pt>
                <c:pt idx="35">
                  <c:v>0.69236111111111143</c:v>
                </c:pt>
                <c:pt idx="36">
                  <c:v>0.70277777777777783</c:v>
                </c:pt>
                <c:pt idx="37">
                  <c:v>0.71319444444444646</c:v>
                </c:pt>
                <c:pt idx="38">
                  <c:v>0.72361111111111165</c:v>
                </c:pt>
                <c:pt idx="39">
                  <c:v>0.73402777777777783</c:v>
                </c:pt>
                <c:pt idx="40">
                  <c:v>0.74444444444444646</c:v>
                </c:pt>
                <c:pt idx="41">
                  <c:v>0.75486111111111165</c:v>
                </c:pt>
                <c:pt idx="42">
                  <c:v>0.76527777777777783</c:v>
                </c:pt>
                <c:pt idx="43">
                  <c:v>0.77569444444444868</c:v>
                </c:pt>
                <c:pt idx="44">
                  <c:v>0.78611111111111198</c:v>
                </c:pt>
                <c:pt idx="45">
                  <c:v>0.7965277777777785</c:v>
                </c:pt>
                <c:pt idx="46">
                  <c:v>0.80694444444444802</c:v>
                </c:pt>
                <c:pt idx="47">
                  <c:v>0.81736111111111198</c:v>
                </c:pt>
                <c:pt idx="48">
                  <c:v>0.82777777777777894</c:v>
                </c:pt>
                <c:pt idx="49">
                  <c:v>0.83819444444444802</c:v>
                </c:pt>
                <c:pt idx="50">
                  <c:v>0.84861111111111265</c:v>
                </c:pt>
              </c:numCache>
            </c:numRef>
          </c:cat>
          <c:val>
            <c:numRef>
              <c:f>abril!$Q$6:$Q$56</c:f>
              <c:numCache>
                <c:formatCode>General</c:formatCode>
                <c:ptCount val="51"/>
                <c:pt idx="0">
                  <c:v>1764.75</c:v>
                </c:pt>
                <c:pt idx="1">
                  <c:v>2805.5</c:v>
                </c:pt>
                <c:pt idx="2">
                  <c:v>4117.75</c:v>
                </c:pt>
                <c:pt idx="3">
                  <c:v>5656.25</c:v>
                </c:pt>
                <c:pt idx="4">
                  <c:v>7285.25</c:v>
                </c:pt>
                <c:pt idx="5">
                  <c:v>9004.75</c:v>
                </c:pt>
                <c:pt idx="6">
                  <c:v>10769.5</c:v>
                </c:pt>
                <c:pt idx="7">
                  <c:v>12534.25</c:v>
                </c:pt>
                <c:pt idx="8">
                  <c:v>14253.75</c:v>
                </c:pt>
                <c:pt idx="9">
                  <c:v>15973.25</c:v>
                </c:pt>
                <c:pt idx="10">
                  <c:v>17647.5</c:v>
                </c:pt>
                <c:pt idx="11">
                  <c:v>19231.25</c:v>
                </c:pt>
                <c:pt idx="12">
                  <c:v>20724.5</c:v>
                </c:pt>
                <c:pt idx="13">
                  <c:v>22172.5</c:v>
                </c:pt>
                <c:pt idx="14">
                  <c:v>23484.75</c:v>
                </c:pt>
                <c:pt idx="15">
                  <c:v>24706.5</c:v>
                </c:pt>
                <c:pt idx="16">
                  <c:v>25792.5</c:v>
                </c:pt>
                <c:pt idx="17">
                  <c:v>26788</c:v>
                </c:pt>
                <c:pt idx="18">
                  <c:v>27693</c:v>
                </c:pt>
                <c:pt idx="19">
                  <c:v>28417</c:v>
                </c:pt>
                <c:pt idx="20">
                  <c:v>29050.5</c:v>
                </c:pt>
                <c:pt idx="21">
                  <c:v>29548.25</c:v>
                </c:pt>
                <c:pt idx="22">
                  <c:v>29955.5</c:v>
                </c:pt>
                <c:pt idx="23">
                  <c:v>30181.75</c:v>
                </c:pt>
                <c:pt idx="24">
                  <c:v>30317.5</c:v>
                </c:pt>
                <c:pt idx="25">
                  <c:v>30317.5</c:v>
                </c:pt>
                <c:pt idx="26">
                  <c:v>30181.75</c:v>
                </c:pt>
                <c:pt idx="27">
                  <c:v>29955.5</c:v>
                </c:pt>
                <c:pt idx="28">
                  <c:v>29548.25</c:v>
                </c:pt>
                <c:pt idx="29">
                  <c:v>29050.5</c:v>
                </c:pt>
                <c:pt idx="30">
                  <c:v>28417</c:v>
                </c:pt>
                <c:pt idx="31">
                  <c:v>27693</c:v>
                </c:pt>
                <c:pt idx="32">
                  <c:v>26788</c:v>
                </c:pt>
                <c:pt idx="33">
                  <c:v>25792.5</c:v>
                </c:pt>
                <c:pt idx="34">
                  <c:v>24706.5</c:v>
                </c:pt>
                <c:pt idx="35">
                  <c:v>23484.75</c:v>
                </c:pt>
                <c:pt idx="36">
                  <c:v>22172.5</c:v>
                </c:pt>
                <c:pt idx="37">
                  <c:v>20724.5</c:v>
                </c:pt>
                <c:pt idx="38">
                  <c:v>19231.25</c:v>
                </c:pt>
                <c:pt idx="39">
                  <c:v>17647.5</c:v>
                </c:pt>
                <c:pt idx="40">
                  <c:v>15973.25</c:v>
                </c:pt>
                <c:pt idx="41">
                  <c:v>14253.75</c:v>
                </c:pt>
                <c:pt idx="42">
                  <c:v>12534.25</c:v>
                </c:pt>
                <c:pt idx="43">
                  <c:v>10769.5</c:v>
                </c:pt>
                <c:pt idx="44">
                  <c:v>9004.75</c:v>
                </c:pt>
                <c:pt idx="45">
                  <c:v>7285.25</c:v>
                </c:pt>
                <c:pt idx="46">
                  <c:v>5656.25</c:v>
                </c:pt>
                <c:pt idx="47">
                  <c:v>4117.75</c:v>
                </c:pt>
                <c:pt idx="48">
                  <c:v>2805.5</c:v>
                </c:pt>
                <c:pt idx="49">
                  <c:v>1764.75</c:v>
                </c:pt>
                <c:pt idx="50">
                  <c:v>995.5</c:v>
                </c:pt>
              </c:numCache>
            </c:numRef>
          </c:val>
        </c:ser>
        <c:marker val="1"/>
        <c:axId val="76317824"/>
        <c:axId val="76319744"/>
      </c:lineChart>
      <c:catAx>
        <c:axId val="76317824"/>
        <c:scaling>
          <c:orientation val="minMax"/>
        </c:scaling>
        <c:axPos val="b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TIEMPO</a:t>
                </a:r>
              </a:p>
            </c:rich>
          </c:tx>
          <c:layout/>
        </c:title>
        <c:numFmt formatCode="h:mm" sourceLinked="1"/>
        <c:majorTickMark val="none"/>
        <c:tickLblPos val="nextTo"/>
        <c:txPr>
          <a:bodyPr rot="-60000000" vert="horz"/>
          <a:lstStyle/>
          <a:p>
            <a:pPr>
              <a:defRPr/>
            </a:pPr>
            <a:endParaRPr lang="es-ES"/>
          </a:p>
        </c:txPr>
        <c:crossAx val="76319744"/>
        <c:crosses val="autoZero"/>
        <c:auto val="1"/>
        <c:lblAlgn val="ctr"/>
        <c:lblOffset val="100"/>
      </c:catAx>
      <c:valAx>
        <c:axId val="7631974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POTENCIA</a:t>
                </a:r>
              </a:p>
            </c:rich>
          </c:tx>
          <c:layout/>
        </c:title>
        <c:numFmt formatCode="0" sourceLinked="1"/>
        <c:majorTickMark val="none"/>
        <c:tickLblPos val="nextTo"/>
        <c:txPr>
          <a:bodyPr rot="-60000000" vert="horz"/>
          <a:lstStyle/>
          <a:p>
            <a:pPr>
              <a:defRPr/>
            </a:pPr>
            <a:endParaRPr lang="es-ES"/>
          </a:p>
        </c:txPr>
        <c:crossAx val="76317824"/>
        <c:crosses val="autoZero"/>
        <c:crossBetween val="between"/>
      </c:valAx>
    </c:plotArea>
    <c:legend>
      <c:legendPos val="t"/>
      <c:layout/>
      <c:txPr>
        <a:bodyPr rot="0" vert="horz"/>
        <a:lstStyle/>
        <a:p>
          <a:pPr>
            <a:defRPr/>
          </a:pPr>
          <a:endParaRPr lang="es-ES"/>
        </a:p>
      </c:txPr>
    </c:legend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1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 redondeado"/>
          <p:cNvSpPr/>
          <p:nvPr/>
        </p:nvSpPr>
        <p:spPr>
          <a:xfrm>
            <a:off x="418597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15" rIns="45715" bIns="45715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58" tIns="0"/>
          <a:lstStyle>
            <a:lvl1pPr marL="36571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145" indent="0" algn="ctr">
              <a:buNone/>
            </a:lvl2pPr>
            <a:lvl3pPr marL="914290" indent="0" algn="ctr">
              <a:buNone/>
            </a:lvl3pPr>
            <a:lvl4pPr marL="1371435" indent="0" algn="ctr">
              <a:buNone/>
            </a:lvl4pPr>
            <a:lvl5pPr marL="1828581" indent="0" algn="ctr">
              <a:buNone/>
            </a:lvl5pPr>
            <a:lvl6pPr marL="2285726" indent="0" algn="ctr">
              <a:buNone/>
            </a:lvl6pPr>
            <a:lvl7pPr marL="2742871" indent="0" algn="ctr">
              <a:buNone/>
            </a:lvl7pPr>
            <a:lvl8pPr marL="3200016" indent="0" algn="ctr">
              <a:buNone/>
            </a:lvl8pPr>
            <a:lvl9pPr marL="3657161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1319-5FA1-405C-B5C9-FCEB58CA5C54}" type="datetimeFigureOut">
              <a:rPr lang="es-ES" smtClean="0"/>
              <a:pPr/>
              <a:t>18/09/2016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D6656-7F4E-429B-911B-A8022F0EC95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3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1319-5FA1-405C-B5C9-FCEB58CA5C54}" type="datetimeFigureOut">
              <a:rPr lang="es-ES" smtClean="0"/>
              <a:pPr/>
              <a:t>18/09/2016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D6656-7F4E-429B-911B-A8022F0EC95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304801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 redondeado"/>
          <p:cNvSpPr/>
          <p:nvPr/>
        </p:nvSpPr>
        <p:spPr>
          <a:xfrm>
            <a:off x="418597" y="434163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29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58" tIns="0" anchor="t"/>
          <a:lstStyle>
            <a:lvl1pPr marL="0" marR="36571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1319-5FA1-405C-B5C9-FCEB58CA5C54}" type="datetimeFigureOut">
              <a:rPr lang="es-ES" smtClean="0"/>
              <a:pPr/>
              <a:t>18/09/2016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D6656-7F4E-429B-911B-A8022F0EC95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1319-5FA1-405C-B5C9-FCEB58CA5C54}" type="datetimeFigureOut">
              <a:rPr lang="es-ES" smtClean="0"/>
              <a:pPr/>
              <a:t>18/09/2016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D6656-7F4E-429B-911B-A8022F0EC95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287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4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1319-5FA1-405C-B5C9-FCEB58CA5C54}" type="datetimeFigureOut">
              <a:rPr lang="es-ES" smtClean="0"/>
              <a:pPr/>
              <a:t>18/09/2016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D6656-7F4E-429B-911B-A8022F0EC95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1319-5FA1-405C-B5C9-FCEB58CA5C54}" type="datetimeFigureOut">
              <a:rPr lang="es-ES" smtClean="0"/>
              <a:pPr/>
              <a:t>18/09/2016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D6656-7F4E-429B-911B-A8022F0EC95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1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1319-5FA1-405C-B5C9-FCEB58CA5C54}" type="datetimeFigureOut">
              <a:rPr lang="es-ES" smtClean="0"/>
              <a:pPr/>
              <a:t>18/09/2016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D6656-7F4E-429B-911B-A8022F0EC95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3"/>
            <a:ext cx="2971800" cy="4206112"/>
          </a:xfrm>
        </p:spPr>
        <p:txBody>
          <a:bodyPr lIns="91429"/>
          <a:lstStyle>
            <a:lvl1pPr marL="18286" marR="18286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3" y="930145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1319-5FA1-405C-B5C9-FCEB58CA5C54}" type="datetimeFigureOut">
              <a:rPr lang="es-ES" smtClean="0"/>
              <a:pPr/>
              <a:t>18/09/2016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D6656-7F4E-429B-911B-A8022F0EC95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1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dondear rectángulo de esquina sencilla"/>
          <p:cNvSpPr/>
          <p:nvPr/>
        </p:nvSpPr>
        <p:spPr>
          <a:xfrm>
            <a:off x="6400801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29"/>
          <a:lstStyle>
            <a:lvl1pPr marL="45715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1319-5FA1-405C-B5C9-FCEB58CA5C54}" type="datetimeFigureOut">
              <a:rPr lang="es-ES" smtClean="0"/>
              <a:pPr/>
              <a:t>18/09/2016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D6656-7F4E-429B-911B-A8022F0EC954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3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1319-5FA1-405C-B5C9-FCEB58CA5C54}" type="datetimeFigureOut">
              <a:rPr lang="es-ES" smtClean="0"/>
              <a:pPr/>
              <a:t>18/09/2016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D6656-7F4E-429B-911B-A8022F0EC95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5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3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1319-5FA1-405C-B5C9-FCEB58CA5C54}" type="datetimeFigureOut">
              <a:rPr lang="es-ES" smtClean="0"/>
              <a:pPr/>
              <a:t>18/09/2016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D6656-7F4E-429B-911B-A8022F0EC95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1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7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lIns="91429" tIns="45715" rIns="91429" bIns="45715" anchor="b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502920" y="530353"/>
            <a:ext cx="8183880" cy="4187952"/>
          </a:xfrm>
          <a:prstGeom prst="rect">
            <a:avLst/>
          </a:prstGeom>
        </p:spPr>
        <p:txBody>
          <a:bodyPr vert="horz" lIns="182858" tIns="91429" rIns="91429" bIns="45715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328" y="6111876"/>
            <a:ext cx="2286000" cy="365125"/>
          </a:xfrm>
          <a:prstGeom prst="rect">
            <a:avLst/>
          </a:prstGeom>
        </p:spPr>
        <p:txBody>
          <a:bodyPr vert="horz" lIns="91429" tIns="45715" rIns="91429" bIns="45715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53C1319-5FA1-405C-B5C9-FCEB58CA5C54}" type="datetimeFigureOut">
              <a:rPr lang="es-ES" smtClean="0"/>
              <a:pPr/>
              <a:t>18/09/2016</a:t>
            </a:fld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328" y="6111876"/>
            <a:ext cx="2286000" cy="365125"/>
          </a:xfrm>
          <a:prstGeom prst="rect">
            <a:avLst/>
          </a:prstGeom>
        </p:spPr>
        <p:txBody>
          <a:bodyPr vert="horz" lIns="91429" tIns="45715" rIns="91429" bIns="45715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328" y="6111876"/>
            <a:ext cx="457200" cy="365125"/>
          </a:xfrm>
          <a:prstGeom prst="rect">
            <a:avLst/>
          </a:prstGeom>
        </p:spPr>
        <p:txBody>
          <a:bodyPr vert="horz" lIns="91429" tIns="45715" rIns="91429" bIns="45715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DED6656-7F4E-429B-911B-A8022F0EC95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44" indent="-265144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574" indent="-201144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290" indent="-182858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005" indent="-182858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006" indent="-182858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293" indent="-182858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580" indent="-182858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010" indent="-182858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582" indent="-182858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Esquemas%20unifilares.pd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22376" y="500042"/>
            <a:ext cx="7772400" cy="292895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dirty="0" smtClean="0">
                <a:latin typeface="Calibri" pitchFamily="34" charset="0"/>
              </a:rPr>
              <a:t>UNIVERSIDAD POLITÉCNICA DE VALENCIA</a:t>
            </a:r>
            <a:br>
              <a:rPr lang="es-ES" sz="3600" dirty="0" smtClean="0">
                <a:latin typeface="Calibri" pitchFamily="34" charset="0"/>
              </a:rPr>
            </a:br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2000" dirty="0" smtClean="0">
                <a:solidFill>
                  <a:schemeClr val="tx1"/>
                </a:solidFill>
              </a:rPr>
              <a:t>GRADO EN INGENIERÍA ELÉCTRICA</a:t>
            </a:r>
            <a:br>
              <a:rPr lang="es-ES" sz="2000" dirty="0" smtClean="0">
                <a:solidFill>
                  <a:schemeClr val="tx1"/>
                </a:solidFill>
              </a:rPr>
            </a:br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3600" dirty="0" smtClean="0"/>
              <a:t>TRABAJO FINAL DE GRADO</a:t>
            </a: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s-ES" b="1" dirty="0" smtClean="0"/>
              <a:t>CÁLCULO Y DISEÑO DE UNA INSTALACIÓN ELÉCTRICA DE 350KW PARA EDIFICIO DESTINADO A OFICINAS CON APOYO SOLAR FOTOVOLTAICO</a:t>
            </a:r>
            <a:endParaRPr lang="es-ES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1214415" y="4857760"/>
            <a:ext cx="3790012" cy="369332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es-ES" dirty="0" smtClean="0">
                <a:latin typeface="Calibri" pitchFamily="34" charset="0"/>
              </a:rPr>
              <a:t>ALUMNO: VICENTE SALVADOR PASTOR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214415" y="5286388"/>
            <a:ext cx="3563091" cy="369332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es-ES" dirty="0" smtClean="0">
                <a:latin typeface="Calibri" pitchFamily="34" charset="0"/>
              </a:rPr>
              <a:t>TUTOR: ELÍAS JOSÉ HURTADO PÉREZ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215206" y="6072206"/>
            <a:ext cx="1571636" cy="369322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s-ES" dirty="0" smtClean="0"/>
              <a:t>15/09/2016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OBJETIVOS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214423"/>
            <a:ext cx="8143932" cy="4545142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s-ES" sz="2000" dirty="0" smtClean="0"/>
              <a:t>Diseño de una instalación eléctrica para edificio de pública</a:t>
            </a:r>
          </a:p>
          <a:p>
            <a:pPr algn="just">
              <a:buNone/>
            </a:pPr>
            <a:r>
              <a:rPr lang="es-ES" sz="2000" dirty="0" smtClean="0"/>
              <a:t>concurrencia destinado a oficinas.</a:t>
            </a:r>
          </a:p>
          <a:p>
            <a:pPr algn="just">
              <a:buNone/>
            </a:pPr>
            <a:endParaRPr lang="es-ES" sz="2000" dirty="0" smtClean="0"/>
          </a:p>
          <a:p>
            <a:pPr>
              <a:lnSpc>
                <a:spcPct val="150000"/>
              </a:lnSpc>
            </a:pPr>
            <a:r>
              <a:rPr lang="es-ES" sz="2000" dirty="0" smtClean="0"/>
              <a:t>Cálculo del C.T.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Cálculo de la puesta a tierra de la instalación.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Cálculo luminotécnico.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Cálculo de las secciones.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Cálculo protecciones.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Estudio técnico y económico de la implementación de un sistema de apoyo eléctrico mediante paneles fotovoltaicos.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Presupuesto total de la instalación eléctrica del edificio.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PREVISIÓN DE CARGAS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214423"/>
            <a:ext cx="8183880" cy="4545142"/>
          </a:xfrm>
        </p:spPr>
        <p:txBody>
          <a:bodyPr>
            <a:normAutofit/>
          </a:bodyPr>
          <a:lstStyle/>
          <a:p>
            <a:endParaRPr lang="es-ES" sz="2400" dirty="0" smtClean="0"/>
          </a:p>
          <a:p>
            <a:r>
              <a:rPr lang="es-ES" sz="2400" dirty="0" smtClean="0"/>
              <a:t>Potencia planta sótano </a:t>
            </a:r>
            <a:r>
              <a:rPr lang="es-ES" sz="2400" dirty="0" smtClean="0"/>
              <a:t>		62.240W</a:t>
            </a:r>
            <a:endParaRPr lang="es-ES" sz="2400" dirty="0" smtClean="0"/>
          </a:p>
          <a:p>
            <a:pPr>
              <a:buNone/>
            </a:pPr>
            <a:endParaRPr lang="es-ES" sz="2400" dirty="0" smtClean="0"/>
          </a:p>
          <a:p>
            <a:r>
              <a:rPr lang="es-ES" sz="2400" dirty="0" smtClean="0"/>
              <a:t>Potencia planta baja </a:t>
            </a:r>
            <a:r>
              <a:rPr lang="es-ES" sz="2400" dirty="0" smtClean="0"/>
              <a:t>			115.039W</a:t>
            </a:r>
            <a:endParaRPr lang="es-ES" sz="2400" dirty="0" smtClean="0"/>
          </a:p>
          <a:p>
            <a:pPr>
              <a:buNone/>
            </a:pPr>
            <a:endParaRPr lang="es-ES" sz="2400" dirty="0" smtClean="0"/>
          </a:p>
          <a:p>
            <a:r>
              <a:rPr lang="es-ES" sz="2400" dirty="0" smtClean="0"/>
              <a:t>Potencia planta 1 </a:t>
            </a:r>
            <a:r>
              <a:rPr lang="es-ES" sz="2400" dirty="0" smtClean="0"/>
              <a:t>			67.928W</a:t>
            </a:r>
            <a:endParaRPr lang="es-ES" sz="2400" dirty="0" smtClean="0"/>
          </a:p>
          <a:p>
            <a:pPr>
              <a:buNone/>
            </a:pPr>
            <a:endParaRPr lang="es-ES" sz="2400" dirty="0" smtClean="0"/>
          </a:p>
          <a:p>
            <a:r>
              <a:rPr lang="es-ES" sz="2400" dirty="0" smtClean="0"/>
              <a:t>Potencia planta 2 </a:t>
            </a:r>
            <a:r>
              <a:rPr lang="es-ES" sz="2400" dirty="0" smtClean="0"/>
              <a:t>			93.012W</a:t>
            </a:r>
            <a:endParaRPr lang="es-ES" sz="2400" dirty="0" smtClean="0"/>
          </a:p>
          <a:p>
            <a:pPr>
              <a:buNone/>
            </a:pPr>
            <a:endParaRPr lang="es-ES" sz="2400" dirty="0" smtClean="0"/>
          </a:p>
          <a:p>
            <a:r>
              <a:rPr lang="es-ES" sz="2400" dirty="0" smtClean="0"/>
              <a:t>Potencia total instalada </a:t>
            </a:r>
            <a:r>
              <a:rPr lang="es-ES" sz="2400" dirty="0" smtClean="0"/>
              <a:t>		338.219W</a:t>
            </a:r>
            <a:endParaRPr lang="es-ES" sz="2400" dirty="0"/>
          </a:p>
        </p:txBody>
      </p:sp>
      <p:sp>
        <p:nvSpPr>
          <p:cNvPr id="4" name="3 Flecha derecha"/>
          <p:cNvSpPr/>
          <p:nvPr/>
        </p:nvSpPr>
        <p:spPr>
          <a:xfrm>
            <a:off x="4714876" y="1785926"/>
            <a:ext cx="1071570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lecha derecha"/>
          <p:cNvSpPr/>
          <p:nvPr/>
        </p:nvSpPr>
        <p:spPr>
          <a:xfrm>
            <a:off x="4286248" y="2643182"/>
            <a:ext cx="150019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derecha"/>
          <p:cNvSpPr/>
          <p:nvPr/>
        </p:nvSpPr>
        <p:spPr>
          <a:xfrm>
            <a:off x="3857620" y="3429000"/>
            <a:ext cx="192882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Flecha derecha"/>
          <p:cNvSpPr/>
          <p:nvPr/>
        </p:nvSpPr>
        <p:spPr>
          <a:xfrm>
            <a:off x="3857620" y="4214818"/>
            <a:ext cx="192882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lecha derecha"/>
          <p:cNvSpPr/>
          <p:nvPr/>
        </p:nvSpPr>
        <p:spPr>
          <a:xfrm>
            <a:off x="4786314" y="5000636"/>
            <a:ext cx="1000132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88555"/>
            <a:ext cx="8429684" cy="6112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357167"/>
            <a:ext cx="8429683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7"/>
            <a:ext cx="8429684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C.T. Y GRUPO ELECTRÓGENO</a:t>
            </a:r>
            <a:endParaRPr lang="es-ES" dirty="0"/>
          </a:p>
        </p:txBody>
      </p:sp>
      <p:pic>
        <p:nvPicPr>
          <p:cNvPr id="4" name="3 Marcador de contenido" descr="Trihal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3" y="1571613"/>
            <a:ext cx="3514725" cy="351472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9" y="1571613"/>
            <a:ext cx="4340573" cy="350046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C.D.T. C.T. ABONADO</a:t>
            </a:r>
            <a:endParaRPr lang="es-E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643050"/>
            <a:ext cx="7253130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PUESTA A TIERRA</a:t>
            </a:r>
            <a:endParaRPr lang="es-E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71613"/>
            <a:ext cx="1643074" cy="173382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Resultado de imagen de cable cobre desnudo 35m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1571613"/>
            <a:ext cx="1714512" cy="171451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5 Imagen" descr="Resultado de imagen de grapa de conexión toma tierra"/>
          <p:cNvPicPr/>
          <p:nvPr/>
        </p:nvPicPr>
        <p:blipFill>
          <a:blip r:embed="rId4"/>
          <a:srcRect l="19556" t="14667" r="26222" b="20000"/>
          <a:stretch>
            <a:fillRect/>
          </a:stretch>
        </p:blipFill>
        <p:spPr bwMode="auto">
          <a:xfrm>
            <a:off x="4929190" y="1571613"/>
            <a:ext cx="1285884" cy="171451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6 Imagen" descr="Resultado de imagen de seccionador de tierra"/>
          <p:cNvPicPr/>
          <p:nvPr/>
        </p:nvPicPr>
        <p:blipFill>
          <a:blip r:embed="rId5" cstate="print"/>
          <a:srcRect l="6702" t="27160" r="8113" b="26632"/>
          <a:stretch>
            <a:fillRect/>
          </a:stretch>
        </p:blipFill>
        <p:spPr bwMode="auto">
          <a:xfrm>
            <a:off x="6572265" y="1571613"/>
            <a:ext cx="1857388" cy="171451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7 Imagen" descr="Resultado de imagen de diferencial a si"/>
          <p:cNvPicPr/>
          <p:nvPr/>
        </p:nvPicPr>
        <p:blipFill>
          <a:blip r:embed="rId6"/>
          <a:srcRect l="22288" t="3509" r="16335"/>
          <a:stretch>
            <a:fillRect/>
          </a:stretch>
        </p:blipFill>
        <p:spPr bwMode="auto">
          <a:xfrm>
            <a:off x="857224" y="3571876"/>
            <a:ext cx="1428760" cy="200026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8 CuadroTexto"/>
          <p:cNvSpPr txBox="1"/>
          <p:nvPr/>
        </p:nvSpPr>
        <p:spPr>
          <a:xfrm>
            <a:off x="2500298" y="4357695"/>
            <a:ext cx="857256" cy="369332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s-ES" i="1" dirty="0" smtClean="0"/>
              <a:t>30mA</a:t>
            </a:r>
            <a:endParaRPr lang="es-ES" i="1" dirty="0"/>
          </a:p>
        </p:txBody>
      </p:sp>
      <p:sp>
        <p:nvSpPr>
          <p:cNvPr id="10" name="9 Flecha derecha"/>
          <p:cNvSpPr/>
          <p:nvPr/>
        </p:nvSpPr>
        <p:spPr>
          <a:xfrm>
            <a:off x="3571868" y="4286256"/>
            <a:ext cx="1143008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es-E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184712" cy="36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29" tIns="45715" rIns="91429" bIns="4571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184712" cy="36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29" tIns="45715" rIns="91429" bIns="4571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4429132"/>
            <a:ext cx="1543061" cy="285752"/>
          </a:xfrm>
          <a:prstGeom prst="rect">
            <a:avLst/>
          </a:prstGeom>
          <a:noFill/>
        </p:spPr>
      </p:pic>
      <p:sp>
        <p:nvSpPr>
          <p:cNvPr id="15" name="14 Rectángulo redondeado"/>
          <p:cNvSpPr/>
          <p:nvPr/>
        </p:nvSpPr>
        <p:spPr>
          <a:xfrm>
            <a:off x="5072066" y="4286256"/>
            <a:ext cx="1857388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CÁLCULOS LUMINOTÉCNICOS</a:t>
            </a:r>
            <a:endParaRPr lang="es-ES" dirty="0"/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7" y="1285860"/>
            <a:ext cx="3214681" cy="172164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4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285860"/>
            <a:ext cx="3286148" cy="171451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5 Imagen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5" y="3714752"/>
            <a:ext cx="3143272" cy="178595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6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3714752"/>
            <a:ext cx="3286148" cy="178595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7 CuadroTexto"/>
          <p:cNvSpPr txBox="1"/>
          <p:nvPr/>
        </p:nvSpPr>
        <p:spPr>
          <a:xfrm>
            <a:off x="1357290" y="3071810"/>
            <a:ext cx="2143140" cy="369332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s-ES" i="1" dirty="0" smtClean="0"/>
              <a:t>Oficina genérica </a:t>
            </a:r>
            <a:endParaRPr lang="es-ES" i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5429256" y="3071810"/>
            <a:ext cx="2143140" cy="369332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s-ES" i="1" dirty="0" smtClean="0"/>
              <a:t>Oficina diseño </a:t>
            </a:r>
            <a:endParaRPr lang="es-ES" i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2000232" y="5572140"/>
            <a:ext cx="857256" cy="369332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s-ES" i="1" dirty="0" smtClean="0"/>
              <a:t>Aseos</a:t>
            </a:r>
            <a:endParaRPr lang="es-ES" i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072198" y="5572140"/>
            <a:ext cx="1143008" cy="369332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s-ES" i="1" dirty="0" smtClean="0"/>
              <a:t>Garaje</a:t>
            </a:r>
            <a:endParaRPr lang="es-E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Resultado de imagen de philips bbg463"/>
          <p:cNvPicPr>
            <a:picLocks noChangeAspect="1" noChangeArrowheads="1"/>
          </p:cNvPicPr>
          <p:nvPr/>
        </p:nvPicPr>
        <p:blipFill>
          <a:blip r:embed="rId2" cstate="print"/>
          <a:srcRect t="20000" b="20000"/>
          <a:stretch>
            <a:fillRect/>
          </a:stretch>
        </p:blipFill>
        <p:spPr bwMode="auto">
          <a:xfrm>
            <a:off x="857225" y="3571877"/>
            <a:ext cx="1714512" cy="102870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52" name="Picture 4" descr="Resultado de imagen de philips dn130b"/>
          <p:cNvPicPr>
            <a:picLocks noChangeAspect="1" noChangeArrowheads="1"/>
          </p:cNvPicPr>
          <p:nvPr/>
        </p:nvPicPr>
        <p:blipFill>
          <a:blip r:embed="rId3"/>
          <a:srcRect t="22222" b="22222"/>
          <a:stretch>
            <a:fillRect/>
          </a:stretch>
        </p:blipFill>
        <p:spPr bwMode="auto">
          <a:xfrm>
            <a:off x="857225" y="1357299"/>
            <a:ext cx="1714512" cy="95250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54" name="Picture 6" descr="Resultado de imagen de philips rc125b"/>
          <p:cNvPicPr>
            <a:picLocks noChangeAspect="1" noChangeArrowheads="1"/>
          </p:cNvPicPr>
          <p:nvPr/>
        </p:nvPicPr>
        <p:blipFill>
          <a:blip r:embed="rId4" cstate="print"/>
          <a:srcRect t="26667" b="23333"/>
          <a:stretch>
            <a:fillRect/>
          </a:stretch>
        </p:blipFill>
        <p:spPr bwMode="auto">
          <a:xfrm>
            <a:off x="857225" y="2428868"/>
            <a:ext cx="1714512" cy="100013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56" name="Picture 8" descr="Resultado de imagen de philips wt120c"/>
          <p:cNvPicPr>
            <a:picLocks noChangeAspect="1" noChangeArrowheads="1"/>
          </p:cNvPicPr>
          <p:nvPr/>
        </p:nvPicPr>
        <p:blipFill>
          <a:blip r:embed="rId5" cstate="print"/>
          <a:srcRect t="11480" r="5291" b="22511"/>
          <a:stretch>
            <a:fillRect/>
          </a:stretch>
        </p:blipFill>
        <p:spPr bwMode="auto">
          <a:xfrm>
            <a:off x="857225" y="4714884"/>
            <a:ext cx="1714512" cy="107157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7" name="16 Tabla"/>
          <p:cNvGraphicFramePr>
            <a:graphicFrameLocks noGrp="1"/>
          </p:cNvGraphicFramePr>
          <p:nvPr/>
        </p:nvGraphicFramePr>
        <p:xfrm>
          <a:off x="3143240" y="500043"/>
          <a:ext cx="2619372" cy="5286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9686"/>
                <a:gridCol w="1309686"/>
              </a:tblGrid>
              <a:tr h="842574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Potencia</a:t>
                      </a:r>
                    </a:p>
                    <a:p>
                      <a:pPr algn="ctr"/>
                      <a:r>
                        <a:rPr lang="es-ES" sz="1800" dirty="0" smtClean="0"/>
                        <a:t>(W)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Flujo</a:t>
                      </a:r>
                    </a:p>
                    <a:p>
                      <a:pPr algn="ctr"/>
                      <a:r>
                        <a:rPr lang="es-ES" sz="1800" dirty="0" smtClean="0"/>
                        <a:t>(lm)</a:t>
                      </a:r>
                      <a:endParaRPr lang="es-ES" sz="1800" dirty="0"/>
                    </a:p>
                  </a:txBody>
                  <a:tcPr/>
                </a:tc>
              </a:tr>
              <a:tr h="1016441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22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2100</a:t>
                      </a:r>
                      <a:endParaRPr lang="es-ES" sz="1800" dirty="0"/>
                    </a:p>
                  </a:txBody>
                  <a:tcPr/>
                </a:tc>
              </a:tr>
              <a:tr h="1080265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41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3400</a:t>
                      </a:r>
                      <a:endParaRPr lang="es-ES" sz="1800" dirty="0"/>
                    </a:p>
                  </a:txBody>
                  <a:tcPr/>
                </a:tc>
              </a:tr>
              <a:tr h="1177637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6.8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290</a:t>
                      </a:r>
                      <a:endParaRPr lang="es-ES" sz="1800" dirty="0"/>
                    </a:p>
                  </a:txBody>
                  <a:tcPr/>
                </a:tc>
              </a:tr>
              <a:tr h="1169496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38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4000</a:t>
                      </a:r>
                      <a:endParaRPr lang="es-ES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18 CuadroTexto"/>
          <p:cNvSpPr txBox="1"/>
          <p:nvPr/>
        </p:nvSpPr>
        <p:spPr>
          <a:xfrm>
            <a:off x="6072198" y="1500175"/>
            <a:ext cx="178595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 rtlCol="0">
            <a:spAutoFit/>
          </a:bodyPr>
          <a:lstStyle/>
          <a:p>
            <a:pPr algn="ctr"/>
            <a:r>
              <a:rPr lang="es-ES" dirty="0" smtClean="0"/>
              <a:t>DOWNLIGHT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6072198" y="2571745"/>
            <a:ext cx="178595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 rtlCol="0">
            <a:spAutoFit/>
          </a:bodyPr>
          <a:lstStyle/>
          <a:p>
            <a:pPr algn="ctr"/>
            <a:r>
              <a:rPr lang="es-ES" dirty="0" smtClean="0"/>
              <a:t>PANTALLA EMPOTRABLE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6072198" y="3714753"/>
            <a:ext cx="178595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 rtlCol="0">
            <a:spAutoFit/>
          </a:bodyPr>
          <a:lstStyle/>
          <a:p>
            <a:r>
              <a:rPr lang="es-ES" dirty="0" smtClean="0"/>
              <a:t>OJO DE BUEY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6072198" y="4857761"/>
            <a:ext cx="178595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 rtlCol="0">
            <a:spAutoFit/>
          </a:bodyPr>
          <a:lstStyle/>
          <a:p>
            <a:pPr algn="ctr"/>
            <a:r>
              <a:rPr lang="es-ES" dirty="0" smtClean="0"/>
              <a:t>PANTALLA ESTANCA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5"/>
            <a:ext cx="8429684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8429684" cy="5786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428604"/>
            <a:ext cx="8429683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5"/>
            <a:ext cx="8429684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PROTECCIONES</a:t>
            </a:r>
            <a:endParaRPr lang="es-ES" dirty="0"/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85860"/>
            <a:ext cx="2428892" cy="385765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5" name="4 Imagen" descr="Resultado de imagen de rele de fuga a tierra rh99p"/>
          <p:cNvPicPr/>
          <p:nvPr/>
        </p:nvPicPr>
        <p:blipFill>
          <a:blip r:embed="rId3"/>
          <a:srcRect b="4810"/>
          <a:stretch>
            <a:fillRect/>
          </a:stretch>
        </p:blipFill>
        <p:spPr bwMode="auto">
          <a:xfrm>
            <a:off x="4143372" y="1285860"/>
            <a:ext cx="2000264" cy="164307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3500438"/>
            <a:ext cx="2000264" cy="164307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5"/>
          <a:srcRect t="1300"/>
          <a:stretch>
            <a:fillRect/>
          </a:stretch>
        </p:blipFill>
        <p:spPr bwMode="auto">
          <a:xfrm>
            <a:off x="6715140" y="2500306"/>
            <a:ext cx="1643074" cy="135732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4214810" y="3000372"/>
            <a:ext cx="1846064" cy="3121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29" tIns="45715" rIns="91429" bIns="45715">
            <a:spAutoFit/>
          </a:bodyPr>
          <a:lstStyle/>
          <a:p>
            <a:pPr algn="ctr"/>
            <a:r>
              <a:rPr lang="es-ES" sz="1400" i="1" dirty="0"/>
              <a:t>Relé fuga a tierra </a:t>
            </a:r>
            <a:endParaRPr lang="es-ES" sz="1400" dirty="0"/>
          </a:p>
        </p:txBody>
      </p:sp>
      <p:sp>
        <p:nvSpPr>
          <p:cNvPr id="9" name="8 Rectángulo"/>
          <p:cNvSpPr/>
          <p:nvPr/>
        </p:nvSpPr>
        <p:spPr>
          <a:xfrm>
            <a:off x="4572000" y="5214950"/>
            <a:ext cx="1156773" cy="3121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29" tIns="45715" rIns="91429" bIns="45715">
            <a:spAutoFit/>
          </a:bodyPr>
          <a:lstStyle/>
          <a:p>
            <a:pPr algn="ctr"/>
            <a:r>
              <a:rPr lang="es-ES" sz="1400" i="1" dirty="0" smtClean="0"/>
              <a:t>Bobina MX</a:t>
            </a:r>
            <a:endParaRPr lang="es-ES" sz="1400" dirty="0"/>
          </a:p>
        </p:txBody>
      </p:sp>
      <p:sp>
        <p:nvSpPr>
          <p:cNvPr id="10" name="9 Rectángulo"/>
          <p:cNvSpPr/>
          <p:nvPr/>
        </p:nvSpPr>
        <p:spPr>
          <a:xfrm>
            <a:off x="7143768" y="3929066"/>
            <a:ext cx="871667" cy="3121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29" tIns="45715" rIns="91429" bIns="45715">
            <a:spAutoFit/>
          </a:bodyPr>
          <a:lstStyle/>
          <a:p>
            <a:pPr algn="ctr"/>
            <a:r>
              <a:rPr lang="es-ES" sz="1400" i="1" dirty="0" smtClean="0"/>
              <a:t>Toroide</a:t>
            </a:r>
            <a:endParaRPr lang="es-ES" sz="1400" dirty="0"/>
          </a:p>
        </p:txBody>
      </p:sp>
      <p:sp>
        <p:nvSpPr>
          <p:cNvPr id="11" name="10 Rectángulo"/>
          <p:cNvSpPr/>
          <p:nvPr/>
        </p:nvSpPr>
        <p:spPr>
          <a:xfrm>
            <a:off x="1142976" y="5214950"/>
            <a:ext cx="1714512" cy="3121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es-ES" sz="1400" i="1" dirty="0" smtClean="0"/>
              <a:t>Automático NSX</a:t>
            </a: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500166" y="5072074"/>
            <a:ext cx="1928826" cy="3121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r>
              <a:rPr lang="es-ES" sz="1400" i="1" dirty="0" smtClean="0"/>
              <a:t>Automáticos iC60N</a:t>
            </a:r>
            <a:endParaRPr lang="es-ES" sz="1400" dirty="0"/>
          </a:p>
        </p:txBody>
      </p:sp>
      <p:pic>
        <p:nvPicPr>
          <p:cNvPr id="14" name="13 Imagen" descr="Resultado de imagen de automatico ic60n"/>
          <p:cNvPicPr/>
          <p:nvPr/>
        </p:nvPicPr>
        <p:blipFill>
          <a:blip r:embed="rId2"/>
          <a:srcRect l="19128" t="20561" r="23953" b="20276"/>
          <a:stretch>
            <a:fillRect/>
          </a:stretch>
        </p:blipFill>
        <p:spPr bwMode="auto">
          <a:xfrm>
            <a:off x="1214414" y="714356"/>
            <a:ext cx="2357454" cy="200026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14 Imagen" descr="Resultado de imagen de automatico ic60n"/>
          <p:cNvPicPr/>
          <p:nvPr/>
        </p:nvPicPr>
        <p:blipFill>
          <a:blip r:embed="rId3"/>
          <a:srcRect l="13636" r="13636"/>
          <a:stretch>
            <a:fillRect/>
          </a:stretch>
        </p:blipFill>
        <p:spPr bwMode="auto">
          <a:xfrm>
            <a:off x="1714480" y="2928934"/>
            <a:ext cx="1428760" cy="200026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15 Imagen" descr="Resultado de imagen de diferencial a si"/>
          <p:cNvPicPr/>
          <p:nvPr/>
        </p:nvPicPr>
        <p:blipFill>
          <a:blip r:embed="rId4"/>
          <a:srcRect l="22288" t="3509" r="16335" b="4195"/>
          <a:stretch>
            <a:fillRect/>
          </a:stretch>
        </p:blipFill>
        <p:spPr bwMode="auto">
          <a:xfrm>
            <a:off x="5857885" y="2928934"/>
            <a:ext cx="1357322" cy="200026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16 Imagen" descr="Resultado de imagen de diferencial a si"/>
          <p:cNvPicPr/>
          <p:nvPr/>
        </p:nvPicPr>
        <p:blipFill>
          <a:blip r:embed="rId5"/>
          <a:srcRect l="6995" r="12568"/>
          <a:stretch>
            <a:fillRect/>
          </a:stretch>
        </p:blipFill>
        <p:spPr bwMode="auto">
          <a:xfrm>
            <a:off x="5357818" y="714356"/>
            <a:ext cx="2357454" cy="200026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17 Rectángulo"/>
          <p:cNvSpPr/>
          <p:nvPr/>
        </p:nvSpPr>
        <p:spPr>
          <a:xfrm>
            <a:off x="5429256" y="5072074"/>
            <a:ext cx="2357453" cy="30776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r>
              <a:rPr lang="es-ES" sz="1400" i="1" dirty="0" smtClean="0"/>
              <a:t>Diferenciales AC / A”SI”</a:t>
            </a: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ESQUEMAS UNIFILARES</a:t>
            </a:r>
            <a:endParaRPr lang="es-ES" dirty="0"/>
          </a:p>
        </p:txBody>
      </p:sp>
      <p:sp>
        <p:nvSpPr>
          <p:cNvPr id="12" name="1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14" name="13 Flecha a la derecha con bandas">
            <a:hlinkClick r:id="rId2" action="ppaction://hlinkfile"/>
          </p:cNvPr>
          <p:cNvSpPr/>
          <p:nvPr/>
        </p:nvSpPr>
        <p:spPr>
          <a:xfrm>
            <a:off x="3714744" y="2214554"/>
            <a:ext cx="1643074" cy="114300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CANALIZACIONES</a:t>
            </a:r>
            <a:endParaRPr lang="es-ES" dirty="0"/>
          </a:p>
        </p:txBody>
      </p:sp>
      <p:pic>
        <p:nvPicPr>
          <p:cNvPr id="410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214554"/>
            <a:ext cx="3930274" cy="92869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8 CuadroTexto"/>
          <p:cNvSpPr txBox="1"/>
          <p:nvPr/>
        </p:nvSpPr>
        <p:spPr>
          <a:xfrm>
            <a:off x="1214414" y="1571612"/>
            <a:ext cx="155523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29" tIns="45715" rIns="91429" bIns="45715" rtlCol="0">
            <a:spAutoFit/>
          </a:bodyPr>
          <a:lstStyle/>
          <a:p>
            <a:pPr algn="ctr"/>
            <a:r>
              <a:rPr lang="es-ES" sz="2000" dirty="0" smtClean="0"/>
              <a:t>Método B1</a:t>
            </a:r>
            <a:endParaRPr lang="es-ES" sz="20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1214414" y="3429000"/>
            <a:ext cx="157163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 rtlCol="0">
            <a:spAutoFit/>
          </a:bodyPr>
          <a:lstStyle/>
          <a:p>
            <a:pPr algn="ctr"/>
            <a:r>
              <a:rPr lang="es-ES" sz="2000" dirty="0" smtClean="0"/>
              <a:t>Método F</a:t>
            </a:r>
            <a:endParaRPr lang="es-ES" sz="2000" dirty="0"/>
          </a:p>
        </p:txBody>
      </p:sp>
      <p:pic>
        <p:nvPicPr>
          <p:cNvPr id="4103" name="Picture 7" descr="Resultado de imagen de cables en bandeja"/>
          <p:cNvPicPr>
            <a:picLocks noChangeAspect="1" noChangeArrowheads="1"/>
          </p:cNvPicPr>
          <p:nvPr/>
        </p:nvPicPr>
        <p:blipFill>
          <a:blip r:embed="rId3"/>
          <a:srcRect l="11250" t="51667"/>
          <a:stretch>
            <a:fillRect/>
          </a:stretch>
        </p:blipFill>
        <p:spPr bwMode="auto">
          <a:xfrm>
            <a:off x="1285852" y="4143381"/>
            <a:ext cx="3929090" cy="100153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BATERÍA DE CONDENSADORES</a:t>
            </a:r>
            <a:endParaRPr lang="es-ES" dirty="0"/>
          </a:p>
        </p:txBody>
      </p:sp>
      <p:pic>
        <p:nvPicPr>
          <p:cNvPr id="4" name="3 Marcador de contenido" descr="Resultado de imagen de BATERIA DE CONDENSADORES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357298"/>
            <a:ext cx="2632447" cy="275907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4 CuadroTexto"/>
          <p:cNvSpPr txBox="1"/>
          <p:nvPr/>
        </p:nvSpPr>
        <p:spPr>
          <a:xfrm>
            <a:off x="5143505" y="1714488"/>
            <a:ext cx="18226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29" tIns="45715" rIns="91429" bIns="45715" rtlCol="0">
            <a:spAutoFit/>
          </a:bodyPr>
          <a:lstStyle/>
          <a:p>
            <a:r>
              <a:rPr lang="es-ES" i="1" dirty="0" smtClean="0"/>
              <a:t>Qc = 165kVAr</a:t>
            </a:r>
            <a:endParaRPr lang="es-ES" i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1357290" y="4286256"/>
            <a:ext cx="171451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 rtlCol="0">
            <a:spAutoFit/>
          </a:bodyPr>
          <a:lstStyle/>
          <a:p>
            <a:r>
              <a:rPr lang="es-ES" i="1" dirty="0" smtClean="0"/>
              <a:t>Reg. 1-2-4-4</a:t>
            </a:r>
            <a:endParaRPr lang="es-ES" i="1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3929058" y="2571745"/>
          <a:ext cx="4429160" cy="113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290"/>
                <a:gridCol w="1107290"/>
                <a:gridCol w="1107290"/>
                <a:gridCol w="1107290"/>
              </a:tblGrid>
              <a:tr h="744583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Escalón 1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/>
                        <a:t>Escalón 2</a:t>
                      </a:r>
                    </a:p>
                    <a:p>
                      <a:pPr algn="ctr"/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/>
                        <a:t>Escalón 3</a:t>
                      </a:r>
                    </a:p>
                    <a:p>
                      <a:pPr algn="ctr"/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/>
                        <a:t>Escalón 4</a:t>
                      </a:r>
                    </a:p>
                    <a:p>
                      <a:pPr algn="ctr"/>
                      <a:endParaRPr lang="es-ES" sz="1400" dirty="0"/>
                    </a:p>
                  </a:txBody>
                  <a:tcPr/>
                </a:tc>
              </a:tr>
              <a:tr h="392909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15</a:t>
                      </a:r>
                      <a:endParaRPr lang="es-E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30</a:t>
                      </a:r>
                      <a:endParaRPr lang="es-E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60</a:t>
                      </a:r>
                      <a:endParaRPr lang="es-E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60</a:t>
                      </a:r>
                      <a:endParaRPr lang="es-ES" sz="1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FOTOVOLTAICA</a:t>
            </a:r>
            <a:endParaRPr lang="es-ES" dirty="0"/>
          </a:p>
        </p:txBody>
      </p:sp>
      <p:pic>
        <p:nvPicPr>
          <p:cNvPr id="30722" name="Picture 2" descr="Resultado de imagen de fotovoltaic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1285860"/>
            <a:ext cx="8286809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CONSUMOS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357159" y="1214438"/>
          <a:ext cx="8326467" cy="5214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COSTES</a:t>
            </a:r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571604" y="1428736"/>
          <a:ext cx="6096000" cy="78562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20002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/>
                        <a:t>Coste placas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2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Precio Wp placa (€)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Nº placas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Potencia placa (Wp)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Coste total (€)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0,62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199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250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30845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571604" y="2428869"/>
          <a:ext cx="6096000" cy="79286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032000"/>
                <a:gridCol w="2032000"/>
                <a:gridCol w="2032000"/>
              </a:tblGrid>
              <a:tr h="20002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/>
                        <a:t>Coste inversores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877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Precio inversor (€)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Nº inversores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Precio total (€)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2145,16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1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2145,16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2581,07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5162,14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571604" y="3429000"/>
          <a:ext cx="6096000" cy="592836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6096000"/>
              </a:tblGrid>
              <a:tr h="1877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/>
                        <a:t>Coste mano de obra (€/</a:t>
                      </a:r>
                      <a:r>
                        <a:rPr lang="es-ES" sz="1100" b="1" dirty="0" err="1"/>
                        <a:t>Wp</a:t>
                      </a:r>
                      <a:r>
                        <a:rPr lang="es-ES" sz="1100" b="1" dirty="0"/>
                        <a:t>)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0,1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4525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3857620" y="4214819"/>
          <a:ext cx="1524000" cy="585597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524000"/>
              </a:tblGrid>
              <a:tr h="3755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/>
                        <a:t>Coste Instalación (€)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42677,3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AMORTIZACIÓN</a:t>
            </a:r>
            <a:endParaRPr lang="es-ES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2571736" y="1142987"/>
          <a:ext cx="4077798" cy="457203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679633"/>
                <a:gridCol w="679633"/>
                <a:gridCol w="679633"/>
                <a:gridCol w="679633"/>
                <a:gridCol w="679633"/>
                <a:gridCol w="679633"/>
              </a:tblGrid>
              <a:tr h="16126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/>
                        <a:t>AHORRO ANUAL</a:t>
                      </a:r>
                      <a:endParaRPr lang="es-ES" sz="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13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Año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Desgaste placas (%)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Ingreso (€)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Mantenimiento (€)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Acumulado (€)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Balance (€)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5900,3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236,0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5664,2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highlight>
                            <a:srgbClr val="FF00FF"/>
                          </a:highlight>
                        </a:rPr>
                        <a:t>-37463,1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0,992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5853,1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234,1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11283,2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highlight>
                            <a:srgbClr val="FF00FF"/>
                          </a:highlight>
                        </a:rPr>
                        <a:t>-31844,1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3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0,984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5805,8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232,2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16856,8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highlight>
                            <a:srgbClr val="FF00FF"/>
                          </a:highlight>
                        </a:rPr>
                        <a:t>-26270,5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0,976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5758,6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/>
                        <a:t>230,3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22385,1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highlight>
                            <a:srgbClr val="FF00FF"/>
                          </a:highlight>
                        </a:rPr>
                        <a:t>-20742,2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0,968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5711,4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228,5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27868,1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highlight>
                            <a:srgbClr val="FF00FF"/>
                          </a:highlight>
                        </a:rPr>
                        <a:t>-15259,2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0,960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5664,2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226,6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33305,8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highlight>
                            <a:srgbClr val="FF00FF"/>
                          </a:highlight>
                        </a:rPr>
                        <a:t>-9821,5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highlight>
                            <a:srgbClr val="FFFF00"/>
                          </a:highlight>
                        </a:rPr>
                        <a:t>7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0,952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5617,0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224,7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38698,1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highlight>
                            <a:srgbClr val="FFFF00"/>
                          </a:highlight>
                        </a:rPr>
                        <a:t>-4429,2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0,944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5569,8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222,8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44045,2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917,9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0,936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5522,6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220,9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49346,9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6219,6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0,928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5475,4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219,0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54603,3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11476,0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61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0,920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5428,2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217,1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59814,4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16687,1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61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0,912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5381,0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215,2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64980,2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21852,9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61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13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0,904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5333,8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213,4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70100,7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26973,4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0,896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5286,6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211,5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75175,8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32048,5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15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0,888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5239,4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209,6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80205,7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37078,4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0,880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5192,2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207,7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85190,2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42062,9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17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0,872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5145,0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205,8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90129,4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47002,1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0,864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5097,8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203,9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95023,4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51896,1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0,856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5050,6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202,0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99871,9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56744,6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0,848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5003,4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200,1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104675,2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61547,9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0,840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4956,2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198,2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109433,2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66305,9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0,832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4909,0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196,4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114145,8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71018,5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23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0,824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4861,8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194,5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118813,2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75685,9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5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0,816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4814,6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192,6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123435,2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80307,9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61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25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0,808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4767,4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190,7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128011,9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84884,6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  <a:tr h="161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Total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 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56878,4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2275,1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/>
                        <a:t>304056,6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/>
                        <a:t> 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467" marR="49467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EQUIPOS</a:t>
            </a:r>
            <a:endParaRPr lang="es-E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214422"/>
            <a:ext cx="1245977" cy="221457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1214422"/>
            <a:ext cx="1367828" cy="221457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9" y="1214422"/>
            <a:ext cx="1408149" cy="221457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857225" y="3714752"/>
          <a:ext cx="2071702" cy="2071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851"/>
                <a:gridCol w="1035851"/>
              </a:tblGrid>
              <a:tr h="345284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Panel</a:t>
                      </a:r>
                      <a:r>
                        <a:rPr lang="es-ES" sz="1400" baseline="0" dirty="0" smtClean="0"/>
                        <a:t> solar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4528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err="1" smtClean="0"/>
                        <a:t>P.Pico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250W</a:t>
                      </a:r>
                      <a:endParaRPr lang="es-ES" sz="1100" dirty="0"/>
                    </a:p>
                  </a:txBody>
                  <a:tcPr/>
                </a:tc>
              </a:tr>
              <a:tr h="34528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I.mp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2.85A</a:t>
                      </a:r>
                      <a:endParaRPr lang="es-ES" sz="1100" dirty="0"/>
                    </a:p>
                  </a:txBody>
                  <a:tcPr/>
                </a:tc>
              </a:tr>
              <a:tr h="34528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V.mp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29.53V</a:t>
                      </a:r>
                      <a:endParaRPr lang="es-ES" sz="1100" dirty="0"/>
                    </a:p>
                  </a:txBody>
                  <a:tcPr/>
                </a:tc>
              </a:tr>
              <a:tr h="34528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err="1" smtClean="0"/>
                        <a:t>Icc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8.91A</a:t>
                      </a:r>
                      <a:endParaRPr lang="es-ES" sz="1100" dirty="0"/>
                    </a:p>
                  </a:txBody>
                  <a:tcPr/>
                </a:tc>
              </a:tr>
              <a:tr h="34528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err="1" smtClean="0"/>
                        <a:t>V.oc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37.6V</a:t>
                      </a:r>
                      <a:endParaRPr lang="es-ES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3500430" y="3714752"/>
          <a:ext cx="2071702" cy="2071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851"/>
                <a:gridCol w="1035851"/>
              </a:tblGrid>
              <a:tr h="345284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Inversor</a:t>
                      </a:r>
                      <a:r>
                        <a:rPr lang="es-ES" sz="1400" baseline="0" dirty="0" smtClean="0"/>
                        <a:t> 15kW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4528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P.in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17kW</a:t>
                      </a:r>
                      <a:endParaRPr lang="es-ES" sz="1100" dirty="0"/>
                    </a:p>
                  </a:txBody>
                  <a:tcPr/>
                </a:tc>
              </a:tr>
              <a:tr h="34528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P.out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15kW</a:t>
                      </a:r>
                      <a:endParaRPr lang="es-ES" sz="1100" dirty="0"/>
                    </a:p>
                  </a:txBody>
                  <a:tcPr/>
                </a:tc>
              </a:tr>
              <a:tr h="34528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V.mp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350-800V</a:t>
                      </a:r>
                      <a:endParaRPr lang="es-ES" sz="1100" dirty="0"/>
                    </a:p>
                  </a:txBody>
                  <a:tcPr/>
                </a:tc>
              </a:tr>
              <a:tr h="34528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err="1" smtClean="0"/>
                        <a:t>V.oc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1000V</a:t>
                      </a:r>
                      <a:endParaRPr lang="es-ES" sz="1100" dirty="0"/>
                    </a:p>
                  </a:txBody>
                  <a:tcPr/>
                </a:tc>
              </a:tr>
              <a:tr h="34528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I.in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23A</a:t>
                      </a:r>
                      <a:endParaRPr lang="es-ES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6143636" y="3714752"/>
          <a:ext cx="2071702" cy="2071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851"/>
                <a:gridCol w="1035851"/>
              </a:tblGrid>
              <a:tr h="345284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Inversor</a:t>
                      </a:r>
                      <a:r>
                        <a:rPr lang="es-ES" sz="1400" baseline="0" dirty="0" smtClean="0"/>
                        <a:t> 20kW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4528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P.in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21.5kW</a:t>
                      </a:r>
                      <a:endParaRPr lang="es-ES" sz="1100" dirty="0"/>
                    </a:p>
                  </a:txBody>
                  <a:tcPr/>
                </a:tc>
              </a:tr>
              <a:tr h="34528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P.out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20kW</a:t>
                      </a:r>
                      <a:endParaRPr lang="es-ES" sz="1100" dirty="0"/>
                    </a:p>
                  </a:txBody>
                  <a:tcPr/>
                </a:tc>
              </a:tr>
              <a:tr h="34528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V.mp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350-800V</a:t>
                      </a:r>
                      <a:endParaRPr lang="es-ES" sz="1100" dirty="0"/>
                    </a:p>
                  </a:txBody>
                  <a:tcPr/>
                </a:tc>
              </a:tr>
              <a:tr h="34528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err="1" smtClean="0"/>
                        <a:t>V.oc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1000V</a:t>
                      </a:r>
                      <a:endParaRPr lang="es-ES" sz="1100" dirty="0"/>
                    </a:p>
                  </a:txBody>
                  <a:tcPr/>
                </a:tc>
              </a:tr>
              <a:tr h="34528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I.in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31A</a:t>
                      </a:r>
                      <a:endParaRPr lang="es-ES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AGRUPACIÓN DE PLACAS</a:t>
            </a:r>
            <a:endParaRPr lang="es-E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3"/>
            <a:ext cx="8429684" cy="521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DISPOSICIÓN DE PLACAS </a:t>
            </a:r>
            <a:endParaRPr lang="es-ES" dirty="0"/>
          </a:p>
        </p:txBody>
      </p:sp>
      <p:pic>
        <p:nvPicPr>
          <p:cNvPr id="614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3182"/>
          <a:stretch>
            <a:fillRect/>
          </a:stretch>
        </p:blipFill>
        <p:spPr bwMode="auto">
          <a:xfrm>
            <a:off x="357158" y="1214438"/>
            <a:ext cx="8429684" cy="5214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5"/>
            <a:ext cx="8183880" cy="642942"/>
          </a:xfrm>
        </p:spPr>
        <p:txBody>
          <a:bodyPr/>
          <a:lstStyle/>
          <a:p>
            <a:pPr algn="ctr"/>
            <a:r>
              <a:rPr lang="es-ES" dirty="0" smtClean="0"/>
              <a:t>PRESUPUESTO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00035" y="2143116"/>
          <a:ext cx="818356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1781"/>
                <a:gridCol w="409178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DESCRIPCIÓN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COSTE (€)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C.T.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48.658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Grupo electrógeno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42.096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Instalación B.T.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57.273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Instalación fotovoltaica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42.677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TOTAL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190.704 €</a:t>
                      </a:r>
                      <a:endParaRPr lang="es-ES" sz="18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2928926" y="4857760"/>
            <a:ext cx="3357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 smtClean="0"/>
              <a:t>Precios con IVA incluido</a:t>
            </a:r>
            <a:endParaRPr lang="es-E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500034" y="4857760"/>
            <a:ext cx="8183880" cy="1051560"/>
          </a:xfrm>
        </p:spPr>
        <p:txBody>
          <a:bodyPr/>
          <a:lstStyle/>
          <a:p>
            <a:pPr algn="ctr"/>
            <a:r>
              <a:rPr lang="es-ES" dirty="0" smtClean="0"/>
              <a:t>FIN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s-ES" dirty="0" smtClean="0"/>
          </a:p>
          <a:p>
            <a:pPr algn="ctr">
              <a:buNone/>
            </a:pPr>
            <a:endParaRPr lang="es-ES" dirty="0" smtClean="0"/>
          </a:p>
          <a:p>
            <a:pPr algn="ctr">
              <a:buNone/>
            </a:pPr>
            <a:r>
              <a:rPr lang="es-ES" dirty="0" smtClean="0"/>
              <a:t>“GRACIAS POR VUESTRA ATENCIÓN”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595</TotalTime>
  <Words>527</Words>
  <Application>Microsoft Office PowerPoint</Application>
  <PresentationFormat>Presentación en pantalla (4:3)</PresentationFormat>
  <Paragraphs>323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Aspecto</vt:lpstr>
      <vt:lpstr>UNIVERSIDAD POLITÉCNICA DE VALENCIA  GRADO EN INGENIERÍA ELÉCTRICA  TRABAJO FINAL DE GRADO</vt:lpstr>
      <vt:lpstr>OBJETIVOS</vt:lpstr>
      <vt:lpstr>PREVISIÓN DE CARGAS</vt:lpstr>
      <vt:lpstr>Diapositiva 4</vt:lpstr>
      <vt:lpstr>Diapositiva 5</vt:lpstr>
      <vt:lpstr>Diapositiva 6</vt:lpstr>
      <vt:lpstr>C.T. Y GRUPO ELECTRÓGENO</vt:lpstr>
      <vt:lpstr>C.D.T. C.T. ABONADO</vt:lpstr>
      <vt:lpstr>PUESTA A TIERRA</vt:lpstr>
      <vt:lpstr>CÁLCULOS LUMINOTÉCNICOS</vt:lpstr>
      <vt:lpstr>Diapositiva 11</vt:lpstr>
      <vt:lpstr>Diapositiva 12</vt:lpstr>
      <vt:lpstr>Diapositiva 13</vt:lpstr>
      <vt:lpstr>Diapositiva 14</vt:lpstr>
      <vt:lpstr>Diapositiva 15</vt:lpstr>
      <vt:lpstr>PROTECCIONES</vt:lpstr>
      <vt:lpstr>Diapositiva 17</vt:lpstr>
      <vt:lpstr>ESQUEMAS UNIFILARES</vt:lpstr>
      <vt:lpstr>CANALIZACIONES</vt:lpstr>
      <vt:lpstr>BATERÍA DE CONDENSADORES</vt:lpstr>
      <vt:lpstr>FOTOVOLTAICA</vt:lpstr>
      <vt:lpstr>CONSUMOS</vt:lpstr>
      <vt:lpstr>COSTES</vt:lpstr>
      <vt:lpstr>AMORTIZACIÓN</vt:lpstr>
      <vt:lpstr>EQUIPOS</vt:lpstr>
      <vt:lpstr>AGRUPACIÓN DE PLACAS</vt:lpstr>
      <vt:lpstr>DISPOSICIÓN DE PLACAS </vt:lpstr>
      <vt:lpstr>PRESUPUESTO</vt:lpstr>
      <vt:lpstr>FIN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POLITÉCNICA DE VALENCIA  GRADO EN INGENIERÍA ELÉCTRICA  TRABAJO FINAL DE GRADO</dc:title>
  <dc:creator>TOSTADORA</dc:creator>
  <cp:lastModifiedBy>TOSTADORA</cp:lastModifiedBy>
  <cp:revision>48</cp:revision>
  <dcterms:created xsi:type="dcterms:W3CDTF">2016-09-17T18:10:20Z</dcterms:created>
  <dcterms:modified xsi:type="dcterms:W3CDTF">2016-09-18T20:17:41Z</dcterms:modified>
</cp:coreProperties>
</file>