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4" r:id="rId6"/>
    <p:sldId id="263" r:id="rId7"/>
    <p:sldId id="262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69" r:id="rId17"/>
    <p:sldId id="274" r:id="rId18"/>
    <p:sldId id="276" r:id="rId19"/>
    <p:sldId id="277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83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003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37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696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740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990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70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970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580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77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366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648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8290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233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58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467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226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685D88-53F2-4078-932A-7CB86100CABE}" type="datetimeFigureOut">
              <a:rPr lang="es-ES" smtClean="0"/>
              <a:t>07/12/2016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6D0EF9-07A9-4B08-94D2-3DA998DDAE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57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2.gif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2.gif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tsubishicarbide.com/EU/es/product/catalog/catalog.html" TargetMode="External"/><Relationship Id="rId3" Type="http://schemas.openxmlformats.org/officeDocument/2006/relationships/image" Target="../media/image2.gif"/><Relationship Id="rId7" Type="http://schemas.openxmlformats.org/officeDocument/2006/relationships/hyperlink" Target="http://sandvik.ecbook.se/SE/es/Rotating_tools_2015/" TargetMode="External"/><Relationship Id="rId12" Type="http://schemas.openxmlformats.org/officeDocument/2006/relationships/hyperlink" Target="http://help.autodesk.com/view/INVHSM/2016/ENU/?guid=GUID-FF288360-F083-48B8-80F9-4AED5ED257E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ndvik.ecbook.se/SE/es/Solid_Round_Tools/" TargetMode="External"/><Relationship Id="rId11" Type="http://schemas.openxmlformats.org/officeDocument/2006/relationships/hyperlink" Target="http://www.aenor.es/" TargetMode="External"/><Relationship Id="rId5" Type="http://schemas.openxmlformats.org/officeDocument/2006/relationships/hyperlink" Target="http://www.sandvik.coromant.com/es-es/knowledge/pages/default.aspx" TargetMode="External"/><Relationship Id="rId10" Type="http://schemas.openxmlformats.org/officeDocument/2006/relationships/hyperlink" Target="http://www.instrumentacion-metrologia.es/" TargetMode="External"/><Relationship Id="rId4" Type="http://schemas.openxmlformats.org/officeDocument/2006/relationships/hyperlink" Target="http://www.cecimo.eu/site/" TargetMode="External"/><Relationship Id="rId9" Type="http://schemas.openxmlformats.org/officeDocument/2006/relationships/hyperlink" Target="http://www.alu-stock.es/e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/>
            </a:r>
            <a:br>
              <a:rPr lang="es-ES" dirty="0"/>
            </a:br>
            <a:r>
              <a:rPr lang="es-ES" dirty="0"/>
              <a:t> </a:t>
            </a:r>
            <a:r>
              <a:rPr lang="es-ES" sz="4000" b="1" dirty="0"/>
              <a:t>DISEÑO, CÁLCULO Y DESARROLLO DEL PLAN DE PROCESOS DE UN UTILLAJE DE TRACCIÓN DE MUELLES PARA EL SECTOR AVIACIÓN 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21889" y="3983242"/>
            <a:ext cx="6987645" cy="448081"/>
          </a:xfrm>
        </p:spPr>
        <p:txBody>
          <a:bodyPr/>
          <a:lstStyle/>
          <a:p>
            <a:pPr algn="ctr"/>
            <a:r>
              <a:rPr lang="es-ES" i="1" dirty="0" smtClean="0"/>
              <a:t>Grado en Ingeniería Mecánica</a:t>
            </a:r>
            <a:endParaRPr lang="es-ES" i="1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691975" y="5190720"/>
            <a:ext cx="6987645" cy="73529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i="1" dirty="0" smtClean="0"/>
              <a:t>ALUMNO: Teodoro Nicolás, Pablo</a:t>
            </a:r>
          </a:p>
          <a:p>
            <a:pPr algn="ctr"/>
            <a:r>
              <a:rPr lang="es-ES" i="1" dirty="0" smtClean="0"/>
              <a:t>TUTORA: </a:t>
            </a:r>
            <a:r>
              <a:rPr lang="es-ES" i="1" dirty="0" err="1" smtClean="0"/>
              <a:t>Ordeig</a:t>
            </a:r>
            <a:r>
              <a:rPr lang="es-ES" i="1" dirty="0" smtClean="0"/>
              <a:t> Fernández, Isabel</a:t>
            </a:r>
            <a:endParaRPr lang="es-ES" i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97" y="406019"/>
            <a:ext cx="3101329" cy="7890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762" y="128097"/>
            <a:ext cx="3806175" cy="134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280528" y="2146854"/>
            <a:ext cx="748488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20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20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20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20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20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20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20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20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20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20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20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10" name="Rectángulo 9"/>
          <p:cNvSpPr/>
          <p:nvPr/>
        </p:nvSpPr>
        <p:spPr>
          <a:xfrm>
            <a:off x="5910505" y="1531508"/>
            <a:ext cx="856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38641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56363" y="1709735"/>
            <a:ext cx="740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Diseño, cálculo y desarrollo del plan de procesos de una de las piezas que forman un utillaje de tracción de muelles para la empresa Air </a:t>
            </a:r>
            <a:r>
              <a:rPr lang="es-ES" sz="1600" dirty="0" err="1" smtClean="0"/>
              <a:t>Nostrum</a:t>
            </a:r>
            <a:r>
              <a:rPr lang="es-ES" sz="1600" dirty="0" smtClean="0"/>
              <a:t>, L.A.M.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697654" y="1122790"/>
            <a:ext cx="1354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OBJETIVO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873357" y="4817928"/>
            <a:ext cx="740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Modelado 3D con CAD, selección del material, plan de procesos, selección de herramientas, confección código máquina mediante CAM y simulación.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045" y="2333906"/>
            <a:ext cx="3036844" cy="244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2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65416" y="1709735"/>
            <a:ext cx="7401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ANTECEDENTES: Air </a:t>
            </a:r>
            <a:r>
              <a:rPr lang="es-ES" dirty="0" err="1" smtClean="0"/>
              <a:t>Nostrum</a:t>
            </a:r>
            <a:r>
              <a:rPr lang="es-ES" dirty="0" smtClean="0"/>
              <a:t>, L.A.M. diseña y fabrica muchos de los utillajes de su hangar de mantenimiento a partir de modelos existentes adaptándolos a sus necesidades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320868" y="1122790"/>
            <a:ext cx="410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Antecedentes</a:t>
            </a: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justificación y motivación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965415" y="2785517"/>
            <a:ext cx="740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MOTIVACIÓN PRINCIPAL: Abarcar las etapas necesarias para satisfacer la oferta recibida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965415" y="3526845"/>
            <a:ext cx="740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MOTIVACIÓN ACADÉMICA: </a:t>
            </a:r>
            <a:r>
              <a:rPr lang="es-ES" dirty="0" smtClean="0"/>
              <a:t>Integrar, aplicar </a:t>
            </a:r>
            <a:r>
              <a:rPr lang="es-ES" dirty="0"/>
              <a:t>y valida todos los conocimientos adquiridos durante los estudios de </a:t>
            </a:r>
            <a:r>
              <a:rPr lang="es-ES" dirty="0" smtClean="0"/>
              <a:t>Ingeniería Mecánica.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965415" y="4325836"/>
            <a:ext cx="740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JUSTIFICACIÓN</a:t>
            </a:r>
            <a:r>
              <a:rPr lang="es-ES" dirty="0"/>
              <a:t>: </a:t>
            </a:r>
            <a:r>
              <a:rPr lang="es-ES" dirty="0" smtClean="0"/>
              <a:t>Rediseño </a:t>
            </a:r>
            <a:r>
              <a:rPr lang="es-ES" dirty="0"/>
              <a:t>del utillaje original, de manera que se abarate el coste y se adapte a las necesidades de la </a:t>
            </a:r>
            <a:r>
              <a:rPr lang="es-ES" dirty="0" smtClean="0"/>
              <a:t>empresa. Versatilidad.</a:t>
            </a:r>
          </a:p>
        </p:txBody>
      </p:sp>
    </p:spTree>
    <p:extLst>
      <p:ext uri="{BB962C8B-B14F-4D97-AF65-F5344CB8AC3E}">
        <p14:creationId xmlns:p14="http://schemas.microsoft.com/office/powerpoint/2010/main" val="367801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65416" y="1709735"/>
            <a:ext cx="740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Teoría de conformación de metales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030363" y="1122790"/>
            <a:ext cx="2689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Introducción al problema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965416" y="2406203"/>
            <a:ext cx="74018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Teoría de conformación de metales por arranque de viruta </a:t>
            </a:r>
            <a:endParaRPr lang="es-ES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 smtClean="0"/>
              <a:t>Definición de máquina-herramienta y movimientos fundamentales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 smtClean="0"/>
              <a:t>Procesos más comunes: Torneado y fresado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 smtClean="0"/>
              <a:t>Geometría de la herramienta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 smtClean="0"/>
              <a:t>Material de las herramientas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99" y="4472144"/>
            <a:ext cx="4940937" cy="166763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005" y="3662397"/>
            <a:ext cx="2670472" cy="247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1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Normativa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65416" y="1709735"/>
            <a:ext cx="7401875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Normativa aplicable al proyecto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 smtClean="0"/>
              <a:t>Normativa de seguridad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 smtClean="0"/>
              <a:t>Normativa para aceros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 smtClean="0"/>
              <a:t>Normativa para aluminios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 smtClean="0"/>
              <a:t>Normativa máquinas-herramientas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674450" y="1122790"/>
            <a:ext cx="1401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Normativa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965415" y="3836599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Normas UNE e ISO</a:t>
            </a:r>
          </a:p>
        </p:txBody>
      </p:sp>
    </p:spTree>
    <p:extLst>
      <p:ext uri="{BB962C8B-B14F-4D97-AF65-F5344CB8AC3E}">
        <p14:creationId xmlns:p14="http://schemas.microsoft.com/office/powerpoint/2010/main" val="377514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65417" y="1709735"/>
            <a:ext cx="3947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Debido a la complejidad y la geometría de la pieza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Flecha abajo 2"/>
          <p:cNvSpPr/>
          <p:nvPr/>
        </p:nvSpPr>
        <p:spPr>
          <a:xfrm rot="16200000">
            <a:off x="7445000" y="1872635"/>
            <a:ext cx="579421" cy="597529"/>
          </a:xfrm>
          <a:prstGeom prst="downArrow">
            <a:avLst>
              <a:gd name="adj1" fmla="val 50000"/>
              <a:gd name="adj2" fmla="val 64062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8606160" y="1881689"/>
            <a:ext cx="1874068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FRESADO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965417" y="2788802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Principios básicos del fresado en mecanizado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159" y="3375746"/>
            <a:ext cx="4215946" cy="26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 animBg="1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65416" y="170973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Fórmulas a emplear y fuerzas específicas de corte según Mitsubishi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4837020"/>
                  </p:ext>
                </p:extLst>
              </p:nvPr>
            </p:nvGraphicFramePr>
            <p:xfrm>
              <a:off x="3965416" y="2432891"/>
              <a:ext cx="2933323" cy="3356040"/>
            </p:xfrm>
            <a:graphic>
              <a:graphicData uri="http://schemas.openxmlformats.org/drawingml/2006/table">
                <a:tbl>
                  <a:tblPr firstRow="1" firstCol="1" bandRow="1">
                    <a:tableStyleId>{D7AC3CCA-C797-4891-BE02-D94E43425B78}</a:tableStyleId>
                  </a:tblPr>
                  <a:tblGrid>
                    <a:gridCol w="2933323">
                      <a:extLst>
                        <a:ext uri="{9D8B030D-6E8A-4147-A177-3AD203B41FA5}">
                          <a16:colId xmlns:a16="http://schemas.microsoft.com/office/drawing/2014/main" val="581211570"/>
                        </a:ext>
                      </a:extLst>
                    </a:gridCol>
                  </a:tblGrid>
                  <a:tr h="863588">
                    <a:tc>
                      <a:txBody>
                        <a:bodyPr/>
                        <a:lstStyle/>
                        <a:p>
                          <a:pPr indent="449580" algn="ctr">
                            <a:lnSpc>
                              <a:spcPct val="150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smtClean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>
                                        <a:effectLst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s-ES" sz="1600">
                                        <a:effectLst/>
                                      </a:rPr>
                                      <m:t>𝑪</m:t>
                                    </m:r>
                                  </m:sub>
                                </m:sSub>
                                <m:r>
                                  <a:rPr lang="es-ES" sz="1600">
                                    <a:effectLst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>
                                        <a:effectLst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𝒑</m:t>
                                        </m:r>
                                      </m:sub>
                                    </m:sSub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𝒆</m:t>
                                        </m:r>
                                      </m:sub>
                                    </m:sSub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𝒗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𝒇</m:t>
                                        </m:r>
                                      </m:sub>
                                    </m:sSub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𝑲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𝑪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s-ES" sz="1600">
                                        <a:effectLst/>
                                      </a:rPr>
                                      <m:t>𝟔𝟎</m:t>
                                    </m:r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sSup>
                                      <m:sSup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𝟏𝟎</m:t>
                                        </m:r>
                                      </m:e>
                                      <m:sup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𝟔</m:t>
                                        </m:r>
                                      </m:sup>
                                    </m:sSup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r>
                                      <a:rPr lang="es-ES" sz="1600">
                                        <a:effectLst/>
                                      </a:rPr>
                                      <m:t>𝜼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400" dirty="0">
                            <a:solidFill>
                              <a:sysClr val="windowText" lastClr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71755" marB="71755"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4835500"/>
                      </a:ext>
                    </a:extLst>
                  </a:tr>
                  <a:tr h="8113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smtClean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>
                                        <a:effectLst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s-ES" sz="1600">
                                        <a:effectLst/>
                                      </a:rPr>
                                      <m:t>𝑪</m:t>
                                    </m:r>
                                  </m:sub>
                                </m:sSub>
                                <m:r>
                                  <a:rPr lang="es-ES" sz="1600">
                                    <a:effectLst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>
                                        <a:effectLst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1600">
                                        <a:effectLst/>
                                      </a:rPr>
                                      <m:t>𝝅</m:t>
                                    </m:r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𝑫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𝒄𝒂𝒑</m:t>
                                        </m:r>
                                      </m:sub>
                                    </m:sSub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r>
                                      <a:rPr lang="es-ES" sz="1600">
                                        <a:effectLst/>
                                      </a:rPr>
                                      <m:t>𝒏</m:t>
                                    </m:r>
                                  </m:num>
                                  <m:den>
                                    <m:r>
                                      <a:rPr lang="es-ES" sz="1600">
                                        <a:effectLst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400" dirty="0">
                            <a:solidFill>
                              <a:sysClr val="windowText" lastClr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71755" marB="71755"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6708107"/>
                      </a:ext>
                    </a:extLst>
                  </a:tr>
                  <a:tr h="8197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smtClean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>
                                        <a:effectLst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s-ES" sz="1600">
                                        <a:effectLst/>
                                      </a:rPr>
                                      <m:t>𝒛</m:t>
                                    </m:r>
                                  </m:sub>
                                </m:sSub>
                                <m:r>
                                  <a:rPr lang="es-ES" sz="1600">
                                    <a:effectLst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600">
                                        <a:effectLst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𝒗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𝒇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s-ES" sz="1600">
                                            <a:effectLst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𝒛</m:t>
                                        </m:r>
                                      </m:e>
                                      <m:sub>
                                        <m:r>
                                          <a:rPr lang="es-ES" sz="1600">
                                            <a:effectLst/>
                                          </a:rPr>
                                          <m:t>𝒄</m:t>
                                        </m:r>
                                      </m:sub>
                                    </m:sSub>
                                    <m:r>
                                      <a:rPr lang="es-ES" sz="1600">
                                        <a:effectLst/>
                                      </a:rPr>
                                      <m:t>·</m:t>
                                    </m:r>
                                    <m:r>
                                      <a:rPr lang="es-ES" sz="1600">
                                        <a:effectLst/>
                                      </a:rPr>
                                      <m:t>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400" dirty="0">
                            <a:solidFill>
                              <a:sysClr val="windowText" lastClr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71755" marB="71755"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7417671"/>
                      </a:ext>
                    </a:extLst>
                  </a:tr>
                  <a:tr h="49083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600" smtClean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>
                                        <a:effectLst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s-ES" sz="1600">
                                        <a:effectLst/>
                                      </a:rPr>
                                      <m:t>𝒇</m:t>
                                    </m:r>
                                  </m:sub>
                                </m:sSub>
                                <m:r>
                                  <a:rPr lang="es-ES" sz="1600">
                                    <a:effectLst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s-ES" sz="160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600">
                                        <a:effectLst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s-ES" sz="1600">
                                        <a:effectLst/>
                                      </a:rPr>
                                      <m:t>𝒛</m:t>
                                    </m:r>
                                  </m:sub>
                                </m:sSub>
                                <m:r>
                                  <a:rPr lang="es-ES" sz="1600">
                                    <a:effectLst/>
                                  </a:rPr>
                                  <m:t>·</m:t>
                                </m:r>
                                <m:r>
                                  <a:rPr lang="es-ES" sz="1600">
                                    <a:effectLst/>
                                  </a:rPr>
                                  <m:t>𝒛</m:t>
                                </m:r>
                                <m:r>
                                  <a:rPr lang="es-ES" sz="1600">
                                    <a:effectLst/>
                                  </a:rPr>
                                  <m:t>·</m:t>
                                </m:r>
                                <m:r>
                                  <a:rPr lang="es-ES" sz="1600">
                                    <a:effectLst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s-ES" sz="1400" dirty="0">
                            <a:solidFill>
                              <a:sysClr val="windowText" lastClr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71755" marB="71755"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908688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4837020"/>
                  </p:ext>
                </p:extLst>
              </p:nvPr>
            </p:nvGraphicFramePr>
            <p:xfrm>
              <a:off x="3965416" y="2432891"/>
              <a:ext cx="2933323" cy="3356040"/>
            </p:xfrm>
            <a:graphic>
              <a:graphicData uri="http://schemas.openxmlformats.org/drawingml/2006/table">
                <a:tbl>
                  <a:tblPr firstRow="1" firstCol="1" bandRow="1">
                    <a:tableStyleId>{D7AC3CCA-C797-4891-BE02-D94E43425B78}</a:tableStyleId>
                  </a:tblPr>
                  <a:tblGrid>
                    <a:gridCol w="2933323">
                      <a:extLst>
                        <a:ext uri="{9D8B030D-6E8A-4147-A177-3AD203B41FA5}">
                          <a16:colId xmlns:a16="http://schemas.microsoft.com/office/drawing/2014/main" val="581211570"/>
                        </a:ext>
                      </a:extLst>
                    </a:gridCol>
                  </a:tblGrid>
                  <a:tr h="982218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71755" marB="71755" anchor="ctr">
                        <a:blipFill>
                          <a:blip r:embed="rId4"/>
                          <a:stretch>
                            <a:fillRect l="-207" t="-621" r="-415" b="-2434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4835500"/>
                      </a:ext>
                    </a:extLst>
                  </a:tr>
                  <a:tr h="918401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71755" marB="71755" anchor="ctr">
                        <a:blipFill>
                          <a:blip r:embed="rId4"/>
                          <a:stretch>
                            <a:fillRect l="-207" t="-107285" r="-415" b="-1596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708107"/>
                      </a:ext>
                    </a:extLst>
                  </a:tr>
                  <a:tr h="928688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71755" marB="71755" anchor="ctr">
                        <a:blipFill>
                          <a:blip r:embed="rId4"/>
                          <a:stretch>
                            <a:fillRect l="-207" t="-204575" r="-415" b="-575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417671"/>
                      </a:ext>
                    </a:extLst>
                  </a:tr>
                  <a:tr h="52673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71755" marB="71755" anchor="ctr">
                        <a:blipFill>
                          <a:blip r:embed="rId4"/>
                          <a:stretch>
                            <a:fillRect l="-207" t="-541860" r="-415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086886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Imagen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4237" y="2448894"/>
            <a:ext cx="4727696" cy="3340037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8786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965416" y="1709735"/>
            <a:ext cx="74018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Datos de partida – Planos del fabricante del utillaje original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965416" y="235270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Información de la pieza y análisis geometría</a:t>
            </a:r>
            <a:endParaRPr lang="es-ES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/>
              <a:t>Rugosidad por defecto Ra </a:t>
            </a:r>
            <a:r>
              <a:rPr lang="es-ES" dirty="0" smtClean="0"/>
              <a:t>6,3 </a:t>
            </a:r>
            <a:r>
              <a:rPr lang="el-GR" dirty="0" smtClean="0"/>
              <a:t>μ</a:t>
            </a:r>
            <a:r>
              <a:rPr lang="es-ES" dirty="0" smtClean="0"/>
              <a:t>m  (Ra 0,8</a:t>
            </a:r>
            <a:r>
              <a:rPr lang="el-GR" dirty="0"/>
              <a:t> μ</a:t>
            </a:r>
            <a:r>
              <a:rPr lang="es-ES" dirty="0" smtClean="0"/>
              <a:t>m la más restrictiva)</a:t>
            </a:r>
            <a:endParaRPr lang="es-ES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/>
              <a:t>Tolerancia por defecto IT </a:t>
            </a:r>
            <a:r>
              <a:rPr lang="es-ES" dirty="0" smtClean="0"/>
              <a:t>13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 smtClean="0"/>
              <a:t>Ajustes agujeros más restrictivos H7</a:t>
            </a:r>
            <a:endParaRPr lang="es-ES" dirty="0"/>
          </a:p>
          <a:p>
            <a:pPr lvl="2">
              <a:lnSpc>
                <a:spcPct val="150000"/>
              </a:lnSpc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27285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b="1" dirty="0">
                <a:solidFill>
                  <a:srgbClr val="0070C0"/>
                </a:solidFill>
              </a:rPr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Plan de procesos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77" y="1861950"/>
            <a:ext cx="4511381" cy="250228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870" y="1861950"/>
            <a:ext cx="4918119" cy="2502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4066198" y="4724510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Plano Nº2. Asignación de superficies</a:t>
            </a:r>
          </a:p>
        </p:txBody>
      </p:sp>
    </p:spTree>
    <p:extLst>
      <p:ext uri="{BB962C8B-B14F-4D97-AF65-F5344CB8AC3E}">
        <p14:creationId xmlns:p14="http://schemas.microsoft.com/office/powerpoint/2010/main" val="104317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b="1" dirty="0">
                <a:solidFill>
                  <a:srgbClr val="0070C0"/>
                </a:solidFill>
              </a:rPr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Plan de procesos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658028"/>
              </p:ext>
            </p:extLst>
          </p:nvPr>
        </p:nvGraphicFramePr>
        <p:xfrm>
          <a:off x="4259634" y="1861953"/>
          <a:ext cx="7392175" cy="4327159"/>
        </p:xfrm>
        <a:graphic>
          <a:graphicData uri="http://schemas.openxmlformats.org/drawingml/2006/table">
            <a:tbl>
              <a:tblPr firstRow="1" firstCol="1" bandRow="1"/>
              <a:tblGrid>
                <a:gridCol w="1478435">
                  <a:extLst>
                    <a:ext uri="{9D8B030D-6E8A-4147-A177-3AD203B41FA5}">
                      <a16:colId xmlns:a16="http://schemas.microsoft.com/office/drawing/2014/main" val="3381053659"/>
                    </a:ext>
                  </a:extLst>
                </a:gridCol>
                <a:gridCol w="1478435">
                  <a:extLst>
                    <a:ext uri="{9D8B030D-6E8A-4147-A177-3AD203B41FA5}">
                      <a16:colId xmlns:a16="http://schemas.microsoft.com/office/drawing/2014/main" val="3632551985"/>
                    </a:ext>
                  </a:extLst>
                </a:gridCol>
                <a:gridCol w="1478435">
                  <a:extLst>
                    <a:ext uri="{9D8B030D-6E8A-4147-A177-3AD203B41FA5}">
                      <a16:colId xmlns:a16="http://schemas.microsoft.com/office/drawing/2014/main" val="1808378872"/>
                    </a:ext>
                  </a:extLst>
                </a:gridCol>
                <a:gridCol w="1478435">
                  <a:extLst>
                    <a:ext uri="{9D8B030D-6E8A-4147-A177-3AD203B41FA5}">
                      <a16:colId xmlns:a16="http://schemas.microsoft.com/office/drawing/2014/main" val="928224265"/>
                    </a:ext>
                  </a:extLst>
                </a:gridCol>
                <a:gridCol w="1478435">
                  <a:extLst>
                    <a:ext uri="{9D8B030D-6E8A-4147-A177-3AD203B41FA5}">
                      <a16:colId xmlns:a16="http://schemas.microsoft.com/office/drawing/2014/main" val="3955547958"/>
                    </a:ext>
                  </a:extLst>
                </a:gridCol>
              </a:tblGrid>
              <a:tr h="1196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FASE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SUBFASE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OPERACIÓN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VOLUMEN MECANIZADO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SUPERFICIE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63023"/>
                  </a:ext>
                </a:extLst>
              </a:tr>
              <a:tr h="246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Nº Fase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Nº Subfae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OPERACIÓN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SUPERFICIE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341989"/>
                  </a:ext>
                </a:extLst>
              </a:tr>
              <a:tr h="246089">
                <a:tc rowSpan="1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PLANEADO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981452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CONTORNEADO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V2, V3, V4, V5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1, 2, 3, 4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8985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PLANEADO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203838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CONTORNEADO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V7, V8, V9, V10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1, 2, 3, 4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211092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CONTORNEADO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24, 25, 26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96242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CONTORNEADO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33, 34, 35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6249788"/>
                  </a:ext>
                </a:extLst>
              </a:tr>
              <a:tr h="4232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FRESADO DE CAJERA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12, 13 ,14, 15, 16, 17, 18, 19, 20, 21, 22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157666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TALADRADO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454797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ROSCADO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553716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CHAFLÁN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942123"/>
                  </a:ext>
                </a:extLst>
              </a:tr>
              <a:tr h="2460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CHAFLÁN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V14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51" marR="31151" marT="25366" marB="253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392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19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b="1" dirty="0">
                <a:solidFill>
                  <a:srgbClr val="0070C0"/>
                </a:solidFill>
              </a:rPr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Plan de procesos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017721"/>
              </p:ext>
            </p:extLst>
          </p:nvPr>
        </p:nvGraphicFramePr>
        <p:xfrm>
          <a:off x="4264184" y="1956859"/>
          <a:ext cx="6836855" cy="4232255"/>
        </p:xfrm>
        <a:graphic>
          <a:graphicData uri="http://schemas.openxmlformats.org/drawingml/2006/table">
            <a:tbl>
              <a:tblPr firstRow="1" firstCol="1" bandRow="1"/>
              <a:tblGrid>
                <a:gridCol w="1367371">
                  <a:extLst>
                    <a:ext uri="{9D8B030D-6E8A-4147-A177-3AD203B41FA5}">
                      <a16:colId xmlns:a16="http://schemas.microsoft.com/office/drawing/2014/main" val="2678329180"/>
                    </a:ext>
                  </a:extLst>
                </a:gridCol>
                <a:gridCol w="1367371">
                  <a:extLst>
                    <a:ext uri="{9D8B030D-6E8A-4147-A177-3AD203B41FA5}">
                      <a16:colId xmlns:a16="http://schemas.microsoft.com/office/drawing/2014/main" val="381316438"/>
                    </a:ext>
                  </a:extLst>
                </a:gridCol>
                <a:gridCol w="1367371">
                  <a:extLst>
                    <a:ext uri="{9D8B030D-6E8A-4147-A177-3AD203B41FA5}">
                      <a16:colId xmlns:a16="http://schemas.microsoft.com/office/drawing/2014/main" val="785611905"/>
                    </a:ext>
                  </a:extLst>
                </a:gridCol>
                <a:gridCol w="1367371">
                  <a:extLst>
                    <a:ext uri="{9D8B030D-6E8A-4147-A177-3AD203B41FA5}">
                      <a16:colId xmlns:a16="http://schemas.microsoft.com/office/drawing/2014/main" val="326903910"/>
                    </a:ext>
                  </a:extLst>
                </a:gridCol>
                <a:gridCol w="1367371">
                  <a:extLst>
                    <a:ext uri="{9D8B030D-6E8A-4147-A177-3AD203B41FA5}">
                      <a16:colId xmlns:a16="http://schemas.microsoft.com/office/drawing/2014/main" val="3766334272"/>
                    </a:ext>
                  </a:extLst>
                </a:gridCol>
              </a:tblGrid>
              <a:tr h="109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FASE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SUBFASE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3858"/>
                  </a:ext>
                </a:extLst>
              </a:tr>
              <a:tr h="4730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Nº Fase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Nº Subfae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UTILLAJE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SUPERFICIE DE REFERENCIA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SUPERFICIE FUERZA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729769"/>
                  </a:ext>
                </a:extLst>
              </a:tr>
              <a:tr h="266707">
                <a:tc row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MORDAZA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1: B2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411037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2: B6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38678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MORDAZA Y CALZOS DE PRECISIÓN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1: 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326620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2: 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74558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MORDAZA Y CALZOS DE PRECISIÓN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1: 3 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26769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2: 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34272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MORDAZA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1: 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149509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2: 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148489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MORDAZA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1: 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191347"/>
                  </a:ext>
                </a:extLst>
              </a:tr>
              <a:tr h="2667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Referencia 2: 4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02" marR="35402" marT="28827" marB="2882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23258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728" y="1602350"/>
            <a:ext cx="3503272" cy="266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b="1" dirty="0">
                <a:solidFill>
                  <a:srgbClr val="0070C0"/>
                </a:solidFill>
              </a:rPr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Selección de máquina y herramientas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66400"/>
              </p:ext>
            </p:extLst>
          </p:nvPr>
        </p:nvGraphicFramePr>
        <p:xfrm>
          <a:off x="4198431" y="1861945"/>
          <a:ext cx="7299467" cy="4393999"/>
        </p:xfrm>
        <a:graphic>
          <a:graphicData uri="http://schemas.openxmlformats.org/drawingml/2006/table">
            <a:tbl>
              <a:tblPr firstRow="1" firstCol="1" bandRow="1"/>
              <a:tblGrid>
                <a:gridCol w="1858571">
                  <a:extLst>
                    <a:ext uri="{9D8B030D-6E8A-4147-A177-3AD203B41FA5}">
                      <a16:colId xmlns:a16="http://schemas.microsoft.com/office/drawing/2014/main" val="4082753016"/>
                    </a:ext>
                  </a:extLst>
                </a:gridCol>
                <a:gridCol w="1858571">
                  <a:extLst>
                    <a:ext uri="{9D8B030D-6E8A-4147-A177-3AD203B41FA5}">
                      <a16:colId xmlns:a16="http://schemas.microsoft.com/office/drawing/2014/main" val="3672078322"/>
                    </a:ext>
                  </a:extLst>
                </a:gridCol>
                <a:gridCol w="1788145">
                  <a:extLst>
                    <a:ext uri="{9D8B030D-6E8A-4147-A177-3AD203B41FA5}">
                      <a16:colId xmlns:a16="http://schemas.microsoft.com/office/drawing/2014/main" val="3096281692"/>
                    </a:ext>
                  </a:extLst>
                </a:gridCol>
                <a:gridCol w="358836">
                  <a:extLst>
                    <a:ext uri="{9D8B030D-6E8A-4147-A177-3AD203B41FA5}">
                      <a16:colId xmlns:a16="http://schemas.microsoft.com/office/drawing/2014/main" val="3999132584"/>
                    </a:ext>
                  </a:extLst>
                </a:gridCol>
                <a:gridCol w="358836">
                  <a:extLst>
                    <a:ext uri="{9D8B030D-6E8A-4147-A177-3AD203B41FA5}">
                      <a16:colId xmlns:a16="http://schemas.microsoft.com/office/drawing/2014/main" val="606506638"/>
                    </a:ext>
                  </a:extLst>
                </a:gridCol>
                <a:gridCol w="358836">
                  <a:extLst>
                    <a:ext uri="{9D8B030D-6E8A-4147-A177-3AD203B41FA5}">
                      <a16:colId xmlns:a16="http://schemas.microsoft.com/office/drawing/2014/main" val="3095941716"/>
                    </a:ext>
                  </a:extLst>
                </a:gridCol>
                <a:gridCol w="358836">
                  <a:extLst>
                    <a:ext uri="{9D8B030D-6E8A-4147-A177-3AD203B41FA5}">
                      <a16:colId xmlns:a16="http://schemas.microsoft.com/office/drawing/2014/main" val="237548813"/>
                    </a:ext>
                  </a:extLst>
                </a:gridCol>
                <a:gridCol w="358836">
                  <a:extLst>
                    <a:ext uri="{9D8B030D-6E8A-4147-A177-3AD203B41FA5}">
                      <a16:colId xmlns:a16="http://schemas.microsoft.com/office/drawing/2014/main" val="671624428"/>
                    </a:ext>
                  </a:extLst>
                </a:gridCol>
              </a:tblGrid>
              <a:tr h="207731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SUBFASE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HERRAMIENTA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OPERACIÓN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CONDICIONES DE CORTE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67226"/>
                  </a:ext>
                </a:extLst>
              </a:tr>
              <a:tr h="81081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VC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[m/min]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FZ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[mm/diente]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VF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[mm/min]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ap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[mm]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[mm]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56745"/>
                  </a:ext>
                </a:extLst>
              </a:tr>
              <a:tr h="210966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</a:t>
                      </a:r>
                      <a:r>
                        <a:rPr lang="es-E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Plura</a:t>
                      </a:r>
                      <a:r>
                        <a:rPr lang="es-E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1P330 – 2000 – XB – 1620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Planeado Desbaste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358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0,360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6480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87479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Planeado Acabado Ra = 6,3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358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0,325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5850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295575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</a:t>
                      </a:r>
                      <a:r>
                        <a:rPr lang="es-E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Plura</a:t>
                      </a:r>
                      <a:r>
                        <a:rPr lang="es-E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2P170 – 1400 NA H10F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Desbaste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0,419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3772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330370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Acabado Ra = 6,3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264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0,243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2916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717100"/>
                  </a:ext>
                </a:extLst>
              </a:tr>
              <a:tr h="210966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1.2.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</a:t>
                      </a:r>
                      <a:r>
                        <a:rPr lang="es-E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Plura</a:t>
                      </a:r>
                      <a:r>
                        <a:rPr lang="es-E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1P330 – 2000 – XB – 1620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Planeado Desbaste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358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0,360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6480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827461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Planeado Acabado Ra = 6,3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358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0,325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5850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81058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 Plura 2P170 – 1400 NA H10F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Desbaste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0,419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3772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233320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Acabado Ra = 6,3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264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0,243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2916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993352"/>
                  </a:ext>
                </a:extLst>
              </a:tr>
              <a:tr h="210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 Plura 2P170 – 1400 NA H10F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Desbaste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198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0,419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3772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13,3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663575"/>
                  </a:ext>
                </a:extLst>
              </a:tr>
              <a:tr h="210966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Acabado base Ra=6,3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264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0,243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2916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13,3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237053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 Plura 2B320-1000-NG H10F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 Desbaste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0,262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3150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142951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Contorneado Acabado Ra=6,3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0,214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2561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845172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CoroMill Plura 2B320-1000-NG H10F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Cajera  Desbaste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0,262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3150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501140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Cajera Acabado Ra=6,3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µ</a:t>
                      </a: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0,214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2561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88920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CoroDrill 460.1-0460-023A0-XM – GC34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Taladrado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86,7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0,115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690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14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4,6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439321"/>
                  </a:ext>
                </a:extLst>
              </a:tr>
              <a:tr h="2109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CoroTap 400 E315M5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Roscado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28,8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0,165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00" marR="28500" marT="22500" marB="22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307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23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b="1" dirty="0">
                <a:solidFill>
                  <a:srgbClr val="0070C0"/>
                </a:solidFill>
              </a:rPr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Modelo, entorno y programa máquina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258" y="1834786"/>
            <a:ext cx="3246842" cy="325081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01" y="2008694"/>
            <a:ext cx="4228936" cy="23742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081" y="1834786"/>
            <a:ext cx="4182102" cy="414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7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b="1" dirty="0" smtClean="0">
                <a:solidFill>
                  <a:srgbClr val="0070C0"/>
                </a:solidFill>
              </a:rPr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Simulaciones</a:t>
            </a:r>
          </a:p>
        </p:txBody>
      </p:sp>
      <p:pic>
        <p:nvPicPr>
          <p:cNvPr id="3" name="Sub1.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73357" y="1847076"/>
            <a:ext cx="7977692" cy="405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3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b="1" dirty="0" smtClean="0">
                <a:solidFill>
                  <a:srgbClr val="0070C0"/>
                </a:solidFill>
              </a:rPr>
              <a:t>Simulaciones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5207071" y="1122790"/>
            <a:ext cx="433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Ámbito de aplicación y rango de soluciones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99163" y="1369915"/>
            <a:ext cx="7401875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i="1" dirty="0" smtClean="0"/>
              <a:t>Simulaciones</a:t>
            </a:r>
          </a:p>
        </p:txBody>
      </p:sp>
      <p:pic>
        <p:nvPicPr>
          <p:cNvPr id="3" name="Sub1.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4331" y="1857660"/>
            <a:ext cx="7921532" cy="40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2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6639198" y="1122790"/>
            <a:ext cx="1471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Bibliografía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102824" y="1585188"/>
            <a:ext cx="704661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González Contreras, F y Meseguer Calas, M D, (2014)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Planificiación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procesos y Control Numérico. Ejercicios Resueltos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Valencia: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Universitat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Politècnica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València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González Contreras, Francisco, [et al] (2013) 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 numérico. Marco y fundamentos.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Valencia: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Universitat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Politècnica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València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Groover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M. P., 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Fundamentos de manufactura moderna: materiales, procesos y sistemas.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Tercera edición, año 2007, editorial McGraw Hill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Kalpakjian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Manuractura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ingeniería y tecnología.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Quinta edición, año 2008, editorial Pearson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Zamanillo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Cantolla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 D, 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Procesos de fabricación: tomo I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(2t.) 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Kalpakjian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Manufactura, ingeniería y tecnología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Groover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 P, 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Fundamentals of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manufacturing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processes</a:t>
            </a:r>
            <a:r>
              <a:rPr lang="es-E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s-E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 de la asignatura Sistemas y Procesos de Fabricación (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Iti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1,3,4); transparencias de clase (Área de Ingeniería de los Procesos de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Fabricación.UPV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55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9163" y="167178"/>
            <a:ext cx="5279011" cy="738000"/>
          </a:xfrm>
        </p:spPr>
        <p:txBody>
          <a:bodyPr>
            <a:noAutofit/>
          </a:bodyPr>
          <a:lstStyle/>
          <a:p>
            <a:r>
              <a:rPr lang="es-ES" sz="1400" b="1" dirty="0"/>
              <a:t>DISEÑO, CÁLCULO Y DESARROLLO DEL PLAN DE PROCESOS DE UN UTILLAJE DE TRACCIÓN DE MUELLES PARA EL SECTOR AVIACIÓN </a:t>
            </a:r>
            <a:endParaRPr lang="es-ES" sz="1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8" y="125357"/>
            <a:ext cx="2083725" cy="736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9" y="167178"/>
            <a:ext cx="2900848" cy="7380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280528" y="6189113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41242" y="1046580"/>
            <a:ext cx="24321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Antecedentes, justificación y motivación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Introducción al problema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Normativa</a:t>
            </a:r>
          </a:p>
          <a:p>
            <a:pPr marL="342900" indent="-342900">
              <a:buAutoNum type="arabicPeriod"/>
            </a:pPr>
            <a:r>
              <a:rPr lang="es-ES" sz="1400" dirty="0" smtClean="0"/>
              <a:t>Ámbito de aplicación y rango de soluciones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sz="1400" dirty="0"/>
              <a:t>Plan de procesos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Superficies de referencia y sujeción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Selección de máquina herramientas</a:t>
            </a:r>
          </a:p>
          <a:p>
            <a:pPr marL="800100" lvl="1" indent="-342900">
              <a:buAutoNum type="alphaLcPeriod"/>
            </a:pPr>
            <a:r>
              <a:rPr lang="es-ES" sz="1400" dirty="0"/>
              <a:t>Modelo, entorno, y programa máquina</a:t>
            </a:r>
          </a:p>
          <a:p>
            <a:pPr marL="800100" lvl="1" indent="-342900">
              <a:buAutoNum type="alphaLcPeriod"/>
            </a:pPr>
            <a:r>
              <a:rPr lang="es-ES" sz="1400" dirty="0" smtClean="0"/>
              <a:t>Simulaciones</a:t>
            </a:r>
          </a:p>
          <a:p>
            <a:pPr marL="342900" indent="-342900">
              <a:buAutoNum type="arabicPeriod"/>
            </a:pPr>
            <a:r>
              <a:rPr lang="es-ES" sz="1400" b="1" dirty="0" smtClean="0">
                <a:solidFill>
                  <a:srgbClr val="0070C0"/>
                </a:solidFill>
              </a:rPr>
              <a:t>Bibliografía</a:t>
            </a:r>
          </a:p>
          <a:p>
            <a:endParaRPr lang="es-ES" sz="14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6639198" y="1122790"/>
            <a:ext cx="1471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Bibliografía</a:t>
            </a:r>
            <a:endParaRPr lang="es-E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102824" y="1861950"/>
            <a:ext cx="7046615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http://www.cecimo.eu/site/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600"/>
              </a:spcAft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Comité Europeo de Cooperación de las Industrias de Máquinas-Herramienta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600"/>
              </a:spcAft>
            </a:pP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Definición de máquina herramienta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www.sandvik.coromant.com/es-es/knowledge/pages/default.aspx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Geometría 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herramienta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sandvik.ecbook.se/SE/es/Solid_Round_Tools/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Herramientas 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Rotativas de metal duro integral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http://sandvik.ecbook.se/SE/es/Rotating_tools_2015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Herramientas 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Rotativas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http://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www.mitsubishicarbide.com/EU/es/product/catalog/catalog.html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E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Catálogo 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Herramientas Mitsubishi	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http://www.alu-stock.es/es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Alu-Stock,S.A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Suministrador de aluminio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http://www.instrumentacion-metrologia.es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http://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www.aenor.es/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AENOR 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Asociación Española de Normalización y Certificación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http://help.autodesk.com/view/INVHSM/2016/ENU/?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guid=GUID-FF288360-F083-48B8-80F9-4AED5ED257EA</a:t>
            </a:r>
            <a:r>
              <a:rPr lang="es-ES" sz="12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Autodesk </a:t>
            </a:r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Inventor HSM Pro </a:t>
            </a:r>
            <a:r>
              <a:rPr lang="es-E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52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37042" y="2232343"/>
            <a:ext cx="8574622" cy="991502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 smtClean="0"/>
              <a:t>¡Gracias por su atención!</a:t>
            </a:r>
            <a:endParaRPr lang="es-ES" sz="31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97" y="406019"/>
            <a:ext cx="3101329" cy="7890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762" y="128097"/>
            <a:ext cx="3806175" cy="1344849"/>
          </a:xfrm>
          <a:prstGeom prst="rect">
            <a:avLst/>
          </a:prstGeom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3037042" y="3983242"/>
            <a:ext cx="8691209" cy="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 en Ingeniería Mecánica			ALUMNO: PABLO TEODORO</a:t>
            </a:r>
            <a:endParaRPr lang="es-E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7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743</TotalTime>
  <Words>2091</Words>
  <Application>Microsoft Office PowerPoint</Application>
  <PresentationFormat>Panorámica</PresentationFormat>
  <Paragraphs>505</Paragraphs>
  <Slides>19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Calibri</vt:lpstr>
      <vt:lpstr>Corbel</vt:lpstr>
      <vt:lpstr>Symbol</vt:lpstr>
      <vt:lpstr>Tahoma</vt:lpstr>
      <vt:lpstr>Times New Roman</vt:lpstr>
      <vt:lpstr>Wingdings</vt:lpstr>
      <vt:lpstr>Parallax</vt:lpstr>
      <vt:lpstr>  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DISEÑO, CÁLCULO Y DESARROLLO DEL PLAN DE PROCESOS DE UN UTILLAJE DE TRACCIÓN DE MUELLES PARA EL SECTOR AVIACIÓN </vt:lpstr>
      <vt:lpstr>¡Gracias por su atención!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DISEÑO, CÁLCULO Y DESARROLLO DEL PLAN DE PROCESOS DE UN UTILLAJE DE TRACCIÓN DE MUELLES PARA EL SECTOR AVIACIÓN </dc:title>
  <dc:creator>Pablo Teodoro</dc:creator>
  <cp:lastModifiedBy>Pablo Teodoro</cp:lastModifiedBy>
  <cp:revision>24</cp:revision>
  <dcterms:created xsi:type="dcterms:W3CDTF">2016-12-06T22:07:08Z</dcterms:created>
  <dcterms:modified xsi:type="dcterms:W3CDTF">2016-12-07T12:21:42Z</dcterms:modified>
</cp:coreProperties>
</file>