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53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8" r:id="rId9"/>
    <p:sldId id="267" r:id="rId10"/>
    <p:sldId id="272" r:id="rId11"/>
    <p:sldId id="274" r:id="rId12"/>
    <p:sldId id="270" r:id="rId13"/>
    <p:sldId id="273" r:id="rId14"/>
    <p:sldId id="258" r:id="rId15"/>
    <p:sldId id="264" r:id="rId16"/>
    <p:sldId id="265" r:id="rId17"/>
    <p:sldId id="266" r:id="rId18"/>
    <p:sldId id="271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20FE17-4967-40AD-91E3-B9B39B3B4359}" type="doc">
      <dgm:prSet loTypeId="urn:microsoft.com/office/officeart/2005/8/layout/cycle7" loCatId="cycle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08FD73EC-34E0-4CE9-9EDF-AA24DF21A0B9}">
      <dgm:prSet phldrT="[Texto]"/>
      <dgm:spPr/>
      <dgm:t>
        <a:bodyPr/>
        <a:lstStyle/>
        <a:p>
          <a:r>
            <a:rPr lang="es-ES" b="1"/>
            <a:t>Módulo depuración</a:t>
          </a:r>
        </a:p>
        <a:p>
          <a:r>
            <a:rPr lang="es-ES"/>
            <a:t>(Proceso)</a:t>
          </a:r>
        </a:p>
      </dgm:t>
    </dgm:pt>
    <dgm:pt modelId="{663B5463-2FB5-4339-A8DB-4B2DB3BBB7A0}" type="parTrans" cxnId="{CDF520EE-B3C7-43E3-A509-F0276F0E7F60}">
      <dgm:prSet/>
      <dgm:spPr/>
      <dgm:t>
        <a:bodyPr/>
        <a:lstStyle/>
        <a:p>
          <a:endParaRPr lang="es-ES"/>
        </a:p>
      </dgm:t>
    </dgm:pt>
    <dgm:pt modelId="{305965F3-F366-4A90-802E-D6390D59C3B2}" type="sibTrans" cxnId="{CDF520EE-B3C7-43E3-A509-F0276F0E7F60}">
      <dgm:prSet/>
      <dgm:spPr/>
      <dgm:t>
        <a:bodyPr/>
        <a:lstStyle/>
        <a:p>
          <a:endParaRPr lang="es-ES"/>
        </a:p>
      </dgm:t>
    </dgm:pt>
    <dgm:pt modelId="{360FC947-89DB-481B-8755-7D83948B891D}">
      <dgm:prSet phldrT="[Texto]"/>
      <dgm:spPr/>
      <dgm:t>
        <a:bodyPr/>
        <a:lstStyle/>
        <a:p>
          <a:r>
            <a:rPr lang="es-ES" b="1"/>
            <a:t>Módulo cola</a:t>
          </a:r>
        </a:p>
        <a:p>
          <a:r>
            <a:rPr lang="es-ES"/>
            <a:t>(Almacenamiento de los mensajes)</a:t>
          </a:r>
        </a:p>
      </dgm:t>
    </dgm:pt>
    <dgm:pt modelId="{86C19B0D-9C18-41DA-8D71-C319CF40E398}" type="parTrans" cxnId="{CD0BF529-6C06-43E3-BA79-15B5A57A59F6}">
      <dgm:prSet/>
      <dgm:spPr/>
      <dgm:t>
        <a:bodyPr/>
        <a:lstStyle/>
        <a:p>
          <a:endParaRPr lang="es-ES"/>
        </a:p>
      </dgm:t>
    </dgm:pt>
    <dgm:pt modelId="{2E9CFCAF-6897-4E1F-8787-760FC237EAD0}" type="sibTrans" cxnId="{CD0BF529-6C06-43E3-BA79-15B5A57A59F6}">
      <dgm:prSet/>
      <dgm:spPr/>
      <dgm:t>
        <a:bodyPr/>
        <a:lstStyle/>
        <a:p>
          <a:endParaRPr lang="es-ES"/>
        </a:p>
      </dgm:t>
    </dgm:pt>
    <dgm:pt modelId="{CA88C269-9CC9-484D-B5CC-C3FC2977B28C}">
      <dgm:prSet phldrT="[Texto]"/>
      <dgm:spPr/>
      <dgm:t>
        <a:bodyPr/>
        <a:lstStyle/>
        <a:p>
          <a:r>
            <a:rPr lang="es-ES" b="1"/>
            <a:t>Módulo UART</a:t>
          </a:r>
        </a:p>
        <a:p>
          <a:r>
            <a:rPr lang="es-ES"/>
            <a:t>(Inicialización y comunicación)</a:t>
          </a:r>
        </a:p>
      </dgm:t>
    </dgm:pt>
    <dgm:pt modelId="{C4B08FA8-3C8B-4D01-9562-1A23C534844F}" type="parTrans" cxnId="{4F31B66E-0EFA-401C-B6B4-2ADF8A90CC9B}">
      <dgm:prSet/>
      <dgm:spPr/>
      <dgm:t>
        <a:bodyPr/>
        <a:lstStyle/>
        <a:p>
          <a:endParaRPr lang="es-ES"/>
        </a:p>
      </dgm:t>
    </dgm:pt>
    <dgm:pt modelId="{A71D3AA6-7A8B-4333-B8B4-90A91471BC0D}" type="sibTrans" cxnId="{4F31B66E-0EFA-401C-B6B4-2ADF8A90CC9B}">
      <dgm:prSet/>
      <dgm:spPr/>
      <dgm:t>
        <a:bodyPr/>
        <a:lstStyle/>
        <a:p>
          <a:endParaRPr lang="es-ES"/>
        </a:p>
      </dgm:t>
    </dgm:pt>
    <dgm:pt modelId="{1FBABD35-ECB1-4163-A7E7-84FADBC217DE}" type="pres">
      <dgm:prSet presAssocID="{B520FE17-4967-40AD-91E3-B9B39B3B435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871C029-3A56-47A6-8A85-4D72A9E1A682}" type="pres">
      <dgm:prSet presAssocID="{08FD73EC-34E0-4CE9-9EDF-AA24DF21A0B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5C428C-7292-4BB0-9377-BF9D99DC9F62}" type="pres">
      <dgm:prSet presAssocID="{305965F3-F366-4A90-802E-D6390D59C3B2}" presName="sibTrans" presStyleLbl="sibTrans2D1" presStyleIdx="0" presStyleCnt="3"/>
      <dgm:spPr/>
      <dgm:t>
        <a:bodyPr/>
        <a:lstStyle/>
        <a:p>
          <a:endParaRPr lang="es-ES"/>
        </a:p>
      </dgm:t>
    </dgm:pt>
    <dgm:pt modelId="{652DC56D-66DC-4EFD-BBF0-DDDF9479EF66}" type="pres">
      <dgm:prSet presAssocID="{305965F3-F366-4A90-802E-D6390D59C3B2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5AAAE02B-30DF-4727-8775-8FE97B6BF068}" type="pres">
      <dgm:prSet presAssocID="{CA88C269-9CC9-484D-B5CC-C3FC2977B28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88433B-986D-4640-97C5-3B6E2C57C411}" type="pres">
      <dgm:prSet presAssocID="{A71D3AA6-7A8B-4333-B8B4-90A91471BC0D}" presName="sibTrans" presStyleLbl="sibTrans2D1" presStyleIdx="1" presStyleCnt="3"/>
      <dgm:spPr/>
      <dgm:t>
        <a:bodyPr/>
        <a:lstStyle/>
        <a:p>
          <a:endParaRPr lang="es-ES"/>
        </a:p>
      </dgm:t>
    </dgm:pt>
    <dgm:pt modelId="{8314EE6F-8834-4332-9BEA-98B9BE428A96}" type="pres">
      <dgm:prSet presAssocID="{A71D3AA6-7A8B-4333-B8B4-90A91471BC0D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D803A05D-91B7-4A4A-B4DE-621D75F1B980}" type="pres">
      <dgm:prSet presAssocID="{360FC947-89DB-481B-8755-7D83948B891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BC4F66-D166-4713-96FF-39D5E1BE0D02}" type="pres">
      <dgm:prSet presAssocID="{2E9CFCAF-6897-4E1F-8787-760FC237EAD0}" presName="sibTrans" presStyleLbl="sibTrans2D1" presStyleIdx="2" presStyleCnt="3"/>
      <dgm:spPr/>
      <dgm:t>
        <a:bodyPr/>
        <a:lstStyle/>
        <a:p>
          <a:endParaRPr lang="es-ES"/>
        </a:p>
      </dgm:t>
    </dgm:pt>
    <dgm:pt modelId="{9F1ADA4F-9686-494A-9E25-E41E717D0228}" type="pres">
      <dgm:prSet presAssocID="{2E9CFCAF-6897-4E1F-8787-760FC237EAD0}" presName="connectorText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CD0BF529-6C06-43E3-BA79-15B5A57A59F6}" srcId="{B520FE17-4967-40AD-91E3-B9B39B3B4359}" destId="{360FC947-89DB-481B-8755-7D83948B891D}" srcOrd="2" destOrd="0" parTransId="{86C19B0D-9C18-41DA-8D71-C319CF40E398}" sibTransId="{2E9CFCAF-6897-4E1F-8787-760FC237EAD0}"/>
    <dgm:cxn modelId="{512A9806-6A9B-4A7B-A832-11691059FF3B}" type="presOf" srcId="{A71D3AA6-7A8B-4333-B8B4-90A91471BC0D}" destId="{8314EE6F-8834-4332-9BEA-98B9BE428A96}" srcOrd="1" destOrd="0" presId="urn:microsoft.com/office/officeart/2005/8/layout/cycle7"/>
    <dgm:cxn modelId="{4F31B66E-0EFA-401C-B6B4-2ADF8A90CC9B}" srcId="{B520FE17-4967-40AD-91E3-B9B39B3B4359}" destId="{CA88C269-9CC9-484D-B5CC-C3FC2977B28C}" srcOrd="1" destOrd="0" parTransId="{C4B08FA8-3C8B-4D01-9562-1A23C534844F}" sibTransId="{A71D3AA6-7A8B-4333-B8B4-90A91471BC0D}"/>
    <dgm:cxn modelId="{A0367304-5D47-47A7-8E3E-4D67CCC656AF}" type="presOf" srcId="{2E9CFCAF-6897-4E1F-8787-760FC237EAD0}" destId="{24BC4F66-D166-4713-96FF-39D5E1BE0D02}" srcOrd="0" destOrd="0" presId="urn:microsoft.com/office/officeart/2005/8/layout/cycle7"/>
    <dgm:cxn modelId="{CDF520EE-B3C7-43E3-A509-F0276F0E7F60}" srcId="{B520FE17-4967-40AD-91E3-B9B39B3B4359}" destId="{08FD73EC-34E0-4CE9-9EDF-AA24DF21A0B9}" srcOrd="0" destOrd="0" parTransId="{663B5463-2FB5-4339-A8DB-4B2DB3BBB7A0}" sibTransId="{305965F3-F366-4A90-802E-D6390D59C3B2}"/>
    <dgm:cxn modelId="{395341FA-BE76-4A22-B570-0B0B808969F4}" type="presOf" srcId="{305965F3-F366-4A90-802E-D6390D59C3B2}" destId="{652DC56D-66DC-4EFD-BBF0-DDDF9479EF66}" srcOrd="1" destOrd="0" presId="urn:microsoft.com/office/officeart/2005/8/layout/cycle7"/>
    <dgm:cxn modelId="{0A8083FA-0940-4F41-A6A4-9F72BA1DAE73}" type="presOf" srcId="{08FD73EC-34E0-4CE9-9EDF-AA24DF21A0B9}" destId="{B871C029-3A56-47A6-8A85-4D72A9E1A682}" srcOrd="0" destOrd="0" presId="urn:microsoft.com/office/officeart/2005/8/layout/cycle7"/>
    <dgm:cxn modelId="{1A644023-0798-41DD-83F3-53BFA42E1604}" type="presOf" srcId="{305965F3-F366-4A90-802E-D6390D59C3B2}" destId="{AA5C428C-7292-4BB0-9377-BF9D99DC9F62}" srcOrd="0" destOrd="0" presId="urn:microsoft.com/office/officeart/2005/8/layout/cycle7"/>
    <dgm:cxn modelId="{262EA05B-4E25-4C8F-B03B-0E65B9A29882}" type="presOf" srcId="{2E9CFCAF-6897-4E1F-8787-760FC237EAD0}" destId="{9F1ADA4F-9686-494A-9E25-E41E717D0228}" srcOrd="1" destOrd="0" presId="urn:microsoft.com/office/officeart/2005/8/layout/cycle7"/>
    <dgm:cxn modelId="{925A7339-622D-443A-84C4-385827929C4C}" type="presOf" srcId="{A71D3AA6-7A8B-4333-B8B4-90A91471BC0D}" destId="{2D88433B-986D-4640-97C5-3B6E2C57C411}" srcOrd="0" destOrd="0" presId="urn:microsoft.com/office/officeart/2005/8/layout/cycle7"/>
    <dgm:cxn modelId="{6ED017EE-3B9C-47C9-B42F-56D5DCA21547}" type="presOf" srcId="{CA88C269-9CC9-484D-B5CC-C3FC2977B28C}" destId="{5AAAE02B-30DF-4727-8775-8FE97B6BF068}" srcOrd="0" destOrd="0" presId="urn:microsoft.com/office/officeart/2005/8/layout/cycle7"/>
    <dgm:cxn modelId="{7CF1F18A-9167-4F06-A8F9-EC4B94E0720F}" type="presOf" srcId="{360FC947-89DB-481B-8755-7D83948B891D}" destId="{D803A05D-91B7-4A4A-B4DE-621D75F1B980}" srcOrd="0" destOrd="0" presId="urn:microsoft.com/office/officeart/2005/8/layout/cycle7"/>
    <dgm:cxn modelId="{3C4FC10D-F1AD-4C36-870A-D98D4E22AF1E}" type="presOf" srcId="{B520FE17-4967-40AD-91E3-B9B39B3B4359}" destId="{1FBABD35-ECB1-4163-A7E7-84FADBC217DE}" srcOrd="0" destOrd="0" presId="urn:microsoft.com/office/officeart/2005/8/layout/cycle7"/>
    <dgm:cxn modelId="{3DAE5D31-D6D6-4006-A9AC-F83C359BC333}" type="presParOf" srcId="{1FBABD35-ECB1-4163-A7E7-84FADBC217DE}" destId="{B871C029-3A56-47A6-8A85-4D72A9E1A682}" srcOrd="0" destOrd="0" presId="urn:microsoft.com/office/officeart/2005/8/layout/cycle7"/>
    <dgm:cxn modelId="{E35E23D8-F056-4FA5-83C5-8B6A73634048}" type="presParOf" srcId="{1FBABD35-ECB1-4163-A7E7-84FADBC217DE}" destId="{AA5C428C-7292-4BB0-9377-BF9D99DC9F62}" srcOrd="1" destOrd="0" presId="urn:microsoft.com/office/officeart/2005/8/layout/cycle7"/>
    <dgm:cxn modelId="{3C606251-6BD0-4D74-BD2D-602C478A5902}" type="presParOf" srcId="{AA5C428C-7292-4BB0-9377-BF9D99DC9F62}" destId="{652DC56D-66DC-4EFD-BBF0-DDDF9479EF66}" srcOrd="0" destOrd="0" presId="urn:microsoft.com/office/officeart/2005/8/layout/cycle7"/>
    <dgm:cxn modelId="{50F226AC-52AC-4074-B1CF-60BE6C291D82}" type="presParOf" srcId="{1FBABD35-ECB1-4163-A7E7-84FADBC217DE}" destId="{5AAAE02B-30DF-4727-8775-8FE97B6BF068}" srcOrd="2" destOrd="0" presId="urn:microsoft.com/office/officeart/2005/8/layout/cycle7"/>
    <dgm:cxn modelId="{70131260-7981-4E86-82B1-11C9D4AB7ABD}" type="presParOf" srcId="{1FBABD35-ECB1-4163-A7E7-84FADBC217DE}" destId="{2D88433B-986D-4640-97C5-3B6E2C57C411}" srcOrd="3" destOrd="0" presId="urn:microsoft.com/office/officeart/2005/8/layout/cycle7"/>
    <dgm:cxn modelId="{E67FC1BB-1E5F-4D36-A0E4-C02DD12B673E}" type="presParOf" srcId="{2D88433B-986D-4640-97C5-3B6E2C57C411}" destId="{8314EE6F-8834-4332-9BEA-98B9BE428A96}" srcOrd="0" destOrd="0" presId="urn:microsoft.com/office/officeart/2005/8/layout/cycle7"/>
    <dgm:cxn modelId="{803CE37F-0400-46AC-B7C4-ECDC0707F65E}" type="presParOf" srcId="{1FBABD35-ECB1-4163-A7E7-84FADBC217DE}" destId="{D803A05D-91B7-4A4A-B4DE-621D75F1B980}" srcOrd="4" destOrd="0" presId="urn:microsoft.com/office/officeart/2005/8/layout/cycle7"/>
    <dgm:cxn modelId="{1E4C3619-E5D1-4672-B2C5-CC1E14860758}" type="presParOf" srcId="{1FBABD35-ECB1-4163-A7E7-84FADBC217DE}" destId="{24BC4F66-D166-4713-96FF-39D5E1BE0D02}" srcOrd="5" destOrd="0" presId="urn:microsoft.com/office/officeart/2005/8/layout/cycle7"/>
    <dgm:cxn modelId="{0821270F-6E2E-4BC3-8FBD-B2602245346A}" type="presParOf" srcId="{24BC4F66-D166-4713-96FF-39D5E1BE0D02}" destId="{9F1ADA4F-9686-494A-9E25-E41E717D022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1C029-3A56-47A6-8A85-4D72A9E1A682}">
      <dsp:nvSpPr>
        <dsp:cNvPr id="0" name=""/>
        <dsp:cNvSpPr/>
      </dsp:nvSpPr>
      <dsp:spPr>
        <a:xfrm>
          <a:off x="2169867" y="13"/>
          <a:ext cx="2008677" cy="1004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/>
            <a:t>Módulo depuración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/>
            <a:t>(Proceso)</a:t>
          </a:r>
        </a:p>
      </dsp:txBody>
      <dsp:txXfrm>
        <a:off x="2199283" y="29429"/>
        <a:ext cx="1949845" cy="945506"/>
      </dsp:txXfrm>
    </dsp:sp>
    <dsp:sp modelId="{AA5C428C-7292-4BB0-9377-BF9D99DC9F62}">
      <dsp:nvSpPr>
        <dsp:cNvPr id="0" name=""/>
        <dsp:cNvSpPr/>
      </dsp:nvSpPr>
      <dsp:spPr>
        <a:xfrm rot="3600000">
          <a:off x="3479354" y="1764959"/>
          <a:ext cx="1050783" cy="35151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>
        <a:off x="3584809" y="1835263"/>
        <a:ext cx="839873" cy="210910"/>
      </dsp:txXfrm>
    </dsp:sp>
    <dsp:sp modelId="{5AAAE02B-30DF-4727-8775-8FE97B6BF068}">
      <dsp:nvSpPr>
        <dsp:cNvPr id="0" name=""/>
        <dsp:cNvSpPr/>
      </dsp:nvSpPr>
      <dsp:spPr>
        <a:xfrm>
          <a:off x="3830945" y="2877084"/>
          <a:ext cx="2008677" cy="1004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4393507"/>
                <a:satOff val="-41462"/>
                <a:lumOff val="-8922"/>
                <a:alphaOff val="0"/>
                <a:tint val="96000"/>
                <a:lumMod val="100000"/>
              </a:schemeClr>
            </a:gs>
            <a:gs pos="78000">
              <a:schemeClr val="accent2">
                <a:hueOff val="-4393507"/>
                <a:satOff val="-41462"/>
                <a:lumOff val="-8922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/>
            <a:t>Módulo UART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/>
            <a:t>(Inicialización y comunicación)</a:t>
          </a:r>
        </a:p>
      </dsp:txBody>
      <dsp:txXfrm>
        <a:off x="3860361" y="2906500"/>
        <a:ext cx="1949845" cy="945506"/>
      </dsp:txXfrm>
    </dsp:sp>
    <dsp:sp modelId="{2D88433B-986D-4640-97C5-3B6E2C57C411}">
      <dsp:nvSpPr>
        <dsp:cNvPr id="0" name=""/>
        <dsp:cNvSpPr/>
      </dsp:nvSpPr>
      <dsp:spPr>
        <a:xfrm rot="10800000">
          <a:off x="2648814" y="3203495"/>
          <a:ext cx="1050783" cy="35151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4393507"/>
                <a:satOff val="-41462"/>
                <a:lumOff val="-8922"/>
                <a:alphaOff val="0"/>
                <a:tint val="96000"/>
                <a:lumMod val="100000"/>
              </a:schemeClr>
            </a:gs>
            <a:gs pos="78000">
              <a:schemeClr val="accent2">
                <a:hueOff val="-4393507"/>
                <a:satOff val="-41462"/>
                <a:lumOff val="-8922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 rot="10800000">
        <a:off x="2754269" y="3273799"/>
        <a:ext cx="839873" cy="210910"/>
      </dsp:txXfrm>
    </dsp:sp>
    <dsp:sp modelId="{D803A05D-91B7-4A4A-B4DE-621D75F1B980}">
      <dsp:nvSpPr>
        <dsp:cNvPr id="0" name=""/>
        <dsp:cNvSpPr/>
      </dsp:nvSpPr>
      <dsp:spPr>
        <a:xfrm>
          <a:off x="508789" y="2877084"/>
          <a:ext cx="2008677" cy="1004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8787014"/>
                <a:satOff val="-82924"/>
                <a:lumOff val="-17844"/>
                <a:alphaOff val="0"/>
                <a:tint val="96000"/>
                <a:lumMod val="100000"/>
              </a:schemeClr>
            </a:gs>
            <a:gs pos="78000">
              <a:schemeClr val="accent2">
                <a:hueOff val="-8787014"/>
                <a:satOff val="-82924"/>
                <a:lumOff val="-1784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/>
            <a:t>Módulo cola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/>
            <a:t>(Almacenamiento de los mensajes)</a:t>
          </a:r>
        </a:p>
      </dsp:txBody>
      <dsp:txXfrm>
        <a:off x="538205" y="2906500"/>
        <a:ext cx="1949845" cy="945506"/>
      </dsp:txXfrm>
    </dsp:sp>
    <dsp:sp modelId="{24BC4F66-D166-4713-96FF-39D5E1BE0D02}">
      <dsp:nvSpPr>
        <dsp:cNvPr id="0" name=""/>
        <dsp:cNvSpPr/>
      </dsp:nvSpPr>
      <dsp:spPr>
        <a:xfrm rot="18000000">
          <a:off x="1818275" y="1764959"/>
          <a:ext cx="1050783" cy="35151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8787014"/>
                <a:satOff val="-82924"/>
                <a:lumOff val="-17844"/>
                <a:alphaOff val="0"/>
                <a:tint val="96000"/>
                <a:lumMod val="100000"/>
              </a:schemeClr>
            </a:gs>
            <a:gs pos="78000">
              <a:schemeClr val="accent2">
                <a:hueOff val="-8787014"/>
                <a:satOff val="-82924"/>
                <a:lumOff val="-1784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>
        <a:off x="1923730" y="1835263"/>
        <a:ext cx="839873" cy="210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3496D-58E4-42EC-813A-72FE495E76AA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AF2BA-F764-4791-B14C-8D752F6730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1167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Captura totalmente</a:t>
            </a:r>
            <a:r>
              <a:rPr lang="es-ES" baseline="0" dirty="0" smtClean="0"/>
              <a:t> automatizada con </a:t>
            </a:r>
            <a:r>
              <a:rPr lang="es-ES" baseline="0" dirty="0" err="1" smtClean="0"/>
              <a:t>timer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F2BA-F764-4791-B14C-8D752F67301B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581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26" name="Imagen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385" y="566768"/>
            <a:ext cx="3055563" cy="10800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63" y="678199"/>
            <a:ext cx="2546303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2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1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09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36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40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31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07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02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64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790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4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25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61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454" y="85545"/>
            <a:ext cx="1800000" cy="63621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7" y="0"/>
            <a:ext cx="2240746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8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Automatización de un panel solar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Trabajo Fin de Grado</a:t>
            </a:r>
          </a:p>
          <a:p>
            <a:r>
              <a:rPr lang="es-ES" b="1" dirty="0" smtClean="0"/>
              <a:t>Grado en Ingeniería Eléctrica</a:t>
            </a:r>
            <a:endParaRPr lang="es-ES" b="1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130595" y="5365284"/>
            <a:ext cx="5826719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 smtClean="0"/>
              <a:t>Autor:</a:t>
            </a:r>
            <a:r>
              <a:rPr lang="es-ES" dirty="0" smtClean="0"/>
              <a:t> Benjamín Adán Cháfer Ferrando</a:t>
            </a:r>
          </a:p>
          <a:p>
            <a:r>
              <a:rPr lang="es-ES" b="1" dirty="0" smtClean="0"/>
              <a:t>Tutor:</a:t>
            </a:r>
            <a:r>
              <a:rPr lang="es-ES" dirty="0" smtClean="0"/>
              <a:t> Francisco Rodríguez Ballester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85791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Problema y propuesta de solución</a:t>
            </a:r>
          </a:p>
          <a:p>
            <a:r>
              <a:rPr lang="es-ES" dirty="0" smtClean="0"/>
              <a:t>Descripción del hardware</a:t>
            </a:r>
          </a:p>
          <a:p>
            <a:r>
              <a:rPr lang="es-ES" dirty="0" smtClean="0"/>
              <a:t>Descripción del software</a:t>
            </a:r>
          </a:p>
          <a:p>
            <a:r>
              <a:rPr lang="es-ES" dirty="0" smtClean="0"/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255162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Problema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</a:t>
            </a:r>
            <a:r>
              <a:rPr lang="es-ES" dirty="0"/>
              <a:t>ángulo de recepción de la radiación del Sol no es constante. </a:t>
            </a:r>
            <a:endParaRPr lang="es-ES" dirty="0" smtClean="0"/>
          </a:p>
          <a:p>
            <a:r>
              <a:rPr lang="es-ES" dirty="0"/>
              <a:t>E</a:t>
            </a:r>
            <a:r>
              <a:rPr lang="es-ES" dirty="0" smtClean="0"/>
              <a:t>l </a:t>
            </a:r>
            <a:r>
              <a:rPr lang="es-ES" dirty="0"/>
              <a:t>rendimiento </a:t>
            </a:r>
            <a:r>
              <a:rPr lang="es-ES" dirty="0" smtClean="0"/>
              <a:t>disminuye si </a:t>
            </a:r>
            <a:r>
              <a:rPr lang="es-ES" dirty="0"/>
              <a:t>no recibe la radiación </a:t>
            </a:r>
            <a:r>
              <a:rPr lang="es-ES" dirty="0" smtClean="0"/>
              <a:t>en </a:t>
            </a:r>
            <a:r>
              <a:rPr lang="es-ES" dirty="0"/>
              <a:t>su ángulo óptimo.</a:t>
            </a:r>
          </a:p>
          <a:p>
            <a:r>
              <a:rPr lang="es-ES" dirty="0" smtClean="0"/>
              <a:t>Existen mecanismos que </a:t>
            </a:r>
            <a:r>
              <a:rPr lang="es-ES" dirty="0"/>
              <a:t>no siempre consiguen </a:t>
            </a:r>
            <a:r>
              <a:rPr lang="es-ES" dirty="0" smtClean="0"/>
              <a:t>la máxima eficiencia a un coste elevado.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583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Solución propuesta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</a:t>
            </a:r>
            <a:r>
              <a:rPr lang="es-ES" dirty="0" smtClean="0"/>
              <a:t>antener </a:t>
            </a:r>
            <a:r>
              <a:rPr lang="es-ES" dirty="0"/>
              <a:t>el ángulo óptimo de recepción de la radiación </a:t>
            </a:r>
            <a:r>
              <a:rPr lang="es-ES" dirty="0" smtClean="0"/>
              <a:t>solar.</a:t>
            </a:r>
          </a:p>
          <a:p>
            <a:r>
              <a:rPr lang="es-ES" dirty="0" smtClean="0"/>
              <a:t>Sistema </a:t>
            </a:r>
            <a:r>
              <a:rPr lang="es-ES" dirty="0"/>
              <a:t>de monitorización del potencial </a:t>
            </a:r>
            <a:r>
              <a:rPr lang="es-ES" dirty="0" smtClean="0"/>
              <a:t>generado.</a:t>
            </a:r>
          </a:p>
          <a:p>
            <a:r>
              <a:rPr lang="es-ES" dirty="0" smtClean="0"/>
              <a:t>Un </a:t>
            </a:r>
            <a:r>
              <a:rPr lang="es-ES" dirty="0"/>
              <a:t>servidor </a:t>
            </a:r>
            <a:r>
              <a:rPr lang="es-ES" dirty="0" smtClean="0"/>
              <a:t>web envía un </a:t>
            </a:r>
            <a:r>
              <a:rPr lang="es-ES" dirty="0"/>
              <a:t>ángulo óptimo.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618" y="4537761"/>
            <a:ext cx="4382112" cy="17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9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Descripción del hardware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57" y="2160588"/>
            <a:ext cx="5867099" cy="3881437"/>
          </a:xfrm>
        </p:spPr>
      </p:pic>
    </p:spTree>
    <p:extLst>
      <p:ext uri="{BB962C8B-B14F-4D97-AF65-F5344CB8AC3E}">
        <p14:creationId xmlns:p14="http://schemas.microsoft.com/office/powerpoint/2010/main" val="193358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Descripción del hardware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ADC toma medidas periódicas.</a:t>
            </a:r>
          </a:p>
          <a:p>
            <a:r>
              <a:rPr lang="es-ES" dirty="0" smtClean="0"/>
              <a:t>Enviadas por puerto serie a módulo externo GSM.</a:t>
            </a:r>
          </a:p>
          <a:p>
            <a:r>
              <a:rPr lang="es-ES" dirty="0" smtClean="0"/>
              <a:t>GSM envía las medidas a un servidor web.</a:t>
            </a:r>
          </a:p>
          <a:p>
            <a:r>
              <a:rPr lang="es-ES" dirty="0" smtClean="0"/>
              <a:t>El servidor devuelve un nuevo ángulo óptimo.</a:t>
            </a:r>
          </a:p>
          <a:p>
            <a:r>
              <a:rPr lang="es-ES" dirty="0" smtClean="0"/>
              <a:t>Los motores, controlados por PWM, adoptan este ángulo.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119" y="4160119"/>
            <a:ext cx="2843671" cy="23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877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s-ES" dirty="0" smtClean="0"/>
              <a:t>Hardware – ADC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Toma </a:t>
            </a:r>
            <a:r>
              <a:rPr lang="es-ES" dirty="0"/>
              <a:t>señales analógicas y </a:t>
            </a:r>
            <a:r>
              <a:rPr lang="es-ES" dirty="0" smtClean="0"/>
              <a:t>las convierte </a:t>
            </a:r>
            <a:r>
              <a:rPr lang="es-ES" dirty="0"/>
              <a:t>en </a:t>
            </a:r>
            <a:r>
              <a:rPr lang="es-ES" dirty="0" smtClean="0"/>
              <a:t>digitales</a:t>
            </a:r>
          </a:p>
          <a:p>
            <a:r>
              <a:rPr lang="es-ES" dirty="0" smtClean="0"/>
              <a:t>Permite </a:t>
            </a:r>
            <a:r>
              <a:rPr lang="es-ES" dirty="0"/>
              <a:t>realizar una interrupción al tomar una medida</a:t>
            </a:r>
            <a:endParaRPr lang="es-ES" dirty="0" smtClean="0"/>
          </a:p>
          <a:p>
            <a:r>
              <a:rPr lang="es-ES" dirty="0" smtClean="0"/>
              <a:t>Varias fuentes de disparo</a:t>
            </a:r>
          </a:p>
          <a:p>
            <a:pPr lvl="1"/>
            <a:r>
              <a:rPr lang="es-ES" dirty="0" smtClean="0"/>
              <a:t>Temporizador</a:t>
            </a:r>
            <a:endParaRPr lang="es-ES" dirty="0"/>
          </a:p>
        </p:txBody>
      </p:sp>
      <p:pic>
        <p:nvPicPr>
          <p:cNvPr id="12" name="Marcador de contenido 11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87" y="2160588"/>
            <a:ext cx="2640977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3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s-ES" dirty="0" smtClean="0"/>
              <a:t>Hardware - Temporizadores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Generador de señal PWM</a:t>
            </a:r>
            <a:endParaRPr lang="es-ES" dirty="0"/>
          </a:p>
        </p:txBody>
      </p:sp>
      <p:pic>
        <p:nvPicPr>
          <p:cNvPr id="11" name="Marcador de posición de imagen 10"/>
          <p:cNvPicPr>
            <a:picLocks noGrp="1"/>
          </p:cNvPicPr>
          <p:nvPr>
            <p:ph type="pic" idx="1"/>
          </p:nvPr>
        </p:nvPicPr>
        <p:blipFill>
          <a:blip r:embed="rId2"/>
          <a:srcRect t="4679" b="4679"/>
          <a:stretch>
            <a:fillRect/>
          </a:stretch>
        </p:blipFill>
        <p:spPr>
          <a:xfrm>
            <a:off x="609599" y="657225"/>
            <a:ext cx="6347714" cy="38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2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794977"/>
            <a:ext cx="6179126" cy="5945323"/>
          </a:xfr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433453" y="2923309"/>
            <a:ext cx="3837711" cy="1320800"/>
          </a:xfrm>
        </p:spPr>
        <p:txBody>
          <a:bodyPr/>
          <a:lstStyle/>
          <a:p>
            <a:r>
              <a:rPr lang="es-ES" dirty="0" smtClean="0"/>
              <a:t>Descripción del software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930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Software – Temporización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Controla </a:t>
            </a:r>
            <a:r>
              <a:rPr lang="es-ES" dirty="0"/>
              <a:t>la temporización </a:t>
            </a:r>
            <a:r>
              <a:rPr lang="es-ES" dirty="0" smtClean="0"/>
              <a:t>del </a:t>
            </a:r>
            <a:r>
              <a:rPr lang="es-ES" dirty="0"/>
              <a:t>proyecto. </a:t>
            </a:r>
            <a:endParaRPr lang="es-ES" dirty="0" smtClean="0"/>
          </a:p>
          <a:p>
            <a:r>
              <a:rPr lang="es-ES" dirty="0" smtClean="0"/>
              <a:t>Configura el oscilador.</a:t>
            </a:r>
          </a:p>
          <a:p>
            <a:r>
              <a:rPr lang="es-ES" dirty="0" smtClean="0"/>
              <a:t>Inicializa y gestiona los temporizadores.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Medición disparada por temporizador</a:t>
            </a:r>
          </a:p>
          <a:p>
            <a:r>
              <a:rPr lang="es-ES" dirty="0" smtClean="0"/>
              <a:t>Almacenamiento de medidas en cola FIFO</a:t>
            </a:r>
          </a:p>
          <a:p>
            <a:r>
              <a:rPr lang="es-ES" dirty="0" smtClean="0"/>
              <a:t>Contabilización de errores en modo depuración</a:t>
            </a:r>
            <a:endParaRPr lang="es-ES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23452" y="2826323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smtClean="0"/>
              <a:t>Software – Muestreo (ADC)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746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Software – PWM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Configura un temporizador como generador de PWM</a:t>
            </a:r>
          </a:p>
          <a:p>
            <a:pPr lvl="1"/>
            <a:r>
              <a:rPr lang="es-ES" dirty="0" smtClean="0"/>
              <a:t>Dos </a:t>
            </a:r>
            <a:r>
              <a:rPr lang="es-ES" dirty="0" err="1" smtClean="0"/>
              <a:t>subtemporizadores</a:t>
            </a:r>
            <a:r>
              <a:rPr lang="es-ES" dirty="0" smtClean="0"/>
              <a:t>, uno por motor</a:t>
            </a:r>
          </a:p>
          <a:p>
            <a:r>
              <a:rPr lang="es-ES" dirty="0" smtClean="0"/>
              <a:t>Ratio configurable </a:t>
            </a:r>
            <a:r>
              <a:rPr lang="es-ES" dirty="0" smtClean="0">
                <a:sym typeface="Wingdings" panose="05000000000000000000" pitchFamily="2" charset="2"/>
              </a:rPr>
              <a:t> ratio = 0 equivale a parar el motor</a:t>
            </a:r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Código desarrollado </a:t>
            </a:r>
            <a:r>
              <a:rPr lang="es-ES" dirty="0" smtClean="0"/>
              <a:t>por </a:t>
            </a:r>
            <a:r>
              <a:rPr lang="es-ES" dirty="0" smtClean="0"/>
              <a:t>el </a:t>
            </a:r>
            <a:r>
              <a:rPr lang="es-ES" dirty="0" smtClean="0"/>
              <a:t>DISCA y </a:t>
            </a:r>
            <a:r>
              <a:rPr lang="es-ES" dirty="0"/>
              <a:t>adaptado </a:t>
            </a:r>
            <a:r>
              <a:rPr lang="es-ES" dirty="0" smtClean="0"/>
              <a:t>para </a:t>
            </a:r>
            <a:r>
              <a:rPr lang="es-ES" smtClean="0"/>
              <a:t>este proyecto</a:t>
            </a:r>
            <a:endParaRPr lang="es-ES" dirty="0" smtClean="0"/>
          </a:p>
          <a:p>
            <a:r>
              <a:rPr lang="es-ES" dirty="0" smtClean="0"/>
              <a:t>Envía comandos AT al módulo GSM externo mediante UART</a:t>
            </a:r>
          </a:p>
          <a:p>
            <a:pPr lvl="1"/>
            <a:r>
              <a:rPr lang="es-ES" dirty="0" smtClean="0"/>
              <a:t>Cadenas de texto</a:t>
            </a:r>
            <a:endParaRPr lang="es-ES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23452" y="2826323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smtClean="0"/>
              <a:t>Software – GSM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496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Software – Depuración 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313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Ampliación de conocimientos de programación y sistemas empotrados</a:t>
            </a:r>
          </a:p>
          <a:p>
            <a:r>
              <a:rPr lang="es-ES" dirty="0" smtClean="0"/>
              <a:t>Desarrollo de un proyecto de ingeniería</a:t>
            </a:r>
          </a:p>
          <a:p>
            <a:r>
              <a:rPr lang="es-ES" dirty="0" smtClean="0"/>
              <a:t>Resolución de problemas</a:t>
            </a:r>
          </a:p>
          <a:p>
            <a:r>
              <a:rPr lang="es-ES" dirty="0" smtClean="0"/>
              <a:t>Satisfacción personal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827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Automatización de un panel solar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Trabajo Fin de Grado</a:t>
            </a:r>
          </a:p>
          <a:p>
            <a:r>
              <a:rPr lang="es-ES" b="1" dirty="0" smtClean="0"/>
              <a:t>Grado en Ingeniería Eléctrica</a:t>
            </a:r>
            <a:endParaRPr lang="es-ES" b="1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130595" y="5365284"/>
            <a:ext cx="5826719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 smtClean="0"/>
              <a:t>Autor:</a:t>
            </a:r>
            <a:r>
              <a:rPr lang="es-ES" dirty="0" smtClean="0"/>
              <a:t> Benjamín Adán Cháfer Ferrando</a:t>
            </a:r>
          </a:p>
          <a:p>
            <a:r>
              <a:rPr lang="es-ES" b="1" dirty="0" smtClean="0"/>
              <a:t>Tutor:</a:t>
            </a:r>
            <a:r>
              <a:rPr lang="es-ES" dirty="0" smtClean="0"/>
              <a:t> Francisco Rodríguez Ballester</a:t>
            </a:r>
            <a:endParaRPr lang="es-ES" b="1" dirty="0"/>
          </a:p>
        </p:txBody>
      </p:sp>
      <p:sp>
        <p:nvSpPr>
          <p:cNvPr id="5" name="Rectángulo 4"/>
          <p:cNvSpPr/>
          <p:nvPr/>
        </p:nvSpPr>
        <p:spPr>
          <a:xfrm>
            <a:off x="360229" y="4194680"/>
            <a:ext cx="31213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 smtClean="0">
                <a:ln w="0"/>
                <a:gradFill flip="none" rotWithShape="1">
                  <a:gsLst>
                    <a:gs pos="0">
                      <a:schemeClr val="accent2">
                        <a:lumMod val="67000"/>
                      </a:schemeClr>
                    </a:gs>
                    <a:gs pos="48000">
                      <a:schemeClr val="accent2">
                        <a:lumMod val="97000"/>
                        <a:lumOff val="3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¿Preguntas?</a:t>
            </a:r>
            <a:endParaRPr lang="es-ES" sz="4000" dirty="0">
              <a:ln w="0"/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775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Hardware – UART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Permite comunicaciones puerto serie.</a:t>
            </a:r>
          </a:p>
          <a:p>
            <a:r>
              <a:rPr lang="es-ES" dirty="0" smtClean="0"/>
              <a:t>El microcontrolador tiene 2 unidades:</a:t>
            </a:r>
          </a:p>
          <a:p>
            <a:pPr lvl="1"/>
            <a:r>
              <a:rPr lang="es-ES" dirty="0" smtClean="0"/>
              <a:t>Depuración</a:t>
            </a:r>
          </a:p>
          <a:p>
            <a:pPr lvl="1"/>
            <a:r>
              <a:rPr lang="es-ES" dirty="0" smtClean="0"/>
              <a:t>GSM</a:t>
            </a:r>
          </a:p>
        </p:txBody>
      </p:sp>
    </p:spTree>
    <p:extLst>
      <p:ext uri="{BB962C8B-B14F-4D97-AF65-F5344CB8AC3E}">
        <p14:creationId xmlns:p14="http://schemas.microsoft.com/office/powerpoint/2010/main" val="261684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Hardware – Temporizadores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4 temporizadores de 32 bits divididos en 2 </a:t>
            </a:r>
            <a:r>
              <a:rPr lang="es-ES" dirty="0" err="1" smtClean="0"/>
              <a:t>subtemporizadores</a:t>
            </a:r>
            <a:r>
              <a:rPr lang="es-ES" dirty="0" smtClean="0"/>
              <a:t> de 16 bits (cada uno)</a:t>
            </a:r>
          </a:p>
          <a:p>
            <a:r>
              <a:rPr lang="es-ES" dirty="0" smtClean="0"/>
              <a:t>En 16 bits poseen </a:t>
            </a:r>
            <a:r>
              <a:rPr lang="es-ES" dirty="0" err="1" smtClean="0"/>
              <a:t>preescala</a:t>
            </a:r>
            <a:r>
              <a:rPr lang="es-ES" dirty="0" smtClean="0"/>
              <a:t> de 8 bits (24 bits en total)</a:t>
            </a:r>
          </a:p>
          <a:p>
            <a:r>
              <a:rPr lang="es-ES" dirty="0" smtClean="0"/>
              <a:t>Permiten interrupciones al acabar la cuenta atrás</a:t>
            </a:r>
          </a:p>
          <a:p>
            <a:r>
              <a:rPr lang="es-ES" dirty="0"/>
              <a:t>Varios modos de funcionamiento:</a:t>
            </a:r>
          </a:p>
          <a:p>
            <a:pPr lvl="1"/>
            <a:r>
              <a:rPr lang="es-ES" dirty="0" err="1"/>
              <a:t>One-shot</a:t>
            </a:r>
            <a:endParaRPr lang="es-ES" dirty="0"/>
          </a:p>
          <a:p>
            <a:pPr lvl="1"/>
            <a:r>
              <a:rPr lang="es-ES" dirty="0"/>
              <a:t>Free-running</a:t>
            </a:r>
          </a:p>
          <a:p>
            <a:pPr lvl="1"/>
            <a:r>
              <a:rPr lang="es-ES" dirty="0"/>
              <a:t>Generación de PWM (solo en modo 16 bits</a:t>
            </a:r>
            <a:r>
              <a:rPr lang="es-ES" dirty="0" smtClean="0"/>
              <a:t>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563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s-ES" dirty="0" smtClean="0"/>
              <a:t>Hardware – Temporizadores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One-shot</a:t>
            </a:r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Free-running</a:t>
            </a:r>
            <a:endParaRPr lang="es-ES" dirty="0"/>
          </a:p>
        </p:txBody>
      </p:sp>
      <p:pic>
        <p:nvPicPr>
          <p:cNvPr id="9" name="Marcador de contenido 8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88113"/>
            <a:ext cx="3090863" cy="1802649"/>
          </a:xfrm>
          <a:prstGeom prst="rect">
            <a:avLst/>
          </a:prstGeom>
        </p:spPr>
      </p:pic>
      <p:pic>
        <p:nvPicPr>
          <p:cNvPr id="10" name="Marcador de contenido 9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0" y="3511610"/>
            <a:ext cx="3090863" cy="175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5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Software – Depuración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Módulo UART</a:t>
            </a:r>
          </a:p>
          <a:p>
            <a:pPr lvl="1"/>
            <a:r>
              <a:rPr lang="es-ES" dirty="0" smtClean="0"/>
              <a:t>Comunicaciones </a:t>
            </a:r>
            <a:r>
              <a:rPr lang="es-ES" dirty="0"/>
              <a:t>puerto serie a bajo </a:t>
            </a:r>
            <a:r>
              <a:rPr lang="es-ES" dirty="0" smtClean="0"/>
              <a:t>nivel.</a:t>
            </a:r>
          </a:p>
          <a:p>
            <a:pPr lvl="1"/>
            <a:r>
              <a:rPr lang="es-ES" dirty="0" smtClean="0"/>
              <a:t>Inicializa </a:t>
            </a:r>
            <a:r>
              <a:rPr lang="es-ES" dirty="0"/>
              <a:t>la </a:t>
            </a:r>
            <a:r>
              <a:rPr lang="es-ES" dirty="0" smtClean="0"/>
              <a:t>UART </a:t>
            </a:r>
            <a:r>
              <a:rPr lang="es-ES" dirty="0"/>
              <a:t>que </a:t>
            </a:r>
            <a:r>
              <a:rPr lang="es-ES" dirty="0" smtClean="0"/>
              <a:t>va </a:t>
            </a:r>
            <a:r>
              <a:rPr lang="es-ES" dirty="0"/>
              <a:t>a </a:t>
            </a:r>
            <a:r>
              <a:rPr lang="es-ES" dirty="0" smtClean="0"/>
              <a:t>realizar </a:t>
            </a:r>
            <a:r>
              <a:rPr lang="es-ES" dirty="0"/>
              <a:t>la depuración</a:t>
            </a:r>
            <a:r>
              <a:rPr lang="es-ES" dirty="0" smtClean="0"/>
              <a:t>.</a:t>
            </a:r>
          </a:p>
          <a:p>
            <a:r>
              <a:rPr lang="es-ES" dirty="0" smtClean="0"/>
              <a:t>Módulo Depuración</a:t>
            </a:r>
          </a:p>
          <a:p>
            <a:pPr lvl="1"/>
            <a:r>
              <a:rPr lang="es-ES" dirty="0" smtClean="0"/>
              <a:t>Envía los mensajes a través de la UART.</a:t>
            </a:r>
          </a:p>
          <a:p>
            <a:pPr lvl="1"/>
            <a:r>
              <a:rPr lang="es-ES" dirty="0" smtClean="0"/>
              <a:t>Maneja el estado de transmisión.</a:t>
            </a:r>
          </a:p>
          <a:p>
            <a:r>
              <a:rPr lang="es-ES" dirty="0" smtClean="0"/>
              <a:t>Módulo Cola</a:t>
            </a:r>
          </a:p>
          <a:p>
            <a:pPr lvl="1"/>
            <a:r>
              <a:rPr lang="es-ES" dirty="0"/>
              <a:t>Prepara la cola que se va a utilizar en la </a:t>
            </a:r>
            <a:r>
              <a:rPr lang="es-ES" dirty="0" smtClean="0"/>
              <a:t>depuración</a:t>
            </a:r>
            <a:r>
              <a:rPr lang="es-ES" dirty="0"/>
              <a:t>.</a:t>
            </a:r>
            <a:endParaRPr lang="es-ES" dirty="0" smtClean="0"/>
          </a:p>
          <a:p>
            <a:pPr lvl="1"/>
            <a:r>
              <a:rPr lang="es-ES" dirty="0" smtClean="0"/>
              <a:t>Almacenamiento </a:t>
            </a:r>
            <a:r>
              <a:rPr lang="es-ES" dirty="0"/>
              <a:t>de los mensajes en la </a:t>
            </a:r>
            <a:r>
              <a:rPr lang="es-ES" dirty="0" smtClean="0"/>
              <a:t>cola.</a:t>
            </a:r>
          </a:p>
        </p:txBody>
      </p:sp>
    </p:spTree>
    <p:extLst>
      <p:ext uri="{BB962C8B-B14F-4D97-AF65-F5344CB8AC3E}">
        <p14:creationId xmlns:p14="http://schemas.microsoft.com/office/powerpoint/2010/main" val="313801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Establecer una conexión vía GSM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599" y="1896815"/>
            <a:ext cx="6347714" cy="3880773"/>
          </a:xfrm>
        </p:spPr>
        <p:txBody>
          <a:bodyPr>
            <a:noAutofit/>
          </a:bodyPr>
          <a:lstStyle/>
          <a:p>
            <a:r>
              <a:rPr lang="es-E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ATE0</a:t>
            </a:r>
          </a:p>
          <a:p>
            <a:r>
              <a:rPr lang="es-E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AT#QSS?</a:t>
            </a:r>
          </a:p>
          <a:p>
            <a:pPr lvl="1"/>
            <a:r>
              <a:rPr lang="es-E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#QSS?: </a:t>
            </a:r>
            <a:r>
              <a:rPr lang="es-E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endParaRPr lang="es-E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AT+CPIN?</a:t>
            </a:r>
          </a:p>
          <a:p>
            <a:pPr lvl="1"/>
            <a:r>
              <a:rPr lang="es-E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+CPIN: </a:t>
            </a:r>
            <a:r>
              <a:rPr lang="es-E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pin_status</a:t>
            </a:r>
            <a:endParaRPr lang="es-E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s-E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READY, SIM PIN o SIM PUK</a:t>
            </a:r>
          </a:p>
          <a:p>
            <a:r>
              <a:rPr lang="es-E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AT+CPIN=pin</a:t>
            </a:r>
          </a:p>
          <a:p>
            <a:r>
              <a:rPr lang="es-E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AT+CGDCONT=1,IP,APN,0.0.0.0,0,0</a:t>
            </a:r>
          </a:p>
          <a:p>
            <a:r>
              <a:rPr lang="es-E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AT#USERID=usuario</a:t>
            </a:r>
          </a:p>
          <a:p>
            <a:r>
              <a:rPr lang="es-E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AT#GPRS=1</a:t>
            </a:r>
          </a:p>
          <a:p>
            <a:r>
              <a:rPr lang="es-E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AT#GPRS?</a:t>
            </a:r>
          </a:p>
          <a:p>
            <a:pPr lvl="1"/>
            <a:r>
              <a:rPr lang="es-E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#GPRS=1</a:t>
            </a:r>
          </a:p>
          <a:p>
            <a:r>
              <a:rPr lang="es-E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AT#SD=1,0,puerto,servidor</a:t>
            </a:r>
          </a:p>
          <a:p>
            <a:pPr lvl="1"/>
            <a:r>
              <a:rPr lang="es-E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CONNECT</a:t>
            </a:r>
            <a:endParaRPr lang="es-E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Faceta">
  <a:themeElements>
    <a:clrScheme name="UPV">
      <a:dk1>
        <a:sysClr val="windowText" lastClr="000000"/>
      </a:dk1>
      <a:lt1>
        <a:sysClr val="window" lastClr="FFFFFF"/>
      </a:lt1>
      <a:dk2>
        <a:srgbClr val="5B6770"/>
      </a:dk2>
      <a:lt2>
        <a:srgbClr val="E7E6E6"/>
      </a:lt2>
      <a:accent1>
        <a:srgbClr val="00677F"/>
      </a:accent1>
      <a:accent2>
        <a:srgbClr val="D6001C"/>
      </a:accent2>
      <a:accent3>
        <a:srgbClr val="333F48"/>
      </a:accent3>
      <a:accent4>
        <a:srgbClr val="7D7773"/>
      </a:accent4>
      <a:accent5>
        <a:srgbClr val="403A60"/>
      </a:accent5>
      <a:accent6>
        <a:srgbClr val="A8AD00"/>
      </a:accent6>
      <a:hlink>
        <a:srgbClr val="00313C"/>
      </a:hlink>
      <a:folHlink>
        <a:srgbClr val="CE0058"/>
      </a:folHlink>
    </a:clrScheme>
    <a:fontScheme name="UPV">
      <a:majorFont>
        <a:latin typeface="Futura LT"/>
        <a:ea typeface=""/>
        <a:cs typeface=""/>
      </a:majorFont>
      <a:minorFont>
        <a:latin typeface="Arial"/>
        <a:ea typeface=""/>
        <a:cs typeface="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350</TotalTime>
  <Words>531</Words>
  <Application>Microsoft Office PowerPoint</Application>
  <PresentationFormat>Presentación en pantalla (4:3)</PresentationFormat>
  <Paragraphs>114</Paragraphs>
  <Slides>19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Arial</vt:lpstr>
      <vt:lpstr>Calibri</vt:lpstr>
      <vt:lpstr>Courier New</vt:lpstr>
      <vt:lpstr>Futura LT</vt:lpstr>
      <vt:lpstr>Wingdings</vt:lpstr>
      <vt:lpstr>Wingdings 3</vt:lpstr>
      <vt:lpstr>Faceta</vt:lpstr>
      <vt:lpstr>Automatización de un panel solar</vt:lpstr>
      <vt:lpstr>Índice</vt:lpstr>
      <vt:lpstr>Problema</vt:lpstr>
      <vt:lpstr>Solución propuesta</vt:lpstr>
      <vt:lpstr>Descripción del hardware</vt:lpstr>
      <vt:lpstr>Descripción del hardware</vt:lpstr>
      <vt:lpstr>Hardware – ADC</vt:lpstr>
      <vt:lpstr>Hardware - Temporizadores</vt:lpstr>
      <vt:lpstr>Descripción del software</vt:lpstr>
      <vt:lpstr>Software – Temporización</vt:lpstr>
      <vt:lpstr>Software – PWM</vt:lpstr>
      <vt:lpstr>Software – Depuración </vt:lpstr>
      <vt:lpstr>Conclusiones</vt:lpstr>
      <vt:lpstr>Automatización de un panel solar</vt:lpstr>
      <vt:lpstr>Hardware – UART</vt:lpstr>
      <vt:lpstr>Hardware – Temporizadores</vt:lpstr>
      <vt:lpstr>Hardware – Temporizadores</vt:lpstr>
      <vt:lpstr>Software – Depuración</vt:lpstr>
      <vt:lpstr>Establecer una conexión vía GSM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Automatización de un panel solar</dc:title>
  <dc:creator>Benjamín Cháfer</dc:creator>
  <cp:lastModifiedBy>Benjamín Cháfer</cp:lastModifiedBy>
  <cp:revision>39</cp:revision>
  <dcterms:created xsi:type="dcterms:W3CDTF">2016-11-23T20:10:57Z</dcterms:created>
  <dcterms:modified xsi:type="dcterms:W3CDTF">2016-11-30T10:33:37Z</dcterms:modified>
</cp:coreProperties>
</file>