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án Peinado Asensi" initials="IP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6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88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9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3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16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32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72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8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46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7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157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5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010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2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09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553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3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2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36573" y="1497127"/>
            <a:ext cx="8918848" cy="2644546"/>
          </a:xfrm>
        </p:spPr>
        <p:txBody>
          <a:bodyPr>
            <a:noAutofit/>
          </a:bodyPr>
          <a:lstStyle/>
          <a:p>
            <a:r>
              <a:rPr lang="es-ES" sz="4000" dirty="0" smtClean="0"/>
              <a:t>Diseño de instalación </a:t>
            </a:r>
            <a:r>
              <a:rPr lang="es-ES" sz="4000" dirty="0"/>
              <a:t>de climatización y A.C.S con apoyo de energía solar para </a:t>
            </a:r>
            <a:r>
              <a:rPr lang="es-ES" sz="4000" dirty="0" smtClean="0"/>
              <a:t>piscina cubierta </a:t>
            </a:r>
            <a:r>
              <a:rPr lang="es-ES" sz="4000" dirty="0"/>
              <a:t>en </a:t>
            </a:r>
            <a:r>
              <a:rPr lang="es-ES" sz="4000" dirty="0" err="1"/>
              <a:t>Ribarroja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20608" y="5691076"/>
            <a:ext cx="4134813" cy="657738"/>
          </a:xfrm>
        </p:spPr>
        <p:txBody>
          <a:bodyPr>
            <a:noAutofit/>
          </a:bodyPr>
          <a:lstStyle/>
          <a:p>
            <a:r>
              <a:rPr lang="es-ES" sz="2000" dirty="0"/>
              <a:t>Iván Peinado Asensi</a:t>
            </a:r>
            <a:br>
              <a:rPr lang="es-ES" sz="2000" dirty="0"/>
            </a:br>
            <a:r>
              <a:rPr lang="es-ES" sz="2000" dirty="0"/>
              <a:t>Noviembre 2016</a:t>
            </a:r>
          </a:p>
        </p:txBody>
      </p:sp>
      <p:pic>
        <p:nvPicPr>
          <p:cNvPr id="4" name="4 Imagen" descr="etsid_tr.WM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19" y="318268"/>
            <a:ext cx="2431979" cy="655146"/>
          </a:xfrm>
          <a:prstGeom prst="rect">
            <a:avLst/>
          </a:prstGeom>
        </p:spPr>
      </p:pic>
      <p:pic>
        <p:nvPicPr>
          <p:cNvPr id="5" name="15 Imagen" descr="marca_UPV_principal_color15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534" y="169998"/>
            <a:ext cx="2698887" cy="943184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8123582" y="4665386"/>
            <a:ext cx="3531839" cy="9939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500" dirty="0"/>
              <a:t>TRABAJO FIN DE GRADO INGENIERÍA MECÁNICA</a:t>
            </a:r>
          </a:p>
        </p:txBody>
      </p:sp>
    </p:spTree>
    <p:extLst>
      <p:ext uri="{BB962C8B-B14F-4D97-AF65-F5344CB8AC3E}">
        <p14:creationId xmlns:p14="http://schemas.microsoft.com/office/powerpoint/2010/main" val="2822837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394252"/>
            <a:ext cx="10018713" cy="785191"/>
          </a:xfrm>
        </p:spPr>
        <p:txBody>
          <a:bodyPr/>
          <a:lstStyle/>
          <a:p>
            <a:r>
              <a:rPr lang="es-ES" b="1" dirty="0"/>
              <a:t>Introducción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026" y="3452191"/>
            <a:ext cx="4015545" cy="3011659"/>
          </a:xfrm>
          <a:prstGeom prst="rect">
            <a:avLst/>
          </a:prstGeom>
        </p:spPr>
      </p:pic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577278" y="1179443"/>
            <a:ext cx="10217293" cy="4704522"/>
          </a:xfrm>
        </p:spPr>
        <p:txBody>
          <a:bodyPr>
            <a:normAutofit lnSpcReduction="10000"/>
          </a:bodyPr>
          <a:lstStyle/>
          <a:p>
            <a:r>
              <a:rPr lang="es-ES" u="sng" dirty="0"/>
              <a:t>Emplazamiento: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	En </a:t>
            </a:r>
            <a:r>
              <a:rPr lang="es-ES" dirty="0" err="1"/>
              <a:t>Ribarroja</a:t>
            </a:r>
            <a:r>
              <a:rPr lang="es-ES" dirty="0"/>
              <a:t> del </a:t>
            </a:r>
            <a:r>
              <a:rPr lang="es-ES" dirty="0" err="1"/>
              <a:t>Túria</a:t>
            </a:r>
            <a:r>
              <a:rPr lang="es-ES" dirty="0"/>
              <a:t> con zona climática B3</a:t>
            </a:r>
            <a:br>
              <a:rPr lang="es-ES" dirty="0"/>
            </a:br>
            <a:endParaRPr lang="es-ES" dirty="0"/>
          </a:p>
          <a:p>
            <a:r>
              <a:rPr lang="es-ES" u="sng" dirty="0"/>
              <a:t>Condiciones climáticas invierno: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	Temperatura seca		        </a:t>
            </a:r>
            <a:r>
              <a:rPr lang="es-ES" dirty="0">
                <a:sym typeface="Wingdings" panose="05000000000000000000" pitchFamily="2" charset="2"/>
              </a:rPr>
              <a:t>		</a:t>
            </a:r>
            <a:r>
              <a:rPr lang="es-ES" dirty="0"/>
              <a:t>2,6ºC</a:t>
            </a:r>
            <a:br>
              <a:rPr lang="es-ES" dirty="0"/>
            </a:br>
            <a:r>
              <a:rPr lang="es-ES" dirty="0"/>
              <a:t>	</a:t>
            </a:r>
            <a:r>
              <a:rPr lang="es-ES" dirty="0" err="1"/>
              <a:t>Ts</a:t>
            </a:r>
            <a:r>
              <a:rPr lang="es-ES" dirty="0"/>
              <a:t> mínima histórica 		</a:t>
            </a:r>
            <a:r>
              <a:rPr lang="es-ES" dirty="0">
                <a:sym typeface="Wingdings" panose="05000000000000000000" pitchFamily="2" charset="2"/>
              </a:rPr>
              <a:t>		-4,4ºC</a:t>
            </a:r>
            <a:br>
              <a:rPr lang="es-ES" dirty="0">
                <a:sym typeface="Wingdings" panose="05000000000000000000" pitchFamily="2" charset="2"/>
              </a:rPr>
            </a:br>
            <a:r>
              <a:rPr lang="es-ES" dirty="0">
                <a:sym typeface="Wingdings" panose="05000000000000000000" pitchFamily="2" charset="2"/>
              </a:rPr>
              <a:t>	</a:t>
            </a:r>
            <a:r>
              <a:rPr lang="es-ES" dirty="0" err="1">
                <a:sym typeface="Wingdings" panose="05000000000000000000" pitchFamily="2" charset="2"/>
              </a:rPr>
              <a:t>a.s.n.m</a:t>
            </a:r>
            <a:r>
              <a:rPr lang="es-ES" dirty="0">
                <a:sym typeface="Wingdings" panose="05000000000000000000" pitchFamily="2" charset="2"/>
              </a:rPr>
              <a:t>		    					102 m</a:t>
            </a:r>
            <a:br>
              <a:rPr lang="es-ES" dirty="0">
                <a:sym typeface="Wingdings" panose="05000000000000000000" pitchFamily="2" charset="2"/>
              </a:rPr>
            </a:br>
            <a:r>
              <a:rPr lang="es-ES" dirty="0">
                <a:sym typeface="Wingdings" panose="05000000000000000000" pitchFamily="2" charset="2"/>
              </a:rPr>
              <a:t>	Humedad relativa 				81 %</a:t>
            </a:r>
            <a:br>
              <a:rPr lang="es-ES" dirty="0">
                <a:sym typeface="Wingdings" panose="05000000000000000000" pitchFamily="2" charset="2"/>
              </a:rPr>
            </a:br>
            <a:r>
              <a:rPr lang="es-ES" dirty="0">
                <a:sym typeface="Wingdings" panose="05000000000000000000" pitchFamily="2" charset="2"/>
              </a:rPr>
              <a:t>	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		</a:t>
            </a:r>
            <a:br>
              <a:rPr lang="es-ES" dirty="0"/>
            </a:br>
            <a:r>
              <a:rPr lang="es-E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78017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699052"/>
            <a:ext cx="10018713" cy="811696"/>
          </a:xfrm>
        </p:spPr>
        <p:txBody>
          <a:bodyPr/>
          <a:lstStyle/>
          <a:p>
            <a:r>
              <a:rPr lang="es-ES" b="1" dirty="0"/>
              <a:t>Necesidades del edifico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04728" y="2001078"/>
            <a:ext cx="10018713" cy="3869635"/>
          </a:xfrm>
        </p:spPr>
        <p:txBody>
          <a:bodyPr anchor="t">
            <a:normAutofit/>
          </a:bodyPr>
          <a:lstStyle/>
          <a:p>
            <a:r>
              <a:rPr lang="es-ES" sz="3100" dirty="0"/>
              <a:t>Suministro de A.C.S para las duchas</a:t>
            </a:r>
            <a:br>
              <a:rPr lang="es-ES" sz="3100" dirty="0"/>
            </a:br>
            <a:endParaRPr lang="es-ES" sz="3100" dirty="0"/>
          </a:p>
          <a:p>
            <a:r>
              <a:rPr lang="es-ES" sz="3100" dirty="0"/>
              <a:t>Conservación del ambiente del recinto de los vasos</a:t>
            </a:r>
            <a:br>
              <a:rPr lang="es-ES" sz="3100" dirty="0"/>
            </a:br>
            <a:endParaRPr lang="es-ES" sz="3100" dirty="0"/>
          </a:p>
          <a:p>
            <a:r>
              <a:rPr lang="es-ES" sz="3100" dirty="0"/>
              <a:t>Calentamiento del agua de los vasos </a:t>
            </a:r>
          </a:p>
        </p:txBody>
      </p:sp>
    </p:spTree>
    <p:extLst>
      <p:ext uri="{BB962C8B-B14F-4D97-AF65-F5344CB8AC3E}">
        <p14:creationId xmlns:p14="http://schemas.microsoft.com/office/powerpoint/2010/main" val="305145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437323"/>
            <a:ext cx="10018713" cy="768626"/>
          </a:xfrm>
        </p:spPr>
        <p:txBody>
          <a:bodyPr>
            <a:normAutofit/>
          </a:bodyPr>
          <a:lstStyle/>
          <a:p>
            <a:r>
              <a:rPr lang="es-ES" b="1" dirty="0"/>
              <a:t>Potencias de cálculo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609486"/>
              </p:ext>
            </p:extLst>
          </p:nvPr>
        </p:nvGraphicFramePr>
        <p:xfrm>
          <a:off x="1948069" y="1404938"/>
          <a:ext cx="8931966" cy="4121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5983">
                  <a:extLst>
                    <a:ext uri="{9D8B030D-6E8A-4147-A177-3AD203B41FA5}">
                      <a16:colId xmlns="" xmlns:a16="http://schemas.microsoft.com/office/drawing/2014/main" val="318956663"/>
                    </a:ext>
                  </a:extLst>
                </a:gridCol>
                <a:gridCol w="4465983">
                  <a:extLst>
                    <a:ext uri="{9D8B030D-6E8A-4147-A177-3AD203B41FA5}">
                      <a16:colId xmlns="" xmlns:a16="http://schemas.microsoft.com/office/drawing/2014/main" val="2110927255"/>
                    </a:ext>
                  </a:extLst>
                </a:gridCol>
              </a:tblGrid>
              <a:tr h="824244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    INSTALACIÓN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POTENCIA TÉRMICA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58258442"/>
                  </a:ext>
                </a:extLst>
              </a:tr>
              <a:tr h="824244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Climatización del ambiente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160 kW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0106721"/>
                  </a:ext>
                </a:extLst>
              </a:tr>
              <a:tr h="824244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Agua de los vasos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106 kW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00459677"/>
                  </a:ext>
                </a:extLst>
              </a:tr>
              <a:tr h="824244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Agua</a:t>
                      </a:r>
                      <a:r>
                        <a:rPr lang="es-ES" sz="2400" b="1" baseline="0" dirty="0"/>
                        <a:t> Caliente Sanitaria </a:t>
                      </a:r>
                      <a:endParaRPr lang="es-E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100kW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713511149"/>
                  </a:ext>
                </a:extLst>
              </a:tr>
              <a:tr h="824244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Pérdidas</a:t>
                      </a:r>
                      <a:r>
                        <a:rPr lang="es-ES" sz="2400" b="1" baseline="0" dirty="0"/>
                        <a:t> de vapor de agua</a:t>
                      </a:r>
                      <a:endParaRPr lang="es-E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132</a:t>
                      </a:r>
                      <a:r>
                        <a:rPr lang="es-ES" sz="3200" baseline="0" dirty="0"/>
                        <a:t> kg/h</a:t>
                      </a:r>
                      <a:endParaRPr lang="es-E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24830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04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7319" y="818321"/>
            <a:ext cx="10018713" cy="798443"/>
          </a:xfrm>
        </p:spPr>
        <p:txBody>
          <a:bodyPr>
            <a:normAutofit/>
          </a:bodyPr>
          <a:lstStyle/>
          <a:p>
            <a:r>
              <a:rPr lang="es-ES" sz="4400" b="1" dirty="0"/>
              <a:t>Selección de equipos generadores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45701" y="1895061"/>
            <a:ext cx="8931899" cy="4306957"/>
          </a:xfrm>
        </p:spPr>
        <p:txBody>
          <a:bodyPr anchor="t"/>
          <a:lstStyle/>
          <a:p>
            <a:pPr marL="0" indent="0">
              <a:buNone/>
            </a:pPr>
            <a:endParaRPr lang="es-ES" dirty="0"/>
          </a:p>
          <a:p>
            <a:r>
              <a:rPr lang="es-ES" i="1" dirty="0"/>
              <a:t>Calderas de condensación	</a:t>
            </a:r>
            <a:r>
              <a:rPr lang="es-ES" dirty="0">
                <a:sym typeface="Wingdings" panose="05000000000000000000" pitchFamily="2" charset="2"/>
              </a:rPr>
              <a:t>	</a:t>
            </a:r>
            <a:r>
              <a:rPr lang="es-ES" dirty="0"/>
              <a:t>Alta eficiencia</a:t>
            </a:r>
            <a:br>
              <a:rPr lang="es-ES" dirty="0"/>
            </a:br>
            <a:endParaRPr lang="es-ES" dirty="0"/>
          </a:p>
          <a:p>
            <a:r>
              <a:rPr lang="es-ES" i="1" dirty="0"/>
              <a:t>Equipo de </a:t>
            </a:r>
            <a:r>
              <a:rPr lang="es-ES" i="1" dirty="0" err="1"/>
              <a:t>deshumectación</a:t>
            </a:r>
            <a:r>
              <a:rPr lang="es-ES" i="1" dirty="0"/>
              <a:t>	</a:t>
            </a:r>
            <a:r>
              <a:rPr lang="es-ES" dirty="0">
                <a:sym typeface="Wingdings" panose="05000000000000000000" pitchFamily="2" charset="2"/>
              </a:rPr>
              <a:t>	Con </a:t>
            </a:r>
            <a:r>
              <a:rPr lang="es-ES" dirty="0"/>
              <a:t>recuperación de energía activa</a:t>
            </a:r>
            <a:br>
              <a:rPr lang="es-ES" dirty="0"/>
            </a:br>
            <a:endParaRPr lang="es-ES" dirty="0"/>
          </a:p>
          <a:p>
            <a:r>
              <a:rPr lang="es-ES" i="1" dirty="0"/>
              <a:t>Paneles solares</a:t>
            </a:r>
            <a:r>
              <a:rPr lang="es-ES" dirty="0"/>
              <a:t>				 </a:t>
            </a:r>
            <a:r>
              <a:rPr lang="es-ES" dirty="0">
                <a:sym typeface="Wingdings" panose="05000000000000000000" pitchFamily="2" charset="2"/>
              </a:rPr>
              <a:t>	Aportación de energía gratuita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349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7075" y="646043"/>
            <a:ext cx="10018713" cy="798443"/>
          </a:xfrm>
        </p:spPr>
        <p:txBody>
          <a:bodyPr>
            <a:normAutofit/>
          </a:bodyPr>
          <a:lstStyle/>
          <a:p>
            <a:r>
              <a:rPr lang="es-ES" sz="4400" b="1" dirty="0"/>
              <a:t>Caldera de condensación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8870" y="2068788"/>
            <a:ext cx="4852117" cy="360997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166" y="2068789"/>
            <a:ext cx="47625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3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217181"/>
              </p:ext>
            </p:extLst>
          </p:nvPr>
        </p:nvGraphicFramePr>
        <p:xfrm>
          <a:off x="1974574" y="767866"/>
          <a:ext cx="9183756" cy="518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878">
                  <a:extLst>
                    <a:ext uri="{9D8B030D-6E8A-4147-A177-3AD203B41FA5}">
                      <a16:colId xmlns="" xmlns:a16="http://schemas.microsoft.com/office/drawing/2014/main" val="1876439545"/>
                    </a:ext>
                  </a:extLst>
                </a:gridCol>
                <a:gridCol w="4591878">
                  <a:extLst>
                    <a:ext uri="{9D8B030D-6E8A-4147-A177-3AD203B41FA5}">
                      <a16:colId xmlns="" xmlns:a16="http://schemas.microsoft.com/office/drawing/2014/main" val="1985646511"/>
                    </a:ext>
                  </a:extLst>
                </a:gridCol>
              </a:tblGrid>
              <a:tr h="647795">
                <a:tc gridSpan="2"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BUDERUS GB 312 - 160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4300220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Potencia</a:t>
                      </a:r>
                      <a:r>
                        <a:rPr lang="es-ES" sz="2400" b="1" baseline="0" dirty="0"/>
                        <a:t> útil a 80/60 </a:t>
                      </a:r>
                      <a:r>
                        <a:rPr lang="es-ES" sz="2400" b="1" baseline="0" dirty="0" err="1"/>
                        <a:t>ºC</a:t>
                      </a:r>
                      <a:endParaRPr lang="es-E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150 kW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998813840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Potencia</a:t>
                      </a:r>
                      <a:r>
                        <a:rPr lang="es-ES" sz="2400" b="1" baseline="0" dirty="0"/>
                        <a:t> nominal </a:t>
                      </a:r>
                      <a:endParaRPr lang="es-E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155</a:t>
                      </a:r>
                      <a:r>
                        <a:rPr lang="es-ES" sz="2400" b="1" baseline="0" dirty="0"/>
                        <a:t> kW</a:t>
                      </a:r>
                      <a:endParaRPr lang="es-E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8223248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Presión</a:t>
                      </a:r>
                      <a:r>
                        <a:rPr lang="es-ES" sz="2400" b="1" baseline="0" dirty="0"/>
                        <a:t> máx. de servicio</a:t>
                      </a:r>
                      <a:endParaRPr lang="es-E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4 bar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42261628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Peso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240 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32091862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Presión sonora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&lt; 55 </a:t>
                      </a:r>
                      <a:r>
                        <a:rPr lang="es-ES" sz="2400" b="1" dirty="0" err="1"/>
                        <a:t>dBA</a:t>
                      </a:r>
                      <a:endParaRPr lang="es-E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4534198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Presión sonora</a:t>
                      </a:r>
                      <a:r>
                        <a:rPr lang="es-ES" sz="2400" b="1" baseline="0" dirty="0"/>
                        <a:t> de salida de gases</a:t>
                      </a:r>
                      <a:endParaRPr lang="es-E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97 </a:t>
                      </a:r>
                      <a:r>
                        <a:rPr lang="es-ES" sz="2400" b="1" dirty="0" err="1"/>
                        <a:t>dBA</a:t>
                      </a:r>
                      <a:endParaRPr lang="es-E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20067386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Consumo de potencia eléctrica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190 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566530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318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6345" y="672549"/>
            <a:ext cx="10018713" cy="718930"/>
          </a:xfrm>
        </p:spPr>
        <p:txBody>
          <a:bodyPr>
            <a:noAutofit/>
          </a:bodyPr>
          <a:lstStyle/>
          <a:p>
            <a:r>
              <a:rPr lang="es-ES" sz="4400" b="1" dirty="0"/>
              <a:t>Equipo de </a:t>
            </a:r>
            <a:r>
              <a:rPr lang="es-ES" sz="4400" b="1" dirty="0" err="1"/>
              <a:t>deshumectación</a:t>
            </a:r>
            <a:endParaRPr lang="es-ES" sz="44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8975" y="2070857"/>
            <a:ext cx="6106903" cy="3362534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771" y="2070857"/>
            <a:ext cx="3887108" cy="336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60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641337"/>
              </p:ext>
            </p:extLst>
          </p:nvPr>
        </p:nvGraphicFramePr>
        <p:xfrm>
          <a:off x="2173357" y="688906"/>
          <a:ext cx="9170642" cy="5322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321">
                  <a:extLst>
                    <a:ext uri="{9D8B030D-6E8A-4147-A177-3AD203B41FA5}">
                      <a16:colId xmlns="" xmlns:a16="http://schemas.microsoft.com/office/drawing/2014/main" val="1348193218"/>
                    </a:ext>
                  </a:extLst>
                </a:gridCol>
                <a:gridCol w="4585321">
                  <a:extLst>
                    <a:ext uri="{9D8B030D-6E8A-4147-A177-3AD203B41FA5}">
                      <a16:colId xmlns="" xmlns:a16="http://schemas.microsoft.com/office/drawing/2014/main" val="2978293818"/>
                    </a:ext>
                  </a:extLst>
                </a:gridCol>
              </a:tblGrid>
              <a:tr h="642756">
                <a:tc gridSpan="2"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CIAT AQUAIR PREMIUM BCP 360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2207555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Potencia </a:t>
                      </a:r>
                      <a:r>
                        <a:rPr lang="es-ES" sz="2400" dirty="0" err="1"/>
                        <a:t>deshumidificación</a:t>
                      </a:r>
                      <a:r>
                        <a:rPr lang="es-ES" sz="2400" baseline="0" dirty="0"/>
                        <a:t> 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73,5  kg/h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74707380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/>
                        <a:t>Pot</a:t>
                      </a:r>
                      <a:r>
                        <a:rPr lang="es-ES" sz="2400" dirty="0"/>
                        <a:t>.</a:t>
                      </a:r>
                      <a:r>
                        <a:rPr lang="es-ES" sz="2400" baseline="0" dirty="0"/>
                        <a:t> Calorífica útil en Aire/Agua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26,1/43,5</a:t>
                      </a:r>
                      <a:r>
                        <a:rPr lang="es-ES" sz="2400" baseline="0" dirty="0"/>
                        <a:t> kW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109748808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Potencia absorbida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27,6 kW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51168365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Caudal de aire </a:t>
                      </a:r>
                      <a:r>
                        <a:rPr lang="es-ES" sz="2400" dirty="0" err="1"/>
                        <a:t>nom</a:t>
                      </a:r>
                      <a:r>
                        <a:rPr lang="es-ES" sz="2400" dirty="0"/>
                        <a:t>. Impulsión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24000</a:t>
                      </a:r>
                      <a:r>
                        <a:rPr lang="es-ES" sz="2400" baseline="0" dirty="0"/>
                        <a:t> 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s-ES" sz="2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2400" baseline="0" dirty="0"/>
                        <a:t>/h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56795722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Caudal aire </a:t>
                      </a:r>
                      <a:r>
                        <a:rPr lang="es-ES" sz="2400" dirty="0" err="1"/>
                        <a:t>nom</a:t>
                      </a:r>
                      <a:r>
                        <a:rPr lang="es-ES" sz="2400" dirty="0"/>
                        <a:t>. retorno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24000 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s-ES" sz="2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s-ES" sz="2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/h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46730925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Tipo ventilador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Plug </a:t>
                      </a:r>
                      <a:r>
                        <a:rPr lang="es-ES" sz="2400" dirty="0" err="1"/>
                        <a:t>fun</a:t>
                      </a:r>
                      <a:r>
                        <a:rPr lang="es-ES" sz="2400" baseline="0" dirty="0"/>
                        <a:t> EC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12007479"/>
                  </a:ext>
                </a:extLst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Batería apoyo 2 filas de </a:t>
                      </a:r>
                      <a:r>
                        <a:rPr lang="es-ES" sz="2400" dirty="0" err="1"/>
                        <a:t>pot</a:t>
                      </a:r>
                      <a:r>
                        <a:rPr lang="es-ES" sz="2400" dirty="0"/>
                        <a:t>. Calorífica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121,7 kW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39901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46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599661"/>
          </a:xfrm>
        </p:spPr>
        <p:txBody>
          <a:bodyPr>
            <a:noAutofit/>
          </a:bodyPr>
          <a:lstStyle/>
          <a:p>
            <a:r>
              <a:rPr lang="es-ES" sz="4400" b="1" dirty="0"/>
              <a:t>Paneles solares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4296" y="2038384"/>
            <a:ext cx="5072371" cy="2991398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589" y="2038385"/>
            <a:ext cx="4481495" cy="299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95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580632"/>
              </p:ext>
            </p:extLst>
          </p:nvPr>
        </p:nvGraphicFramePr>
        <p:xfrm>
          <a:off x="2266122" y="450578"/>
          <a:ext cx="9157390" cy="569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8695">
                  <a:extLst>
                    <a:ext uri="{9D8B030D-6E8A-4147-A177-3AD203B41FA5}">
                      <a16:colId xmlns="" xmlns:a16="http://schemas.microsoft.com/office/drawing/2014/main" val="2337962822"/>
                    </a:ext>
                  </a:extLst>
                </a:gridCol>
                <a:gridCol w="4578695">
                  <a:extLst>
                    <a:ext uri="{9D8B030D-6E8A-4147-A177-3AD203B41FA5}">
                      <a16:colId xmlns="" xmlns:a16="http://schemas.microsoft.com/office/drawing/2014/main" val="2058455433"/>
                    </a:ext>
                  </a:extLst>
                </a:gridCol>
              </a:tblGrid>
              <a:tr h="636100">
                <a:tc gridSpan="2"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SAUNIER DUVAL HELIOPLAN</a:t>
                      </a:r>
                      <a:r>
                        <a:rPr lang="es-ES" sz="2800" baseline="0" dirty="0"/>
                        <a:t> SCV 2.3</a:t>
                      </a:r>
                      <a:endParaRPr lang="es-ES" sz="2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9956183"/>
                  </a:ext>
                </a:extLst>
              </a:tr>
              <a:tr h="50599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Superficie de captación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2,35 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s-ES" sz="2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95064804"/>
                  </a:ext>
                </a:extLst>
              </a:tr>
              <a:tr h="50599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Rendimiento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0,75 %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1564506"/>
                  </a:ext>
                </a:extLst>
              </a:tr>
              <a:tr h="50599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/>
                        <a:t>Temp</a:t>
                      </a:r>
                      <a:r>
                        <a:rPr lang="es-ES" sz="2400" dirty="0"/>
                        <a:t>. Máx. estancamiento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190 </a:t>
                      </a:r>
                      <a:r>
                        <a:rPr lang="es-ES" sz="2400" dirty="0" err="1"/>
                        <a:t>ºC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305414926"/>
                  </a:ext>
                </a:extLst>
              </a:tr>
              <a:tr h="50599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Volumen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1,34 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43048263"/>
                  </a:ext>
                </a:extLst>
              </a:tr>
              <a:tr h="50599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Presión máxima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10 bar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34385588"/>
                  </a:ext>
                </a:extLst>
              </a:tr>
              <a:tr h="50599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Peso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38 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95984434"/>
                  </a:ext>
                </a:extLst>
              </a:tr>
              <a:tr h="505992">
                <a:tc rowSpan="2"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Tipo de vidrio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Vidrio solar de seguridad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06064525"/>
                  </a:ext>
                </a:extLst>
              </a:tr>
              <a:tr h="505992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Transmisión 91 %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28272577"/>
                  </a:ext>
                </a:extLst>
              </a:tr>
              <a:tr h="505992">
                <a:tc rowSpan="2"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Aislamiento trasero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Espesor 40</a:t>
                      </a:r>
                      <a:r>
                        <a:rPr lang="es-ES" sz="2400" baseline="0" dirty="0"/>
                        <a:t> mm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17692357"/>
                  </a:ext>
                </a:extLst>
              </a:tr>
              <a:tr h="505992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/>
                        <a:t>Transmitancia</a:t>
                      </a:r>
                      <a:r>
                        <a:rPr lang="es-ES" sz="2400" dirty="0"/>
                        <a:t> 0,035 W/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s-ES" sz="2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s-ES" sz="2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3281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85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0816" y="540026"/>
            <a:ext cx="10018713" cy="798443"/>
          </a:xfrm>
        </p:spPr>
        <p:txBody>
          <a:bodyPr>
            <a:normAutofit/>
          </a:bodyPr>
          <a:lstStyle/>
          <a:p>
            <a:r>
              <a:rPr lang="es-ES" b="1" dirty="0"/>
              <a:t>Red de tuberías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02613" y="1726094"/>
            <a:ext cx="6944004" cy="3349488"/>
          </a:xfrm>
        </p:spPr>
        <p:txBody>
          <a:bodyPr anchor="t"/>
          <a:lstStyle/>
          <a:p>
            <a:r>
              <a:rPr lang="es-ES" dirty="0"/>
              <a:t>Circuito de A.C.S 				</a:t>
            </a:r>
            <a:r>
              <a:rPr lang="es-ES" dirty="0">
                <a:sym typeface="Wingdings" panose="05000000000000000000" pitchFamily="2" charset="2"/>
              </a:rPr>
              <a:t> 	Polipropileno</a:t>
            </a:r>
          </a:p>
          <a:p>
            <a:r>
              <a:rPr lang="es-ES" dirty="0">
                <a:sym typeface="Wingdings" panose="05000000000000000000" pitchFamily="2" charset="2"/>
              </a:rPr>
              <a:t>Circuito secundario de vasos	 	PVC</a:t>
            </a:r>
          </a:p>
          <a:p>
            <a:r>
              <a:rPr lang="es-ES" dirty="0">
                <a:sym typeface="Wingdings" panose="05000000000000000000" pitchFamily="2" charset="2"/>
              </a:rPr>
              <a:t>Circuito primario de calderas 	 	Fundición gris</a:t>
            </a:r>
          </a:p>
          <a:p>
            <a:r>
              <a:rPr lang="es-ES" dirty="0">
                <a:sym typeface="Wingdings" panose="05000000000000000000" pitchFamily="2" charset="2"/>
              </a:rPr>
              <a:t>Circuito primario solar  			 	Cobre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788" y="4613668"/>
            <a:ext cx="1868622" cy="19800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414" y="4604124"/>
            <a:ext cx="1999158" cy="19991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222" y="4604289"/>
            <a:ext cx="2017915" cy="201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22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64704"/>
          </a:xfrm>
        </p:spPr>
        <p:txBody>
          <a:bodyPr>
            <a:normAutofit/>
          </a:bodyPr>
          <a:lstStyle/>
          <a:p>
            <a:r>
              <a:rPr lang="es-ES" sz="4400" b="1" dirty="0"/>
              <a:t>Bombas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66052" y="1964633"/>
            <a:ext cx="10018713" cy="3124201"/>
          </a:xfrm>
        </p:spPr>
        <p:txBody>
          <a:bodyPr>
            <a:normAutofit/>
          </a:bodyPr>
          <a:lstStyle/>
          <a:p>
            <a:r>
              <a:rPr lang="es-ES" sz="2800" dirty="0"/>
              <a:t>Bomba simple</a:t>
            </a:r>
            <a:br>
              <a:rPr lang="es-ES" sz="2800" dirty="0"/>
            </a:br>
            <a:endParaRPr lang="es-ES" sz="2800" dirty="0"/>
          </a:p>
          <a:p>
            <a:r>
              <a:rPr lang="es-ES" sz="2800" dirty="0"/>
              <a:t>Bombas gemelas</a:t>
            </a:r>
            <a:br>
              <a:rPr lang="es-ES" sz="2800" dirty="0"/>
            </a:br>
            <a:endParaRPr lang="es-ES" sz="2800" dirty="0"/>
          </a:p>
          <a:p>
            <a:r>
              <a:rPr lang="es-ES" sz="2800" dirty="0"/>
              <a:t>Dos bombas simples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025" y="4375112"/>
            <a:ext cx="3804234" cy="19996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413" y="1583907"/>
            <a:ext cx="3017458" cy="258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84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4452" y="237619"/>
            <a:ext cx="10018713" cy="796052"/>
          </a:xfrm>
        </p:spPr>
        <p:txBody>
          <a:bodyPr/>
          <a:lstStyle/>
          <a:p>
            <a:r>
              <a:rPr lang="es-ES" b="1" dirty="0" err="1"/>
              <a:t>Valvulería</a:t>
            </a:r>
            <a:r>
              <a:rPr lang="es-ES" b="1" dirty="0"/>
              <a:t> y Control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25107" y="1144470"/>
            <a:ext cx="4386469" cy="417443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" b="1" dirty="0"/>
              <a:t>	</a:t>
            </a:r>
            <a:r>
              <a:rPr lang="es-ES" b="1" i="1" u="sng" dirty="0"/>
              <a:t>Control</a:t>
            </a:r>
          </a:p>
          <a:p>
            <a:pPr>
              <a:buFontTx/>
              <a:buChar char="-"/>
            </a:pPr>
            <a:r>
              <a:rPr lang="es-ES" dirty="0"/>
              <a:t>Sonda de temperatura</a:t>
            </a:r>
          </a:p>
          <a:p>
            <a:pPr>
              <a:buFontTx/>
              <a:buChar char="-"/>
            </a:pPr>
            <a:r>
              <a:rPr lang="es-ES" dirty="0"/>
              <a:t>Servomotor rotativo</a:t>
            </a:r>
          </a:p>
          <a:p>
            <a:pPr>
              <a:buFontTx/>
              <a:buChar char="-"/>
            </a:pPr>
            <a:r>
              <a:rPr lang="es-ES" dirty="0"/>
              <a:t>Regulador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2670313" y="1144470"/>
            <a:ext cx="4386469" cy="41744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b="1" i="1" dirty="0"/>
              <a:t>	</a:t>
            </a:r>
            <a:r>
              <a:rPr lang="es-ES" b="1" i="1" u="sng" dirty="0"/>
              <a:t>Válvulas</a:t>
            </a:r>
          </a:p>
          <a:p>
            <a:pPr>
              <a:buFontTx/>
              <a:buChar char="-"/>
            </a:pPr>
            <a:r>
              <a:rPr lang="es-ES" dirty="0"/>
              <a:t>Válvula de bola</a:t>
            </a:r>
          </a:p>
          <a:p>
            <a:pPr>
              <a:buFontTx/>
              <a:buChar char="-"/>
            </a:pPr>
            <a:r>
              <a:rPr lang="es-ES" dirty="0"/>
              <a:t>Válvula 3 vías </a:t>
            </a:r>
          </a:p>
          <a:p>
            <a:pPr>
              <a:buFontTx/>
              <a:buChar char="-"/>
            </a:pPr>
            <a:r>
              <a:rPr lang="es-ES" dirty="0"/>
              <a:t>Válvula de seguridad</a:t>
            </a:r>
          </a:p>
          <a:p>
            <a:pPr>
              <a:buFontTx/>
              <a:buChar char="-"/>
            </a:pPr>
            <a:r>
              <a:rPr lang="es-ES" dirty="0"/>
              <a:t>Filtro </a:t>
            </a:r>
          </a:p>
          <a:p>
            <a:pPr>
              <a:buFontTx/>
              <a:buChar char="-"/>
            </a:pPr>
            <a:r>
              <a:rPr lang="es-ES" dirty="0"/>
              <a:t>Válvula </a:t>
            </a:r>
            <a:r>
              <a:rPr lang="es-ES" dirty="0" err="1"/>
              <a:t>antiretorno</a:t>
            </a:r>
            <a:endParaRPr lang="es-ES" dirty="0"/>
          </a:p>
          <a:p>
            <a:pPr>
              <a:buFontTx/>
              <a:buChar char="-"/>
            </a:pPr>
            <a:r>
              <a:rPr lang="es-ES" dirty="0" err="1"/>
              <a:t>Purgardor</a:t>
            </a:r>
            <a:r>
              <a:rPr lang="es-ES" dirty="0"/>
              <a:t>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205" y="3932606"/>
            <a:ext cx="3124852" cy="27264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8344" t="11629" r="3728" b="9973"/>
          <a:stretch/>
        </p:blipFill>
        <p:spPr>
          <a:xfrm>
            <a:off x="2670313" y="5112844"/>
            <a:ext cx="1867561" cy="15461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172" y="5101568"/>
            <a:ext cx="1704637" cy="15461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1942" y="3932606"/>
            <a:ext cx="1434965" cy="272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63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4728" y="341243"/>
            <a:ext cx="503515" cy="6353055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Presupuesto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0780" y="119270"/>
            <a:ext cx="5160148" cy="6575028"/>
          </a:xfrm>
        </p:spPr>
      </p:pic>
    </p:spTree>
    <p:extLst>
      <p:ext uri="{BB962C8B-B14F-4D97-AF65-F5344CB8AC3E}">
        <p14:creationId xmlns:p14="http://schemas.microsoft.com/office/powerpoint/2010/main" val="185297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220980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es-ES" sz="9600" b="1" dirty="0"/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45320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36573" y="1497127"/>
            <a:ext cx="8918848" cy="2644546"/>
          </a:xfrm>
        </p:spPr>
        <p:txBody>
          <a:bodyPr>
            <a:noAutofit/>
          </a:bodyPr>
          <a:lstStyle/>
          <a:p>
            <a:r>
              <a:rPr lang="es-ES" sz="4000" dirty="0" smtClean="0"/>
              <a:t>Diseño de i</a:t>
            </a:r>
            <a:r>
              <a:rPr lang="es-ES" sz="4000" dirty="0" smtClean="0"/>
              <a:t>nstalación </a:t>
            </a:r>
            <a:r>
              <a:rPr lang="es-ES" sz="4000" dirty="0"/>
              <a:t>de climatización y A.C.S con apoyo de energía solar para </a:t>
            </a:r>
            <a:r>
              <a:rPr lang="es-ES" sz="4000" dirty="0" smtClean="0"/>
              <a:t>piscina cubierta </a:t>
            </a:r>
            <a:r>
              <a:rPr lang="es-ES" sz="4000" dirty="0"/>
              <a:t>en </a:t>
            </a:r>
            <a:r>
              <a:rPr lang="es-ES" sz="4000" dirty="0" err="1"/>
              <a:t>Ribarroja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20608" y="5691076"/>
            <a:ext cx="4134813" cy="657738"/>
          </a:xfrm>
        </p:spPr>
        <p:txBody>
          <a:bodyPr>
            <a:noAutofit/>
          </a:bodyPr>
          <a:lstStyle/>
          <a:p>
            <a:r>
              <a:rPr lang="es-ES" sz="2000" dirty="0"/>
              <a:t>Iván Peinado Asensi</a:t>
            </a:r>
            <a:br>
              <a:rPr lang="es-ES" sz="2000" dirty="0"/>
            </a:br>
            <a:r>
              <a:rPr lang="es-ES" sz="2000" dirty="0"/>
              <a:t>Noviembre 2016</a:t>
            </a:r>
          </a:p>
        </p:txBody>
      </p:sp>
      <p:pic>
        <p:nvPicPr>
          <p:cNvPr id="4" name="4 Imagen" descr="etsid_tr.WM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19" y="318268"/>
            <a:ext cx="2431979" cy="655146"/>
          </a:xfrm>
          <a:prstGeom prst="rect">
            <a:avLst/>
          </a:prstGeom>
        </p:spPr>
      </p:pic>
      <p:pic>
        <p:nvPicPr>
          <p:cNvPr id="5" name="15 Imagen" descr="marca_UPV_principal_color15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534" y="169998"/>
            <a:ext cx="2698887" cy="943184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8123582" y="4665386"/>
            <a:ext cx="3531839" cy="9939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500" dirty="0"/>
              <a:t>TRABAJO FIN DE GRADO INGENIERÍA MECÁNICA</a:t>
            </a:r>
          </a:p>
        </p:txBody>
      </p:sp>
    </p:spTree>
    <p:extLst>
      <p:ext uri="{BB962C8B-B14F-4D97-AF65-F5344CB8AC3E}">
        <p14:creationId xmlns:p14="http://schemas.microsoft.com/office/powerpoint/2010/main" val="34932901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457</TotalTime>
  <Words>270</Words>
  <Application>Microsoft Office PowerPoint</Application>
  <PresentationFormat>Personalizado</PresentationFormat>
  <Paragraphs>104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Parallax</vt:lpstr>
      <vt:lpstr>Diseño de instalación de climatización y A.C.S con apoyo de energía solar para piscina cubierta en Ribarroja</vt:lpstr>
      <vt:lpstr>Introducción</vt:lpstr>
      <vt:lpstr>Necesidades del edifico</vt:lpstr>
      <vt:lpstr>Potencias de cálculo</vt:lpstr>
      <vt:lpstr>Selección de equipos generadores</vt:lpstr>
      <vt:lpstr>Caldera de condensación </vt:lpstr>
      <vt:lpstr>Presentación de PowerPoint</vt:lpstr>
      <vt:lpstr>Equipo de deshumectación</vt:lpstr>
      <vt:lpstr>Presentación de PowerPoint</vt:lpstr>
      <vt:lpstr>Paneles solares</vt:lpstr>
      <vt:lpstr>Presentación de PowerPoint</vt:lpstr>
      <vt:lpstr>Red de tuberías</vt:lpstr>
      <vt:lpstr>Bombas</vt:lpstr>
      <vt:lpstr>Valvulería y Control</vt:lpstr>
      <vt:lpstr>Presupuesto</vt:lpstr>
      <vt:lpstr>Gracias por su atención</vt:lpstr>
      <vt:lpstr>Diseño de instalación de climatización y A.C.S con apoyo de energía solar para piscina cubierta en Ribarroja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Instalación de climatización y A.C.S con apoyo de energía solar para piscina en Ribarroja</dc:title>
  <dc:creator>Iván Peinado Asensi</dc:creator>
  <cp:lastModifiedBy>Manuel Jesus Espinosa Gomez</cp:lastModifiedBy>
  <cp:revision>29</cp:revision>
  <dcterms:created xsi:type="dcterms:W3CDTF">2016-11-16T15:23:22Z</dcterms:created>
  <dcterms:modified xsi:type="dcterms:W3CDTF">2016-11-18T11:38:50Z</dcterms:modified>
</cp:coreProperties>
</file>