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0" r:id="rId4"/>
    <p:sldId id="269" r:id="rId5"/>
    <p:sldId id="273" r:id="rId6"/>
    <p:sldId id="272" r:id="rId7"/>
    <p:sldId id="263" r:id="rId8"/>
    <p:sldId id="264" r:id="rId9"/>
    <p:sldId id="265" r:id="rId10"/>
    <p:sldId id="266" r:id="rId11"/>
    <p:sldId id="271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>
      <p:cViewPr varScale="1">
        <p:scale>
          <a:sx n="115" d="100"/>
          <a:sy n="115" d="100"/>
        </p:scale>
        <p:origin x="14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D918EA4-405C-4867-A23A-1DB65E3D3084}" type="datetimeFigureOut">
              <a:rPr lang="es-ES"/>
              <a:pPr>
                <a:defRPr/>
              </a:pPr>
              <a:t>08/02/2017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156479A-3FC4-477D-8D96-8AE93559FA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8977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5B908C0-521E-4E07-BA56-97DA52045674}" type="datetimeFigureOut">
              <a:rPr lang="es-ES"/>
              <a:pPr>
                <a:defRPr/>
              </a:pPr>
              <a:t>08/02/2017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0253A04-C0D2-4475-B724-442D989AF5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6917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8C0098-6F9E-4607-AB72-362AF2739E1D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fondo bola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304800"/>
            <a:ext cx="4578350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771800" y="2693987"/>
            <a:ext cx="6057818" cy="1470025"/>
          </a:xfrm>
        </p:spPr>
        <p:txBody>
          <a:bodyPr>
            <a:noAutofit/>
          </a:bodyPr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es-ES" sz="4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23928" y="4293096"/>
            <a:ext cx="4977698" cy="1656184"/>
          </a:xfrm>
        </p:spPr>
        <p:txBody>
          <a:bodyPr>
            <a:normAutofit/>
          </a:bodyPr>
          <a:lstStyle>
            <a:lvl1pPr marL="0" indent="0" algn="l" rtl="0" fontAlgn="auto">
              <a:spcBef>
                <a:spcPts val="0"/>
              </a:spcBef>
              <a:spcAft>
                <a:spcPts val="0"/>
              </a:spcAft>
              <a:buNone/>
              <a:defRPr lang="es-ES" sz="3600" b="1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723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63"/>
          <a:stretch>
            <a:fillRect/>
          </a:stretch>
        </p:blipFill>
        <p:spPr bwMode="auto">
          <a:xfrm>
            <a:off x="4132263" y="11113"/>
            <a:ext cx="136842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925" y="581025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4"/>
          <a:stretch>
            <a:fillRect/>
          </a:stretch>
        </p:blipFill>
        <p:spPr bwMode="auto">
          <a:xfrm>
            <a:off x="5516563" y="0"/>
            <a:ext cx="1163637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7188"/>
            <a:ext cx="91440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3"/>
          <a:stretch>
            <a:fillRect/>
          </a:stretch>
        </p:blipFill>
        <p:spPr bwMode="auto">
          <a:xfrm>
            <a:off x="0" y="1989138"/>
            <a:ext cx="69532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852738"/>
            <a:ext cx="71913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3"/>
          <a:stretch>
            <a:fillRect/>
          </a:stretch>
        </p:blipFill>
        <p:spPr bwMode="auto">
          <a:xfrm>
            <a:off x="0" y="3573463"/>
            <a:ext cx="862013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U:\LOGOS\etsidp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76200"/>
            <a:ext cx="15843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0013"/>
            <a:ext cx="1871662" cy="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7" descr="U:\LOGOS\marca_UPV_principal_color300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595313"/>
            <a:ext cx="14287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4"/>
          <a:stretch>
            <a:fillRect/>
          </a:stretch>
        </p:blipFill>
        <p:spPr bwMode="auto">
          <a:xfrm>
            <a:off x="2627313" y="12700"/>
            <a:ext cx="13906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553" y="2132856"/>
            <a:ext cx="7344879" cy="4176464"/>
          </a:xfrm>
        </p:spPr>
        <p:txBody>
          <a:bodyPr anchor="t">
            <a:normAutofit/>
          </a:bodyPr>
          <a:lstStyle>
            <a:lvl1pPr algn="l">
              <a:defRPr sz="2000" b="0" cap="none" baseline="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606375"/>
          </a:xfrm>
        </p:spPr>
        <p:txBody>
          <a:bodyPr anchor="b">
            <a:noAutofit/>
          </a:bodyPr>
          <a:lstStyle>
            <a:lvl1pPr marL="0" indent="0">
              <a:buNone/>
              <a:defRPr sz="2400" b="1" i="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5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8532813" y="0"/>
            <a:ext cx="6048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69A3B-60AE-4CAB-A4CA-1A6CDF246D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263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85" r="87561"/>
          <a:stretch>
            <a:fillRect/>
          </a:stretch>
        </p:blipFill>
        <p:spPr bwMode="auto">
          <a:xfrm>
            <a:off x="0" y="5605463"/>
            <a:ext cx="777875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48" r="37634"/>
          <a:stretch>
            <a:fillRect/>
          </a:stretch>
        </p:blipFill>
        <p:spPr bwMode="auto">
          <a:xfrm>
            <a:off x="8462963" y="4767263"/>
            <a:ext cx="681037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00"/>
          <a:stretch>
            <a:fillRect/>
          </a:stretch>
        </p:blipFill>
        <p:spPr bwMode="auto">
          <a:xfrm>
            <a:off x="8748713" y="5661025"/>
            <a:ext cx="3952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U:\LOGOS\etsidp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8100"/>
            <a:ext cx="15843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9213"/>
            <a:ext cx="10810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7" descr="U:\LOGOS\marca_UPV_principal_color300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73025"/>
            <a:ext cx="14303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0" t="88518"/>
          <a:stretch>
            <a:fillRect/>
          </a:stretch>
        </p:blipFill>
        <p:spPr bwMode="auto">
          <a:xfrm>
            <a:off x="638175" y="6394450"/>
            <a:ext cx="8505825" cy="463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0" b="55641"/>
          <a:stretch>
            <a:fillRect/>
          </a:stretch>
        </p:blipFill>
        <p:spPr bwMode="auto">
          <a:xfrm>
            <a:off x="8589963" y="2897188"/>
            <a:ext cx="554037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3"/>
          <a:stretch>
            <a:fillRect/>
          </a:stretch>
        </p:blipFill>
        <p:spPr bwMode="auto">
          <a:xfrm>
            <a:off x="0" y="2776538"/>
            <a:ext cx="611188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8"/>
          <a:stretch>
            <a:fillRect/>
          </a:stretch>
        </p:blipFill>
        <p:spPr bwMode="auto">
          <a:xfrm>
            <a:off x="0" y="3779838"/>
            <a:ext cx="3111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8438" y="1700808"/>
            <a:ext cx="7754002" cy="4608512"/>
          </a:xfrm>
        </p:spPr>
        <p:txBody>
          <a:bodyPr anchor="t">
            <a:normAutofit/>
          </a:bodyPr>
          <a:lstStyle>
            <a:lvl1pPr algn="l">
              <a:defRPr sz="2000" b="0" cap="none" baseline="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78437" y="980728"/>
            <a:ext cx="7754003" cy="606375"/>
          </a:xfrm>
        </p:spPr>
        <p:txBody>
          <a:bodyPr anchor="b">
            <a:noAutofit/>
          </a:bodyPr>
          <a:lstStyle>
            <a:lvl1pPr marL="0" indent="0">
              <a:buNone/>
              <a:defRPr sz="2400" b="1" i="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8532813" y="0"/>
            <a:ext cx="6048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A3D10-9BFC-4358-83F3-BBD3CD3BFC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283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67FE92-A758-49E9-B465-97E1C2C0DBA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5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6.png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47664" y="2349500"/>
            <a:ext cx="7416824" cy="1814513"/>
          </a:xfrm>
        </p:spPr>
        <p:txBody>
          <a:bodyPr rtlCol="0"/>
          <a:lstStyle/>
          <a:p>
            <a:pPr algn="ctr">
              <a:defRPr/>
            </a:pPr>
            <a:r>
              <a:rPr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 de trayectoria de la simulación de un brazo robot de 5 grados de libertad, controlado mediante la plataforma C2000 </a:t>
            </a:r>
            <a:r>
              <a:rPr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Piccolo</a:t>
            </a:r>
            <a:r>
              <a:rPr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LAUNCHXL-F28027F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24300" y="4292600"/>
            <a:ext cx="4976813" cy="1657350"/>
          </a:xfrm>
        </p:spPr>
        <p:txBody>
          <a:bodyPr rtlCol="0"/>
          <a:lstStyle/>
          <a:p>
            <a:pPr algn="ctr">
              <a:defRPr/>
            </a:pPr>
            <a:r>
              <a:rPr sz="2000" dirty="0">
                <a:solidFill>
                  <a:schemeClr val="tx1"/>
                </a:solidFill>
              </a:rPr>
              <a:t>Presentado por:</a:t>
            </a:r>
          </a:p>
          <a:p>
            <a:pPr algn="ctr">
              <a:defRPr/>
            </a:pPr>
            <a:r>
              <a:rPr sz="2000" dirty="0">
                <a:solidFill>
                  <a:schemeClr val="tx1"/>
                </a:solidFill>
              </a:rPr>
              <a:t>John Germán Vera </a:t>
            </a:r>
            <a:r>
              <a:rPr sz="2000" dirty="0" smtClean="0">
                <a:solidFill>
                  <a:schemeClr val="tx1"/>
                </a:solidFill>
              </a:rPr>
              <a:t>Luzuriaga</a:t>
            </a:r>
          </a:p>
          <a:p>
            <a:pPr algn="ctr">
              <a:defRPr/>
            </a:pPr>
            <a:endParaRPr sz="20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sz="2000" dirty="0">
                <a:solidFill>
                  <a:schemeClr val="tx1"/>
                </a:solidFill>
              </a:rPr>
              <a:t>Director:</a:t>
            </a:r>
          </a:p>
          <a:p>
            <a:pPr algn="ctr">
              <a:defRPr/>
            </a:pPr>
            <a:r>
              <a:rPr sz="2000" dirty="0">
                <a:solidFill>
                  <a:schemeClr val="tx1"/>
                </a:solidFill>
              </a:rPr>
              <a:t>Dr. D. Francisco José Gimeno Sales.</a:t>
            </a:r>
          </a:p>
          <a:p>
            <a:pPr algn="ctr">
              <a:defRPr/>
            </a:pPr>
            <a:endParaRPr dirty="0"/>
          </a:p>
        </p:txBody>
      </p:sp>
      <p:sp>
        <p:nvSpPr>
          <p:cNvPr id="7172" name="Marcador de contenido 2"/>
          <p:cNvSpPr txBox="1">
            <a:spLocks/>
          </p:cNvSpPr>
          <p:nvPr/>
        </p:nvSpPr>
        <p:spPr bwMode="auto">
          <a:xfrm>
            <a:off x="130175" y="6237312"/>
            <a:ext cx="90201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</a:pPr>
            <a:r>
              <a:rPr lang="es-ES" altLang="en-US" sz="1600" dirty="0"/>
              <a:t>Febrero 2017.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8550" y="1382713"/>
            <a:ext cx="7388225" cy="60642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/>
              <a:t>INDICE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B01895-A596-4F86-932A-34E340E012BD}" type="slidenum">
              <a:rPr lang="es-ES"/>
              <a:pPr>
                <a:defRPr/>
              </a:pPr>
              <a:t>2</a:t>
            </a:fld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476375" y="1989138"/>
            <a:ext cx="6408738" cy="48936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Objetivos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Introducción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Control de la trayectoria </a:t>
            </a:r>
          </a:p>
          <a:p>
            <a:pPr marL="971550" lvl="1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Cinemática Directa e Inversa</a:t>
            </a:r>
          </a:p>
          <a:p>
            <a:pPr marL="971550" lvl="1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s-ES" sz="2400" b="1" u="sng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Matriz Jacobiana y Singularidad</a:t>
            </a:r>
          </a:p>
          <a:p>
            <a:pPr marL="971550" lvl="1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s-ES" sz="2400" b="1" u="sng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Generador de trayectoria</a:t>
            </a:r>
            <a:endParaRPr lang="es-ES" sz="2400" b="1" u="sng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Simulación de la trayectoria por medio de Matlab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Implementación del control de la trayectoria mediante el DSC-F28027F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Resultados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4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Conclusiones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CA" sz="2400" b="1" u="sng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981075"/>
            <a:ext cx="7754938" cy="60642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objetivos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EB57C-2D98-4756-9DBD-6EF1F849D822}" type="slidenum">
              <a:rPr lang="es-ES"/>
              <a:pPr>
                <a:defRPr/>
              </a:pPr>
              <a:t>3</a:t>
            </a:fld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16013" y="2060575"/>
            <a:ext cx="7127875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atin typeface="+mn-lt"/>
              </a:rPr>
              <a:t>OBJETIVO PRINCIPAL</a:t>
            </a:r>
            <a:endParaRPr lang="en-CA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latin typeface="+mn-lt"/>
              </a:rPr>
              <a:t>Controlar la trayectoria de un brazo robot de 5 GDL simulado por computadora </a:t>
            </a:r>
            <a:r>
              <a:rPr lang="es-ES" dirty="0" smtClean="0">
                <a:latin typeface="+mn-lt"/>
              </a:rPr>
              <a:t>con el software </a:t>
            </a:r>
            <a:r>
              <a:rPr lang="es-ES" dirty="0" err="1" smtClean="0">
                <a:latin typeface="+mn-lt"/>
              </a:rPr>
              <a:t>FreeBasic</a:t>
            </a:r>
            <a:r>
              <a:rPr lang="es-ES" dirty="0" smtClean="0">
                <a:latin typeface="+mn-lt"/>
              </a:rPr>
              <a:t> y controlado </a:t>
            </a:r>
            <a:r>
              <a:rPr lang="es-ES" dirty="0">
                <a:latin typeface="+mn-lt"/>
              </a:rPr>
              <a:t>mediante la plataforma de desarrollo C2000 </a:t>
            </a:r>
            <a:r>
              <a:rPr lang="es-ES" dirty="0" err="1">
                <a:latin typeface="+mn-lt"/>
              </a:rPr>
              <a:t>Piccolo</a:t>
            </a:r>
            <a:r>
              <a:rPr lang="es-ES" dirty="0">
                <a:latin typeface="+mn-lt"/>
              </a:rPr>
              <a:t> LAUNCHXL-F28027F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atin typeface="+mn-lt"/>
              </a:rPr>
              <a:t>OBJETIVOS SECUNDARIO:</a:t>
            </a:r>
            <a:endParaRPr lang="en-CA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latin typeface="+mn-lt"/>
              </a:rPr>
              <a:t>Realizar la comunicación serie RS232 entre el DSC y la computadora para el control de trayectoria.</a:t>
            </a:r>
            <a:endParaRPr lang="en-CA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latin typeface="+mn-lt"/>
              </a:rPr>
              <a:t>Desarrollo del análisis cinemático directo e inverso para el </a:t>
            </a:r>
            <a:r>
              <a:rPr lang="es-ES" dirty="0" smtClean="0">
                <a:latin typeface="+mn-lt"/>
              </a:rPr>
              <a:t>movimiento del efector final del brazo robot de 5 ejes.</a:t>
            </a:r>
            <a:endParaRPr lang="en-CA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 smtClean="0">
                <a:latin typeface="+mn-lt"/>
              </a:rPr>
              <a:t>Verificación mediante el programa Matlab de </a:t>
            </a:r>
            <a:r>
              <a:rPr lang="es-ES" dirty="0">
                <a:latin typeface="+mn-lt"/>
              </a:rPr>
              <a:t>todos los módulos para llevar acabo el movimiento del manipulador en una simulación.</a:t>
            </a:r>
            <a:endParaRPr lang="en-CA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dirty="0"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 flipV="1">
            <a:off x="6200966" y="2419"/>
            <a:ext cx="505338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252455"/>
              </p:ext>
            </p:extLst>
          </p:nvPr>
        </p:nvGraphicFramePr>
        <p:xfrm>
          <a:off x="3635896" y="695116"/>
          <a:ext cx="3865602" cy="1755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Visio" r:id="rId3" imgW="7420157" imgH="3362364" progId="Visio.Drawing.15">
                  <p:embed/>
                </p:oleObj>
              </mc:Choice>
              <mc:Fallback>
                <p:oleObj name="Visio" r:id="rId3" imgW="7420157" imgH="3362364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695116"/>
                        <a:ext cx="3865602" cy="17552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981075"/>
            <a:ext cx="7754938" cy="60642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Introducción: robot de 5 grados de libertad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B59648-D05C-4DAC-BD2C-91A92815ED20}" type="slidenum">
              <a:rPr lang="es-ES"/>
              <a:pPr>
                <a:defRPr/>
              </a:pPr>
              <a:t>4</a:t>
            </a:fld>
            <a:endParaRPr lang="es-ES"/>
          </a:p>
        </p:txBody>
      </p:sp>
      <p:pic>
        <p:nvPicPr>
          <p:cNvPr id="5" name="Imagen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2" t="11008" r="14449" b="9009"/>
          <a:stretch>
            <a:fillRect/>
          </a:stretch>
        </p:blipFill>
        <p:spPr bwMode="auto">
          <a:xfrm>
            <a:off x="900113" y="2060575"/>
            <a:ext cx="302260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900113" y="4652963"/>
            <a:ext cx="41036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1400"/>
              <a:t>El criterio de Grubler-Kutzbach determina los grados de libertad el manipulador RV-2AJ, con la siguiente ecuación:</a:t>
            </a:r>
            <a:endParaRPr lang="en-CA" altLang="en-US" sz="1400"/>
          </a:p>
        </p:txBody>
      </p:sp>
      <p:sp>
        <p:nvSpPr>
          <p:cNvPr id="7" name="Rectángulo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45122" y="5403505"/>
            <a:ext cx="1883080" cy="596445"/>
          </a:xfrm>
          <a:prstGeom prst="rect">
            <a:avLst/>
          </a:prstGeom>
          <a:blipFill>
            <a:blip r:embed="rId3"/>
            <a:stretch>
              <a:fillRect t="-95918" r="-45955" b="-147959"/>
            </a:stretch>
          </a:blipFill>
        </p:spPr>
        <p:txBody>
          <a:bodyPr/>
          <a:lstStyle/>
          <a:p>
            <a:r>
              <a:rPr lang="en-CA">
                <a:noFill/>
              </a:rPr>
              <a:t> </a:t>
            </a:r>
          </a:p>
        </p:txBody>
      </p:sp>
      <p:sp>
        <p:nvSpPr>
          <p:cNvPr id="8" name="Rectángulo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44326" y="5549245"/>
            <a:ext cx="2698496" cy="2769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CA">
                <a:noFill/>
              </a:rPr>
              <a:t> </a:t>
            </a:r>
          </a:p>
        </p:txBody>
      </p:sp>
      <p:cxnSp>
        <p:nvCxnSpPr>
          <p:cNvPr id="10" name="Conector recto de flecha 9"/>
          <p:cNvCxnSpPr>
            <a:stCxn id="7" idx="3"/>
          </p:cNvCxnSpPr>
          <p:nvPr/>
        </p:nvCxnSpPr>
        <p:spPr>
          <a:xfrm flipV="1">
            <a:off x="2928938" y="5702300"/>
            <a:ext cx="11160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>
            <a:spLocks noChangeArrowheads="1"/>
          </p:cNvSpPr>
          <p:nvPr/>
        </p:nvSpPr>
        <p:spPr bwMode="auto">
          <a:xfrm>
            <a:off x="4044950" y="1989138"/>
            <a:ext cx="43434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ES" altLang="en-US" sz="1400"/>
              <a:t>Los robots tienen semejanza al ser humano en alguna parte de su fisiología como un brazo para automatizar una necesidad.</a:t>
            </a:r>
            <a:endParaRPr lang="en-CA" altLang="en-US" sz="1400"/>
          </a:p>
        </p:txBody>
      </p:sp>
      <p:pic>
        <p:nvPicPr>
          <p:cNvPr id="13" name="Imagen 12" descr="D:\Tesis master\Imagenes\rollpitchya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878138"/>
            <a:ext cx="223202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8A3D10-9BFC-4358-83F3-BBD3CD3BFCD0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  <p:sp>
        <p:nvSpPr>
          <p:cNvPr id="5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Control de la trayectoria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132374" y="1844824"/>
            <a:ext cx="158417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1908238" y="2132856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1908238" y="2636912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1836230" y="1871246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Posición inicial</a:t>
            </a:r>
            <a:endParaRPr lang="es-ES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831900" y="232913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Posición final</a:t>
            </a:r>
            <a:endParaRPr lang="es-E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ángulo 11"/>
              <p:cNvSpPr/>
              <p:nvPr/>
            </p:nvSpPr>
            <p:spPr>
              <a:xfrm>
                <a:off x="5978909" y="1844824"/>
                <a:ext cx="1584176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800" i="1" smtClean="0"/>
                        <m:t>𝐽</m:t>
                      </m:r>
                      <m:acc>
                        <m:accPr>
                          <m:chr m:val="̇"/>
                          <m:ctrlPr>
                            <a:rPr lang="es-ES" sz="800" i="1"/>
                          </m:ctrlPr>
                        </m:accPr>
                        <m:e>
                          <m:r>
                            <a:rPr lang="es-ES" sz="800" i="1"/>
                            <m:t>𝜃</m:t>
                          </m:r>
                        </m:e>
                      </m:acc>
                      <m:r>
                        <a:rPr lang="es-ES" sz="8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800" i="1"/>
                          </m:ctrlPr>
                        </m:dPr>
                        <m:e>
                          <m:eqArr>
                            <m:eqArrPr>
                              <m:ctrlPr>
                                <a:rPr lang="es-ES" sz="800" i="1"/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s-ES" sz="800" i="1"/>
                                  </m:ctrlPr>
                                </m:sSubPr>
                                <m:e>
                                  <m:r>
                                    <a:rPr lang="es-ES" sz="800" i="1"/>
                                    <m:t>𝐽</m:t>
                                  </m:r>
                                </m:e>
                                <m:sub>
                                  <m:r>
                                    <a:rPr lang="es-ES" sz="800" i="1"/>
                                    <m:t>𝑉</m:t>
                                  </m:r>
                                </m:sub>
                              </m:sSub>
                              <m:acc>
                                <m:accPr>
                                  <m:chr m:val="̇"/>
                                  <m:ctrlPr>
                                    <a:rPr lang="es-ES" sz="800" i="1"/>
                                  </m:ctrlPr>
                                </m:accPr>
                                <m:e>
                                  <m:r>
                                    <a:rPr lang="es-ES" sz="800" i="1"/>
                                    <m:t>𝜃</m:t>
                                  </m:r>
                                </m:e>
                              </m:acc>
                            </m:e>
                            <m:e>
                              <m:sSub>
                                <m:sSubPr>
                                  <m:ctrlPr>
                                    <a:rPr lang="es-ES" sz="800" i="1"/>
                                  </m:ctrlPr>
                                </m:sSubPr>
                                <m:e>
                                  <m:r>
                                    <a:rPr lang="es-ES" sz="800" i="1"/>
                                    <m:t>𝐽</m:t>
                                  </m:r>
                                </m:e>
                                <m:sub>
                                  <m:r>
                                    <a:rPr lang="es-ES" sz="800" i="1"/>
                                    <m:t>𝜔</m:t>
                                  </m:r>
                                </m:sub>
                              </m:sSub>
                              <m:acc>
                                <m:accPr>
                                  <m:chr m:val="̇"/>
                                  <m:ctrlPr>
                                    <a:rPr lang="es-ES" sz="800" i="1"/>
                                  </m:ctrlPr>
                                </m:accPr>
                                <m:e>
                                  <m:r>
                                    <a:rPr lang="es-ES" sz="800" i="1"/>
                                    <m:t>𝜃</m:t>
                                  </m:r>
                                </m:e>
                              </m:acc>
                            </m:e>
                          </m:eqArr>
                        </m:e>
                      </m:d>
                    </m:oMath>
                  </m:oMathPara>
                </a14:m>
                <a:endParaRPr lang="es-ES" sz="800" i="1" dirty="0" smtClean="0"/>
              </a:p>
              <a:p>
                <a:pPr algn="ctr"/>
                <a:endParaRPr lang="es-ES" sz="800" i="1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8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800" i="1"/>
                          </m:ctrlPr>
                        </m:dPr>
                        <m:e>
                          <m:eqArr>
                            <m:eqArrPr>
                              <m:ctrlPr>
                                <a:rPr lang="es-ES" sz="800" i="1"/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s-ES" sz="800" i="1"/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s-ES" sz="800" i="1"/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es-ES" sz="800" i="1"/>
                                              </m:ctrlPr>
                                            </m:fPr>
                                            <m:num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Pre>
                                                <m:sPrePr>
                                                  <m:ctrlPr>
                                                    <a:rPr lang="es-ES" sz="800" i="1"/>
                                                  </m:ctrlPr>
                                                </m:sPrePr>
                                                <m:sub>
                                                  <m:r>
                                                    <a:rPr lang="es-ES" sz="800" i="1"/>
                                                    <m:t>5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s-ES" sz="800" i="1"/>
                                                    <m:t>0</m:t>
                                                  </m:r>
                                                </m:sup>
                                                <m:e>
                                                  <m:acc>
                                                    <m:accPr>
                                                      <m:chr m:val="⃗"/>
                                                      <m:ctrlPr>
                                                        <a:rPr lang="es-ES" sz="800" i="1"/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es-ES" sz="800" i="1"/>
                                                        <m:t>𝑟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</m:sPre>
                                            </m:num>
                                            <m:den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s-ES" sz="800" i="1"/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s-ES" sz="800" i="1"/>
                                                    <m:t>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s-ES" sz="800" i="1"/>
                                                    <m:t>1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es-ES" sz="800" i="1"/>
                                              </m:ctrlPr>
                                            </m:fPr>
                                            <m:num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Pre>
                                                <m:sPrePr>
                                                  <m:ctrlPr>
                                                    <a:rPr lang="es-ES" sz="800" i="1"/>
                                                  </m:ctrlPr>
                                                </m:sPrePr>
                                                <m:sub>
                                                  <m:r>
                                                    <a:rPr lang="es-ES" sz="800" i="1"/>
                                                    <m:t>5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s-ES" sz="800" i="1"/>
                                                    <m:t>0</m:t>
                                                  </m:r>
                                                </m:sup>
                                                <m:e>
                                                  <m:acc>
                                                    <m:accPr>
                                                      <m:chr m:val="⃗"/>
                                                      <m:ctrlPr>
                                                        <a:rPr lang="es-ES" sz="800" i="1"/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es-ES" sz="800" i="1"/>
                                                        <m:t>𝑟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</m:sPre>
                                            </m:num>
                                            <m:den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s-ES" sz="800" i="1"/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s-ES" sz="800" i="1"/>
                                                    <m:t>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s-ES" sz="800" i="1"/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  <m:e>
                                    <m:f>
                                      <m:fPr>
                                        <m:ctrlPr>
                                          <a:rPr lang="es-ES" sz="800" i="1"/>
                                        </m:ctrlPr>
                                      </m:fPr>
                                      <m:num>
                                        <m:r>
                                          <a:rPr lang="es-ES" sz="800" i="1"/>
                                          <m:t>𝜕</m:t>
                                        </m:r>
                                        <m:sPre>
                                          <m:sPrePr>
                                            <m:ctrlPr>
                                              <a:rPr lang="es-ES" sz="800" i="1"/>
                                            </m:ctrlPr>
                                          </m:sPrePr>
                                          <m:sub>
                                            <m:r>
                                              <a:rPr lang="es-ES" sz="800" i="1"/>
                                              <m:t>5</m:t>
                                            </m:r>
                                          </m:sub>
                                          <m:sup>
                                            <m:r>
                                              <a:rPr lang="es-ES" sz="800" i="1"/>
                                              <m:t>0</m:t>
                                            </m:r>
                                          </m:sup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es-ES" sz="800" i="1"/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s-ES" sz="800" i="1"/>
                                                  <m:t>𝑟</m:t>
                                                </m:r>
                                              </m:e>
                                            </m:acc>
                                          </m:e>
                                        </m:sPre>
                                      </m:num>
                                      <m:den>
                                        <m:r>
                                          <a:rPr lang="es-ES" sz="800" i="1"/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s-ES" sz="800" i="1"/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800" i="1"/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s-ES" sz="800" i="1"/>
                                              <m:t>3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s-ES" sz="800" i="1"/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es-ES" sz="800" i="1"/>
                                              </m:ctrlPr>
                                            </m:fPr>
                                            <m:num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Pre>
                                                <m:sPrePr>
                                                  <m:ctrlPr>
                                                    <a:rPr lang="es-ES" sz="800" i="1"/>
                                                  </m:ctrlPr>
                                                </m:sPrePr>
                                                <m:sub>
                                                  <m:r>
                                                    <a:rPr lang="es-ES" sz="800" i="1"/>
                                                    <m:t>5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s-ES" sz="800" i="1"/>
                                                    <m:t>0</m:t>
                                                  </m:r>
                                                </m:sup>
                                                <m:e>
                                                  <m:acc>
                                                    <m:accPr>
                                                      <m:chr m:val="⃗"/>
                                                      <m:ctrlPr>
                                                        <a:rPr lang="es-ES" sz="800" i="1"/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es-ES" sz="800" i="1"/>
                                                        <m:t>𝑟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</m:sPre>
                                            </m:num>
                                            <m:den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s-ES" sz="800" i="1"/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s-ES" sz="800" i="1"/>
                                                    <m:t>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s-ES" sz="800" i="1"/>
                                                    <m:t>4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es-ES" sz="800" i="1"/>
                                              </m:ctrlPr>
                                            </m:fPr>
                                            <m:num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Pre>
                                                <m:sPrePr>
                                                  <m:ctrlPr>
                                                    <a:rPr lang="es-ES" sz="800" i="1"/>
                                                  </m:ctrlPr>
                                                </m:sPrePr>
                                                <m:sub>
                                                  <m:r>
                                                    <a:rPr lang="es-ES" sz="800" i="1"/>
                                                    <m:t>5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s-ES" sz="800" i="1"/>
                                                    <m:t>0</m:t>
                                                  </m:r>
                                                </m:sup>
                                                <m:e>
                                                  <m:acc>
                                                    <m:accPr>
                                                      <m:chr m:val="⃗"/>
                                                      <m:ctrlPr>
                                                        <a:rPr lang="es-ES" sz="800" i="1"/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es-ES" sz="800" i="1"/>
                                                        <m:t>𝑟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</m:sPre>
                                            </m:num>
                                            <m:den>
                                              <m:r>
                                                <a:rPr lang="es-ES" sz="800" i="1"/>
                                                <m:t>𝜕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s-ES" sz="800" i="1"/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s-ES" sz="800" i="1"/>
                                                    <m:t>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s-ES" sz="800" i="1"/>
                                                    <m:t>5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s-ES" sz="800" i="1"/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s-ES" sz="800" i="1"/>
                                        </m:ctrlPr>
                                      </m:mPr>
                                      <m:mr>
                                        <m:e>
                                          <m:sPre>
                                            <m:sPrePr>
                                              <m:ctrlPr>
                                                <a:rPr lang="es-ES" sz="800" i="1"/>
                                              </m:ctrlPr>
                                            </m:sPrePr>
                                            <m:sub>
                                              <m:r>
                                                <a:rPr lang="es-ES" sz="800" i="1"/>
                                                <m:t>0</m:t>
                                              </m:r>
                                            </m:sub>
                                            <m:sup>
                                              <m:r>
                                                <a:rPr lang="es-ES" sz="800" i="1"/>
                                                <m:t>0</m:t>
                                              </m:r>
                                            </m:sup>
                                            <m:e>
                                              <m:r>
                                                <a:rPr lang="es-ES" sz="800" i="1"/>
                                                <m:t>𝑧</m:t>
                                              </m:r>
                                            </m:e>
                                          </m:sPre>
                                        </m:e>
                                        <m:e>
                                          <m:sPre>
                                            <m:sPrePr>
                                              <m:ctrlPr>
                                                <a:rPr lang="es-ES" sz="800" i="1"/>
                                              </m:ctrlPr>
                                            </m:sPrePr>
                                            <m:sub>
                                              <m:r>
                                                <a:rPr lang="es-ES" sz="800" i="1"/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s-ES" sz="800" i="1"/>
                                                <m:t>0</m:t>
                                              </m:r>
                                            </m:sup>
                                            <m:e>
                                              <m:r>
                                                <a:rPr lang="es-ES" sz="800" i="1"/>
                                                <m:t>𝑧</m:t>
                                              </m:r>
                                            </m:e>
                                          </m:sPre>
                                        </m:e>
                                      </m:mr>
                                    </m:m>
                                  </m:e>
                                  <m:e>
                                    <m:sPre>
                                      <m:sPrePr>
                                        <m:ctrlPr>
                                          <a:rPr lang="es-ES" sz="800" i="1"/>
                                        </m:ctrlPr>
                                      </m:sPrePr>
                                      <m:sub>
                                        <m:r>
                                          <a:rPr lang="es-ES" sz="800" i="1"/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es-ES" sz="800" i="1"/>
                                          <m:t>0</m:t>
                                        </m:r>
                                      </m:sup>
                                      <m:e>
                                        <m:r>
                                          <a:rPr lang="es-ES" sz="800" i="1"/>
                                          <m:t>𝑧</m:t>
                                        </m:r>
                                      </m:e>
                                    </m:sPre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s-ES" sz="800" i="1"/>
                                        </m:ctrlPr>
                                      </m:mPr>
                                      <m:mr>
                                        <m:e>
                                          <m:sPre>
                                            <m:sPrePr>
                                              <m:ctrlPr>
                                                <a:rPr lang="es-ES" sz="800" i="1"/>
                                              </m:ctrlPr>
                                            </m:sPrePr>
                                            <m:sub>
                                              <m:r>
                                                <a:rPr lang="es-ES" sz="800" i="1"/>
                                                <m:t>3</m:t>
                                              </m:r>
                                            </m:sub>
                                            <m:sup>
                                              <m:r>
                                                <a:rPr lang="es-ES" sz="800" i="1"/>
                                                <m:t>0</m:t>
                                              </m:r>
                                            </m:sup>
                                            <m:e>
                                              <m:r>
                                                <a:rPr lang="es-ES" sz="800" i="1"/>
                                                <m:t>𝑧</m:t>
                                              </m:r>
                                            </m:e>
                                          </m:sPre>
                                        </m:e>
                                        <m:e>
                                          <m:sPre>
                                            <m:sPrePr>
                                              <m:ctrlPr>
                                                <a:rPr lang="es-ES" sz="800" i="1"/>
                                              </m:ctrlPr>
                                            </m:sPrePr>
                                            <m:sub>
                                              <m:r>
                                                <a:rPr lang="es-ES" sz="800" i="1"/>
                                                <m:t>4</m:t>
                                              </m:r>
                                            </m:sub>
                                            <m:sup>
                                              <m:r>
                                                <a:rPr lang="es-ES" sz="800" i="1"/>
                                                <m:t>0</m:t>
                                              </m:r>
                                            </m:sup>
                                            <m:e>
                                              <m:r>
                                                <a:rPr lang="es-ES" sz="800" i="1"/>
                                                <m:t>𝑧</m:t>
                                              </m:r>
                                            </m:e>
                                          </m:sPre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2" name="Rectá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909" y="1844824"/>
                <a:ext cx="1584176" cy="1152128"/>
              </a:xfrm>
              <a:prstGeom prst="rect">
                <a:avLst/>
              </a:prstGeom>
              <a:blipFill>
                <a:blip r:embed="rId2"/>
                <a:stretch>
                  <a:fillRect r="-22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recto de flecha 13"/>
          <p:cNvCxnSpPr/>
          <p:nvPr/>
        </p:nvCxnSpPr>
        <p:spPr>
          <a:xfrm>
            <a:off x="4716550" y="2132856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4716550" y="2564904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4644542" y="1892356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Ángulos de cada articulación</a:t>
            </a:r>
            <a:endParaRPr lang="es-E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ángulo 16"/>
              <p:cNvSpPr/>
              <p:nvPr/>
            </p:nvSpPr>
            <p:spPr>
              <a:xfrm>
                <a:off x="4663330" y="2689006"/>
                <a:ext cx="13710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s-ES" sz="1400" dirty="0"/>
              </a:p>
            </p:txBody>
          </p:sp>
        </mc:Choice>
        <mc:Fallback>
          <p:sp>
            <p:nvSpPr>
              <p:cNvPr id="17" name="Rectá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330" y="2689006"/>
                <a:ext cx="1371016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ángulo 17"/>
              <p:cNvSpPr/>
              <p:nvPr/>
            </p:nvSpPr>
            <p:spPr>
              <a:xfrm>
                <a:off x="1910682" y="2704649"/>
                <a:ext cx="846129" cy="324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40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s-ES" sz="1400" i="1"/>
                              </m:ctrlPr>
                            </m:sSubPr>
                            <m:e>
                              <m:r>
                                <a:rPr lang="es-ES" sz="1400" i="1"/>
                                <m:t>𝑃</m:t>
                              </m:r>
                            </m:e>
                            <m:sub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s-ES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/>
                          </m:ctrlPr>
                        </m:sSubPr>
                        <m:e>
                          <m:r>
                            <a:rPr lang="es-ES" sz="1400" i="1"/>
                            <m:t>𝑃</m:t>
                          </m:r>
                        </m:e>
                        <m:sub>
                          <m:r>
                            <a:rPr lang="es-E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s-ES" sz="1400" dirty="0"/>
              </a:p>
            </p:txBody>
          </p:sp>
        </mc:Choice>
        <mc:Fallback>
          <p:sp>
            <p:nvSpPr>
              <p:cNvPr id="18" name="Rectá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682" y="2704649"/>
                <a:ext cx="846129" cy="3247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uadroTexto 18"/>
          <p:cNvSpPr txBox="1"/>
          <p:nvPr/>
        </p:nvSpPr>
        <p:spPr>
          <a:xfrm>
            <a:off x="3120556" y="1552050"/>
            <a:ext cx="157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Cinemática Inversa</a:t>
            </a:r>
            <a:endParaRPr lang="es-ES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6206712" y="4583892"/>
            <a:ext cx="157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Singularidad</a:t>
            </a:r>
            <a:endParaRPr lang="es-ES" sz="1400" dirty="0"/>
          </a:p>
        </p:txBody>
      </p:sp>
      <p:pic>
        <p:nvPicPr>
          <p:cNvPr id="21" name="Imagen 20" descr="D:\Tesis master\longitudesrobotrv2aj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697" y="1935044"/>
            <a:ext cx="1135012" cy="97168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ángulo 21"/>
              <p:cNvSpPr/>
              <p:nvPr/>
            </p:nvSpPr>
            <p:spPr>
              <a:xfrm>
                <a:off x="5978909" y="3429000"/>
                <a:ext cx="1584176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200" i="1"/>
                          </m:ctrlPr>
                        </m:sSubPr>
                        <m:e>
                          <m:r>
                            <a:rPr lang="en-CA" i="1"/>
                            <m:t>𝐽</m:t>
                          </m:r>
                        </m:e>
                        <m:sub>
                          <m:r>
                            <a:rPr lang="en-CA" i="1"/>
                            <m:t>𝑑𝑒𝑡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22" name="Rectá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909" y="3429000"/>
                <a:ext cx="1584176" cy="11521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ector recto de flecha 23"/>
          <p:cNvCxnSpPr/>
          <p:nvPr/>
        </p:nvCxnSpPr>
        <p:spPr>
          <a:xfrm>
            <a:off x="6300726" y="2995521"/>
            <a:ext cx="0" cy="4334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>
            <a:off x="7092814" y="2995521"/>
            <a:ext cx="0" cy="4334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6083373" y="1564317"/>
            <a:ext cx="157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Matriz Jacobiana</a:t>
            </a:r>
            <a:endParaRPr lang="es-ES" sz="14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2044806" y="3461133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Ángulos de cada articulación</a:t>
            </a:r>
            <a:endParaRPr lang="es-ES" sz="1400" dirty="0"/>
          </a:p>
        </p:txBody>
      </p:sp>
      <p:cxnSp>
        <p:nvCxnSpPr>
          <p:cNvPr id="32" name="Conector recto de flecha 31"/>
          <p:cNvCxnSpPr/>
          <p:nvPr/>
        </p:nvCxnSpPr>
        <p:spPr>
          <a:xfrm flipH="1">
            <a:off x="4710082" y="3789040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 flipH="1">
            <a:off x="4710082" y="4221089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ángulo 33"/>
              <p:cNvSpPr/>
              <p:nvPr/>
            </p:nvSpPr>
            <p:spPr>
              <a:xfrm>
                <a:off x="2000115" y="4114470"/>
                <a:ext cx="932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s-ES" sz="1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s-ES" sz="1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s-ES" sz="1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s-ES" sz="1200" b="0" i="1" dirty="0" smtClean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E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s-ES" sz="1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s-ES" sz="12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  <a:endParaRPr lang="es-ES" sz="1200" dirty="0"/>
              </a:p>
            </p:txBody>
          </p:sp>
        </mc:Choice>
        <mc:Fallback>
          <p:sp>
            <p:nvSpPr>
              <p:cNvPr id="34" name="Rectá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115" y="4114470"/>
                <a:ext cx="93275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ángulo 34"/>
              <p:cNvSpPr/>
              <p:nvPr/>
            </p:nvSpPr>
            <p:spPr>
              <a:xfrm>
                <a:off x="3116760" y="3448780"/>
                <a:ext cx="1584176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sz="500" i="1"/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500" i="1"/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5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5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5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4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20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3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5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5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4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20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3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5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4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4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3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12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4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4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3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12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5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3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3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6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500" i="1"/>
                                                        <m:t>𝑡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500" i="1"/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3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3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6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500" i="1"/>
                                                        <m:t>𝑡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500" i="1"/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5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2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500" i="1"/>
                                                        <m:t>𝑡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500" i="1"/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2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p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s-ES" sz="500" i="1"/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s-ES" sz="500" i="1"/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s-ES" sz="500" i="1"/>
                                                            <m:t>𝑓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  <m:sup>
                                                      <m:r>
                                                        <a:rPr lang="es-ES" sz="500" i="1"/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2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500" i="1"/>
                                                        <m:t>𝑡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500" i="1"/>
                                                        <m:t>𝑓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2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5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500" i="1"/>
                                                        <m:t>𝑡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500" i="1"/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1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5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500" i="1"/>
                                                        <m:t>𝑡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500" i="1"/>
                                                        <m:t>𝑓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1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5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1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1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5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5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s-ES" sz="500" i="1"/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500" i="1"/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500" i="1"/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r>
                                        <a:rPr lang="es-ES" sz="500" i="1"/>
                                        <m:t>𝑓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ES" sz="500" i="1"/>
                                        <m:t>𝑒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r>
                                        <a:rPr lang="es-ES" sz="500" i="1"/>
                                        <m:t>𝑑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ES" sz="500" i="1"/>
                                        <m:t>𝑐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r>
                                        <a:rPr lang="es-ES" sz="500" i="1"/>
                                        <m:t>𝑏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ES" sz="500" i="1"/>
                                        <m:t>𝑎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s-ES" sz="5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500" i="1"/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500" i="1"/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s-ES" sz="500" i="1"/>
                                          </m:ctrlPr>
                                        </m:sSubPr>
                                        <m:e>
                                          <m:r>
                                            <a:rPr lang="es-ES" sz="500" i="1"/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s-ES" sz="500" i="1"/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s-ES" sz="500" i="1"/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r>
                                        <a:rPr lang="es-ES" sz="500" i="1"/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s-ES" sz="500" i="1"/>
                                          </m:ctrlPr>
                                        </m:sSubPr>
                                        <m:e>
                                          <m:r>
                                            <a:rPr lang="es-ES" sz="500" i="1"/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s-ES" sz="500" i="1"/>
                                            <m:t>𝑓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500" i="1"/>
                                    </m:ctrlPr>
                                  </m:mPr>
                                  <m:mr>
                                    <m:e>
                                      <m:r>
                                        <a:rPr lang="es-ES" sz="500" i="1"/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ES" sz="500" i="1"/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s-ES" sz="500" dirty="0"/>
              </a:p>
            </p:txBody>
          </p:sp>
        </mc:Choice>
        <mc:Fallback>
          <p:sp>
            <p:nvSpPr>
              <p:cNvPr id="35" name="Rectá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760" y="3448780"/>
                <a:ext cx="1584176" cy="11521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ángulo 42"/>
              <p:cNvSpPr/>
              <p:nvPr/>
            </p:nvSpPr>
            <p:spPr>
              <a:xfrm>
                <a:off x="1796623" y="5001277"/>
                <a:ext cx="1584176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s-ES" sz="1200" i="1"/>
                          </m:ctrlPr>
                        </m:sPrePr>
                        <m:sub>
                          <m:r>
                            <a:rPr lang="es-ES" sz="1200" i="1"/>
                            <m:t>5</m:t>
                          </m:r>
                        </m:sub>
                        <m:sup>
                          <m:r>
                            <a:rPr lang="es-ES" sz="1200" i="1"/>
                            <m:t>0</m:t>
                          </m:r>
                        </m:sup>
                        <m:e>
                          <m:r>
                            <a:rPr lang="es-ES" sz="1200" i="1"/>
                            <m:t>𝑇</m:t>
                          </m:r>
                        </m:e>
                      </m:sPre>
                      <m:r>
                        <a:rPr lang="es-ES" sz="1200" i="1"/>
                        <m:t>==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1200" i="1"/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1200" i="1"/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1200" i="1"/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12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𝑛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𝑥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𝑛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𝑦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𝑛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𝑧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12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12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𝑜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𝑥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𝑜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𝑦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𝑜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𝑧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12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1200" i="1"/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12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𝑎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𝑥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𝑎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𝑦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𝑎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𝑧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1200" i="1"/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s-ES" sz="1200" i="1"/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𝑥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𝑦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s-ES" sz="1200" i="1"/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s-ES" sz="1200" i="1"/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s-ES" sz="1200" i="1"/>
                                                        <m:t>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s-ES" sz="1200" i="1"/>
                                                        <m:t>𝑧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es-ES" sz="1200" i="1"/>
                                                    <m:t>1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43" name="Rectángulo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6623" y="5001277"/>
                <a:ext cx="1584176" cy="115212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uadroTexto 43"/>
          <p:cNvSpPr txBox="1"/>
          <p:nvPr/>
        </p:nvSpPr>
        <p:spPr>
          <a:xfrm>
            <a:off x="1691680" y="6166785"/>
            <a:ext cx="157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Cinemática Directa</a:t>
            </a:r>
            <a:endParaRPr lang="es-ES" sz="1400" dirty="0"/>
          </a:p>
        </p:txBody>
      </p:sp>
      <p:sp>
        <p:nvSpPr>
          <p:cNvPr id="45" name="CuadroTexto 44"/>
          <p:cNvSpPr txBox="1"/>
          <p:nvPr/>
        </p:nvSpPr>
        <p:spPr>
          <a:xfrm>
            <a:off x="3039731" y="3205427"/>
            <a:ext cx="1786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Generador de trayectoria</a:t>
            </a:r>
            <a:endParaRPr lang="es-ES" sz="1200" dirty="0"/>
          </a:p>
        </p:txBody>
      </p:sp>
      <p:cxnSp>
        <p:nvCxnSpPr>
          <p:cNvPr id="46" name="Conector recto de flecha 45"/>
          <p:cNvCxnSpPr/>
          <p:nvPr/>
        </p:nvCxnSpPr>
        <p:spPr>
          <a:xfrm>
            <a:off x="2052254" y="3717032"/>
            <a:ext cx="0" cy="12975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Conector recto de flecha 46"/>
          <p:cNvCxnSpPr/>
          <p:nvPr/>
        </p:nvCxnSpPr>
        <p:spPr>
          <a:xfrm>
            <a:off x="2936785" y="4365104"/>
            <a:ext cx="0" cy="6495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>
            <a:off x="2052254" y="3717032"/>
            <a:ext cx="106450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2936785" y="4365103"/>
            <a:ext cx="179975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CuadroTexto 53"/>
          <p:cNvSpPr txBox="1"/>
          <p:nvPr/>
        </p:nvSpPr>
        <p:spPr>
          <a:xfrm>
            <a:off x="4794097" y="3497934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Ángulos de cada articulación</a:t>
            </a:r>
            <a:endParaRPr lang="es-E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ángulo 54"/>
              <p:cNvSpPr/>
              <p:nvPr/>
            </p:nvSpPr>
            <p:spPr>
              <a:xfrm>
                <a:off x="4674879" y="4363216"/>
                <a:ext cx="13710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sz="1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s-ES" sz="1400" dirty="0"/>
              </a:p>
            </p:txBody>
          </p:sp>
        </mc:Choice>
        <mc:Fallback>
          <p:sp>
            <p:nvSpPr>
              <p:cNvPr id="55" name="Rectá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879" y="4363216"/>
                <a:ext cx="137101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ángulo 56"/>
          <p:cNvSpPr/>
          <p:nvPr/>
        </p:nvSpPr>
        <p:spPr>
          <a:xfrm>
            <a:off x="4272203" y="5014607"/>
            <a:ext cx="158417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7914" y="5140373"/>
            <a:ext cx="1292754" cy="900596"/>
          </a:xfrm>
          <a:prstGeom prst="rect">
            <a:avLst/>
          </a:prstGeom>
        </p:spPr>
      </p:pic>
      <p:cxnSp>
        <p:nvCxnSpPr>
          <p:cNvPr id="59" name="Conector recto de flecha 58"/>
          <p:cNvCxnSpPr/>
          <p:nvPr/>
        </p:nvCxnSpPr>
        <p:spPr>
          <a:xfrm>
            <a:off x="3380799" y="5566227"/>
            <a:ext cx="89329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/>
          <p:cNvCxnSpPr/>
          <p:nvPr/>
        </p:nvCxnSpPr>
        <p:spPr>
          <a:xfrm>
            <a:off x="5873908" y="5565698"/>
            <a:ext cx="1146898" cy="5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Rectángulo 63"/>
              <p:cNvSpPr/>
              <p:nvPr/>
            </p:nvSpPr>
            <p:spPr>
              <a:xfrm>
                <a:off x="5854490" y="5655157"/>
                <a:ext cx="846129" cy="324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40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s-ES" sz="1400" i="1"/>
                              </m:ctrlPr>
                            </m:sSubPr>
                            <m:e>
                              <m:r>
                                <a:rPr lang="es-ES" sz="1400" i="1"/>
                                <m:t>𝑃</m:t>
                              </m:r>
                            </m:e>
                            <m:sub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s-ES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sz="1400" i="1"/>
                          </m:ctrlPr>
                        </m:sSubPr>
                        <m:e>
                          <m:r>
                            <a:rPr lang="es-ES" sz="1400" i="1"/>
                            <m:t>𝑃</m:t>
                          </m:r>
                        </m:e>
                        <m:sub>
                          <m:r>
                            <a:rPr lang="es-E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s-ES" sz="1400" dirty="0"/>
              </a:p>
            </p:txBody>
          </p:sp>
        </mc:Choice>
        <mc:Fallback>
          <p:sp>
            <p:nvSpPr>
              <p:cNvPr id="64" name="Rectángulo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490" y="5655157"/>
                <a:ext cx="846129" cy="3247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Imagen 64" descr="D:\Tesis master\Imagenes\program_robot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0" t="12271" b="24061"/>
          <a:stretch/>
        </p:blipFill>
        <p:spPr bwMode="auto">
          <a:xfrm>
            <a:off x="640704" y="1867912"/>
            <a:ext cx="1260337" cy="103402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CuadroTexto 65"/>
          <p:cNvSpPr txBox="1"/>
          <p:nvPr/>
        </p:nvSpPr>
        <p:spPr>
          <a:xfrm>
            <a:off x="3260776" y="612528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Procesamiento</a:t>
            </a:r>
            <a:endParaRPr lang="es-ES" sz="1400" dirty="0"/>
          </a:p>
        </p:txBody>
      </p:sp>
      <p:pic>
        <p:nvPicPr>
          <p:cNvPr id="67" name="Imagen 66"/>
          <p:cNvPicPr/>
          <p:nvPr/>
        </p:nvPicPr>
        <p:blipFill rotWithShape="1">
          <a:blip r:embed="rId13"/>
          <a:srcRect t="12040" r="53391" b="27037"/>
          <a:stretch/>
        </p:blipFill>
        <p:spPr bwMode="auto">
          <a:xfrm>
            <a:off x="6997306" y="5110548"/>
            <a:ext cx="1175094" cy="9602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8" name="CuadroTexto 67"/>
          <p:cNvSpPr txBox="1"/>
          <p:nvPr/>
        </p:nvSpPr>
        <p:spPr>
          <a:xfrm>
            <a:off x="4253788" y="4737639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DSC F28027F</a:t>
            </a:r>
            <a:endParaRPr lang="es-ES" sz="1400" dirty="0"/>
          </a:p>
        </p:txBody>
      </p:sp>
      <p:sp>
        <p:nvSpPr>
          <p:cNvPr id="69" name="CuadroTexto 68"/>
          <p:cNvSpPr txBox="1"/>
          <p:nvPr/>
        </p:nvSpPr>
        <p:spPr>
          <a:xfrm>
            <a:off x="5880069" y="525880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SCI (UART)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94594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Control de la trayectoria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8A3D10-9BFC-4358-83F3-BBD3CD3BFCD0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331640" y="2060848"/>
            <a:ext cx="30963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CINEMÁTICA DIRECTA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CINEMÁTICA INVERSA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MATRIZ JACOBIANA</a:t>
            </a:r>
          </a:p>
          <a:p>
            <a:endParaRPr lang="es-ES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900573"/>
              </p:ext>
            </p:extLst>
          </p:nvPr>
        </p:nvGraphicFramePr>
        <p:xfrm>
          <a:off x="5892013" y="1907745"/>
          <a:ext cx="2609020" cy="1533556"/>
        </p:xfrm>
        <a:graphic>
          <a:graphicData uri="http://schemas.openxmlformats.org/drawingml/2006/table">
            <a:tbl>
              <a:tblPr firstRow="1" firstCol="1" bandRow="1"/>
              <a:tblGrid>
                <a:gridCol w="527576">
                  <a:extLst>
                    <a:ext uri="{9D8B030D-6E8A-4147-A177-3AD203B41FA5}">
                      <a16:colId xmlns:a16="http://schemas.microsoft.com/office/drawing/2014/main" val="1244895805"/>
                    </a:ext>
                  </a:extLst>
                </a:gridCol>
                <a:gridCol w="395389">
                  <a:extLst>
                    <a:ext uri="{9D8B030D-6E8A-4147-A177-3AD203B41FA5}">
                      <a16:colId xmlns:a16="http://schemas.microsoft.com/office/drawing/2014/main" val="4269076409"/>
                    </a:ext>
                  </a:extLst>
                </a:gridCol>
                <a:gridCol w="452520">
                  <a:extLst>
                    <a:ext uri="{9D8B030D-6E8A-4147-A177-3AD203B41FA5}">
                      <a16:colId xmlns:a16="http://schemas.microsoft.com/office/drawing/2014/main" val="150542786"/>
                    </a:ext>
                  </a:extLst>
                </a:gridCol>
                <a:gridCol w="448050">
                  <a:extLst>
                    <a:ext uri="{9D8B030D-6E8A-4147-A177-3AD203B41FA5}">
                      <a16:colId xmlns:a16="http://schemas.microsoft.com/office/drawing/2014/main" val="2760155723"/>
                    </a:ext>
                  </a:extLst>
                </a:gridCol>
                <a:gridCol w="785485">
                  <a:extLst>
                    <a:ext uri="{9D8B030D-6E8A-4147-A177-3AD203B41FA5}">
                      <a16:colId xmlns:a16="http://schemas.microsoft.com/office/drawing/2014/main" val="2888873137"/>
                    </a:ext>
                  </a:extLst>
                </a:gridCol>
              </a:tblGrid>
              <a:tr h="232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CA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s-ES" sz="1100" baseline="-25000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CA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s-ES" sz="1100" baseline="-250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CA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s-ES" sz="1100" baseline="-250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s-ES" sz="1100" baseline="-250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931613"/>
                  </a:ext>
                </a:extLst>
              </a:tr>
              <a:tr h="216913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847" t="-142857" r="-397458" b="-5190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05941" t="-142857" r="-276238" b="-5190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305941" t="-142857" r="-176238" b="-5190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32955" t="-142857" r="-1136" b="-51904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189301216"/>
                  </a:ext>
                </a:extLst>
              </a:tr>
              <a:tr h="216913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847" t="-242857" r="-397458" b="-4190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133708" t="-242857" r="-426966" b="-4190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05941" t="-242857" r="-276238" b="-4190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32955" t="-242857" r="-1136" b="-41904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3443921"/>
                  </a:ext>
                </a:extLst>
              </a:tr>
              <a:tr h="216913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847" t="-351220" r="-397458" b="-32926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133708" t="-351220" r="-426966" b="-32926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32955" t="-351220" r="-1136" b="-32926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69338097"/>
                  </a:ext>
                </a:extLst>
              </a:tr>
              <a:tr h="216913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847" t="-440476" r="-397458" b="-22142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133708" t="-440476" r="-426966" b="-22142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05941" t="-440476" r="-276238" b="-22142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32955" t="-440476" r="-1136" b="-221429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217656171"/>
                  </a:ext>
                </a:extLst>
              </a:tr>
              <a:tr h="216913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847" t="-553659" r="-397458" b="-12682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05941" t="-553659" r="-276238" b="-12682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305941" t="-553659" r="-176238" b="-12682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32955" t="-553659" r="-1136" b="-126829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3232573"/>
                  </a:ext>
                </a:extLst>
              </a:tr>
              <a:tr h="216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 (Tool)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CA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305941" t="-638095" r="-176238" b="-238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232955" t="-638095" r="-1136" b="-2381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718206606"/>
                  </a:ext>
                </a:extLst>
              </a:tr>
            </a:tbl>
          </a:graphicData>
        </a:graphic>
      </p:graphicFrame>
      <p:pic>
        <p:nvPicPr>
          <p:cNvPr id="8" name="Imagen 7" descr="D:\Tesis master\Imagenes\analisisgeomet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94404"/>
            <a:ext cx="2201762" cy="22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ctor recto de flecha 10"/>
          <p:cNvCxnSpPr/>
          <p:nvPr/>
        </p:nvCxnSpPr>
        <p:spPr>
          <a:xfrm>
            <a:off x="3851920" y="2204864"/>
            <a:ext cx="194421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angular 8"/>
          <p:cNvCxnSpPr/>
          <p:nvPr/>
        </p:nvCxnSpPr>
        <p:spPr>
          <a:xfrm>
            <a:off x="3851920" y="2780928"/>
            <a:ext cx="2040093" cy="172819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1 CuadroTexto"/>
          <p:cNvSpPr txBox="1"/>
          <p:nvPr/>
        </p:nvSpPr>
        <p:spPr>
          <a:xfrm>
            <a:off x="1583668" y="4724491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SINGULARIDAD</a:t>
            </a:r>
            <a:endParaRPr lang="es-ES" dirty="0"/>
          </a:p>
        </p:txBody>
      </p:sp>
      <p:cxnSp>
        <p:nvCxnSpPr>
          <p:cNvPr id="12" name="Conector recto de flecha 10"/>
          <p:cNvCxnSpPr/>
          <p:nvPr/>
        </p:nvCxnSpPr>
        <p:spPr>
          <a:xfrm>
            <a:off x="1835696" y="3774213"/>
            <a:ext cx="0" cy="8789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275856" y="4518137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 smtClean="0"/>
              <a:t>INTERNA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 smtClean="0"/>
              <a:t>EXTERNA</a:t>
            </a:r>
            <a:endParaRPr lang="es-ES_tradnl" dirty="0"/>
          </a:p>
        </p:txBody>
      </p:sp>
      <p:sp>
        <p:nvSpPr>
          <p:cNvPr id="16" name="Abrir llave 5"/>
          <p:cNvSpPr/>
          <p:nvPr/>
        </p:nvSpPr>
        <p:spPr>
          <a:xfrm>
            <a:off x="3131840" y="4437112"/>
            <a:ext cx="288032" cy="108012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56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5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764705"/>
            <a:ext cx="7754938" cy="822796"/>
          </a:xfrm>
        </p:spPr>
        <p:txBody>
          <a:bodyPr rtlCol="0"/>
          <a:lstStyle/>
          <a:p>
            <a:pPr algn="ctr"/>
            <a:r>
              <a:rPr lang="es-ES" dirty="0"/>
              <a:t>Control de la trayectoria: </a:t>
            </a:r>
            <a:r>
              <a:rPr lang="es-ES" dirty="0" smtClean="0"/>
              <a:t>generador de trayectoria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793D1B-92A4-4E30-AE74-AF5D76327F26}" type="slidenum">
              <a:rPr lang="es-ES"/>
              <a:pPr>
                <a:defRPr/>
              </a:pPr>
              <a:t>7</a:t>
            </a:fld>
            <a:endParaRPr lang="es-ES"/>
          </a:p>
        </p:txBody>
      </p:sp>
      <p:sp>
        <p:nvSpPr>
          <p:cNvPr id="5" name="Rectángulo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1772816"/>
            <a:ext cx="4896544" cy="160018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CA">
                <a:noFill/>
              </a:rPr>
              <a:t> </a:t>
            </a:r>
          </a:p>
        </p:txBody>
      </p:sp>
      <p:pic>
        <p:nvPicPr>
          <p:cNvPr id="6" name="Imagen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6301"/>
            <a:ext cx="3166580" cy="2516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3"/>
          <a:stretch>
            <a:fillRect/>
          </a:stretch>
        </p:blipFill>
        <p:spPr bwMode="auto">
          <a:xfrm>
            <a:off x="1482527" y="3558313"/>
            <a:ext cx="366553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981075"/>
            <a:ext cx="7754938" cy="60642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/>
              <a:t>Simulación de la trayectoria con MATLAB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3A2B1-D775-4BB1-B95C-C54DFF429B2D}" type="slidenum">
              <a:rPr lang="es-ES"/>
              <a:pPr>
                <a:defRPr/>
              </a:pPr>
              <a:t>8</a:t>
            </a:fld>
            <a:endParaRPr lang="es-ES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 flipV="1">
            <a:off x="1619250" y="-1584325"/>
            <a:ext cx="3429000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 flipV="1">
            <a:off x="3635375" y="1268413"/>
            <a:ext cx="6249988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01788"/>
            <a:ext cx="2951162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in título 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92080" y="1755899"/>
            <a:ext cx="2248897" cy="20444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24" y="3924727"/>
            <a:ext cx="4281439" cy="240918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981075"/>
            <a:ext cx="7754938" cy="60642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/>
              <a:t>Implementación de la trayectoria con el </a:t>
            </a:r>
            <a:r>
              <a:rPr lang="es-ES" dirty="0" err="1" smtClean="0"/>
              <a:t>dsc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45ACE4-48B2-4444-8866-7FBCBB2845D1}" type="slidenum">
              <a:rPr lang="es-ES"/>
              <a:pPr>
                <a:defRPr/>
              </a:pPr>
              <a:t>9</a:t>
            </a:fld>
            <a:endParaRPr lang="es-ES"/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900113" y="1587500"/>
            <a:ext cx="476250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900113" y="1587500"/>
          <a:ext cx="3378200" cy="234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5" name="Visio" r:id="rId3" imgW="6467591" imgH="4486511" progId="Visio.Drawing.15">
                  <p:embed/>
                </p:oleObj>
              </mc:Choice>
              <mc:Fallback>
                <p:oleObj name="Visio" r:id="rId3" imgW="6467591" imgH="4486511" progId="Visio.Drawing.15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587500"/>
                        <a:ext cx="3378200" cy="234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1" r="6783" b="27037"/>
          <a:stretch>
            <a:fillRect/>
          </a:stretch>
        </p:blipFill>
        <p:spPr bwMode="auto">
          <a:xfrm>
            <a:off x="3943350" y="4292600"/>
            <a:ext cx="42894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Rectangle 4"/>
          <p:cNvSpPr>
            <a:spLocks noChangeArrowheads="1"/>
          </p:cNvSpPr>
          <p:nvPr/>
        </p:nvSpPr>
        <p:spPr bwMode="auto">
          <a:xfrm flipV="1">
            <a:off x="1498600" y="2466975"/>
            <a:ext cx="4913313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622425" y="3987800"/>
          <a:ext cx="1533525" cy="203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6" name="Visio" r:id="rId6" imgW="3324175" imgH="4400609" progId="Visio.Drawing.15">
                  <p:embed/>
                </p:oleObj>
              </mc:Choice>
              <mc:Fallback>
                <p:oleObj name="Visio" r:id="rId6" imgW="3324175" imgH="4400609" progId="Visio.Drawing.15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3987800"/>
                        <a:ext cx="1533525" cy="203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4319588" y="1587500"/>
          <a:ext cx="3895724" cy="2305675"/>
        </p:xfrm>
        <a:graphic>
          <a:graphicData uri="http://schemas.openxmlformats.org/drawingml/2006/table">
            <a:tbl>
              <a:tblPr firstRow="1" firstCol="1" bandRow="1"/>
              <a:tblGrid>
                <a:gridCol w="973931">
                  <a:extLst>
                    <a:ext uri="{9D8B030D-6E8A-4147-A177-3AD203B41FA5}">
                      <a16:colId xmlns:a16="http://schemas.microsoft.com/office/drawing/2014/main" val="3068862096"/>
                    </a:ext>
                  </a:extLst>
                </a:gridCol>
                <a:gridCol w="973931">
                  <a:extLst>
                    <a:ext uri="{9D8B030D-6E8A-4147-A177-3AD203B41FA5}">
                      <a16:colId xmlns:a16="http://schemas.microsoft.com/office/drawing/2014/main" val="211878448"/>
                    </a:ext>
                  </a:extLst>
                </a:gridCol>
                <a:gridCol w="973931">
                  <a:extLst>
                    <a:ext uri="{9D8B030D-6E8A-4147-A177-3AD203B41FA5}">
                      <a16:colId xmlns:a16="http://schemas.microsoft.com/office/drawing/2014/main" val="4039148564"/>
                    </a:ext>
                  </a:extLst>
                </a:gridCol>
                <a:gridCol w="973931">
                  <a:extLst>
                    <a:ext uri="{9D8B030D-6E8A-4147-A177-3AD203B41FA5}">
                      <a16:colId xmlns:a16="http://schemas.microsoft.com/office/drawing/2014/main" val="2828453861"/>
                    </a:ext>
                  </a:extLst>
                </a:gridCol>
              </a:tblGrid>
              <a:tr h="3323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Movimiento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Símbolo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Hexadecimal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Decimal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569461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X+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0x0044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206990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X-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0x0041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453264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Y+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0x0057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343486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Y-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0x0053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668678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Z+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0x0045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287341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Z-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0x0051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547105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s-ES" sz="900" b="1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Arriba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0x005A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576198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s-ES" sz="900" b="1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Abajo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0x0058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113449"/>
                  </a:ext>
                </a:extLst>
              </a:tr>
              <a:tr h="14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s-ES" sz="900" b="1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Horario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0x0043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955840"/>
                  </a:ext>
                </a:extLst>
              </a:tr>
              <a:tr h="161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s-ES" sz="900" b="1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Anti-horario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0x0056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45360"/>
                  </a:ext>
                </a:extLst>
              </a:tr>
              <a:tr h="205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Apertura pinzas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0x004D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704924"/>
                  </a:ext>
                </a:extLst>
              </a:tr>
              <a:tr h="284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Cerrado pinzas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0x004E</a:t>
                      </a:r>
                      <a:endParaRPr lang="en-C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en-C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037890"/>
                  </a:ext>
                </a:extLst>
              </a:tr>
            </a:tbl>
          </a:graphicData>
        </a:graphic>
      </p:graphicFrame>
      <p:cxnSp>
        <p:nvCxnSpPr>
          <p:cNvPr id="5" name="Conector recto de flecha 4"/>
          <p:cNvCxnSpPr/>
          <p:nvPr/>
        </p:nvCxnSpPr>
        <p:spPr>
          <a:xfrm>
            <a:off x="3059832" y="3645024"/>
            <a:ext cx="883518" cy="6475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542925"/>
            <a:ext cx="7754938" cy="60642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/>
              <a:t>Flujograma y código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13C16A-BF53-42B2-A3C6-13F7BD11C18D}" type="slidenum">
              <a:rPr lang="es-ES"/>
              <a:pPr>
                <a:defRPr/>
              </a:pPr>
              <a:t>10</a:t>
            </a:fld>
            <a:endParaRPr lang="es-ES"/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0486" name="Rectangle 4"/>
          <p:cNvSpPr>
            <a:spLocks noChangeArrowheads="1"/>
          </p:cNvSpPr>
          <p:nvPr/>
        </p:nvSpPr>
        <p:spPr bwMode="auto">
          <a:xfrm flipV="1">
            <a:off x="4291013" y="-2162175"/>
            <a:ext cx="4856162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089556"/>
              </p:ext>
            </p:extLst>
          </p:nvPr>
        </p:nvGraphicFramePr>
        <p:xfrm>
          <a:off x="1187624" y="1484784"/>
          <a:ext cx="1765300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4" name="Visio" r:id="rId3" imgW="2647784" imgH="6715184" progId="Visio.Drawing.15">
                  <p:embed/>
                </p:oleObj>
              </mc:Choice>
              <mc:Fallback>
                <p:oleObj name="Visio" r:id="rId3" imgW="2647784" imgH="6715184" progId="Visio.Drawing.15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484784"/>
                        <a:ext cx="1765300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964630"/>
              </p:ext>
            </p:extLst>
          </p:nvPr>
        </p:nvGraphicFramePr>
        <p:xfrm>
          <a:off x="2958404" y="1484784"/>
          <a:ext cx="1830387" cy="418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5" name="Visio" r:id="rId5" imgW="1857425" imgH="4152979" progId="Visio.Drawing.15">
                  <p:embed/>
                </p:oleObj>
              </mc:Choice>
              <mc:Fallback>
                <p:oleObj name="Visio" r:id="rId5" imgW="1857425" imgH="4152979" progId="Visio.Drawing.15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8404" y="1484784"/>
                        <a:ext cx="1830387" cy="418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932040" y="1196752"/>
            <a:ext cx="374441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main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DeviceInit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// </a:t>
            </a:r>
            <a:r>
              <a:rPr lang="es-ES" sz="600" u="sng" dirty="0">
                <a:solidFill>
                  <a:srgbClr val="3F7F5F"/>
                </a:solidFill>
                <a:latin typeface="Consolas" panose="020B0609020204030204" pitchFamily="49" charset="0"/>
              </a:rPr>
              <a:t>Inicialización del dispositivo</a:t>
            </a:r>
          </a:p>
          <a:p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InitDSP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// </a:t>
            </a:r>
            <a:r>
              <a:rPr lang="es-ES" sz="600" u="sng" dirty="0" err="1">
                <a:solidFill>
                  <a:srgbClr val="3F7F5F"/>
                </a:solidFill>
                <a:latin typeface="Consolas" panose="020B0609020204030204" pitchFamily="49" charset="0"/>
              </a:rPr>
              <a:t>Inicializacion</a:t>
            </a:r>
            <a:r>
              <a:rPr lang="es-ES" sz="600" u="sng" dirty="0">
                <a:solidFill>
                  <a:srgbClr val="3F7F5F"/>
                </a:solidFill>
                <a:latin typeface="Consolas" panose="020B0609020204030204" pitchFamily="49" charset="0"/>
              </a:rPr>
              <a:t> de </a:t>
            </a:r>
            <a:r>
              <a:rPr lang="es-ES" sz="600" u="sng" dirty="0" err="1">
                <a:solidFill>
                  <a:srgbClr val="3F7F5F"/>
                </a:solidFill>
                <a:latin typeface="Consolas" panose="020B0609020204030204" pitchFamily="49" charset="0"/>
              </a:rPr>
              <a:t>perifericos</a:t>
            </a:r>
            <a:endParaRPr lang="es-ES" sz="600" u="sng" dirty="0">
              <a:solidFill>
                <a:srgbClr val="3F7F5F"/>
              </a:solidFill>
              <a:latin typeface="Consolas" panose="020B0609020204030204" pitchFamily="49" charset="0"/>
            </a:endParaRP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enviar(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xp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// </a:t>
            </a:r>
            <a:r>
              <a:rPr lang="es-ES" sz="600" u="sng" dirty="0" err="1">
                <a:solidFill>
                  <a:srgbClr val="3F7F5F"/>
                </a:solidFill>
                <a:latin typeface="Consolas" panose="020B0609020204030204" pitchFamily="49" charset="0"/>
              </a:rPr>
              <a:t>Envia</a:t>
            </a:r>
            <a:r>
              <a:rPr lang="es-ES" sz="600" u="sng" dirty="0">
                <a:solidFill>
                  <a:srgbClr val="3F7F5F"/>
                </a:solidFill>
                <a:latin typeface="Consolas" panose="020B0609020204030204" pitchFamily="49" charset="0"/>
              </a:rPr>
              <a:t> el </a:t>
            </a:r>
            <a:r>
              <a:rPr lang="es-ES" sz="600" u="sng" dirty="0" err="1">
                <a:solidFill>
                  <a:srgbClr val="3F7F5F"/>
                </a:solidFill>
                <a:latin typeface="Consolas" panose="020B0609020204030204" pitchFamily="49" charset="0"/>
              </a:rPr>
              <a:t>caracter</a:t>
            </a:r>
            <a:endParaRPr lang="es-ES" sz="600" u="sng" dirty="0">
              <a:solidFill>
                <a:srgbClr val="3F7F5F"/>
              </a:solidFill>
              <a:latin typeface="Consolas" panose="020B0609020204030204" pitchFamily="49" charset="0"/>
            </a:endParaRPr>
          </a:p>
          <a:p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enviar(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xn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dirty="0" smtClean="0">
                <a:solidFill>
                  <a:srgbClr val="3F7F5F"/>
                </a:solidFill>
                <a:latin typeface="Consolas" panose="020B0609020204030204" pitchFamily="49" charset="0"/>
              </a:rPr>
              <a:t>//</a:t>
            </a:r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BUCLE SIN FIN</a:t>
            </a:r>
          </a:p>
          <a:p>
            <a:r>
              <a:rPr lang="es-ES" sz="6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for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(;;){</a:t>
            </a:r>
          </a:p>
          <a:p>
            <a:r>
              <a:rPr lang="es-ES" sz="600" b="1" dirty="0">
                <a:solidFill>
                  <a:srgbClr val="7F0055"/>
                </a:solidFill>
                <a:latin typeface="Consolas" panose="020B0609020204030204" pitchFamily="49" charset="0"/>
              </a:rPr>
              <a:t>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while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(VTimer0 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&gt;= 1){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VTimer0 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= 0;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EALLOW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SysCtrlRegs.</a:t>
            </a:r>
            <a:r>
              <a:rPr lang="en-US" sz="600" dirty="0" err="1" smtClean="0">
                <a:solidFill>
                  <a:srgbClr val="0000C0"/>
                </a:solidFill>
                <a:latin typeface="Consolas" panose="020B0609020204030204" pitchFamily="49" charset="0"/>
              </a:rPr>
              <a:t>WDKEY</a:t>
            </a:r>
            <a:r>
              <a:rPr lang="en-U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onsolas" panose="020B0609020204030204" pitchFamily="49" charset="0"/>
              </a:rPr>
              <a:t>= 0x55;</a:t>
            </a:r>
            <a:r>
              <a:rPr lang="en-US" sz="600" dirty="0">
                <a:solidFill>
                  <a:srgbClr val="3F7F5F"/>
                </a:solidFill>
                <a:latin typeface="Consolas" panose="020B0609020204030204" pitchFamily="49" charset="0"/>
              </a:rPr>
              <a:t>// service WD #1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SysCtrlRegs.</a:t>
            </a:r>
            <a:r>
              <a:rPr lang="es-ES" sz="600" dirty="0" err="1" smtClean="0">
                <a:solidFill>
                  <a:srgbClr val="0000C0"/>
                </a:solidFill>
                <a:latin typeface="Consolas" panose="020B0609020204030204" pitchFamily="49" charset="0"/>
              </a:rPr>
              <a:t>WDKEY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= 0xAA;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EDIS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flag_ret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==0){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(k&lt;3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){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[0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array_pff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[k][0];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[1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array_pff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[k][1];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[2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array_pff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[k][2];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[3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array_pff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[k][3];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[4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array_pff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[k][4];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flag_ret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=1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flag_rx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==1){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flag_ctrl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==0){</a:t>
            </a:r>
          </a:p>
          <a:p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// PROCESO QUE LLAMA A LA FUNCION CINEMATICA INVERSA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flag_inv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==0){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cine_inv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flag_inv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=1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for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(i=0;i&lt;6;i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++){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qff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[i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cin_inv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[i];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s-ES" sz="600" dirty="0" smtClean="0">
                <a:solidFill>
                  <a:srgbClr val="3F7F5F"/>
                </a:solidFill>
                <a:latin typeface="Consolas" panose="020B0609020204030204" pitchFamily="49" charset="0"/>
              </a:rPr>
              <a:t>// </a:t>
            </a:r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ESTE PROCESO ES EL CONTROL CINEMATICO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for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(i=0;i&lt;(tiempo*10);i=i+1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){   </a:t>
            </a:r>
            <a:endParaRPr lang="es-ES" sz="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for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(j=0;j&lt;5;j++){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tray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[i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][j]=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CTRLcinematico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qii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[j],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qff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[j],</a:t>
            </a:r>
            <a:r>
              <a:rPr lang="es-ES" sz="600" dirty="0" err="1">
                <a:solidFill>
                  <a:srgbClr val="000000"/>
                </a:solidFill>
                <a:latin typeface="Consolas" panose="020B0609020204030204" pitchFamily="49" charset="0"/>
              </a:rPr>
              <a:t>tiempo,i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// PROCESO QUE OBTIENE LA SINGULARIDAD DE LA POSICION FINAL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det_j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=singularidad(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qff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val_J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s-ES" sz="600" b="1" dirty="0" err="1" smtClean="0">
                <a:solidFill>
                  <a:srgbClr val="642880"/>
                </a:solidFill>
                <a:latin typeface="Consolas" panose="020B0609020204030204" pitchFamily="49" charset="0"/>
              </a:rPr>
              <a:t>cimag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det_j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s-ES" sz="6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val_J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!=0){</a:t>
            </a:r>
          </a:p>
          <a:p>
            <a:r>
              <a:rPr lang="es-ES" sz="600" b="1" dirty="0" smtClean="0">
                <a:solidFill>
                  <a:srgbClr val="642880"/>
                </a:solidFill>
                <a:latin typeface="Consolas" panose="020B0609020204030204" pitchFamily="49" charset="0"/>
              </a:rPr>
              <a:t>    </a:t>
            </a:r>
            <a:r>
              <a:rPr lang="es-ES" sz="600" b="1" dirty="0" err="1" smtClean="0">
                <a:solidFill>
                  <a:srgbClr val="642880"/>
                </a:solidFill>
                <a:latin typeface="Consolas" panose="020B0609020204030204" pitchFamily="49" charset="0"/>
              </a:rPr>
              <a:t>exit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(0);</a:t>
            </a:r>
            <a:endParaRPr lang="es-ES" sz="600" dirty="0">
              <a:solidFill>
                <a:srgbClr val="3F7F5F"/>
              </a:solidFill>
              <a:latin typeface="Consolas" panose="020B0609020204030204" pitchFamily="49" charset="0"/>
            </a:endParaRP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contsing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=0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b="1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s-ES" sz="600" b="1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[0]&gt;700)||(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[0]&lt;-700)||(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[1]&gt;700)||(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[1]&lt;-700)||(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[2]&gt;900)||(</a:t>
            </a:r>
            <a:r>
              <a:rPr lang="es-ES" sz="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pff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[2]&lt;0)){</a:t>
            </a:r>
          </a:p>
          <a:p>
            <a:r>
              <a:rPr lang="es-ES" sz="600" b="1" dirty="0" smtClean="0">
                <a:solidFill>
                  <a:srgbClr val="642880"/>
                </a:solidFill>
                <a:latin typeface="Consolas" panose="020B0609020204030204" pitchFamily="49" charset="0"/>
              </a:rPr>
              <a:t>    </a:t>
            </a:r>
            <a:r>
              <a:rPr lang="es-ES" sz="600" b="1" dirty="0" err="1" smtClean="0">
                <a:solidFill>
                  <a:srgbClr val="642880"/>
                </a:solidFill>
                <a:latin typeface="Consolas" panose="020B0609020204030204" pitchFamily="49" charset="0"/>
              </a:rPr>
              <a:t>exit</a:t>
            </a:r>
            <a:r>
              <a:rPr lang="es-ES" sz="600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(0</a:t>
            </a:r>
            <a:r>
              <a:rPr lang="es-ES" sz="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s-ES" sz="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s-ES" sz="600" dirty="0">
                <a:solidFill>
                  <a:srgbClr val="3F7F5F"/>
                </a:solidFill>
                <a:latin typeface="Consolas" panose="020B0609020204030204" pitchFamily="49" charset="0"/>
              </a:rPr>
              <a:t>// FUNCION QUE REALIZA LA CINEMATICA DIRECTA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s-ES" sz="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Cinedirecta</a:t>
            </a:r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(TablaDH,5,qff</a:t>
            </a:r>
            <a:r>
              <a:rPr lang="es-ES" sz="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s-ES" sz="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endParaRPr lang="es-ES" sz="1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/>
              <a:t>resultados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8A3D10-9BFC-4358-83F3-BBD3CD3BFCD0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  <p:pic>
        <p:nvPicPr>
          <p:cNvPr id="2" name="Brazo_robo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9522" y="2060848"/>
            <a:ext cx="7631832" cy="32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3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4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875" y="981075"/>
            <a:ext cx="7754938" cy="60642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s-ES" smtClean="0"/>
              <a:t>Conclusiones</a:t>
            </a:r>
            <a:endParaRPr lang="en-C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9695D-9CCF-4539-8338-5EA8C2307CF5}" type="slidenum">
              <a:rPr lang="es-ES"/>
              <a:pPr>
                <a:defRPr/>
              </a:pPr>
              <a:t>12</a:t>
            </a:fld>
            <a:endParaRPr lang="es-ES"/>
          </a:p>
        </p:txBody>
      </p:sp>
      <p:sp>
        <p:nvSpPr>
          <p:cNvPr id="21508" name="Rectángulo 4"/>
          <p:cNvSpPr>
            <a:spLocks noChangeArrowheads="1"/>
          </p:cNvSpPr>
          <p:nvPr/>
        </p:nvSpPr>
        <p:spPr bwMode="auto">
          <a:xfrm>
            <a:off x="777875" y="1587500"/>
            <a:ext cx="7754938" cy="363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Determinación correcta de la tabla de parámetros de </a:t>
            </a:r>
            <a:r>
              <a:rPr lang="es-E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Denavit-Hartenberg</a:t>
            </a:r>
            <a:r>
              <a:rPr lang="es-E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CA" alt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espacio cartesiano es mas fácil su manejo para el usuario.</a:t>
            </a:r>
            <a:endParaRPr lang="en-CA" alt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 en las singularidades del brazo robot.</a:t>
            </a:r>
            <a:endParaRPr lang="en-CA" alt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generación de la trayectoria por medio de un polinomio de quinto orden requiere </a:t>
            </a:r>
            <a:r>
              <a:rPr lang="es-ES" alt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más </a:t>
            </a:r>
            <a:r>
              <a:rPr lang="es-E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procesamiento.</a:t>
            </a:r>
            <a:endParaRPr lang="en-CA" alt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alt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algoritmo de control de trayectoria realiza </a:t>
            </a:r>
            <a:r>
              <a:rPr lang="es-ES" altLang="en-US" sz="1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cálculos </a:t>
            </a:r>
            <a:r>
              <a:rPr lang="es-ES" alt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envía el cambio de posición cada 150ms.</a:t>
            </a:r>
          </a:p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alt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poder controlar la simulación se debió realizar cambios.</a:t>
            </a:r>
            <a:endParaRPr lang="en-CA" alt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24E32-D773-4B28-93DE-FE05B109AEB4}" type="slidenum">
              <a:rPr lang="es-ES"/>
              <a:pPr>
                <a:defRPr/>
              </a:pPr>
              <a:t>13</a:t>
            </a:fld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1259632" y="2564904"/>
            <a:ext cx="6739729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n-lt"/>
              </a:rPr>
              <a:t>Gracias por la 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n-lt"/>
              </a:rPr>
              <a:t>atención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n-lt"/>
              </a:rPr>
              <a:t>Quedo a su disposición</a:t>
            </a:r>
            <a:endParaRPr lang="es-E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731</Words>
  <Application>Microsoft Office PowerPoint</Application>
  <PresentationFormat>Presentación en pantalla (4:3)</PresentationFormat>
  <Paragraphs>216</Paragraphs>
  <Slides>13</Slides>
  <Notes>1</Notes>
  <HiddenSlides>0</HiddenSlides>
  <MMClips>2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Calibri</vt:lpstr>
      <vt:lpstr>Cambria Math</vt:lpstr>
      <vt:lpstr>Consolas</vt:lpstr>
      <vt:lpstr>Tahoma</vt:lpstr>
      <vt:lpstr>Times New Roman</vt:lpstr>
      <vt:lpstr>Tema de Office</vt:lpstr>
      <vt:lpstr>Visio</vt:lpstr>
      <vt:lpstr>Dibujo de Microsoft Visio</vt:lpstr>
      <vt:lpstr>Control de trayectoria de la simulación de un brazo robot de 5 grados de libertad, controlado mediante la plataforma C2000 Piccolo LAUNCHXL-F28027F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García Breijo</dc:creator>
  <cp:lastModifiedBy>John German Vera Luzuriaga</cp:lastModifiedBy>
  <cp:revision>80</cp:revision>
  <dcterms:created xsi:type="dcterms:W3CDTF">2013-06-10T13:30:58Z</dcterms:created>
  <dcterms:modified xsi:type="dcterms:W3CDTF">2017-02-08T12:59:53Z</dcterms:modified>
</cp:coreProperties>
</file>