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3"/>
  </p:notesMasterIdLst>
  <p:handoutMasterIdLst>
    <p:handoutMasterId r:id="rId34"/>
  </p:handoutMasterIdLst>
  <p:sldIdLst>
    <p:sldId id="256" r:id="rId2"/>
    <p:sldId id="280" r:id="rId3"/>
    <p:sldId id="258" r:id="rId4"/>
    <p:sldId id="267" r:id="rId5"/>
    <p:sldId id="257" r:id="rId6"/>
    <p:sldId id="259" r:id="rId7"/>
    <p:sldId id="276" r:id="rId8"/>
    <p:sldId id="268" r:id="rId9"/>
    <p:sldId id="269" r:id="rId10"/>
    <p:sldId id="288" r:id="rId11"/>
    <p:sldId id="270" r:id="rId12"/>
    <p:sldId id="271" r:id="rId13"/>
    <p:sldId id="289" r:id="rId14"/>
    <p:sldId id="260" r:id="rId15"/>
    <p:sldId id="281" r:id="rId16"/>
    <p:sldId id="261" r:id="rId17"/>
    <p:sldId id="272" r:id="rId18"/>
    <p:sldId id="274" r:id="rId19"/>
    <p:sldId id="273" r:id="rId20"/>
    <p:sldId id="277" r:id="rId21"/>
    <p:sldId id="262" r:id="rId22"/>
    <p:sldId id="278" r:id="rId23"/>
    <p:sldId id="263" r:id="rId24"/>
    <p:sldId id="264" r:id="rId25"/>
    <p:sldId id="282" r:id="rId26"/>
    <p:sldId id="286" r:id="rId27"/>
    <p:sldId id="283" r:id="rId28"/>
    <p:sldId id="287" r:id="rId29"/>
    <p:sldId id="284" r:id="rId30"/>
    <p:sldId id="265" r:id="rId31"/>
    <p:sldId id="279" r:id="rId3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9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8A1B1-E951-C24E-A262-21BDFD3E06CE}" type="datetimeFigureOut">
              <a:rPr lang="es-ES" smtClean="0"/>
              <a:t>8/3/17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4BDB1-24D7-244A-A431-EC1F49CE759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633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680B6-0061-6F44-9886-DEA9BABD328A}" type="datetimeFigureOut">
              <a:rPr lang="es-ES" smtClean="0"/>
              <a:t>8/3/17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0F1F1-D83E-7D4F-80A3-35B471D86A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34408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</a:t>
            </a:r>
            <a:r>
              <a:rPr lang="es-ES" baseline="0" dirty="0" smtClean="0"/>
              <a:t> el tema de éste TFM hablaremos de: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0F1F1-D83E-7D4F-80A3-35B471D86AE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47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s-ES" dirty="0" smtClean="0"/>
              <a:t>Anuncio a alta dirección  </a:t>
            </a:r>
            <a:r>
              <a:rPr lang="es-ES" b="1" dirty="0" smtClean="0"/>
              <a:t>2</a:t>
            </a:r>
            <a:r>
              <a:rPr lang="es-ES" dirty="0" smtClean="0"/>
              <a:t>. Campaña educacional en</a:t>
            </a:r>
            <a:r>
              <a:rPr lang="es-ES" baseline="0" dirty="0" smtClean="0"/>
              <a:t> planta  </a:t>
            </a:r>
            <a:r>
              <a:rPr lang="es-ES" b="1" baseline="0" dirty="0" smtClean="0"/>
              <a:t>3</a:t>
            </a:r>
            <a:r>
              <a:rPr lang="es-ES" baseline="0" dirty="0" smtClean="0"/>
              <a:t>.Promover el TPM mediante grupos  </a:t>
            </a:r>
            <a:r>
              <a:rPr lang="es-ES" b="1" baseline="0" dirty="0" smtClean="0"/>
              <a:t>4</a:t>
            </a:r>
            <a:r>
              <a:rPr lang="es-ES" baseline="0" dirty="0" smtClean="0"/>
              <a:t>.Metas  </a:t>
            </a:r>
            <a:r>
              <a:rPr lang="es-ES" b="1" baseline="0" dirty="0" smtClean="0"/>
              <a:t>5.</a:t>
            </a:r>
            <a:r>
              <a:rPr lang="es-ES" b="0" baseline="0" dirty="0" smtClean="0"/>
              <a:t>Esquema de implantación  </a:t>
            </a:r>
            <a:r>
              <a:rPr lang="es-ES" b="1" baseline="0" dirty="0" smtClean="0"/>
              <a:t>6</a:t>
            </a:r>
            <a:r>
              <a:rPr lang="es-ES" b="0" baseline="0" dirty="0" smtClean="0"/>
              <a:t>. Disparo de salida</a:t>
            </a:r>
          </a:p>
          <a:p>
            <a:pPr marL="0" indent="0">
              <a:buNone/>
            </a:pPr>
            <a:r>
              <a:rPr lang="es-ES" b="1" baseline="0" dirty="0" smtClean="0"/>
              <a:t>7.  </a:t>
            </a:r>
            <a:r>
              <a:rPr lang="es-ES" b="0" baseline="0" dirty="0" smtClean="0"/>
              <a:t>Trabajar en equipo   </a:t>
            </a:r>
            <a:r>
              <a:rPr lang="es-ES" b="1" baseline="0" dirty="0" smtClean="0"/>
              <a:t>8</a:t>
            </a:r>
            <a:r>
              <a:rPr lang="es-ES" b="0" baseline="0" dirty="0" smtClean="0"/>
              <a:t>. Tareas específicas   </a:t>
            </a:r>
            <a:r>
              <a:rPr lang="es-ES" b="1" baseline="0" dirty="0" smtClean="0"/>
              <a:t>9</a:t>
            </a:r>
            <a:r>
              <a:rPr lang="es-ES" b="0" baseline="0" dirty="0" smtClean="0"/>
              <a:t>.Programa para D. </a:t>
            </a:r>
            <a:r>
              <a:rPr lang="es-ES" b="0" baseline="0" dirty="0" err="1" smtClean="0"/>
              <a:t>Mantenim</a:t>
            </a:r>
            <a:r>
              <a:rPr lang="es-ES" b="0" baseline="0" dirty="0" smtClean="0"/>
              <a:t>  </a:t>
            </a:r>
            <a:r>
              <a:rPr lang="es-ES" b="1" baseline="0" dirty="0" smtClean="0"/>
              <a:t>10.</a:t>
            </a:r>
            <a:r>
              <a:rPr lang="es-ES" b="0" baseline="0" dirty="0" smtClean="0"/>
              <a:t>Capacidades-Entrenamiento  </a:t>
            </a:r>
            <a:r>
              <a:rPr lang="es-ES" b="1" baseline="0" dirty="0" smtClean="0"/>
              <a:t>11.</a:t>
            </a:r>
            <a:r>
              <a:rPr lang="es-ES" b="0" baseline="0" dirty="0" smtClean="0"/>
              <a:t>Gestión de Máquinas y equipos  </a:t>
            </a:r>
            <a:r>
              <a:rPr lang="es-ES" b="1" baseline="0" dirty="0" smtClean="0"/>
              <a:t>12</a:t>
            </a:r>
            <a:r>
              <a:rPr lang="es-ES" b="0" baseline="0" dirty="0" smtClean="0"/>
              <a:t>. Metas mas elevadas</a:t>
            </a:r>
            <a:endParaRPr lang="es-ES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0F1F1-D83E-7D4F-80A3-35B471D86AE5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769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CA58E-C0DC-1F4C-B3C8-40C60C672C6E}" type="datetime1">
              <a:rPr lang="es-EC" smtClean="0"/>
              <a:t>8/3/17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A34F5-2EBC-9142-BF1B-2513FAECC8BD}" type="datetime1">
              <a:rPr lang="es-EC" smtClean="0"/>
              <a:t>8/3/17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C1B03-3122-494B-96A6-F466F4751B8F}" type="datetime1">
              <a:rPr lang="es-EC" smtClean="0"/>
              <a:t>8/3/17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C8FD5-C77D-B94B-BE3F-C0C353E49ED9}" type="datetime1">
              <a:rPr lang="es-EC" smtClean="0"/>
              <a:t>8/3/17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260A-107F-8A41-B385-B7EBC1DBA578}" type="datetime1">
              <a:rPr lang="es-EC" smtClean="0"/>
              <a:t>8/3/17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45A1-885E-EA4A-B8BD-FAABFFA0BD99}" type="datetime1">
              <a:rPr lang="es-EC" smtClean="0"/>
              <a:t>8/3/17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AB91-9C65-C241-A0FD-85081635BC97}" type="datetime1">
              <a:rPr lang="es-EC" smtClean="0"/>
              <a:t>8/3/17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0D1F-C094-104F-B516-43D7C9F85894}" type="datetime1">
              <a:rPr lang="es-EC" smtClean="0"/>
              <a:t>8/3/17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A9891-C698-A14D-8A22-743217A4759F}" type="datetime1">
              <a:rPr lang="es-EC" smtClean="0"/>
              <a:t>8/3/17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AF72-664B-EB4D-A58F-BCA8F0384AE8}" type="datetime1">
              <a:rPr lang="es-EC" smtClean="0"/>
              <a:t>8/3/17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69998-C7AD-924B-8CCA-6E40B45407DA}" type="datetime1">
              <a:rPr lang="es-EC" smtClean="0"/>
              <a:t>8/3/17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B95A-B08D-E949-A768-87BD92F82207}" type="datetime1">
              <a:rPr lang="es-EC" smtClean="0"/>
              <a:t>8/3/17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FB0F390-33E4-554D-9D07-99E81A75A4CD}" type="datetime1">
              <a:rPr lang="es-EC" smtClean="0"/>
              <a:t>8/3/17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384215ED-1177-E94F-8C24-5E4A29B7C582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0191" y="1674815"/>
            <a:ext cx="8044143" cy="4766782"/>
          </a:xfrm>
        </p:spPr>
        <p:txBody>
          <a:bodyPr>
            <a:normAutofit fontScale="92500" lnSpcReduction="10000"/>
          </a:bodyPr>
          <a:lstStyle/>
          <a:p>
            <a:r>
              <a:rPr lang="es-ES_tradnl" sz="3400" dirty="0" smtClean="0">
                <a:solidFill>
                  <a:srgbClr val="000000"/>
                </a:solidFill>
              </a:rPr>
              <a:t> </a:t>
            </a:r>
          </a:p>
          <a:p>
            <a:r>
              <a:rPr lang="es-ES_tradnl" sz="2800" b="1" dirty="0">
                <a:solidFill>
                  <a:srgbClr val="000000"/>
                </a:solidFill>
              </a:rPr>
              <a:t>M</a:t>
            </a:r>
            <a:r>
              <a:rPr lang="es-ES_tradnl" sz="2800" b="1" dirty="0" smtClean="0">
                <a:solidFill>
                  <a:srgbClr val="000000"/>
                </a:solidFill>
              </a:rPr>
              <a:t>áster en Ingeniería del Mantenimiento</a:t>
            </a:r>
          </a:p>
          <a:p>
            <a:endParaRPr lang="es-ES_tradnl" sz="2800" dirty="0" smtClean="0">
              <a:solidFill>
                <a:srgbClr val="000000"/>
              </a:solidFill>
            </a:endParaRPr>
          </a:p>
          <a:p>
            <a:r>
              <a:rPr lang="es-ES_tradnl" sz="2800" dirty="0" smtClean="0">
                <a:solidFill>
                  <a:srgbClr val="000000"/>
                </a:solidFill>
              </a:rPr>
              <a:t> Trabajo de Fin de Máster</a:t>
            </a:r>
            <a:endParaRPr lang="es-ES_tradnl" sz="2800" dirty="0" smtClean="0"/>
          </a:p>
          <a:p>
            <a:r>
              <a:rPr lang="es-ES_tradnl" sz="2800" b="1" dirty="0" smtClean="0">
                <a:solidFill>
                  <a:srgbClr val="000000"/>
                </a:solidFill>
              </a:rPr>
              <a:t>MEJORA </a:t>
            </a:r>
            <a:r>
              <a:rPr lang="es-ES_tradnl" sz="2800" b="1" dirty="0">
                <a:solidFill>
                  <a:srgbClr val="000000"/>
                </a:solidFill>
              </a:rPr>
              <a:t>DEL SISTEMA DE MANTENIMIENTO EN UNA PLANTA</a:t>
            </a:r>
            <a:endParaRPr lang="es-ES_tradnl" sz="2800" dirty="0">
              <a:solidFill>
                <a:srgbClr val="000000"/>
              </a:solidFill>
            </a:endParaRPr>
          </a:p>
          <a:p>
            <a:r>
              <a:rPr lang="es-ES_tradnl" sz="2800" b="1" dirty="0">
                <a:solidFill>
                  <a:srgbClr val="000000"/>
                </a:solidFill>
              </a:rPr>
              <a:t> DE ENSAMBLAJE DE </a:t>
            </a:r>
            <a:r>
              <a:rPr lang="es-ES_tradnl" sz="2800" b="1" dirty="0" smtClean="0">
                <a:solidFill>
                  <a:srgbClr val="000000"/>
                </a:solidFill>
              </a:rPr>
              <a:t>MOTOCICLETAS</a:t>
            </a:r>
          </a:p>
          <a:p>
            <a:endParaRPr lang="es-ES_tradnl" sz="2800" dirty="0" smtClean="0">
              <a:solidFill>
                <a:srgbClr val="000000"/>
              </a:solidFill>
            </a:endParaRPr>
          </a:p>
          <a:p>
            <a:r>
              <a:rPr lang="es-ES_tradnl" dirty="0" smtClean="0"/>
              <a:t> 		</a:t>
            </a:r>
            <a:r>
              <a:rPr lang="es-ES_tradnl" dirty="0"/>
              <a:t> </a:t>
            </a:r>
            <a:r>
              <a:rPr lang="es-ES_tradnl" dirty="0" smtClean="0"/>
              <a:t>           </a:t>
            </a:r>
            <a:r>
              <a:rPr lang="es-ES_tradnl" sz="2400" b="1" dirty="0" smtClean="0">
                <a:solidFill>
                  <a:srgbClr val="000000"/>
                </a:solidFill>
              </a:rPr>
              <a:t>AUTOR</a:t>
            </a:r>
            <a:r>
              <a:rPr lang="es-ES_tradnl" sz="2400" b="1" dirty="0">
                <a:solidFill>
                  <a:srgbClr val="000000"/>
                </a:solidFill>
              </a:rPr>
              <a:t>: Martin Rivera.</a:t>
            </a:r>
          </a:p>
          <a:p>
            <a:r>
              <a:rPr lang="ro-RO" sz="2400" b="1" dirty="0" smtClean="0">
                <a:solidFill>
                  <a:srgbClr val="000000"/>
                </a:solidFill>
              </a:rPr>
              <a:t>										DIRECTOR</a:t>
            </a:r>
            <a:r>
              <a:rPr lang="es-ES_tradnl" sz="2400" b="1" dirty="0">
                <a:solidFill>
                  <a:srgbClr val="000000"/>
                </a:solidFill>
              </a:rPr>
              <a:t>: Vicente Macián</a:t>
            </a:r>
            <a:r>
              <a:rPr lang="es-ES_tradnl" sz="2400" b="1" dirty="0" smtClean="0">
                <a:solidFill>
                  <a:srgbClr val="000000"/>
                </a:solidFill>
              </a:rPr>
              <a:t>.</a:t>
            </a:r>
          </a:p>
          <a:p>
            <a:endParaRPr lang="es-ES_tradnl" sz="2400" b="1" dirty="0">
              <a:solidFill>
                <a:srgbClr val="000000"/>
              </a:solidFill>
            </a:endParaRPr>
          </a:p>
          <a:p>
            <a:r>
              <a:rPr lang="es-ES_tradnl" sz="2000" b="1" dirty="0" smtClean="0">
                <a:solidFill>
                  <a:srgbClr val="000000"/>
                </a:solidFill>
              </a:rPr>
              <a:t>Marzo del 2017</a:t>
            </a:r>
            <a:endParaRPr lang="es-ES_tradnl" sz="2000" b="1" dirty="0">
              <a:solidFill>
                <a:srgbClr val="000000"/>
              </a:solidFill>
            </a:endParaRPr>
          </a:p>
        </p:txBody>
      </p:sp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7" b="41140"/>
          <a:stretch/>
        </p:blipFill>
        <p:spPr bwMode="auto">
          <a:xfrm>
            <a:off x="202484" y="184046"/>
            <a:ext cx="3185641" cy="19463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401" y="717778"/>
            <a:ext cx="3202634" cy="11661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9065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-205302"/>
            <a:ext cx="8042276" cy="1336956"/>
          </a:xfrm>
        </p:spPr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9299" y="1306724"/>
            <a:ext cx="8352252" cy="5551275"/>
          </a:xfrm>
        </p:spPr>
        <p:txBody>
          <a:bodyPr>
            <a:normAutofit fontScale="85000" lnSpcReduction="20000"/>
          </a:bodyPr>
          <a:lstStyle/>
          <a:p>
            <a:r>
              <a:rPr lang="es-ES" b="1" dirty="0">
                <a:solidFill>
                  <a:srgbClr val="000000"/>
                </a:solidFill>
              </a:rPr>
              <a:t>1. INTRODUCCIÓN </a:t>
            </a:r>
          </a:p>
          <a:p>
            <a:r>
              <a:rPr lang="es-ES" b="1" dirty="0">
                <a:solidFill>
                  <a:srgbClr val="000000"/>
                </a:solidFill>
              </a:rPr>
              <a:t>2. </a:t>
            </a:r>
            <a:r>
              <a:rPr lang="es-ES" b="1" dirty="0" smtClean="0">
                <a:solidFill>
                  <a:srgbClr val="000000"/>
                </a:solidFill>
              </a:rPr>
              <a:t>OBJETIVOS DEL TFM</a:t>
            </a:r>
            <a:endParaRPr lang="es-ES" b="1" dirty="0">
              <a:solidFill>
                <a:srgbClr val="000000"/>
              </a:solidFill>
            </a:endParaRPr>
          </a:p>
          <a:p>
            <a:r>
              <a:rPr lang="es-ES" b="1" dirty="0">
                <a:solidFill>
                  <a:srgbClr val="000000"/>
                </a:solidFill>
              </a:rPr>
              <a:t>3</a:t>
            </a:r>
            <a:r>
              <a:rPr lang="es-ES" b="1" dirty="0" smtClean="0">
                <a:solidFill>
                  <a:srgbClr val="000000"/>
                </a:solidFill>
              </a:rPr>
              <a:t>. LA </a:t>
            </a:r>
            <a:r>
              <a:rPr lang="es-ES" b="1" dirty="0">
                <a:solidFill>
                  <a:srgbClr val="000000"/>
                </a:solidFill>
              </a:rPr>
              <a:t>EMPRESA</a:t>
            </a:r>
          </a:p>
          <a:p>
            <a:r>
              <a:rPr lang="es-ES" b="1" dirty="0">
                <a:solidFill>
                  <a:srgbClr val="000000"/>
                </a:solidFill>
              </a:rPr>
              <a:t>4. SITUACIÓN ACTUAL DEL MANTENIMIENTO</a:t>
            </a:r>
          </a:p>
          <a:p>
            <a:r>
              <a:rPr lang="es-ES" b="1" dirty="0">
                <a:solidFill>
                  <a:srgbClr val="000000"/>
                </a:solidFill>
              </a:rPr>
              <a:t>5. ANÁLISIS DAFO DEL MANTENIMIENTO</a:t>
            </a:r>
          </a:p>
          <a:p>
            <a:r>
              <a:rPr lang="es-ES" b="1" dirty="0">
                <a:solidFill>
                  <a:srgbClr val="000000"/>
                </a:solidFill>
              </a:rPr>
              <a:t>6. PROCESO DE PRODUCCIÓN</a:t>
            </a:r>
          </a:p>
          <a:p>
            <a:r>
              <a:rPr lang="es-ES" b="1" dirty="0">
                <a:solidFill>
                  <a:srgbClr val="000000"/>
                </a:solidFill>
              </a:rPr>
              <a:t>7. MEJORA DEL </a:t>
            </a:r>
            <a:r>
              <a:rPr lang="es-ES" b="1" dirty="0" smtClean="0">
                <a:solidFill>
                  <a:srgbClr val="000000"/>
                </a:solidFill>
              </a:rPr>
              <a:t>MANTENIMIENTO</a:t>
            </a:r>
          </a:p>
          <a:p>
            <a:pPr lvl="1"/>
            <a:r>
              <a:rPr lang="hr-HR" b="1" dirty="0">
                <a:solidFill>
                  <a:srgbClr val="000000"/>
                </a:solidFill>
              </a:rPr>
              <a:t>7.1. TPM</a:t>
            </a:r>
          </a:p>
          <a:p>
            <a:pPr lvl="1"/>
            <a:r>
              <a:rPr lang="mr-IN" b="1" dirty="0">
                <a:solidFill>
                  <a:srgbClr val="000000"/>
                </a:solidFill>
              </a:rPr>
              <a:t>7</a:t>
            </a:r>
            <a:r>
              <a:rPr lang="es-ES_tradnl" b="1" dirty="0">
                <a:solidFill>
                  <a:srgbClr val="000000"/>
                </a:solidFill>
              </a:rPr>
              <a:t>.</a:t>
            </a:r>
            <a:r>
              <a:rPr lang="mr-IN" b="1" dirty="0">
                <a:solidFill>
                  <a:srgbClr val="000000"/>
                </a:solidFill>
              </a:rPr>
              <a:t>2</a:t>
            </a:r>
            <a:r>
              <a:rPr lang="es-ES_tradnl" b="1" dirty="0">
                <a:solidFill>
                  <a:srgbClr val="000000"/>
                </a:solidFill>
              </a:rPr>
              <a:t>.</a:t>
            </a:r>
            <a:r>
              <a:rPr lang="mr-IN" b="1" dirty="0">
                <a:solidFill>
                  <a:srgbClr val="000000"/>
                </a:solidFill>
              </a:rPr>
              <a:t> 5 “S”</a:t>
            </a:r>
            <a:endParaRPr lang="es-ES_tradnl" b="1" dirty="0">
              <a:solidFill>
                <a:srgbClr val="000000"/>
              </a:solidFill>
            </a:endParaRPr>
          </a:p>
          <a:p>
            <a:pPr lvl="1"/>
            <a:r>
              <a:rPr lang="en-US" b="1" dirty="0" smtClean="0">
                <a:solidFill>
                  <a:srgbClr val="000000"/>
                </a:solidFill>
              </a:rPr>
              <a:t>7.3. </a:t>
            </a:r>
            <a:r>
              <a:rPr lang="en-US" b="1" dirty="0">
                <a:solidFill>
                  <a:srgbClr val="000000"/>
                </a:solidFill>
              </a:rPr>
              <a:t>PROPUESTA DE </a:t>
            </a:r>
            <a:r>
              <a:rPr lang="en-US" b="1" dirty="0" smtClean="0">
                <a:solidFill>
                  <a:srgbClr val="000000"/>
                </a:solidFill>
              </a:rPr>
              <a:t>GMAO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8. CONCLUSIONES</a:t>
            </a:r>
            <a:endParaRPr lang="es-ES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      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22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1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1. INTRODUCCIÓN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>
                <a:solidFill>
                  <a:srgbClr val="000000"/>
                </a:solidFill>
              </a:rPr>
              <a:t>L</a:t>
            </a:r>
            <a:r>
              <a:rPr lang="es-ES" dirty="0" smtClean="0">
                <a:solidFill>
                  <a:srgbClr val="000000"/>
                </a:solidFill>
              </a:rPr>
              <a:t>a producción en </a:t>
            </a:r>
            <a:r>
              <a:rPr lang="es-ES" dirty="0">
                <a:solidFill>
                  <a:srgbClr val="000000"/>
                </a:solidFill>
              </a:rPr>
              <a:t>línea y el manejo de </a:t>
            </a:r>
            <a:r>
              <a:rPr lang="es-ES" dirty="0" smtClean="0">
                <a:solidFill>
                  <a:srgbClr val="000000"/>
                </a:solidFill>
              </a:rPr>
              <a:t>maquinaria compleja, </a:t>
            </a:r>
            <a:r>
              <a:rPr lang="es-ES" dirty="0">
                <a:solidFill>
                  <a:srgbClr val="000000"/>
                </a:solidFill>
              </a:rPr>
              <a:t>crean la necesidad </a:t>
            </a:r>
            <a:r>
              <a:rPr lang="es-ES" dirty="0" smtClean="0">
                <a:solidFill>
                  <a:srgbClr val="000000"/>
                </a:solidFill>
              </a:rPr>
              <a:t>del Mantenimiento para </a:t>
            </a:r>
            <a:r>
              <a:rPr lang="es-ES" dirty="0">
                <a:solidFill>
                  <a:srgbClr val="000000"/>
                </a:solidFill>
              </a:rPr>
              <a:t>su buen funcionamiento y productividad.</a:t>
            </a:r>
          </a:p>
          <a:p>
            <a:pPr algn="just"/>
            <a:r>
              <a:rPr lang="es-ES" dirty="0">
                <a:solidFill>
                  <a:srgbClr val="000000"/>
                </a:solidFill>
              </a:rPr>
              <a:t>L</a:t>
            </a:r>
            <a:r>
              <a:rPr lang="es-ES" dirty="0" smtClean="0">
                <a:solidFill>
                  <a:srgbClr val="000000"/>
                </a:solidFill>
              </a:rPr>
              <a:t>a necesidad de </a:t>
            </a:r>
            <a:r>
              <a:rPr lang="es-ES" dirty="0">
                <a:solidFill>
                  <a:srgbClr val="000000"/>
                </a:solidFill>
              </a:rPr>
              <a:t>un Departamento de </a:t>
            </a:r>
            <a:r>
              <a:rPr lang="es-ES" dirty="0" smtClean="0">
                <a:solidFill>
                  <a:srgbClr val="000000"/>
                </a:solidFill>
              </a:rPr>
              <a:t>Mantenimiento </a:t>
            </a:r>
            <a:r>
              <a:rPr lang="es-ES" dirty="0">
                <a:solidFill>
                  <a:srgbClr val="000000"/>
                </a:solidFill>
              </a:rPr>
              <a:t>nace a partir de la búsqueda de la calidad y de reducir los inconvenientes en la producción al mínimo.</a:t>
            </a:r>
          </a:p>
          <a:p>
            <a:pPr algn="just"/>
            <a:r>
              <a:rPr lang="es-ES" dirty="0">
                <a:solidFill>
                  <a:srgbClr val="000000"/>
                </a:solidFill>
              </a:rPr>
              <a:t>L</a:t>
            </a:r>
            <a:r>
              <a:rPr lang="es-ES" dirty="0" smtClean="0">
                <a:solidFill>
                  <a:srgbClr val="000000"/>
                </a:solidFill>
              </a:rPr>
              <a:t>a inclusión de </a:t>
            </a:r>
            <a:r>
              <a:rPr lang="es-ES" dirty="0">
                <a:solidFill>
                  <a:srgbClr val="000000"/>
                </a:solidFill>
              </a:rPr>
              <a:t>métodos, tales como TPM, cinco “S”, y GMAO </a:t>
            </a:r>
            <a:r>
              <a:rPr lang="es-ES" dirty="0" smtClean="0">
                <a:solidFill>
                  <a:srgbClr val="000000"/>
                </a:solidFill>
              </a:rPr>
              <a:t>son tareas del D.M. para elevar la productividad al máximo.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30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-150087"/>
            <a:ext cx="8042276" cy="1336956"/>
          </a:xfrm>
        </p:spPr>
        <p:txBody>
          <a:bodyPr/>
          <a:lstStyle/>
          <a:p>
            <a:r>
              <a:rPr lang="es-E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OBJETIVOS DEL TFM</a:t>
            </a:r>
            <a:endParaRPr lang="es-E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7150"/>
          </a:xfrm>
        </p:spPr>
        <p:txBody>
          <a:bodyPr>
            <a:normAutofit fontScale="85000" lnSpcReduction="10000"/>
          </a:bodyPr>
          <a:lstStyle/>
          <a:p>
            <a:pPr marL="549275" indent="-457200"/>
            <a:r>
              <a:rPr lang="es-ES" sz="2800" b="1" dirty="0" smtClean="0"/>
              <a:t>Mejorar </a:t>
            </a:r>
            <a:r>
              <a:rPr lang="es-ES" sz="2800" dirty="0" smtClean="0"/>
              <a:t>la Productividad.</a:t>
            </a:r>
            <a:endParaRPr lang="es-ES" sz="2800" b="1" dirty="0"/>
          </a:p>
          <a:p>
            <a:pPr marL="549275" indent="-457200"/>
            <a:r>
              <a:rPr lang="es-ES" sz="2800" b="1" dirty="0" smtClean="0"/>
              <a:t>Conseguir </a:t>
            </a:r>
            <a:r>
              <a:rPr lang="es-ES" sz="2800" dirty="0" smtClean="0"/>
              <a:t>el </a:t>
            </a:r>
            <a:r>
              <a:rPr lang="es-ES" sz="2800" dirty="0"/>
              <a:t>b</a:t>
            </a:r>
            <a:r>
              <a:rPr lang="es-ES" sz="2800" dirty="0" smtClean="0"/>
              <a:t>ienestar </a:t>
            </a:r>
            <a:r>
              <a:rPr lang="es-ES" sz="2800" dirty="0"/>
              <a:t>de los </a:t>
            </a:r>
            <a:r>
              <a:rPr lang="es-ES" sz="2800" dirty="0" smtClean="0"/>
              <a:t>empleados.</a:t>
            </a:r>
            <a:endParaRPr lang="es-ES" sz="2800" dirty="0"/>
          </a:p>
          <a:p>
            <a:pPr marL="571500" indent="-457200"/>
            <a:r>
              <a:rPr lang="es-ES" sz="2800" b="1" dirty="0" smtClean="0"/>
              <a:t>Aumentar la </a:t>
            </a:r>
            <a:r>
              <a:rPr lang="es-ES" sz="2800" b="1" dirty="0"/>
              <a:t>calidad: </a:t>
            </a:r>
          </a:p>
          <a:p>
            <a:pPr marL="2743200" lvl="5" indent="-457200"/>
            <a:r>
              <a:rPr lang="es-ES" sz="2400" dirty="0" smtClean="0"/>
              <a:t>Se mejorará la competividad en el mercado</a:t>
            </a:r>
          </a:p>
          <a:p>
            <a:pPr marL="2743200" lvl="5" indent="-457200"/>
            <a:r>
              <a:rPr lang="es-ES" sz="2400" dirty="0" smtClean="0"/>
              <a:t>Clientes satisfechos son la mejor publicidad</a:t>
            </a:r>
          </a:p>
          <a:p>
            <a:pPr marL="2743200" lvl="5" indent="-457200"/>
            <a:r>
              <a:rPr lang="es-ES" sz="2400" dirty="0" smtClean="0"/>
              <a:t>Certificaciones internacionales</a:t>
            </a:r>
          </a:p>
          <a:p>
            <a:pPr marL="571500" indent="-457200"/>
            <a:r>
              <a:rPr lang="es-ES" sz="2800" b="1" dirty="0" smtClean="0"/>
              <a:t>Optimizar el Mantenimiento en la empresa:</a:t>
            </a:r>
          </a:p>
          <a:p>
            <a:pPr marL="2743200" lvl="5" indent="-457200"/>
            <a:r>
              <a:rPr lang="es-ES" sz="2600" dirty="0" smtClean="0"/>
              <a:t>Disponibilidad de los equipos</a:t>
            </a:r>
          </a:p>
          <a:p>
            <a:pPr marL="2743200" lvl="5" indent="-457200"/>
            <a:r>
              <a:rPr lang="es-ES" sz="2600" dirty="0" smtClean="0"/>
              <a:t>Disminución de costes por Mantenimiento</a:t>
            </a:r>
          </a:p>
          <a:p>
            <a:pPr marL="2743200" lvl="5" indent="-457200"/>
            <a:r>
              <a:rPr lang="es-ES" sz="2600" dirty="0" smtClean="0"/>
              <a:t>Maximizar la vida útil de los equipos</a:t>
            </a:r>
            <a:endParaRPr lang="es-ES" sz="2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2794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3. LA EMPRESA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b="1" dirty="0" smtClean="0"/>
              <a:t>BAJAJ</a:t>
            </a:r>
            <a:r>
              <a:rPr lang="mr-IN" dirty="0" smtClean="0"/>
              <a:t>–</a:t>
            </a:r>
            <a:r>
              <a:rPr lang="es-ES" dirty="0" smtClean="0"/>
              <a:t> Fabricante de vehículos de 2 y 3 ruedas, proveniente de la India. Es el tercero en ventas a nivel mundial. Está presente en más de 50 países.</a:t>
            </a:r>
          </a:p>
          <a:p>
            <a:pPr algn="just"/>
            <a:r>
              <a:rPr lang="es-ES" b="1" dirty="0" smtClean="0"/>
              <a:t>INMOT</a:t>
            </a:r>
            <a:r>
              <a:rPr lang="mr-IN" dirty="0" smtClean="0"/>
              <a:t>–</a:t>
            </a:r>
            <a:r>
              <a:rPr lang="es-ES_tradnl" dirty="0" smtClean="0"/>
              <a:t> Es el</a:t>
            </a:r>
            <a:r>
              <a:rPr lang="es-ES" dirty="0" smtClean="0"/>
              <a:t> </a:t>
            </a:r>
            <a:r>
              <a:rPr lang="es-ES" dirty="0"/>
              <a:t>r</a:t>
            </a:r>
            <a:r>
              <a:rPr lang="es-ES" dirty="0" smtClean="0"/>
              <a:t>epresentante en Ecuador con una planta de ensamblaje situado en la ciudad de Manta, costa norte del Pacífico.</a:t>
            </a:r>
          </a:p>
          <a:p>
            <a:pPr algn="just"/>
            <a:r>
              <a:rPr lang="es-ES" b="1" dirty="0" smtClean="0"/>
              <a:t>LA EMPRESA</a:t>
            </a:r>
            <a:r>
              <a:rPr lang="es-ES" dirty="0" smtClean="0"/>
              <a:t> cuenta con un estimado de 120 empleados, repartidos entre logística y mano de obra.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282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263245"/>
            <a:ext cx="8042276" cy="1336956"/>
          </a:xfrm>
        </p:spPr>
        <p:txBody>
          <a:bodyPr/>
          <a:lstStyle/>
          <a:p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4. SITUACIÓN ACTUAL DEL MANTENIMIENTO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MANTENINIEMTO EN INMOT. 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contempla un Departamento de Mantenimiento, sin embargo los mismos operarios están a cargo de realizar tareas correctivas, preventivas </a:t>
            </a:r>
            <a:r>
              <a:rPr lang="es-E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 realizar el 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historial.</a:t>
            </a:r>
          </a:p>
          <a:p>
            <a:pPr marL="571500" indent="-45720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913" y="3328732"/>
            <a:ext cx="4349619" cy="3104803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32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0"/>
            <a:ext cx="8042276" cy="1336956"/>
          </a:xfrm>
        </p:spPr>
        <p:txBody>
          <a:bodyPr/>
          <a:lstStyle/>
          <a:p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5. ANÁLISIS DAFO DEL MANTENIMIENTO</a:t>
            </a:r>
            <a:endParaRPr lang="es-E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25165" r="-25165"/>
          <a:stretch>
            <a:fillRect/>
          </a:stretch>
        </p:blipFill>
        <p:spPr>
          <a:xfrm>
            <a:off x="-1104764" y="1306724"/>
            <a:ext cx="11173748" cy="5210664"/>
          </a:xfr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351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585644"/>
          </a:xfrm>
        </p:spPr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6. PROCESO DE PRODUCCIÓN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-17258" b="-17258"/>
          <a:stretch>
            <a:fillRect/>
          </a:stretch>
        </p:blipFill>
        <p:spPr>
          <a:xfrm>
            <a:off x="220892" y="1422851"/>
            <a:ext cx="8614779" cy="4520750"/>
          </a:xfr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6062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4" y="368091"/>
            <a:ext cx="8339231" cy="763564"/>
          </a:xfrm>
        </p:spPr>
        <p:txBody>
          <a:bodyPr/>
          <a:lstStyle/>
          <a:p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6.1. ESTACIONES DE TRABAJO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sz="2800" b="1" dirty="0" smtClean="0">
                <a:solidFill>
                  <a:srgbClr val="404040"/>
                </a:solidFill>
              </a:rPr>
              <a:t>I. CLASIFICACIÓN </a:t>
            </a:r>
            <a:r>
              <a:rPr lang="es-ES" sz="2800" b="1" dirty="0">
                <a:solidFill>
                  <a:srgbClr val="404040"/>
                </a:solidFill>
              </a:rPr>
              <a:t>Y PRE </a:t>
            </a:r>
            <a:r>
              <a:rPr lang="es-ES" sz="2800" b="1" dirty="0" smtClean="0">
                <a:solidFill>
                  <a:srgbClr val="404040"/>
                </a:solidFill>
              </a:rPr>
              <a:t>ENSAMBLAJE </a:t>
            </a:r>
            <a:r>
              <a:rPr lang="mr-IN" sz="2800" b="1" dirty="0"/>
              <a:t>–</a:t>
            </a:r>
            <a:r>
              <a:rPr lang="es-ES" sz="2800" b="1" dirty="0"/>
              <a:t> </a:t>
            </a:r>
            <a:r>
              <a:rPr lang="es-ES" sz="2800" b="1" dirty="0" smtClean="0"/>
              <a:t>	Estación </a:t>
            </a:r>
            <a:r>
              <a:rPr lang="es-ES" sz="2800" b="1" dirty="0"/>
              <a:t>1</a:t>
            </a:r>
            <a:r>
              <a:rPr lang="es-ES" sz="2800" dirty="0" smtClean="0">
                <a:solidFill>
                  <a:srgbClr val="404040"/>
                </a:solidFill>
              </a:rPr>
              <a:t> </a:t>
            </a:r>
          </a:p>
          <a:p>
            <a:pPr marL="685800" lvl="2" indent="0" algn="just">
              <a:buNone/>
            </a:pPr>
            <a:r>
              <a:rPr lang="es-ES" sz="2400" dirty="0" smtClean="0">
                <a:solidFill>
                  <a:srgbClr val="404040"/>
                </a:solidFill>
              </a:rPr>
              <a:t>Se separan las partes del CKD (Kits de    ensamblaje). Al chasis se le coloca en un porta rack y se agregan tanto el oscilante, como arnés eléctrico. </a:t>
            </a:r>
          </a:p>
          <a:p>
            <a:pPr marL="685800" lvl="2" indent="0" algn="just">
              <a:buNone/>
            </a:pPr>
            <a:endParaRPr lang="es-ES" sz="2400" dirty="0">
              <a:solidFill>
                <a:srgbClr val="404040"/>
              </a:solidFill>
            </a:endParaRPr>
          </a:p>
          <a:p>
            <a:pPr algn="just"/>
            <a:r>
              <a:rPr lang="es-ES" sz="2800" b="1" dirty="0" smtClean="0"/>
              <a:t>II. LINEA </a:t>
            </a:r>
            <a:r>
              <a:rPr lang="es-ES" sz="2800" b="1" dirty="0"/>
              <a:t>DE </a:t>
            </a:r>
            <a:r>
              <a:rPr lang="es-ES" sz="2800" b="1" dirty="0" smtClean="0"/>
              <a:t>ENSAMBLAJE </a:t>
            </a:r>
            <a:r>
              <a:rPr lang="mr-IN" sz="2800" b="1" dirty="0" smtClean="0"/>
              <a:t>–</a:t>
            </a:r>
            <a:r>
              <a:rPr lang="es-ES" sz="2800" b="1" dirty="0" smtClean="0"/>
              <a:t> Estación 2</a:t>
            </a:r>
          </a:p>
          <a:p>
            <a:pPr marL="349250" lvl="1" indent="0" algn="just">
              <a:buNone/>
            </a:pPr>
            <a:r>
              <a:rPr lang="es-ES" b="1" dirty="0"/>
              <a:t>	</a:t>
            </a:r>
            <a:r>
              <a:rPr lang="es-ES" sz="2400" dirty="0" smtClean="0"/>
              <a:t>Se agregan la cola, luces de guías traseras y 	amortiguador.</a:t>
            </a:r>
            <a:endParaRPr lang="es-ES" sz="24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4784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 dirty="0">
                <a:ln w="10541" cmpd="sng">
                  <a:solidFill>
                    <a:srgbClr val="2C7C9F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2C7C9F">
                        <a:tint val="40000"/>
                        <a:satMod val="250000"/>
                      </a:srgbClr>
                    </a:gs>
                    <a:gs pos="9000">
                      <a:srgbClr val="2C7C9F">
                        <a:tint val="52000"/>
                        <a:satMod val="300000"/>
                      </a:srgbClr>
                    </a:gs>
                    <a:gs pos="50000">
                      <a:srgbClr val="2C7C9F">
                        <a:shade val="20000"/>
                        <a:satMod val="300000"/>
                      </a:srgbClr>
                    </a:gs>
                    <a:gs pos="79000">
                      <a:srgbClr val="2C7C9F">
                        <a:tint val="52000"/>
                        <a:satMod val="300000"/>
                      </a:srgbClr>
                    </a:gs>
                    <a:gs pos="100000">
                      <a:srgbClr val="2C7C9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6.1. ESTACIONES DE TRABAJO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10</a:t>
            </a:fld>
            <a:endParaRPr lang="es-ES"/>
          </a:p>
        </p:txBody>
      </p:sp>
      <p:pic>
        <p:nvPicPr>
          <p:cNvPr id="5" name="9 Imagen" descr="P1060542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1250" r="875" b="14126"/>
          <a:stretch/>
        </p:blipFill>
        <p:spPr>
          <a:xfrm>
            <a:off x="1123891" y="1766783"/>
            <a:ext cx="6774015" cy="434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88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9274" y="1268517"/>
            <a:ext cx="8042276" cy="5078587"/>
          </a:xfrm>
        </p:spPr>
        <p:txBody>
          <a:bodyPr/>
          <a:lstStyle/>
          <a:p>
            <a:pPr algn="just"/>
            <a:r>
              <a:rPr lang="es-ES" sz="2800" b="1" dirty="0" smtClean="0">
                <a:solidFill>
                  <a:srgbClr val="404040"/>
                </a:solidFill>
              </a:rPr>
              <a:t>III. MOTOR- Estación 3. </a:t>
            </a:r>
          </a:p>
          <a:p>
            <a:pPr marL="685800" lvl="2" indent="0" algn="just">
              <a:buNone/>
            </a:pPr>
            <a:r>
              <a:rPr lang="es-ES" sz="2600" dirty="0" smtClean="0"/>
              <a:t>Se agregan el motor y carburador, además de</a:t>
            </a:r>
            <a:r>
              <a:rPr lang="es-ES" sz="2600" dirty="0"/>
              <a:t> </a:t>
            </a:r>
            <a:r>
              <a:rPr lang="es-ES" sz="2600" dirty="0" smtClean="0"/>
              <a:t>conexiones eléctricas, verificación de fluidos, y obtención de la impronta del número de motor.</a:t>
            </a:r>
            <a:endParaRPr lang="es-ES" sz="2600" b="1" dirty="0"/>
          </a:p>
          <a:p>
            <a:pPr marL="685800" lvl="2" indent="0" algn="just">
              <a:buNone/>
            </a:pPr>
            <a:endParaRPr lang="es-ES" sz="2800" b="1" dirty="0" smtClean="0"/>
          </a:p>
          <a:p>
            <a:pPr algn="just"/>
            <a:r>
              <a:rPr lang="es-ES" sz="2800" b="1" dirty="0" smtClean="0">
                <a:solidFill>
                  <a:srgbClr val="404040"/>
                </a:solidFill>
              </a:rPr>
              <a:t>IV. ESCAPE Y RADIADOR- Estación 4.</a:t>
            </a:r>
          </a:p>
          <a:p>
            <a:pPr marL="349250" lvl="1" indent="0" algn="just">
              <a:buNone/>
            </a:pPr>
            <a:r>
              <a:rPr lang="es-ES" sz="2600" dirty="0"/>
              <a:t>	</a:t>
            </a:r>
            <a:r>
              <a:rPr lang="es-ES" sz="2600" dirty="0" smtClean="0"/>
              <a:t>Se le colocan el escape, palanca de 	arranque, freno de pie, bobina, templado de 	cadena y además el radiador.</a:t>
            </a:r>
            <a:endParaRPr lang="es-ES" sz="2600" dirty="0"/>
          </a:p>
          <a:p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11</a:t>
            </a:fld>
            <a:endParaRPr lang="es-ES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49274" y="368091"/>
            <a:ext cx="8339231" cy="763564"/>
          </a:xfrm>
        </p:spPr>
        <p:txBody>
          <a:bodyPr/>
          <a:lstStyle/>
          <a:p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6.1 ESTACIONES DE TRABAJO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091559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9275" y="1358683"/>
            <a:ext cx="8042276" cy="528211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800" b="1" dirty="0" smtClean="0">
                <a:solidFill>
                  <a:srgbClr val="404040"/>
                </a:solidFill>
              </a:rPr>
              <a:t>V. MASCARILLA Y AJUSTE DE TORQUES - 	Estación 5.</a:t>
            </a:r>
          </a:p>
          <a:p>
            <a:pPr marL="349250" lvl="1" indent="0" algn="just">
              <a:buNone/>
            </a:pPr>
            <a:r>
              <a:rPr lang="es-ES" sz="2600" dirty="0" smtClean="0"/>
              <a:t>	Además de la mascarilla, se colocan, el 	timón, rueda delantera con sistema de 	frenos, y se re ajustan los torques de los 	ejes, de cadena y de templones.</a:t>
            </a:r>
            <a:endParaRPr lang="es-ES" sz="2800" b="1" dirty="0"/>
          </a:p>
          <a:p>
            <a:pPr algn="just"/>
            <a:r>
              <a:rPr lang="es-ES" sz="2800" b="1" dirty="0" smtClean="0">
                <a:solidFill>
                  <a:srgbClr val="404040"/>
                </a:solidFill>
              </a:rPr>
              <a:t>VI. CONEXIONES FINALES Y ACCESORIOS- 	Estación 6.</a:t>
            </a:r>
          </a:p>
          <a:p>
            <a:pPr marL="349250" lvl="1" indent="0" algn="just">
              <a:buNone/>
            </a:pPr>
            <a:r>
              <a:rPr lang="es-ES" sz="2600" dirty="0" smtClean="0"/>
              <a:t>	Se realizan las conexiones del panel de 	control, acelerador y embrague, cubiertas 	laterales y del tanque de gasolina, 	finalmente el asiento y herramientas.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12</a:t>
            </a:fld>
            <a:endParaRPr lang="es-ES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49274" y="368091"/>
            <a:ext cx="8339231" cy="763564"/>
          </a:xfrm>
        </p:spPr>
        <p:txBody>
          <a:bodyPr/>
          <a:lstStyle/>
          <a:p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6.1 ESTACIONES DE TRABAJO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43424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 dirty="0">
                <a:ln w="10541" cmpd="sng">
                  <a:solidFill>
                    <a:srgbClr val="2C7C9F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2C7C9F">
                        <a:tint val="40000"/>
                        <a:satMod val="250000"/>
                      </a:srgbClr>
                    </a:gs>
                    <a:gs pos="9000">
                      <a:srgbClr val="2C7C9F">
                        <a:tint val="52000"/>
                        <a:satMod val="300000"/>
                      </a:srgbClr>
                    </a:gs>
                    <a:gs pos="50000">
                      <a:srgbClr val="2C7C9F">
                        <a:shade val="20000"/>
                        <a:satMod val="300000"/>
                      </a:srgbClr>
                    </a:gs>
                    <a:gs pos="79000">
                      <a:srgbClr val="2C7C9F">
                        <a:tint val="52000"/>
                        <a:satMod val="300000"/>
                      </a:srgbClr>
                    </a:gs>
                    <a:gs pos="100000">
                      <a:srgbClr val="2C7C9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6.1 ESTACIONES DE TRABAJO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13</a:t>
            </a:fld>
            <a:endParaRPr lang="es-ES"/>
          </a:p>
        </p:txBody>
      </p:sp>
      <p:pic>
        <p:nvPicPr>
          <p:cNvPr id="5" name="Marcador de contenido 4" descr="P1060545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82" t="1" r="-3225" b="7102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30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6.2 FLUJO DEL PROCESO</a:t>
            </a:r>
            <a:endParaRPr lang="es-E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-17453" b="-17453"/>
          <a:stretch>
            <a:fillRect/>
          </a:stretch>
        </p:blipFill>
        <p:spPr>
          <a:xfrm>
            <a:off x="233036" y="1196297"/>
            <a:ext cx="8910964" cy="5282291"/>
          </a:xfr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811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604499"/>
            <a:ext cx="8042276" cy="1336956"/>
          </a:xfrm>
        </p:spPr>
        <p:txBody>
          <a:bodyPr/>
          <a:lstStyle/>
          <a:p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 MEJORA DEL MANTENIMIENTO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6561" y="2392593"/>
            <a:ext cx="8204990" cy="3551008"/>
          </a:xfrm>
        </p:spPr>
        <p:txBody>
          <a:bodyPr>
            <a:normAutofit/>
          </a:bodyPr>
          <a:lstStyle/>
          <a:p>
            <a:r>
              <a:rPr lang="es-ES" sz="3600" b="1" dirty="0"/>
              <a:t>I</a:t>
            </a:r>
            <a:r>
              <a:rPr lang="es-ES" sz="3600" b="1" dirty="0" smtClean="0"/>
              <a:t>mplementación del TPM</a:t>
            </a:r>
          </a:p>
          <a:p>
            <a:r>
              <a:rPr lang="es-ES" sz="3600" b="1" dirty="0" smtClean="0"/>
              <a:t>Introducción de las “5S”</a:t>
            </a:r>
          </a:p>
          <a:p>
            <a:r>
              <a:rPr lang="es-ES" sz="3600" b="1" dirty="0" smtClean="0"/>
              <a:t>Propuesta de GMAO</a:t>
            </a:r>
            <a:endParaRPr lang="es-ES" sz="3600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7677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7.1 TPM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8153" y="1711624"/>
            <a:ext cx="8318647" cy="441453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b="1" dirty="0" smtClean="0"/>
              <a:t>PREPARACION Y PLANIFICACIÓN. </a:t>
            </a:r>
            <a:r>
              <a:rPr lang="es-ES" sz="2800" dirty="0" smtClean="0"/>
              <a:t>En conjunto con el personal, instruir y prepararlos para los cambios, informar a todos del plan de TFM.</a:t>
            </a:r>
            <a:endParaRPr lang="es-ES" sz="2800" b="1" dirty="0" smtClean="0"/>
          </a:p>
          <a:p>
            <a:pPr algn="just"/>
            <a:r>
              <a:rPr lang="es-ES" sz="2800" b="1" dirty="0" smtClean="0"/>
              <a:t>IMPLANTACIÓN. </a:t>
            </a:r>
            <a:r>
              <a:rPr lang="es-ES" sz="2800" dirty="0" smtClean="0"/>
              <a:t>Con el personal listo, se da la partida con una persona dentro de cada grupo que ayude a llevar a cabo los cambios propuestos.</a:t>
            </a:r>
            <a:endParaRPr lang="es-ES" sz="2800" b="1" dirty="0" smtClean="0"/>
          </a:p>
          <a:p>
            <a:pPr algn="just"/>
            <a:r>
              <a:rPr lang="es-ES" sz="2800" b="1" dirty="0" smtClean="0"/>
              <a:t>MONITORIZACIÓN. </a:t>
            </a:r>
            <a:r>
              <a:rPr lang="es-ES" sz="2800" dirty="0" smtClean="0"/>
              <a:t>Cada período de tiempo se deben verificar los resultados arrojados por la implantación del TPM.</a:t>
            </a:r>
            <a:endParaRPr lang="es-ES" sz="2800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3889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263245"/>
            <a:ext cx="8042276" cy="1336956"/>
          </a:xfrm>
        </p:spPr>
        <p:txBody>
          <a:bodyPr/>
          <a:lstStyle/>
          <a:p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7.1 </a:t>
            </a:r>
            <a:r>
              <a:rPr lang="es-E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TPM. IMPLEMENTACIÓN EN 12 PASOS </a:t>
            </a:r>
            <a:endParaRPr lang="es-E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sz="2800" b="1" dirty="0" smtClean="0"/>
              <a:t>1. ANUNCIO DE ALTA DIRECCIÓN. </a:t>
            </a:r>
            <a:r>
              <a:rPr lang="es-ES" sz="2800" dirty="0" smtClean="0"/>
              <a:t>Serán ellos quienes se comprometerán a llevar a cabo el proyecto y en anunciar la implementación del TPM a los empleados.</a:t>
            </a:r>
            <a:endParaRPr lang="es-ES" sz="2800" b="1" dirty="0" smtClean="0"/>
          </a:p>
          <a:p>
            <a:pPr algn="just"/>
            <a:r>
              <a:rPr lang="es-ES" sz="2800" b="1" dirty="0" smtClean="0"/>
              <a:t>2. CAMPAÑA EDUCACIONAL EN PLANTA. </a:t>
            </a:r>
            <a:r>
              <a:rPr lang="es-ES" sz="2800" dirty="0" smtClean="0"/>
              <a:t>Lo antes posible se anunciará a los empleados los cambios que van a realizarse.</a:t>
            </a:r>
            <a:endParaRPr lang="es-ES" sz="2800" b="1" dirty="0" smtClean="0"/>
          </a:p>
          <a:p>
            <a:pPr algn="just"/>
            <a:r>
              <a:rPr lang="es-ES" sz="2800" b="1" dirty="0" smtClean="0"/>
              <a:t>3. PROMOVER EL TPM MEDIANTE GRUPOS. </a:t>
            </a:r>
            <a:r>
              <a:rPr lang="es-ES" sz="2800" dirty="0" smtClean="0"/>
              <a:t>Cada nivel va a ser monitorizado por un empleado para llevar el TPM a su desarrollo.</a:t>
            </a:r>
            <a:endParaRPr lang="es-ES" sz="2800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4511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5004968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b="1" dirty="0" smtClean="0"/>
              <a:t>4. METAS QUE SE ESTABLECERÁN. </a:t>
            </a:r>
            <a:r>
              <a:rPr lang="es-ES" dirty="0" smtClean="0"/>
              <a:t>Se trazan dos tipos de metas: </a:t>
            </a:r>
            <a:r>
              <a:rPr lang="es-ES" dirty="0"/>
              <a:t>P</a:t>
            </a:r>
            <a:r>
              <a:rPr lang="es-ES" dirty="0" smtClean="0"/>
              <a:t>ara cada Departamento, y para toda la empresa. Buscando máxima producción, cuidar la integridad de los empleados, reducir los fallos </a:t>
            </a:r>
            <a:r>
              <a:rPr lang="mr-IN" dirty="0" smtClean="0"/>
              <a:t>–</a:t>
            </a:r>
            <a:r>
              <a:rPr lang="es-ES" dirty="0" smtClean="0"/>
              <a:t> desperdicios </a:t>
            </a:r>
            <a:r>
              <a:rPr lang="mr-IN" dirty="0" smtClean="0"/>
              <a:t>–</a:t>
            </a:r>
            <a:r>
              <a:rPr lang="es-ES" dirty="0" smtClean="0"/>
              <a:t> accidentes y pérdidas</a:t>
            </a:r>
            <a:endParaRPr lang="es-ES" b="1" dirty="0" smtClean="0"/>
          </a:p>
          <a:p>
            <a:pPr algn="just"/>
            <a:r>
              <a:rPr lang="es-ES" b="1" dirty="0" smtClean="0"/>
              <a:t>5. ESQUEMA DE IMPLANTACIÓN. </a:t>
            </a:r>
            <a:r>
              <a:rPr lang="es-ES" dirty="0" smtClean="0"/>
              <a:t>A cargo del Departamento de Mantenimiento, quienes propondrán los cambios que se deben realizar, y el período de tiempo en el que se verán resultados</a:t>
            </a:r>
            <a:endParaRPr lang="es-ES" b="1" dirty="0" smtClean="0"/>
          </a:p>
          <a:p>
            <a:pPr algn="just"/>
            <a:r>
              <a:rPr lang="es-ES" b="1" dirty="0" smtClean="0"/>
              <a:t>6. DISPARO DE SALIDA.</a:t>
            </a:r>
            <a:r>
              <a:rPr lang="es-ES" dirty="0" smtClean="0"/>
              <a:t> Todos los empleados están involucrados y deberán acatarse a los cambios que se les anticipó, desde hábitos, hasta procesos.</a:t>
            </a:r>
            <a:endParaRPr lang="es-ES" b="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18</a:t>
            </a:fld>
            <a:endParaRPr lang="es-ES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49275" y="263245"/>
            <a:ext cx="8042276" cy="1336956"/>
          </a:xfrm>
        </p:spPr>
        <p:txBody>
          <a:bodyPr/>
          <a:lstStyle/>
          <a:p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7.1 </a:t>
            </a:r>
            <a:r>
              <a:rPr lang="es-E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TPM. IMPLEMENTACIÓN EN 12 PASOS </a:t>
            </a:r>
            <a:endParaRPr lang="es-E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61061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8153" y="1600201"/>
            <a:ext cx="8223398" cy="5040592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b="1" dirty="0" smtClean="0"/>
              <a:t>7. TRABAJAR EN EQUIPO. </a:t>
            </a:r>
            <a:r>
              <a:rPr lang="es-ES" dirty="0" smtClean="0"/>
              <a:t>Mejorar la efectividad del trabajo en equipo, para mejorar tanto el entorno de trabajo como el incremento en la productividad y calidad.</a:t>
            </a:r>
            <a:endParaRPr lang="es-ES" b="1" dirty="0" smtClean="0"/>
          </a:p>
          <a:p>
            <a:pPr algn="just"/>
            <a:r>
              <a:rPr lang="es-ES" b="1" dirty="0" smtClean="0"/>
              <a:t>8. TAREAS ESPECÍFICAS. </a:t>
            </a:r>
            <a:r>
              <a:rPr lang="es-ES" dirty="0" smtClean="0"/>
              <a:t>Cada operario deberá alcanzar el Mantenimiento autónomo, que refiere a tareas específicas, además del orden y limpieza de sus puestos de trabajo. </a:t>
            </a:r>
          </a:p>
          <a:p>
            <a:pPr algn="just"/>
            <a:r>
              <a:rPr lang="es-ES" b="1" dirty="0" smtClean="0"/>
              <a:t>9. PROGRAMA PARA DEPARTAMENTO DE MANTENIMIENTO.</a:t>
            </a:r>
            <a:r>
              <a:rPr lang="es-ES" dirty="0" smtClean="0"/>
              <a:t> El Departamento de Mantenimiento deberá coordinar las tareas para realizar un Mantenimiento programado para no tener inconvenientes al momento de realizar tareas.</a:t>
            </a:r>
            <a:endParaRPr lang="es-ES" b="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19</a:t>
            </a:fld>
            <a:endParaRPr lang="es-ES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49274" y="263245"/>
            <a:ext cx="8339231" cy="1336956"/>
          </a:xfrm>
        </p:spPr>
        <p:txBody>
          <a:bodyPr/>
          <a:lstStyle/>
          <a:p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7.1  TPM. IMPLEMENTACIÓN </a:t>
            </a:r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EN   </a:t>
            </a:r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12 PASOS </a:t>
            </a:r>
            <a:endParaRPr lang="es-E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240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9275" y="1822051"/>
            <a:ext cx="8057729" cy="4818741"/>
          </a:xfrm>
        </p:spPr>
        <p:txBody>
          <a:bodyPr/>
          <a:lstStyle/>
          <a:p>
            <a:r>
              <a:rPr lang="es-ES" b="1" dirty="0" smtClean="0"/>
              <a:t>10. CAPACIDADES-ENTRENAMIENTO.</a:t>
            </a:r>
            <a:r>
              <a:rPr lang="es-ES" dirty="0" smtClean="0"/>
              <a:t> Se debe realizar un entrenamiento diario con supervisión y disciplina.</a:t>
            </a:r>
            <a:endParaRPr lang="es-ES" b="1" dirty="0" smtClean="0"/>
          </a:p>
          <a:p>
            <a:r>
              <a:rPr lang="es-ES" b="1" dirty="0" smtClean="0"/>
              <a:t>11. GESTIÓN DE MÁQUINAS Y EQUIPOS. </a:t>
            </a:r>
            <a:r>
              <a:rPr lang="es-ES" dirty="0" smtClean="0"/>
              <a:t>Conlleva el TPM en maquinas dentro </a:t>
            </a:r>
            <a:r>
              <a:rPr lang="es-ES" dirty="0"/>
              <a:t>de la </a:t>
            </a:r>
            <a:r>
              <a:rPr lang="es-ES" dirty="0" smtClean="0"/>
              <a:t>planta,</a:t>
            </a:r>
            <a:r>
              <a:rPr lang="es-ES" b="1" dirty="0" smtClean="0"/>
              <a:t> </a:t>
            </a:r>
            <a:r>
              <a:rPr lang="es-ES" dirty="0" smtClean="0"/>
              <a:t>tanto nuevas como reparadas, con el objetivo de prolongar su vida útil.</a:t>
            </a:r>
          </a:p>
          <a:p>
            <a:r>
              <a:rPr lang="es-ES" b="1" dirty="0" smtClean="0"/>
              <a:t>12. METAS MAS ELEVADAS. </a:t>
            </a:r>
            <a:r>
              <a:rPr lang="es-ES" dirty="0" smtClean="0"/>
              <a:t>El último paso es la plena implantación del TPM para alcanzar las metas propuestas al inicio, y a su vez empezar a trazarse nuevas metas de mayor magnitud.</a:t>
            </a:r>
            <a:endParaRPr lang="es-ES" b="1" dirty="0" smtClean="0"/>
          </a:p>
          <a:p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20</a:t>
            </a:fld>
            <a:endParaRPr lang="es-ES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49275" y="263245"/>
            <a:ext cx="8042276" cy="1336956"/>
          </a:xfrm>
        </p:spPr>
        <p:txBody>
          <a:bodyPr/>
          <a:lstStyle/>
          <a:p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7.1 TPM. IMPLEMENTACIÓN EN 12 PASOS </a:t>
            </a:r>
            <a:endParaRPr lang="es-E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76984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7.2.  5 “S”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94159"/>
          </a:xfrm>
        </p:spPr>
        <p:txBody>
          <a:bodyPr>
            <a:normAutofit/>
          </a:bodyPr>
          <a:lstStyle/>
          <a:p>
            <a:r>
              <a:rPr lang="es-ES" b="1" dirty="0" smtClean="0"/>
              <a:t>MÉTODO JAPONÉS </a:t>
            </a:r>
            <a:r>
              <a:rPr lang="mr-IN" dirty="0" smtClean="0"/>
              <a:t>–</a:t>
            </a:r>
            <a:r>
              <a:rPr lang="es-ES" dirty="0" smtClean="0"/>
              <a:t> Basado en pequeños cambios diarios</a:t>
            </a:r>
          </a:p>
          <a:p>
            <a:r>
              <a:rPr lang="es-ES" b="1" dirty="0" smtClean="0"/>
              <a:t>Organización-</a:t>
            </a:r>
            <a:r>
              <a:rPr lang="es-ES" b="1" dirty="0" err="1" smtClean="0"/>
              <a:t>Seiri</a:t>
            </a:r>
            <a:r>
              <a:rPr lang="es-ES" b="1" dirty="0" smtClean="0"/>
              <a:t>. </a:t>
            </a:r>
            <a:r>
              <a:rPr lang="es-ES" dirty="0" smtClean="0"/>
              <a:t>Basándonos en la </a:t>
            </a:r>
            <a:r>
              <a:rPr lang="es-ES_tradnl" dirty="0" smtClean="0"/>
              <a:t>comunicación </a:t>
            </a:r>
            <a:r>
              <a:rPr lang="es-ES_tradnl" dirty="0"/>
              <a:t>de los </a:t>
            </a:r>
            <a:r>
              <a:rPr lang="es-ES_tradnl" dirty="0" smtClean="0"/>
              <a:t>implicados, se deberán asignar las taras que cada uno deberá ejecutar.</a:t>
            </a:r>
          </a:p>
          <a:p>
            <a:r>
              <a:rPr lang="es-ES" b="1" dirty="0" smtClean="0"/>
              <a:t>Orden-</a:t>
            </a:r>
            <a:r>
              <a:rPr lang="es-ES" b="1" dirty="0" err="1" smtClean="0"/>
              <a:t>Seiton</a:t>
            </a:r>
            <a:r>
              <a:rPr lang="es-ES" b="1" dirty="0" smtClean="0"/>
              <a:t>. </a:t>
            </a:r>
            <a:r>
              <a:rPr lang="es-ES_tradnl" dirty="0"/>
              <a:t>D</a:t>
            </a:r>
            <a:r>
              <a:rPr lang="es-ES_tradnl" dirty="0" smtClean="0"/>
              <a:t>evolviendo </a:t>
            </a:r>
            <a:r>
              <a:rPr lang="es-ES_tradnl" dirty="0"/>
              <a:t>las </a:t>
            </a:r>
            <a:r>
              <a:rPr lang="es-ES_tradnl" dirty="0" smtClean="0"/>
              <a:t>herramientas e insumos utilizados a su respectivo </a:t>
            </a:r>
            <a:r>
              <a:rPr lang="es-ES_tradnl" dirty="0"/>
              <a:t>puesto luego de su </a:t>
            </a:r>
            <a:r>
              <a:rPr lang="es-ES_tradnl" dirty="0" smtClean="0"/>
              <a:t>utilización.</a:t>
            </a:r>
            <a:endParaRPr lang="es-ES_tradnl" dirty="0"/>
          </a:p>
          <a:p>
            <a:endParaRPr lang="es-ES" b="1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76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9275" y="1638006"/>
            <a:ext cx="8042276" cy="5631796"/>
          </a:xfrm>
        </p:spPr>
        <p:txBody>
          <a:bodyPr/>
          <a:lstStyle/>
          <a:p>
            <a:r>
              <a:rPr lang="es-ES" b="1" dirty="0" smtClean="0"/>
              <a:t>Limpieza-</a:t>
            </a:r>
            <a:r>
              <a:rPr lang="es-ES" b="1" dirty="0" err="1" smtClean="0"/>
              <a:t>Seiso</a:t>
            </a:r>
            <a:r>
              <a:rPr lang="es-ES" b="1" dirty="0" smtClean="0"/>
              <a:t>.</a:t>
            </a:r>
            <a:r>
              <a:rPr lang="es-ES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s-ES" dirty="0" smtClean="0"/>
              <a:t>Además del área de trabajo, el equipo debe limpiarse siempre durante y al final de los procesos, además de evaluar su condición, tanto de funcionamiento como físico, a diario, para detectar posibles fallos.</a:t>
            </a:r>
            <a:endParaRPr lang="es-ES" b="1" dirty="0" smtClean="0"/>
          </a:p>
          <a:p>
            <a:r>
              <a:rPr lang="es-ES" b="1" dirty="0" smtClean="0"/>
              <a:t>Estandarización-</a:t>
            </a:r>
            <a:r>
              <a:rPr lang="es-ES" b="1" dirty="0" err="1" smtClean="0"/>
              <a:t>Seiketsu</a:t>
            </a:r>
            <a:r>
              <a:rPr lang="es-ES" b="1" dirty="0" smtClean="0"/>
              <a:t>. </a:t>
            </a:r>
            <a:r>
              <a:rPr lang="es-ES_tradnl" dirty="0" smtClean="0"/>
              <a:t>Los operarios deberán saber como realizar los trabajos, todos por igual y de la misma manera.</a:t>
            </a:r>
            <a:endParaRPr lang="es-ES" dirty="0" smtClean="0"/>
          </a:p>
          <a:p>
            <a:r>
              <a:rPr lang="es-ES" b="1" dirty="0" smtClean="0"/>
              <a:t>Disciplina-</a:t>
            </a:r>
            <a:r>
              <a:rPr lang="es-ES" b="1" dirty="0" err="1" smtClean="0"/>
              <a:t>Shitsuke</a:t>
            </a:r>
            <a:r>
              <a:rPr lang="es-ES" b="1" dirty="0" smtClean="0"/>
              <a:t>.</a:t>
            </a:r>
            <a:r>
              <a:rPr lang="es-ES" dirty="0" smtClean="0"/>
              <a:t> La constancia y eficacia de los procesos de cambio, son los que marcarán la diferencia para alcanzar los objetivos.</a:t>
            </a:r>
            <a:endParaRPr lang="es-ES" b="1" dirty="0" smtClean="0"/>
          </a:p>
          <a:p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22</a:t>
            </a:fld>
            <a:endParaRPr lang="es-ES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7.2.  5 “S”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89400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7.2.  Objetivo 5 “S”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661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Mejorar el Orden, </a:t>
            </a:r>
            <a:r>
              <a:rPr lang="es-ES" dirty="0"/>
              <a:t>L</a:t>
            </a:r>
            <a:r>
              <a:rPr lang="es-ES" dirty="0" smtClean="0"/>
              <a:t>impieza y Disciplina</a:t>
            </a:r>
          </a:p>
          <a:p>
            <a:r>
              <a:rPr lang="es-ES" dirty="0" smtClean="0"/>
              <a:t>Beneficio: </a:t>
            </a:r>
          </a:p>
          <a:p>
            <a:pPr marL="1714500" lvl="8" indent="-342900"/>
            <a:r>
              <a:rPr lang="es-ES" sz="3200" dirty="0"/>
              <a:t>Cero defectos</a:t>
            </a:r>
          </a:p>
          <a:p>
            <a:pPr marL="1714500" lvl="8" indent="-342900"/>
            <a:r>
              <a:rPr lang="es-ES" sz="3200" dirty="0" smtClean="0"/>
              <a:t>Cero </a:t>
            </a:r>
            <a:r>
              <a:rPr lang="es-ES" sz="3200" dirty="0"/>
              <a:t>despilfarro</a:t>
            </a:r>
          </a:p>
          <a:p>
            <a:pPr marL="1714500" lvl="8" indent="-342900"/>
            <a:r>
              <a:rPr lang="es-ES" sz="3200" dirty="0"/>
              <a:t>Cero retrasos</a:t>
            </a:r>
          </a:p>
          <a:p>
            <a:pPr marL="1714500" lvl="8" indent="-342900"/>
            <a:r>
              <a:rPr lang="es-ES" sz="3200" dirty="0"/>
              <a:t>Cero </a:t>
            </a:r>
            <a:r>
              <a:rPr lang="es-ES" sz="3200" dirty="0" smtClean="0"/>
              <a:t>accidentes</a:t>
            </a:r>
            <a:endParaRPr lang="es-ES" sz="3200" dirty="0"/>
          </a:p>
          <a:p>
            <a:pPr marL="1714500" lvl="8" indent="-342900"/>
            <a:r>
              <a:rPr lang="es-ES" sz="3200" dirty="0"/>
              <a:t>Cero averías </a:t>
            </a:r>
          </a:p>
          <a:p>
            <a:pPr marL="1714500" lvl="8" indent="-342900"/>
            <a:r>
              <a:rPr lang="es-ES" sz="3200" dirty="0"/>
              <a:t>Cero </a:t>
            </a:r>
            <a:r>
              <a:rPr lang="es-ES" sz="3200" dirty="0" smtClean="0"/>
              <a:t>quejas</a:t>
            </a:r>
          </a:p>
          <a:p>
            <a:pPr marL="1714500" lvl="8" indent="-342900"/>
            <a:r>
              <a:rPr lang="es-ES" sz="3200" dirty="0" smtClean="0"/>
              <a:t>Cero números rojos</a:t>
            </a:r>
            <a:endParaRPr lang="es-ES" sz="3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9502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7.3 PROPUESTA DE GMAO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 smtClean="0"/>
              <a:t>Gestión del Mantenimiento Asistido por Ordenador</a:t>
            </a:r>
          </a:p>
          <a:p>
            <a:pPr marL="685800" lvl="2" indent="0">
              <a:buNone/>
            </a:pPr>
            <a:r>
              <a:rPr lang="es-ES" dirty="0" smtClean="0"/>
              <a:t>Herramienta para manejo de información generada y trabajos que se realicen en una empresa</a:t>
            </a:r>
          </a:p>
          <a:p>
            <a:r>
              <a:rPr lang="es-ES" b="1" dirty="0"/>
              <a:t>6 Módulos para el GMAO</a:t>
            </a:r>
            <a:r>
              <a:rPr lang="es-ES" dirty="0"/>
              <a:t>: </a:t>
            </a:r>
          </a:p>
          <a:p>
            <a:pPr marL="349250" lvl="1" indent="0">
              <a:buNone/>
            </a:pPr>
            <a:r>
              <a:rPr lang="es-ES" dirty="0" smtClean="0"/>
              <a:t>- Gestión </a:t>
            </a:r>
            <a:r>
              <a:rPr lang="es-ES" dirty="0"/>
              <a:t>de Activos   </a:t>
            </a:r>
            <a:r>
              <a:rPr lang="es-ES" dirty="0" smtClean="0"/>
              <a:t>		  </a:t>
            </a:r>
            <a:r>
              <a:rPr lang="es-ES" dirty="0"/>
              <a:t>- G. Mantenimiento</a:t>
            </a:r>
          </a:p>
          <a:p>
            <a:pPr marL="349250" lvl="1" indent="0">
              <a:buNone/>
            </a:pPr>
            <a:r>
              <a:rPr lang="es-ES" dirty="0" smtClean="0"/>
              <a:t>- G</a:t>
            </a:r>
            <a:r>
              <a:rPr lang="es-ES" dirty="0"/>
              <a:t>. Repuestos			  - Datos estadísticos</a:t>
            </a:r>
          </a:p>
          <a:p>
            <a:pPr marL="349250" lvl="1" indent="0">
              <a:buNone/>
            </a:pPr>
            <a:r>
              <a:rPr lang="es-ES" dirty="0" smtClean="0"/>
              <a:t>-</a:t>
            </a:r>
            <a:r>
              <a:rPr lang="es-ES" dirty="0"/>
              <a:t> </a:t>
            </a:r>
            <a:r>
              <a:rPr lang="es-ES" dirty="0" smtClean="0"/>
              <a:t>G</a:t>
            </a:r>
            <a:r>
              <a:rPr lang="es-ES" dirty="0"/>
              <a:t>. Garantías 			  - G. De </a:t>
            </a:r>
            <a:r>
              <a:rPr lang="es-ES" dirty="0" smtClean="0"/>
              <a:t>costes</a:t>
            </a:r>
          </a:p>
          <a:p>
            <a:r>
              <a:rPr lang="es-ES" b="1" dirty="0" smtClean="0"/>
              <a:t>SELECCIÓN</a:t>
            </a:r>
            <a:r>
              <a:rPr lang="es-ES" dirty="0" smtClean="0"/>
              <a:t>: Comparación entre </a:t>
            </a:r>
            <a:r>
              <a:rPr lang="es-ES" dirty="0" err="1" smtClean="0"/>
              <a:t>Linx</a:t>
            </a:r>
            <a:r>
              <a:rPr lang="es-ES" dirty="0" smtClean="0"/>
              <a:t> 7.0 y Abismo. Los mas populares y de mayor renombre en el mercado.</a:t>
            </a:r>
          </a:p>
          <a:p>
            <a:pPr marL="457200" lvl="1" indent="0">
              <a:buNone/>
            </a:pPr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304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7.3 PROPUESTA DE GMAO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25</a:t>
            </a:fld>
            <a:endParaRPr lang="es-ES"/>
          </a:p>
        </p:txBody>
      </p:sp>
      <p:pic>
        <p:nvPicPr>
          <p:cNvPr id="5" name="Marcador de contenido 4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3155"/>
          <a:stretch/>
        </p:blipFill>
        <p:spPr bwMode="auto">
          <a:xfrm>
            <a:off x="549275" y="1600200"/>
            <a:ext cx="8042276" cy="4822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173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7.3 PROPUESTA DE GMAO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la tabla comparativa se puede observar diferencias entre </a:t>
            </a:r>
            <a:r>
              <a:rPr lang="es-ES" b="1" dirty="0" smtClean="0"/>
              <a:t>LINX</a:t>
            </a:r>
            <a:r>
              <a:rPr lang="es-ES" dirty="0" smtClean="0"/>
              <a:t> y </a:t>
            </a:r>
            <a:r>
              <a:rPr lang="es-ES" b="1" dirty="0" smtClean="0"/>
              <a:t>ABISMO</a:t>
            </a:r>
            <a:r>
              <a:rPr lang="es-ES" dirty="0" smtClean="0"/>
              <a:t> que pone en ventaja a </a:t>
            </a:r>
            <a:r>
              <a:rPr lang="es-ES" b="1" dirty="0" smtClean="0"/>
              <a:t>LINX</a:t>
            </a:r>
            <a:r>
              <a:rPr lang="es-ES" dirty="0" smtClean="0"/>
              <a:t> en cuanto a consultas de los manuales de </a:t>
            </a:r>
            <a:r>
              <a:rPr lang="es-ES" b="1" dirty="0" smtClean="0"/>
              <a:t>GMAO</a:t>
            </a:r>
            <a:r>
              <a:rPr lang="es-ES" dirty="0" smtClean="0"/>
              <a:t> vía on-line, además de no aumentar el coste en función de la cantidad de usuarios que lo manejen.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353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7.3 PROPUESTA DE GMAO</a:t>
            </a:r>
            <a:endParaRPr lang="es-ES" sz="40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27</a:t>
            </a:fld>
            <a:endParaRPr lang="es-ES"/>
          </a:p>
        </p:txBody>
      </p:sp>
      <p:pic>
        <p:nvPicPr>
          <p:cNvPr id="5" name="Marcador de contenido 4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49" b="1"/>
          <a:stretch/>
        </p:blipFill>
        <p:spPr bwMode="auto">
          <a:xfrm>
            <a:off x="549275" y="1600200"/>
            <a:ext cx="8339231" cy="4675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947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7.3 PROPUESTA DE GMAO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la tabla comparativa se pueden observar diferencias entre </a:t>
            </a:r>
            <a:r>
              <a:rPr lang="es-ES" b="1" dirty="0" smtClean="0"/>
              <a:t>LINX</a:t>
            </a:r>
            <a:r>
              <a:rPr lang="es-ES" dirty="0" smtClean="0"/>
              <a:t> y </a:t>
            </a:r>
            <a:r>
              <a:rPr lang="es-ES" b="1" dirty="0" smtClean="0"/>
              <a:t>ABISMO</a:t>
            </a:r>
            <a:r>
              <a:rPr lang="es-ES" dirty="0" smtClean="0"/>
              <a:t> que pone en ventaja a </a:t>
            </a:r>
            <a:r>
              <a:rPr lang="es-ES" b="1" dirty="0" smtClean="0"/>
              <a:t>LINX</a:t>
            </a:r>
            <a:r>
              <a:rPr lang="es-ES" dirty="0" smtClean="0"/>
              <a:t> en cuanto a análisis de fallos y búsqueda de la causa de raíz, además de asociar costes por avería.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2769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7.3 PROPUESTA DE GMAO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Luego de la comparación entre los dos </a:t>
            </a:r>
            <a:r>
              <a:rPr lang="es-ES_tradnl" b="1" dirty="0"/>
              <a:t>GMAO</a:t>
            </a:r>
            <a:r>
              <a:rPr lang="es-ES_tradnl" dirty="0"/>
              <a:t> seleccionados para este </a:t>
            </a:r>
            <a:r>
              <a:rPr lang="es-ES_tradnl" dirty="0" smtClean="0"/>
              <a:t>proyecto, </a:t>
            </a:r>
            <a:r>
              <a:rPr lang="es-ES_tradnl" dirty="0"/>
              <a:t>hemos decidido que </a:t>
            </a:r>
            <a:r>
              <a:rPr lang="es-ES_tradnl" b="1" dirty="0"/>
              <a:t>LINX</a:t>
            </a:r>
            <a:r>
              <a:rPr lang="es-ES_tradnl" dirty="0"/>
              <a:t> </a:t>
            </a:r>
            <a:r>
              <a:rPr lang="es-ES_tradnl" dirty="0" smtClean="0"/>
              <a:t>sería </a:t>
            </a:r>
            <a:r>
              <a:rPr lang="es-ES_tradnl" dirty="0"/>
              <a:t>la mejor opción de adquisición, por sus prestaciones y servicio, además que nos ofrece </a:t>
            </a:r>
            <a:r>
              <a:rPr lang="es-ES_tradnl" dirty="0" smtClean="0"/>
              <a:t>una </a:t>
            </a:r>
            <a:r>
              <a:rPr lang="es-ES_tradnl" b="1" dirty="0"/>
              <a:t>DEMO</a:t>
            </a:r>
            <a:r>
              <a:rPr lang="es-ES_tradnl" dirty="0"/>
              <a:t> </a:t>
            </a:r>
            <a:r>
              <a:rPr lang="es-ES_tradnl" dirty="0" smtClean="0"/>
              <a:t>gratuita, </a:t>
            </a:r>
            <a:r>
              <a:rPr lang="es-ES_tradnl" dirty="0"/>
              <a:t>vía on-line que nos dará una mejor idea de su funcionamiento y </a:t>
            </a:r>
            <a:r>
              <a:rPr lang="es-ES_tradnl" dirty="0" smtClean="0"/>
              <a:t>aunque </a:t>
            </a:r>
            <a:r>
              <a:rPr lang="es-ES_tradnl" dirty="0"/>
              <a:t>la empresa </a:t>
            </a:r>
            <a:r>
              <a:rPr lang="es-ES_tradnl" dirty="0" smtClean="0"/>
              <a:t>está </a:t>
            </a:r>
            <a:r>
              <a:rPr lang="es-ES_tradnl" dirty="0"/>
              <a:t>en </a:t>
            </a:r>
            <a:r>
              <a:rPr lang="es-ES_tradnl" dirty="0" smtClean="0"/>
              <a:t>crecimiento </a:t>
            </a:r>
            <a:r>
              <a:rPr lang="es-ES_tradnl" dirty="0"/>
              <a:t>con miras al </a:t>
            </a:r>
            <a:r>
              <a:rPr lang="es-ES_tradnl" dirty="0" smtClean="0"/>
              <a:t>futuro, </a:t>
            </a:r>
            <a:r>
              <a:rPr lang="es-ES_tradnl" dirty="0"/>
              <a:t>optaremos por la adquisición de dicho </a:t>
            </a:r>
            <a:r>
              <a:rPr lang="es-ES_tradnl" b="1" dirty="0"/>
              <a:t>GMAO</a:t>
            </a:r>
            <a:r>
              <a:rPr lang="es-ES_tradnl" dirty="0"/>
              <a:t>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641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3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8. CONCLUSIONES</a:t>
            </a:r>
            <a:endParaRPr lang="es-E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0000"/>
                </a:solidFill>
              </a:rPr>
              <a:t>Para la empresa INMOT se propone la inclusión de los siguientes métodos:</a:t>
            </a:r>
          </a:p>
          <a:p>
            <a:endParaRPr lang="es-ES" b="1" dirty="0" smtClean="0">
              <a:solidFill>
                <a:srgbClr val="000000"/>
              </a:solidFill>
            </a:endParaRPr>
          </a:p>
          <a:p>
            <a:pPr lvl="1"/>
            <a:r>
              <a:rPr lang="es-ES" b="1" dirty="0" smtClean="0">
                <a:solidFill>
                  <a:srgbClr val="000000"/>
                </a:solidFill>
              </a:rPr>
              <a:t>TPM</a:t>
            </a:r>
          </a:p>
          <a:p>
            <a:pPr lvl="1"/>
            <a:r>
              <a:rPr lang="es-ES" b="1" dirty="0" smtClean="0">
                <a:solidFill>
                  <a:srgbClr val="000000"/>
                </a:solidFill>
              </a:rPr>
              <a:t>5 ”S”, una vez que el TPM esté listo</a:t>
            </a:r>
          </a:p>
          <a:p>
            <a:pPr lvl="1"/>
            <a:r>
              <a:rPr lang="es-ES" b="1" dirty="0" smtClean="0">
                <a:solidFill>
                  <a:srgbClr val="000000"/>
                </a:solidFill>
              </a:rPr>
              <a:t>GMAO </a:t>
            </a:r>
            <a:r>
              <a:rPr lang="es-ES" b="1" dirty="0" err="1" smtClean="0">
                <a:solidFill>
                  <a:srgbClr val="000000"/>
                </a:solidFill>
              </a:rPr>
              <a:t>Linx</a:t>
            </a:r>
            <a:r>
              <a:rPr lang="es-ES" b="1" dirty="0" smtClean="0">
                <a:solidFill>
                  <a:srgbClr val="000000"/>
                </a:solidFill>
              </a:rPr>
              <a:t> 7.0</a:t>
            </a:r>
          </a:p>
          <a:p>
            <a:pPr lvl="3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9159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6345" y="569546"/>
            <a:ext cx="8042276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</a:p>
          <a:p>
            <a:pPr marL="0" indent="0" algn="ctr">
              <a:buNone/>
            </a:pPr>
            <a:r>
              <a:rPr lang="es-E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	</a:t>
            </a:r>
            <a:r>
              <a:rPr lang="es-E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GRACIAS</a:t>
            </a:r>
            <a:endParaRPr lang="es-E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215ED-1177-E94F-8C24-5E4A29B7C582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443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a">
  <a:themeElements>
    <a:clrScheme name="Bris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a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isa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Brisa.thmx</Template>
  <TotalTime>25568</TotalTime>
  <Words>1411</Words>
  <Application>Microsoft Macintosh PowerPoint</Application>
  <PresentationFormat>Presentación en pantalla (4:3)</PresentationFormat>
  <Paragraphs>169</Paragraphs>
  <Slides>31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Brisa</vt:lpstr>
      <vt:lpstr>Presentación de PowerPoint</vt:lpstr>
      <vt:lpstr>ÍNDICE</vt:lpstr>
      <vt:lpstr>1. INTRODUCCIÓN </vt:lpstr>
      <vt:lpstr>2. OBJETIVOS DEL TFM</vt:lpstr>
      <vt:lpstr> 3. LA EMPRESA</vt:lpstr>
      <vt:lpstr>4. SITUACIÓN ACTUAL DEL MANTENIMIENTO</vt:lpstr>
      <vt:lpstr>5. ANÁLISIS DAFO DEL MANTENIMIENTO</vt:lpstr>
      <vt:lpstr>6. PROCESO DE PRODUCCIÓN</vt:lpstr>
      <vt:lpstr>6.1. ESTACIONES DE TRABAJO</vt:lpstr>
      <vt:lpstr>6.1. ESTACIONES DE TRABAJO</vt:lpstr>
      <vt:lpstr>6.1 ESTACIONES DE TRABAJO</vt:lpstr>
      <vt:lpstr>6.1 ESTACIONES DE TRABAJO</vt:lpstr>
      <vt:lpstr>6.1 ESTACIONES DE TRABAJO</vt:lpstr>
      <vt:lpstr>6.2 FLUJO DEL PROCESO</vt:lpstr>
      <vt:lpstr>7. MEJORA DEL MANTENIMIENTO</vt:lpstr>
      <vt:lpstr>7.1 TPM</vt:lpstr>
      <vt:lpstr>7.1  TPM. IMPLEMENTACIÓN EN 12 PASOS </vt:lpstr>
      <vt:lpstr>7.1  TPM. IMPLEMENTACIÓN EN 12 PASOS </vt:lpstr>
      <vt:lpstr>7.1  TPM. IMPLEMENTACIÓN EN   12 PASOS </vt:lpstr>
      <vt:lpstr>7.1 TPM. IMPLEMENTACIÓN EN 12 PASOS </vt:lpstr>
      <vt:lpstr>7.2.  5 “S”</vt:lpstr>
      <vt:lpstr>7.2.  5 “S”</vt:lpstr>
      <vt:lpstr>7.2.  Objetivo 5 “S”</vt:lpstr>
      <vt:lpstr>7.3 PROPUESTA DE GMAO</vt:lpstr>
      <vt:lpstr>7.3 PROPUESTA DE GMAO</vt:lpstr>
      <vt:lpstr>7.3 PROPUESTA DE GMAO</vt:lpstr>
      <vt:lpstr>7.3 PROPUESTA DE GMAO</vt:lpstr>
      <vt:lpstr>7.3 PROPUESTA DE GMAO</vt:lpstr>
      <vt:lpstr>7.3 PROPUESTA DE GMAO</vt:lpstr>
      <vt:lpstr>8. CONCLUSIONES</vt:lpstr>
      <vt:lpstr>Presentación de PowerPoint</vt:lpstr>
    </vt:vector>
  </TitlesOfParts>
  <Company>xxy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Martin Rivera</dc:creator>
  <cp:lastModifiedBy>Martin Rivera</cp:lastModifiedBy>
  <cp:revision>71</cp:revision>
  <dcterms:created xsi:type="dcterms:W3CDTF">2017-01-24T12:29:19Z</dcterms:created>
  <dcterms:modified xsi:type="dcterms:W3CDTF">2017-03-08T23:02:31Z</dcterms:modified>
</cp:coreProperties>
</file>