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6" r:id="rId2"/>
    <p:sldId id="257" r:id="rId3"/>
    <p:sldId id="258" r:id="rId4"/>
    <p:sldId id="273" r:id="rId5"/>
    <p:sldId id="259" r:id="rId6"/>
    <p:sldId id="271" r:id="rId7"/>
    <p:sldId id="272" r:id="rId8"/>
    <p:sldId id="260" r:id="rId9"/>
    <p:sldId id="267" r:id="rId10"/>
    <p:sldId id="261" r:id="rId11"/>
    <p:sldId id="270" r:id="rId12"/>
    <p:sldId id="269" r:id="rId13"/>
    <p:sldId id="262" r:id="rId14"/>
    <p:sldId id="265" r:id="rId15"/>
    <p:sldId id="264" r:id="rId16"/>
    <p:sldId id="268" r:id="rId17"/>
    <p:sldId id="266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uenta Microsoft" initials="CM" lastIdx="1" clrIdx="0">
    <p:extLst>
      <p:ext uri="{19B8F6BF-5375-455C-9EA6-DF929625EA0E}">
        <p15:presenceInfo xmlns:p15="http://schemas.microsoft.com/office/powerpoint/2012/main" userId="be5ce833f6d048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C4E85-6959-468E-83AF-19B97F4D8AB2}" type="datetimeFigureOut">
              <a:rPr lang="es-ES" smtClean="0"/>
              <a:t>19/06/2017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68B9A-9501-452B-925B-8FFA7ABE8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2516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68B9A-9501-452B-925B-8FFA7ABE8F9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349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68B9A-9501-452B-925B-8FFA7ABE8F9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784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68B9A-9501-452B-925B-8FFA7ABE8F94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482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377A4E1-9A55-4507-B8E3-321A14CCAF08}" type="datetime1">
              <a:rPr lang="es-ES" smtClean="0"/>
              <a:t>19/06/2017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CC8568-BDCA-4CDB-A5AA-1A7AAE8E18EE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64DB80-EAE2-4300-8F13-6CA400B14188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70E57A-3627-4ABC-9BEA-226E2479E3F9}" type="datetime1">
              <a:rPr lang="es-ES" smtClean="0"/>
              <a:t>19/06/2017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0B12F-6976-4634-94D1-43738C4B2F97}" type="datetime1">
              <a:rPr lang="es-ES" smtClean="0"/>
              <a:t>19/06/2017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553444-E31E-49F1-ACE4-F0823609F5CC}" type="datetime1">
              <a:rPr lang="es-ES" smtClean="0"/>
              <a:t>19/06/2017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D14EC2-35C4-480C-A1CE-35141BCB50AF}" type="datetime1">
              <a:rPr lang="es-ES" smtClean="0"/>
              <a:t>19/06/2017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844F2D1-FB69-4722-B7CE-2D9079369730}" type="datetime1">
              <a:rPr lang="es-ES" smtClean="0"/>
              <a:t>19/06/2017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186BE2-4A1D-4121-9181-F724318B66C1}" type="datetime1">
              <a:rPr lang="es-ES" smtClean="0"/>
              <a:t>19/06/2017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A2A7E0-9CF0-4104-A0B5-D307D00723ED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A877F-CF91-4B67-ABE0-5EA14A742FFC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031536C-AD16-4FBE-A33B-A28E95EC3E08}" type="datetime1">
              <a:rPr lang="es-ES" smtClean="0"/>
              <a:t>19/06/2017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29DD98A-8698-4D58-8375-3F549821B85A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486600" cy="260163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r>
              <a:rPr lang="es-ES" dirty="0">
                <a:effectLst/>
              </a:rPr>
              <a:t/>
            </a:r>
            <a:br>
              <a:rPr lang="es-ES" dirty="0">
                <a:effectLst/>
              </a:rPr>
            </a:b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916832"/>
            <a:ext cx="7772400" cy="3096344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es-ES" sz="4400" b="1" dirty="0" smtClean="0"/>
              <a:t>CÁLCULO Y DISEÑO DE LAS REFORMAS DE IMPORTANCIA A IMPLEMENTAR EN UN VEHÍCULO DE TRANSPORTE DE PASAJEROS DISEÑADO COMO BUGGY</a:t>
            </a:r>
            <a:endParaRPr lang="es-ES" sz="2000" b="1" dirty="0" smtClean="0"/>
          </a:p>
          <a:p>
            <a:pPr algn="l"/>
            <a:endParaRPr lang="es-ES" sz="2000" dirty="0" smtClean="0"/>
          </a:p>
          <a:p>
            <a:pPr algn="l"/>
            <a:endParaRPr lang="es-ES" sz="2000" dirty="0" smtClean="0"/>
          </a:p>
          <a:p>
            <a:pPr algn="l"/>
            <a:endParaRPr lang="es-ES" sz="2000" dirty="0" smtClean="0"/>
          </a:p>
          <a:p>
            <a:pPr algn="l"/>
            <a:r>
              <a:rPr lang="es-ES" sz="2000" dirty="0" smtClean="0"/>
              <a:t>AUTOR:	Jorge </a:t>
            </a:r>
            <a:r>
              <a:rPr lang="es-ES" sz="2000" dirty="0"/>
              <a:t>Barragán Nadal</a:t>
            </a:r>
          </a:p>
          <a:p>
            <a:pPr algn="l"/>
            <a:r>
              <a:rPr lang="es-ES" sz="2000" dirty="0"/>
              <a:t>TUTOR: 	Juan Francisco Dols Ruiz</a:t>
            </a:r>
          </a:p>
          <a:p>
            <a:pPr algn="l"/>
            <a:endParaRPr lang="es-ES" sz="2000" dirty="0"/>
          </a:p>
        </p:txBody>
      </p:sp>
      <p:pic>
        <p:nvPicPr>
          <p:cNvPr id="4" name="3 Imagen" descr="Resultado de imagen de logotipo upv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2771775" cy="1021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Resultado de imagen de logotipo upv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3263265" cy="828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615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s-ES" dirty="0" smtClean="0"/>
              <a:t>Objetivo del TFG</a:t>
            </a:r>
            <a:endParaRPr lang="es-ES" dirty="0" smtClean="0"/>
          </a:p>
          <a:p>
            <a:pPr>
              <a:lnSpc>
                <a:spcPct val="200000"/>
              </a:lnSpc>
            </a:pPr>
            <a:r>
              <a:rPr lang="es-ES" dirty="0" smtClean="0"/>
              <a:t>Investigación de homologación</a:t>
            </a:r>
          </a:p>
          <a:p>
            <a:pPr>
              <a:lnSpc>
                <a:spcPct val="200000"/>
              </a:lnSpc>
            </a:pPr>
            <a:r>
              <a:rPr lang="es-ES" dirty="0" smtClean="0"/>
              <a:t>Soluciones aplicadas</a:t>
            </a:r>
          </a:p>
          <a:p>
            <a:pPr>
              <a:lnSpc>
                <a:spcPct val="200000"/>
              </a:lnSpc>
            </a:pPr>
            <a:r>
              <a:rPr lang="es-ES" dirty="0" smtClean="0"/>
              <a:t>Adaptaciones realizadas</a:t>
            </a:r>
          </a:p>
          <a:p>
            <a:pPr>
              <a:lnSpc>
                <a:spcPct val="200000"/>
              </a:lnSpc>
            </a:pPr>
            <a:r>
              <a:rPr lang="es-ES" dirty="0" smtClean="0"/>
              <a:t>Presupuesto</a:t>
            </a:r>
          </a:p>
          <a:p>
            <a:pPr>
              <a:lnSpc>
                <a:spcPct val="200000"/>
              </a:lnSpc>
            </a:pPr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6000" dirty="0" smtClean="0"/>
              <a:t>ÍNDICE</a:t>
            </a:r>
            <a:endParaRPr lang="es-ES" sz="60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00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s-ES" sz="2000" dirty="0" smtClean="0"/>
          </a:p>
          <a:p>
            <a:r>
              <a:rPr lang="es-ES" sz="2800" dirty="0" smtClean="0"/>
              <a:t>Buggy nbluck LK500 no apto para circular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s-ES" dirty="0"/>
              <a:t>Motor gripado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s-ES" dirty="0"/>
              <a:t>Transmisión inservible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s-ES" dirty="0"/>
              <a:t>Ruedas cristalizadas</a:t>
            </a:r>
          </a:p>
          <a:p>
            <a:pPr marL="393192" lvl="1" indent="0">
              <a:lnSpc>
                <a:spcPct val="200000"/>
              </a:lnSpc>
              <a:buNone/>
            </a:pPr>
            <a:endParaRPr lang="es-ES" sz="1800" dirty="0" smtClean="0"/>
          </a:p>
          <a:p>
            <a:pPr marL="393192" lvl="1" indent="0">
              <a:lnSpc>
                <a:spcPct val="200000"/>
              </a:lnSpc>
              <a:buNone/>
            </a:pPr>
            <a:endParaRPr lang="es-ES" sz="16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Objetivo del TFG</a:t>
            </a:r>
            <a:endParaRPr lang="es-ES" dirty="0"/>
          </a:p>
        </p:txBody>
      </p:sp>
      <p:pic>
        <p:nvPicPr>
          <p:cNvPr id="1026" name="Picture 2" descr="C:\Users\I3\Desktop\TFG\Imagenes Buggy\20160831_1837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" t="18199" r="29708" b="2751"/>
          <a:stretch/>
        </p:blipFill>
        <p:spPr bwMode="auto">
          <a:xfrm>
            <a:off x="5004048" y="3933056"/>
            <a:ext cx="3789656" cy="262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897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Necesidad de realizar las reformas de importancia pertinentes para la rehabilitación del vehículo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Reemplazamiento del motor</a:t>
            </a:r>
          </a:p>
          <a:p>
            <a:pPr marL="393192" lvl="1" indent="0">
              <a:buNone/>
            </a:pPr>
            <a:endParaRPr lang="es-ES" sz="10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 smtClean="0"/>
              <a:t>Sustitución de la transmisión por otra de mayor calidad</a:t>
            </a:r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Objetivo del TFG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013176"/>
            <a:ext cx="6064767" cy="1360039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726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 smtClean="0"/>
              <a:t>Manual de Reformas de Vehículos (3ª </a:t>
            </a:r>
            <a:r>
              <a:rPr lang="es-ES" dirty="0" err="1" smtClean="0"/>
              <a:t>rev.</a:t>
            </a:r>
            <a:r>
              <a:rPr lang="es-ES" dirty="0" smtClean="0"/>
              <a:t>)</a:t>
            </a:r>
          </a:p>
          <a:p>
            <a:pPr lvl="1">
              <a:buFont typeface="Arial" pitchFamily="34" charset="0"/>
              <a:buChar char="•"/>
            </a:pPr>
            <a:endParaRPr lang="es-ES" sz="1600" dirty="0" smtClean="0"/>
          </a:p>
          <a:p>
            <a:pPr lvl="1">
              <a:buFont typeface="Arial" pitchFamily="34" charset="0"/>
              <a:buChar char="•"/>
            </a:pPr>
            <a:r>
              <a:rPr lang="es-ES" sz="1800" dirty="0" smtClean="0"/>
              <a:t>Código de reforma: 2.3.- Modificación o sustitución de la unidad motriz por otra de distintas características.</a:t>
            </a:r>
          </a:p>
          <a:p>
            <a:pPr marL="393192" lvl="1" indent="0">
              <a:buNone/>
            </a:pPr>
            <a:endParaRPr lang="es-ES" sz="1800" dirty="0" smtClean="0"/>
          </a:p>
          <a:p>
            <a:pPr lvl="1">
              <a:buFont typeface="Arial" pitchFamily="34" charset="0"/>
              <a:buChar char="•"/>
            </a:pPr>
            <a:r>
              <a:rPr lang="es-ES" sz="1800" dirty="0" smtClean="0"/>
              <a:t>Código de reforma: 3.4.- Modificaciones de las características o sustituciones en los elementos de transmisión por otros diferentes desde la salida de la caja de cambios hasta las ruedas.</a:t>
            </a:r>
          </a:p>
          <a:p>
            <a:pPr marL="393192" lvl="1" indent="0">
              <a:buNone/>
            </a:pPr>
            <a:endParaRPr lang="es-ES" sz="1800" dirty="0" smtClean="0"/>
          </a:p>
          <a:p>
            <a:pPr lvl="1">
              <a:buFont typeface="Arial" pitchFamily="34" charset="0"/>
              <a:buChar char="•"/>
            </a:pPr>
            <a:r>
              <a:rPr lang="es-ES" sz="1800" dirty="0" smtClean="0"/>
              <a:t>Código de reforma: 4.9.- Cambio en dimensiones o índice de carga y/o índice de velocidad en neumáticos. </a:t>
            </a:r>
            <a:endParaRPr lang="es-ES" sz="1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Investigación de Homologación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62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83975"/>
          </a:xfrm>
        </p:spPr>
        <p:txBody>
          <a:bodyPr>
            <a:normAutofit/>
          </a:bodyPr>
          <a:lstStyle/>
          <a:p>
            <a:r>
              <a:rPr lang="es-ES" dirty="0" smtClean="0"/>
              <a:t>Instalación de diferenciales, acople del cardan</a:t>
            </a:r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       </a:t>
            </a:r>
            <a:r>
              <a:rPr lang="es-ES" sz="2400" dirty="0" smtClean="0"/>
              <a:t>Horquilla original            Horquilla necesaria 				          para la reforma</a:t>
            </a:r>
            <a:endParaRPr lang="es-ES" sz="2400" dirty="0"/>
          </a:p>
          <a:p>
            <a:pPr marL="109728" indent="0"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Soluciones Aplicadas</a:t>
            </a:r>
          </a:p>
        </p:txBody>
      </p:sp>
      <p:pic>
        <p:nvPicPr>
          <p:cNvPr id="1026" name="Picture 2" descr="C:\Users\I3\Desktop\TFG\Imagenes Buggy\horquilla original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7" t="8189" r="41493" b="28614"/>
          <a:stretch/>
        </p:blipFill>
        <p:spPr bwMode="auto">
          <a:xfrm>
            <a:off x="2378531" y="2204864"/>
            <a:ext cx="221456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3\Desktop\TFG\Imagenes Buggy\horquilla lk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9666" y="3225552"/>
            <a:ext cx="16764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I3\Desktop\TFG\Imagenes Buggy\911LIha87JL._SL1500_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20" r="66650"/>
          <a:stretch/>
        </p:blipFill>
        <p:spPr bwMode="auto">
          <a:xfrm>
            <a:off x="7164288" y="2444986"/>
            <a:ext cx="1426073" cy="2780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8 Imagen"/>
          <p:cNvPicPr/>
          <p:nvPr/>
        </p:nvPicPr>
        <p:blipFill>
          <a:blip r:embed="rId5"/>
          <a:stretch>
            <a:fillRect/>
          </a:stretch>
        </p:blipFill>
        <p:spPr>
          <a:xfrm>
            <a:off x="4860032" y="3163274"/>
            <a:ext cx="2035497" cy="1712153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31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795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Instalación de </a:t>
            </a:r>
            <a:r>
              <a:rPr lang="es-ES" dirty="0" smtClean="0"/>
              <a:t>diferenciales, fijación de diferenciales</a:t>
            </a:r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r>
              <a:rPr lang="es-ES" sz="2000" dirty="0" smtClean="0"/>
              <a:t>  Base para el diferencial        Soporte         Diferencial delantero</a:t>
            </a:r>
            <a:endParaRPr lang="es-ES" sz="2000" dirty="0"/>
          </a:p>
          <a:p>
            <a:endParaRPr lang="es-ES" sz="2000" dirty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Soluciones Aplicadas</a:t>
            </a:r>
          </a:p>
        </p:txBody>
      </p:sp>
      <p:pic>
        <p:nvPicPr>
          <p:cNvPr id="2050" name="Picture 2" descr="C:\Users\I3\Desktop\TFG\Imagenes Buggy\WhatsApp Image 2017-06-01 at 17.53.59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7" t="15919" r="30767" b="17511"/>
          <a:stretch/>
        </p:blipFill>
        <p:spPr bwMode="auto">
          <a:xfrm>
            <a:off x="889356" y="2636912"/>
            <a:ext cx="2664296" cy="240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/>
          <a:stretch>
            <a:fillRect/>
          </a:stretch>
        </p:blipFill>
        <p:spPr>
          <a:xfrm>
            <a:off x="3976841" y="3101820"/>
            <a:ext cx="1584176" cy="1474969"/>
          </a:xfrm>
          <a:prstGeom prst="rect">
            <a:avLst/>
          </a:prstGeom>
        </p:spPr>
      </p:pic>
      <p:pic>
        <p:nvPicPr>
          <p:cNvPr id="2052" name="Picture 4" descr="C:\Users\I3\Desktop\TFG\Imagenes Buggy\911LIha87JL._SL1500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206" y="3010412"/>
            <a:ext cx="2220245" cy="165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999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do de imagen de polaris rzr 570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9" r="18976"/>
          <a:stretch/>
        </p:blipFill>
        <p:spPr bwMode="auto">
          <a:xfrm>
            <a:off x="5220072" y="3711302"/>
            <a:ext cx="3629025" cy="3038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Piezas Incorporadas</a:t>
            </a:r>
          </a:p>
          <a:p>
            <a:pPr lvl="1">
              <a:buFont typeface="Arial" pitchFamily="34" charset="0"/>
              <a:buChar char="•"/>
            </a:pPr>
            <a:endParaRPr lang="es-ES" dirty="0" smtClean="0"/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s-ES" sz="1800" dirty="0" smtClean="0"/>
              <a:t>Motor CF188 de CF Moto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s-ES" sz="1800" dirty="0" smtClean="0"/>
              <a:t>Diferenciales del buggy: </a:t>
            </a:r>
            <a:r>
              <a:rPr lang="es-ES" sz="1800" dirty="0" err="1" smtClean="0"/>
              <a:t>Polaris</a:t>
            </a:r>
            <a:r>
              <a:rPr lang="es-ES" sz="1800" dirty="0" smtClean="0"/>
              <a:t> RZR 570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s-ES" sz="1800" dirty="0" smtClean="0"/>
              <a:t>Ruedas sobredimensionadas: Llanta 26 in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s-ES" sz="1800" dirty="0" smtClean="0"/>
              <a:t>Soporte del diferencial delantero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s-ES" sz="1800" dirty="0" smtClean="0"/>
              <a:t>Horquilla para junta cardan</a:t>
            </a:r>
          </a:p>
          <a:p>
            <a:pPr marL="109728" indent="0">
              <a:buNone/>
            </a:pPr>
            <a:endParaRPr lang="es-ES" sz="1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Soluciones Aplicadas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504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 smtClean="0"/>
              <a:t>Diseño inicial del soporte del diferencial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Adaptaciones Realizadas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257594"/>
              </p:ext>
            </p:extLst>
          </p:nvPr>
        </p:nvGraphicFramePr>
        <p:xfrm>
          <a:off x="1403648" y="1988840"/>
          <a:ext cx="6408712" cy="928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1691"/>
                <a:gridCol w="2092337"/>
                <a:gridCol w="1396877"/>
                <a:gridCol w="1377807"/>
              </a:tblGrid>
              <a:tr h="166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Límite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 smtClean="0">
                          <a:effectLst/>
                        </a:rPr>
                        <a:t>elástico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Tipo</a:t>
                      </a:r>
                      <a:endParaRPr lang="es-ES" sz="11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Tensión Máxima</a:t>
                      </a:r>
                      <a:endParaRPr lang="es-ES" sz="11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FDS Min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6.2e+8 N/m^2</a:t>
                      </a:r>
                      <a:endParaRPr kumimoji="0" lang="es-ES" sz="10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 smtClean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VON: Tensión de von Mises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5,13e+6 N/m^2</a:t>
                      </a: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121</a:t>
                      </a: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14401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SoporteDifDel_6mm-Análisis 1 y 2 –Tensión</a:t>
                      </a:r>
                      <a:r>
                        <a:rPr lang="es-ES" sz="1000" baseline="0" dirty="0" smtClean="0">
                          <a:effectLst/>
                        </a:rPr>
                        <a:t> y FDS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4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2123728" y="2924944"/>
            <a:ext cx="5683746" cy="3312368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229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3" t="10911" r="137" b="10911"/>
          <a:stretch/>
        </p:blipFill>
        <p:spPr bwMode="auto">
          <a:xfrm>
            <a:off x="1907704" y="2982169"/>
            <a:ext cx="5796146" cy="3213704"/>
          </a:xfrm>
          <a:prstGeom prst="rect">
            <a:avLst/>
          </a:prstGeom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Soporte para el diferencial delantero rediseñado</a:t>
            </a:r>
            <a:endParaRPr lang="es-ES" sz="24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Adaptaciones Realizadas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881043"/>
              </p:ext>
            </p:extLst>
          </p:nvPr>
        </p:nvGraphicFramePr>
        <p:xfrm>
          <a:off x="1331640" y="2039070"/>
          <a:ext cx="6408712" cy="928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1691"/>
                <a:gridCol w="2092337"/>
                <a:gridCol w="1396877"/>
                <a:gridCol w="1377807"/>
              </a:tblGrid>
              <a:tr h="166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Límite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 smtClean="0">
                          <a:effectLst/>
                        </a:rPr>
                        <a:t>elástico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Tipo</a:t>
                      </a:r>
                      <a:endParaRPr lang="es-ES" sz="11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Tensión Máxima</a:t>
                      </a:r>
                      <a:endParaRPr lang="es-ES" sz="11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FDS Min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73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6.2e+8 N/m^2</a:t>
                      </a:r>
                      <a:endParaRPr kumimoji="0" lang="es-ES" sz="10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 smtClean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VON: Tensión de von Mises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3,92e+7 N/m^2</a:t>
                      </a: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15,82</a:t>
                      </a: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14401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SoporteDifDel_4mm-Análisis </a:t>
                      </a:r>
                      <a:r>
                        <a:rPr lang="es-ES" sz="1000" dirty="0" smtClean="0">
                          <a:effectLst/>
                        </a:rPr>
                        <a:t>1 y 2 –Tensión</a:t>
                      </a:r>
                      <a:r>
                        <a:rPr lang="es-ES" sz="1000" baseline="0" dirty="0" smtClean="0">
                          <a:effectLst/>
                        </a:rPr>
                        <a:t> y FDS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44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3\Desktop\TFG\Imagenes Buggy\Dist tensione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484" y="2277291"/>
            <a:ext cx="4754735" cy="332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3\Desktop\TFG\Imagenes Buggy\Dist tensiones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7290"/>
            <a:ext cx="4673704" cy="3320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/>
          <a:lstStyle/>
          <a:p>
            <a:r>
              <a:rPr lang="es-ES" sz="2800" dirty="0" smtClean="0"/>
              <a:t>Diseño de </a:t>
            </a:r>
            <a:r>
              <a:rPr lang="es-ES" sz="2800" dirty="0" smtClean="0"/>
              <a:t>ensamblaje</a:t>
            </a:r>
          </a:p>
          <a:p>
            <a:endParaRPr lang="es-ES" sz="2800" dirty="0"/>
          </a:p>
          <a:p>
            <a:endParaRPr lang="es-ES" sz="2800" dirty="0" smtClean="0"/>
          </a:p>
          <a:p>
            <a:endParaRPr lang="es-ES" sz="2800" dirty="0"/>
          </a:p>
          <a:p>
            <a:endParaRPr lang="es-ES" sz="2800" dirty="0" smtClean="0"/>
          </a:p>
          <a:p>
            <a:endParaRPr lang="es-ES" sz="2800" dirty="0"/>
          </a:p>
          <a:p>
            <a:endParaRPr lang="es-ES" sz="2800" dirty="0" smtClean="0"/>
          </a:p>
          <a:p>
            <a:endParaRPr lang="es-ES" sz="2400" dirty="0"/>
          </a:p>
          <a:p>
            <a:pPr marL="109728" indent="0">
              <a:buNone/>
            </a:pPr>
            <a:endParaRPr lang="es-ES" sz="2400" dirty="0" smtClean="0"/>
          </a:p>
          <a:p>
            <a:pPr marL="109728" indent="0">
              <a:buNone/>
            </a:pPr>
            <a:r>
              <a:rPr lang="es-ES" sz="2400" dirty="0"/>
              <a:t> </a:t>
            </a:r>
            <a:r>
              <a:rPr lang="es-ES" sz="2400" dirty="0" smtClean="0"/>
              <a:t>         Distribución de Tensiones de Von Mises</a:t>
            </a:r>
            <a:endParaRPr lang="es-ES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Adaptaciones Realizadas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272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 smtClean="0"/>
              <a:t>Simulación definitiva mediante ensamblaje</a:t>
            </a:r>
          </a:p>
          <a:p>
            <a:pPr marL="109728" indent="0">
              <a:buNone/>
            </a:pPr>
            <a:endParaRPr lang="es-ES" sz="2400" dirty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Adaptaciones Realizadas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061006"/>
              </p:ext>
            </p:extLst>
          </p:nvPr>
        </p:nvGraphicFramePr>
        <p:xfrm>
          <a:off x="1331640" y="1988840"/>
          <a:ext cx="6408712" cy="928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1691"/>
                <a:gridCol w="2092337"/>
                <a:gridCol w="1396877"/>
                <a:gridCol w="1377807"/>
              </a:tblGrid>
              <a:tr h="166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Límite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 smtClean="0">
                          <a:effectLst/>
                        </a:rPr>
                        <a:t>elástico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Tipo</a:t>
                      </a:r>
                      <a:endParaRPr lang="es-ES" sz="11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Tensión Máxima</a:t>
                      </a:r>
                      <a:endParaRPr lang="es-ES" sz="11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FDS Min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73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6.2e+8 N/m^2</a:t>
                      </a:r>
                      <a:endParaRPr kumimoji="0" lang="es-ES" sz="10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 smtClean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VON: Tensión de von Mises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1,08e+7 N/m^2</a:t>
                      </a: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45</a:t>
                      </a: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14401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SoporteDifDel_4mm-Análisis </a:t>
                      </a:r>
                      <a:r>
                        <a:rPr lang="es-ES" sz="1000" dirty="0" smtClean="0">
                          <a:effectLst/>
                        </a:rPr>
                        <a:t>1 y 2 –Tensión</a:t>
                      </a:r>
                      <a:r>
                        <a:rPr lang="es-ES" sz="1000" baseline="0" dirty="0" smtClean="0">
                          <a:effectLst/>
                        </a:rPr>
                        <a:t> y FDS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I3\Desktop\TFG\Imagenes Buggy\VonMis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2"/>
          <a:stretch/>
        </p:blipFill>
        <p:spPr bwMode="auto">
          <a:xfrm>
            <a:off x="2267744" y="2924944"/>
            <a:ext cx="5476478" cy="333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178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Imagen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1" r="8938" b="14138"/>
          <a:stretch/>
        </p:blipFill>
        <p:spPr bwMode="auto">
          <a:xfrm>
            <a:off x="2987824" y="2852935"/>
            <a:ext cx="4894255" cy="35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Horquilla de conexión entre la junta cardan y el diferencial</a:t>
            </a:r>
            <a:endParaRPr lang="es-ES" sz="24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Adaptaciones Realizadas</a:t>
            </a:r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736537"/>
              </p:ext>
            </p:extLst>
          </p:nvPr>
        </p:nvGraphicFramePr>
        <p:xfrm>
          <a:off x="1545376" y="2276872"/>
          <a:ext cx="6336703" cy="1008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4367"/>
                <a:gridCol w="2068827"/>
                <a:gridCol w="1381182"/>
                <a:gridCol w="1362327"/>
              </a:tblGrid>
              <a:tr h="242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Nombre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Tipo</a:t>
                      </a:r>
                      <a:endParaRPr lang="es-ES" sz="11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Mín.</a:t>
                      </a:r>
                      <a:endParaRPr lang="es-ES" sz="11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Máx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1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Ensayo</a:t>
                      </a:r>
                      <a:r>
                        <a:rPr lang="en-US" sz="1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10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torsión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VON: Tensión de von Mises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0,01 N/m^2</a:t>
                      </a: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1,19e+8 N/m^2</a:t>
                      </a: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46373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</a:rPr>
                        <a:t>Horquilla_Cardan</a:t>
                      </a:r>
                      <a:r>
                        <a:rPr lang="es-ES" sz="1000" dirty="0" smtClean="0">
                          <a:effectLst/>
                        </a:rPr>
                        <a:t>-Análisis </a:t>
                      </a:r>
                      <a:r>
                        <a:rPr lang="es-ES" sz="1000" dirty="0">
                          <a:effectLst/>
                        </a:rPr>
                        <a:t>estático </a:t>
                      </a:r>
                      <a:r>
                        <a:rPr lang="es-ES" sz="1000" dirty="0" smtClean="0">
                          <a:effectLst/>
                        </a:rPr>
                        <a:t>Horquilla-Tensiones</a:t>
                      </a:r>
                      <a:endParaRPr lang="es-ES" sz="11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035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 rotWithShape="1">
          <a:blip r:embed="rId2"/>
          <a:srcRect l="20356" t="22668" r="9094" b="7583"/>
          <a:stretch/>
        </p:blipFill>
        <p:spPr>
          <a:xfrm>
            <a:off x="1752526" y="2743200"/>
            <a:ext cx="5544616" cy="3422104"/>
          </a:xfrm>
          <a:prstGeom prst="rect">
            <a:avLst/>
          </a:prstGeom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Horquilla de conexión entre la junta cardan y el </a:t>
            </a:r>
            <a:r>
              <a:rPr lang="es-ES" sz="2400" dirty="0" smtClean="0"/>
              <a:t>diferencial</a:t>
            </a:r>
          </a:p>
          <a:p>
            <a:pPr lvl="1">
              <a:buFont typeface="Arial" pitchFamily="34" charset="0"/>
              <a:buChar char="•"/>
            </a:pPr>
            <a:r>
              <a:rPr lang="es-ES" sz="2000" dirty="0" smtClean="0"/>
              <a:t>Trazado </a:t>
            </a:r>
            <a:r>
              <a:rPr lang="es-ES" sz="2000" dirty="0"/>
              <a:t>de factores de seguridad (FDS)</a:t>
            </a:r>
          </a:p>
          <a:p>
            <a:endParaRPr lang="es-ES" dirty="0" smtClean="0"/>
          </a:p>
          <a:p>
            <a:endParaRPr lang="es-ES" dirty="0"/>
          </a:p>
          <a:p>
            <a:pPr marL="109728" indent="0"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Adaptaciones Realizadas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44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Horquilla de conexión entre la junta cardan y el </a:t>
            </a:r>
            <a:r>
              <a:rPr lang="es-ES" sz="2400" dirty="0" smtClean="0"/>
              <a:t>diferencial</a:t>
            </a:r>
          </a:p>
          <a:p>
            <a:pPr lvl="1">
              <a:buFont typeface="Arial" pitchFamily="34" charset="0"/>
              <a:buChar char="•"/>
            </a:pPr>
            <a:r>
              <a:rPr lang="es-ES" sz="2000" dirty="0" smtClean="0"/>
              <a:t>Deformaciones tras la aplicación del par torsor</a:t>
            </a:r>
            <a:endParaRPr lang="es-ES" sz="2000" dirty="0"/>
          </a:p>
          <a:p>
            <a:pPr marL="109728" indent="0"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Adaptaciones Realizadas</a:t>
            </a:r>
          </a:p>
        </p:txBody>
      </p:sp>
      <p:pic>
        <p:nvPicPr>
          <p:cNvPr id="4" name="3 Imagen"/>
          <p:cNvPicPr/>
          <p:nvPr/>
        </p:nvPicPr>
        <p:blipFill rotWithShape="1">
          <a:blip r:embed="rId2"/>
          <a:srcRect l="18672" t="16099" r="3657" b="5860"/>
          <a:stretch/>
        </p:blipFill>
        <p:spPr>
          <a:xfrm>
            <a:off x="1694880" y="2780928"/>
            <a:ext cx="5830658" cy="3384376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20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505345"/>
              </p:ext>
            </p:extLst>
          </p:nvPr>
        </p:nvGraphicFramePr>
        <p:xfrm>
          <a:off x="549896" y="1124744"/>
          <a:ext cx="8136904" cy="48324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9570"/>
                <a:gridCol w="1287476"/>
                <a:gridCol w="1317730"/>
                <a:gridCol w="1152128"/>
              </a:tblGrid>
              <a:tr h="4466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Objeto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Unidades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Coste/Ud. €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Coste total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Horas de recopilación de información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15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35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525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498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Horas en desarrollo del proyecto de homologación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20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35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700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Horas en diseño de componentes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35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350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Software empleado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549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549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Diferencial delantero RZR 570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1875,5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1875,5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Diferencial trasero RZR 570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3993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3993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Horquilla de conexión cardan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172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172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Placa de acero aleado (210x112x4 mm)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6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Pletinas de acero aleado (60x40x4 mm)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12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Rueda Maxxis 26 x 8 - 12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116,52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233,04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Rueda Maxxis 26 x 10 - 12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154,17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308,34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Motor CF188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3811,5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3811,5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Horas de taller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20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30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600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ITV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24,54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24,54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Laboratorio de homologación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100</a:t>
                      </a:r>
                      <a:endParaRPr lang="es-E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100</a:t>
                      </a:r>
                      <a:endParaRPr lang="es-E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1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Total</a:t>
                      </a:r>
                      <a:endParaRPr lang="es-ES" sz="14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12734,92</a:t>
                      </a:r>
                      <a:endParaRPr lang="es-ES" sz="14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Presupuesto</a:t>
            </a:r>
            <a:endParaRPr lang="es-E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43075" y="1968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57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 smtClean="0"/>
              <a:t>Buggy de categoría L7e-B2  (Buggy con asientos yuxtapuestos)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 smtClean="0"/>
              <a:t>Mejora en la transmisión y adaptación al terreno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 smtClean="0"/>
              <a:t>Presupuesto total: 12734,92 €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Conclusiones</a:t>
            </a:r>
            <a:endParaRPr lang="es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490008"/>
            <a:ext cx="469582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D98A-8698-4D58-8375-3F549821B85A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345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875</TotalTime>
  <Words>576</Words>
  <Application>Microsoft Office PowerPoint</Application>
  <PresentationFormat>Presentación en pantalla (4:3)</PresentationFormat>
  <Paragraphs>218</Paragraphs>
  <Slides>17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6" baseType="lpstr">
      <vt:lpstr>Arial</vt:lpstr>
      <vt:lpstr>Calibri</vt:lpstr>
      <vt:lpstr>Lucida Sans Unicode</vt:lpstr>
      <vt:lpstr>Times New Roman</vt:lpstr>
      <vt:lpstr>Trebuchet MS</vt:lpstr>
      <vt:lpstr>Verdana</vt:lpstr>
      <vt:lpstr>Wingdings 2</vt:lpstr>
      <vt:lpstr>Wingdings 3</vt:lpstr>
      <vt:lpstr>Concurrencia</vt:lpstr>
      <vt:lpstr>     </vt:lpstr>
      <vt:lpstr>ÍNDICE</vt:lpstr>
      <vt:lpstr>Objetivo del TFG</vt:lpstr>
      <vt:lpstr>Objetivo del TFG</vt:lpstr>
      <vt:lpstr>Investigación de Homologación</vt:lpstr>
      <vt:lpstr>Soluciones Aplicadas</vt:lpstr>
      <vt:lpstr>Soluciones Aplicadas</vt:lpstr>
      <vt:lpstr>Soluciones Aplicadas</vt:lpstr>
      <vt:lpstr>Adaptaciones Realizadas</vt:lpstr>
      <vt:lpstr>Adaptaciones Realizadas</vt:lpstr>
      <vt:lpstr>Adaptaciones Realizadas</vt:lpstr>
      <vt:lpstr>Adaptaciones Realizadas</vt:lpstr>
      <vt:lpstr>Adaptaciones Realizadas</vt:lpstr>
      <vt:lpstr>Adaptaciones Realizadas</vt:lpstr>
      <vt:lpstr>Adaptaciones Realizadas</vt:lpstr>
      <vt:lpstr>Presupuesto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I3</dc:creator>
  <cp:lastModifiedBy>Cuenta Microsoft</cp:lastModifiedBy>
  <cp:revision>32</cp:revision>
  <dcterms:created xsi:type="dcterms:W3CDTF">2017-06-13T15:52:35Z</dcterms:created>
  <dcterms:modified xsi:type="dcterms:W3CDTF">2017-06-19T10:56:13Z</dcterms:modified>
</cp:coreProperties>
</file>