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FF0000"/>
    <a:srgbClr val="032A94"/>
    <a:srgbClr val="003399"/>
    <a:srgbClr val="001B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261F8-044D-4704-B5A2-24FF32F32898}" type="datetimeFigureOut">
              <a:rPr lang="es-ES" smtClean="0"/>
              <a:t>16/06/2017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52BB7-D2E1-4314-9DAD-F046E84F2F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03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5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88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698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63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83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3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79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41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696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57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Junio 2017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Trabajo Fin de Grado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10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Junio 2017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Trabajo Fin de Grado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AA7CD-DF5E-4AC6-B619-317E9B6A6A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14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2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jpg"/><Relationship Id="rId15" Type="http://schemas.openxmlformats.org/officeDocument/2006/relationships/image" Target="../media/image14.png"/><Relationship Id="rId10" Type="http://schemas.openxmlformats.org/officeDocument/2006/relationships/image" Target="../media/image12.svg"/><Relationship Id="rId4" Type="http://schemas.openxmlformats.org/officeDocument/2006/relationships/image" Target="../media/image4.png"/><Relationship Id="rId9" Type="http://schemas.openxmlformats.org/officeDocument/2006/relationships/image" Target="../media/image11.png"/><Relationship Id="rId14" Type="http://schemas.openxmlformats.org/officeDocument/2006/relationships/image" Target="../media/image1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JPG"/><Relationship Id="rId7" Type="http://schemas.openxmlformats.org/officeDocument/2006/relationships/image" Target="../media/image6.png"/><Relationship Id="rId12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6.JP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3" Type="http://schemas.openxmlformats.org/officeDocument/2006/relationships/image" Target="../media/image18.jpg"/><Relationship Id="rId7" Type="http://schemas.openxmlformats.org/officeDocument/2006/relationships/image" Target="../media/image6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20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5.jp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5.jpg"/><Relationship Id="rId5" Type="http://schemas.openxmlformats.org/officeDocument/2006/relationships/image" Target="../media/image5.jpg"/><Relationship Id="rId10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27.png"/><Relationship Id="rId1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7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38.png"/><Relationship Id="rId5" Type="http://schemas.openxmlformats.org/officeDocument/2006/relationships/image" Target="../media/image4.png"/><Relationship Id="rId10" Type="http://schemas.openxmlformats.org/officeDocument/2006/relationships/image" Target="../media/image33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9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2089" y="1449327"/>
            <a:ext cx="10515600" cy="2637916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PROPIEDADES FÍSICO-QUÍMICAS DE DIFERENTES ESPECIES PARA SU USO EN EL ANÁLISIS DEL PROCESO DE AUTOENCENDIDO EN UN MOTOR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838202" y="3911885"/>
            <a:ext cx="1051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__________________________________________________________________________________________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410994" y="4302490"/>
            <a:ext cx="3942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/>
              <a:t>Grado en Ingeniería Aeroespacial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990012" y="4999465"/>
            <a:ext cx="63637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	</a:t>
            </a:r>
            <a:r>
              <a:rPr lang="es-ES" sz="2600" dirty="0"/>
              <a:t>Alumno:	          Álvaro Vega Asensio</a:t>
            </a:r>
          </a:p>
          <a:p>
            <a:r>
              <a:rPr lang="es-ES" sz="2600" dirty="0"/>
              <a:t>  	     Tutor:	José Javier López Sánchez</a:t>
            </a:r>
          </a:p>
        </p:txBody>
      </p:sp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24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9451" y="1075156"/>
            <a:ext cx="11652308" cy="622755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002060"/>
                </a:solidFill>
              </a:rPr>
              <a:t>ÍNDICE</a:t>
            </a:r>
          </a:p>
        </p:txBody>
      </p:sp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2400">
                <a:solidFill>
                  <a:schemeClr val="bg1"/>
                </a:solidFill>
              </a:rPr>
              <a:t>Junio 2017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2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0174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451" y="1605636"/>
            <a:ext cx="100919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Introducción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Justificación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Objetivos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Base de datos de propiedades físicas y números adimensionales</a:t>
            </a:r>
          </a:p>
          <a:p>
            <a:pPr marL="742932" lvl="1" indent="-285744">
              <a:buFont typeface="Wingdings" panose="05000000000000000000" pitchFamily="2" charset="2"/>
              <a:buChar char="Ø"/>
            </a:pPr>
            <a:r>
              <a:rPr lang="es-ES" sz="2200" dirty="0"/>
              <a:t>Descripción</a:t>
            </a:r>
          </a:p>
          <a:p>
            <a:pPr marL="742932" lvl="1" indent="-285744">
              <a:buFont typeface="Wingdings" panose="05000000000000000000" pitchFamily="2" charset="2"/>
              <a:buChar char="Ø"/>
            </a:pPr>
            <a:r>
              <a:rPr lang="es-ES" sz="2200" dirty="0"/>
              <a:t>Metodología</a:t>
            </a:r>
          </a:p>
          <a:p>
            <a:pPr marL="742932" lvl="1" indent="-285744">
              <a:buFont typeface="Wingdings" panose="05000000000000000000" pitchFamily="2" charset="2"/>
              <a:buChar char="Ø"/>
            </a:pPr>
            <a:r>
              <a:rPr lang="es-ES" sz="2200" dirty="0"/>
              <a:t>Archivo ejecutable</a:t>
            </a:r>
          </a:p>
          <a:p>
            <a:pPr marL="742932" lvl="1" indent="-285744">
              <a:buFont typeface="Wingdings" panose="05000000000000000000" pitchFamily="2" charset="2"/>
              <a:buChar char="Ø"/>
            </a:pPr>
            <a:r>
              <a:rPr lang="es-ES" sz="2200" dirty="0"/>
              <a:t>Validación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Parametrización del tiempo de retraso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Modelado y ajuste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Validación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Conclusiones y trabajos futuros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Resumen del presupuesto</a:t>
            </a:r>
          </a:p>
        </p:txBody>
      </p:sp>
    </p:spTree>
    <p:extLst>
      <p:ext uri="{BB962C8B-B14F-4D97-AF65-F5344CB8AC3E}">
        <p14:creationId xmlns:p14="http://schemas.microsoft.com/office/powerpoint/2010/main" val="4374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2400">
                <a:solidFill>
                  <a:schemeClr val="bg1"/>
                </a:solidFill>
              </a:rPr>
              <a:t>Junio 2017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3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451" y="1971413"/>
            <a:ext cx="61659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Justificación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Importancia del estudio de la combustión.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No existe una base de datos a gran escala de las propiedades físicas de las especies.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Cálculo del tiempo de retraso bajo condiciones variables lento y costoso.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8028457" y="3112440"/>
            <a:ext cx="3325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</a:rPr>
              <a:t>Gasto temporal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6302931" y="2304575"/>
            <a:ext cx="5872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0" dirty="0">
                <a:solidFill>
                  <a:srgbClr val="FF0000"/>
                </a:solidFill>
              </a:rPr>
              <a:t>}</a:t>
            </a:r>
          </a:p>
        </p:txBody>
      </p:sp>
      <p:pic>
        <p:nvPicPr>
          <p:cNvPr id="47" name="Gráfico 46" descr="Flecha lineal: rect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6783629" y="2812972"/>
            <a:ext cx="1238400" cy="1238400"/>
          </a:xfrm>
          <a:prstGeom prst="rect">
            <a:avLst/>
          </a:prstGeom>
        </p:spPr>
      </p:pic>
      <p:sp>
        <p:nvSpPr>
          <p:cNvPr id="48" name="CuadroTexto 47"/>
          <p:cNvSpPr txBox="1"/>
          <p:nvPr/>
        </p:nvSpPr>
        <p:spPr>
          <a:xfrm>
            <a:off x="419449" y="4119864"/>
            <a:ext cx="64707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Objetivos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Crear un programa que genere la base de datos.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Parametrizar el tiempo de retraso.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Validación.</a:t>
            </a:r>
          </a:p>
        </p:txBody>
      </p:sp>
      <p:sp>
        <p:nvSpPr>
          <p:cNvPr id="52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363348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4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450" y="1971413"/>
            <a:ext cx="1128487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Objetivo: obtener </a:t>
            </a:r>
            <a:r>
              <a:rPr lang="es-ES" sz="2600" b="1" dirty="0"/>
              <a:t>propiedades físicas</a:t>
            </a:r>
            <a:r>
              <a:rPr lang="es-ES" sz="2600" dirty="0"/>
              <a:t> de las especies de interés y sus </a:t>
            </a:r>
            <a:r>
              <a:rPr lang="es-ES" sz="2600" b="1" dirty="0"/>
              <a:t>mezclas</a:t>
            </a:r>
          </a:p>
          <a:p>
            <a:pPr lvl="1"/>
            <a:r>
              <a:rPr lang="es-ES" sz="2600" dirty="0"/>
              <a:t>	   Cálculo de números adimensionales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Uso de teoría atómica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Datos de transporte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Datos termodinámicos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¿Qué se obtiene?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Datos de transporte          calores específicos, entalpía, entropía y otras energías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Datos termodinámicos	   densidad, difusividad másica, viscosidad y  conductividad</a:t>
            </a:r>
          </a:p>
          <a:p>
            <a:pPr marL="1257269" lvl="2" indent="-342891">
              <a:buFont typeface="Wingdings" panose="05000000000000000000" pitchFamily="2" charset="2"/>
              <a:buChar char="§"/>
            </a:pPr>
            <a:r>
              <a:rPr lang="es-ES" sz="2200" b="1" dirty="0"/>
              <a:t>Números adimensionales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BASE DE DATOS. DESCRIPCIÓN Y METODOLOGÍA</a:t>
            </a:r>
          </a:p>
        </p:txBody>
      </p:sp>
      <p:pic>
        <p:nvPicPr>
          <p:cNvPr id="9" name="Gráfico 8" descr="Flecha: giro a la izquierda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1320673" y="2414753"/>
            <a:ext cx="288000" cy="288000"/>
          </a:xfrm>
          <a:prstGeom prst="rect">
            <a:avLst/>
          </a:prstGeom>
        </p:spPr>
      </p:pic>
      <p:pic>
        <p:nvPicPr>
          <p:cNvPr id="13" name="Gráfico 12" descr="Flecha lineal: recto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00000">
            <a:off x="3663447" y="4239603"/>
            <a:ext cx="468000" cy="468000"/>
          </a:xfrm>
          <a:prstGeom prst="rect">
            <a:avLst/>
          </a:prstGeom>
        </p:spPr>
      </p:pic>
      <p:pic>
        <p:nvPicPr>
          <p:cNvPr id="30" name="Gráfico 29" descr="Flecha lineal: recto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00000">
            <a:off x="3880037" y="4564479"/>
            <a:ext cx="468000" cy="4680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ángulo 18"/>
              <p:cNvSpPr/>
              <p:nvPr/>
            </p:nvSpPr>
            <p:spPr>
              <a:xfrm>
                <a:off x="1838746" y="5311863"/>
                <a:ext cx="1219372" cy="718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</a:rPr>
                        <m:t>𝑃𝑟</m:t>
                      </m:r>
                      <m:r>
                        <a:rPr lang="es-E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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s-ES" sz="2400" dirty="0"/>
              </a:p>
            </p:txBody>
          </p:sp>
        </mc:Choice>
        <mc:Fallback xmlns="">
          <p:sp>
            <p:nvSpPr>
              <p:cNvPr id="19" name="Rectá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746" y="5311863"/>
                <a:ext cx="1219372" cy="7181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ángulo 32"/>
              <p:cNvSpPr/>
              <p:nvPr/>
            </p:nvSpPr>
            <p:spPr>
              <a:xfrm>
                <a:off x="5038135" y="5307694"/>
                <a:ext cx="1198533" cy="7223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</a:rPr>
                        <m:t>𝐿𝑒</m:t>
                      </m:r>
                      <m:r>
                        <a:rPr lang="es-E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s-ES" sz="2400" dirty="0"/>
              </a:p>
            </p:txBody>
          </p:sp>
        </mc:Choice>
        <mc:Fallback xmlns="">
          <p:sp>
            <p:nvSpPr>
              <p:cNvPr id="33" name="Rectá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135" y="5307694"/>
                <a:ext cx="1198533" cy="72231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ángulo 33"/>
              <p:cNvSpPr/>
              <p:nvPr/>
            </p:nvSpPr>
            <p:spPr>
              <a:xfrm>
                <a:off x="8216686" y="5318239"/>
                <a:ext cx="1057084" cy="703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ES" sz="2800" dirty="0"/>
                  <a:t>Sc</a:t>
                </a:r>
                <a14:m>
                  <m:oMath xmlns:m="http://schemas.openxmlformats.org/officeDocument/2006/math">
                    <m:r>
                      <a:rPr lang="es-E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</m:t>
                        </m:r>
                      </m:num>
                      <m:den>
                        <m:r>
                          <a:rPr lang="es-E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endParaRPr lang="es-ES" sz="2400" dirty="0"/>
              </a:p>
            </p:txBody>
          </p:sp>
        </mc:Choice>
        <mc:Fallback xmlns="">
          <p:sp>
            <p:nvSpPr>
              <p:cNvPr id="34" name="Rectá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686" y="5318239"/>
                <a:ext cx="1057084" cy="703654"/>
              </a:xfrm>
              <a:prstGeom prst="rect">
                <a:avLst/>
              </a:prstGeom>
              <a:blipFill>
                <a:blip r:embed="rId15"/>
                <a:stretch>
                  <a:fillRect l="-12139" b="-112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07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 descr="Imagen que contiene recibo, texto&#10;&#10;Descripción generada con confianza muy alt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507" y="4127287"/>
            <a:ext cx="6181124" cy="2092604"/>
          </a:xfrm>
          <a:prstGeom prst="rect">
            <a:avLst/>
          </a:prstGeom>
        </p:spPr>
      </p:pic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5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419450" y="1884323"/>
                <a:ext cx="556724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indent="-342891">
                  <a:buFont typeface="Wingdings" panose="05000000000000000000" pitchFamily="2" charset="2"/>
                  <a:buChar char="q"/>
                </a:pPr>
                <a:r>
                  <a:rPr lang="es-ES" sz="2600" dirty="0"/>
                  <a:t>Creación de un programa que genera </a:t>
                </a:r>
                <a:r>
                  <a:rPr lang="es-ES" sz="2600" b="1" dirty="0"/>
                  <a:t>automáticamente</a:t>
                </a:r>
                <a:r>
                  <a:rPr lang="es-ES" sz="2600" dirty="0"/>
                  <a:t> la base de datos</a:t>
                </a:r>
              </a:p>
              <a:p>
                <a:pPr marL="342891" indent="-342891">
                  <a:buFont typeface="Wingdings" panose="05000000000000000000" pitchFamily="2" charset="2"/>
                  <a:buChar char="q"/>
                </a:pPr>
                <a:r>
                  <a:rPr lang="es-ES" sz="2600" dirty="0"/>
                  <a:t>Parámetros de entrada</a:t>
                </a:r>
              </a:p>
              <a:p>
                <a:pPr marL="800080" lvl="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Componentes de la mezcla </a:t>
                </a:r>
              </a:p>
              <a:p>
                <a:pPr lvl="1"/>
                <a:r>
                  <a:rPr lang="es-ES" sz="2200" dirty="0"/>
                  <a:t>     </a:t>
                </a:r>
                <a:r>
                  <a:rPr lang="es-ES" sz="1400" dirty="0"/>
                  <a:t> </a:t>
                </a:r>
                <a:r>
                  <a:rPr lang="es-ES" sz="2200" dirty="0"/>
                  <a:t>y fracción molar</a:t>
                </a:r>
              </a:p>
              <a:p>
                <a:pPr marL="800080" lvl="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Pares P, T</a:t>
                </a:r>
              </a:p>
              <a:p>
                <a:pPr marL="342891" indent="-342891">
                  <a:buFont typeface="Wingdings" panose="05000000000000000000" pitchFamily="2" charset="2"/>
                  <a:buChar char="q"/>
                </a:pPr>
                <a:r>
                  <a:rPr lang="es-ES" sz="2600" dirty="0"/>
                  <a:t>Resultados: n</a:t>
                </a:r>
                <a:r>
                  <a:rPr lang="es-ES" sz="2600" u="sng" baseline="30000" dirty="0"/>
                  <a:t>os</a:t>
                </a:r>
                <a:r>
                  <a:rPr lang="es-ES" sz="2600" dirty="0"/>
                  <a:t> adimensionales para la mezcla y para cada par P, T</a:t>
                </a:r>
              </a:p>
              <a:p>
                <a:pPr marL="342891" indent="-342891">
                  <a:buFont typeface="Wingdings" panose="05000000000000000000" pitchFamily="2" charset="2"/>
                  <a:buChar char="q"/>
                </a:pPr>
                <a:r>
                  <a:rPr lang="es-ES" sz="2600" dirty="0"/>
                  <a:t>Ventajas</a:t>
                </a:r>
              </a:p>
              <a:p>
                <a:pPr marL="800080" lvl="1" indent="-342891">
                  <a:buFont typeface="Wingdings" panose="05000000000000000000" pitchFamily="2" charset="2"/>
                  <a:buChar char="ü"/>
                </a:pPr>
                <a:r>
                  <a:rPr lang="es-ES" sz="2200" dirty="0"/>
                  <a:t>Versátil</a:t>
                </a:r>
              </a:p>
              <a:p>
                <a:pPr marL="800080" lvl="1" indent="-342891">
                  <a:buFont typeface="Wingdings" panose="05000000000000000000" pitchFamily="2" charset="2"/>
                  <a:buChar char="ü"/>
                </a:pPr>
                <a:r>
                  <a:rPr lang="es-ES" sz="2200" dirty="0"/>
                  <a:t>Rápido (</a:t>
                </a:r>
                <a14:m>
                  <m:oMath xmlns:m="http://schemas.openxmlformats.org/officeDocument/2006/math">
                    <m:r>
                      <a:rPr lang="es-E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s-ES" sz="2200" dirty="0"/>
                  <a:t> 1 min.)</a:t>
                </a:r>
              </a:p>
              <a:p>
                <a:pPr marL="800080" lvl="1" indent="-342891">
                  <a:buFont typeface="Wingdings" panose="05000000000000000000" pitchFamily="2" charset="2"/>
                  <a:buChar char="ü"/>
                </a:pPr>
                <a:r>
                  <a:rPr lang="es-ES" sz="2200" dirty="0"/>
                  <a:t>Personalizable</a:t>
                </a:r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50" y="1884323"/>
                <a:ext cx="5567247" cy="4524315"/>
              </a:xfrm>
              <a:prstGeom prst="rect">
                <a:avLst/>
              </a:prstGeom>
              <a:blipFill>
                <a:blip r:embed="rId10"/>
                <a:stretch>
                  <a:fillRect l="-1752" t="-1078" r="-1862" b="-188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BASE DE DATOS. ARCHIVO EJECUTABLE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89" y="1963533"/>
            <a:ext cx="2642507" cy="197178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90" y="1963533"/>
            <a:ext cx="1827108" cy="197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8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104" y="2847928"/>
            <a:ext cx="3993408" cy="3177779"/>
          </a:xfrm>
          <a:prstGeom prst="rect">
            <a:avLst/>
          </a:prstGeom>
        </p:spPr>
      </p:pic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/>
          <a:lstStyle/>
          <a:p>
            <a:r>
              <a:rPr lang="es-ES" sz="1400">
                <a:solidFill>
                  <a:schemeClr val="bg1"/>
                </a:solidFill>
              </a:rPr>
              <a:t>Junio 2017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6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97855" y="2004674"/>
            <a:ext cx="9159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Comparación con los valores de la bibliografía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BASE DE DATOS. VALIDACIÓN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/>
              <p:cNvSpPr txBox="1"/>
              <p:nvPr/>
            </p:nvSpPr>
            <p:spPr>
              <a:xfrm>
                <a:off x="197857" y="2913270"/>
                <a:ext cx="3773249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44" indent="-285744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  <m:r>
                      <a:rPr lang="es-ES" sz="2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a:rPr lang="es-ES" sz="2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s-ES" sz="2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s-ES" sz="2600" b="1" dirty="0">
                  <a:solidFill>
                    <a:schemeClr val="accent6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285744" indent="-285744">
                  <a:buFont typeface="Wingdings" panose="05000000000000000000" pitchFamily="2" charset="2"/>
                  <a:buChar char="q"/>
                </a:pPr>
                <a:endParaRPr lang="es-ES" sz="2800" dirty="0"/>
              </a:p>
              <a:p>
                <a:pPr marL="285744" indent="-285744">
                  <a:buFont typeface="Wingdings" panose="05000000000000000000" pitchFamily="2" charset="2"/>
                  <a:buChar char="q"/>
                </a:pPr>
                <a:r>
                  <a:rPr lang="es-ES" sz="2600" dirty="0"/>
                  <a:t>H</a:t>
                </a:r>
                <a:r>
                  <a:rPr lang="es-ES" sz="2600" baseline="-25000" dirty="0"/>
                  <a:t>2</a:t>
                </a:r>
                <a:r>
                  <a:rPr lang="es-ES" sz="2600" dirty="0"/>
                  <a:t>O	       </a:t>
                </a:r>
                <a14:m>
                  <m:oMath xmlns:m="http://schemas.openxmlformats.org/officeDocument/2006/math">
                    <m:r>
                      <a:rPr lang="es-ES" sz="2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s-ES" sz="2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10%</m:t>
                    </m:r>
                  </m:oMath>
                </a14:m>
                <a:endParaRPr lang="es-ES" sz="2600" dirty="0">
                  <a:solidFill>
                    <a:srgbClr val="FF0000"/>
                  </a:solidFill>
                </a:endParaRPr>
              </a:p>
              <a:p>
                <a:endParaRPr lang="es-ES" sz="800" dirty="0"/>
              </a:p>
              <a:p>
                <a:pPr marL="800080" lvl="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Pérdida de precisión del modelo para sustancias polares</a:t>
                </a:r>
              </a:p>
            </p:txBody>
          </p:sp>
        </mc:Choice>
        <mc:Fallback xmlns="">
          <p:sp>
            <p:nvSpPr>
              <p:cNvPr id="8" name="Cuadro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57" y="2913270"/>
                <a:ext cx="3773249" cy="2462213"/>
              </a:xfrm>
              <a:prstGeom prst="rect">
                <a:avLst/>
              </a:prstGeom>
              <a:blipFill>
                <a:blip r:embed="rId10"/>
                <a:stretch>
                  <a:fillRect l="-2423" r="-1616" b="-39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áfico 18" descr="Flecha lineal: recto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00000">
            <a:off x="1207627" y="3794075"/>
            <a:ext cx="468000" cy="468000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533" y="2847928"/>
            <a:ext cx="3958100" cy="317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7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92946" y="1971414"/>
            <a:ext cx="7448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Necesidad de crear un modelo “</a:t>
            </a:r>
            <a:r>
              <a:rPr lang="es-ES" sz="2600" b="1" dirty="0"/>
              <a:t>ágil</a:t>
            </a:r>
            <a:r>
              <a:rPr lang="es-ES" sz="2600" dirty="0"/>
              <a:t>” y </a:t>
            </a:r>
            <a:r>
              <a:rPr lang="es-ES" sz="2600" b="1" dirty="0"/>
              <a:t>“directo”</a:t>
            </a:r>
          </a:p>
          <a:p>
            <a:pPr marL="342891" indent="-342891">
              <a:buFont typeface="Wingdings" panose="05000000000000000000" pitchFamily="2" charset="2"/>
              <a:buChar char="q"/>
            </a:pPr>
            <a:endParaRPr lang="es-ES" sz="800" b="1" dirty="0"/>
          </a:p>
          <a:p>
            <a:pPr lvl="2"/>
            <a:r>
              <a:rPr lang="es-ES" sz="2200" dirty="0"/>
              <a:t>   </a:t>
            </a:r>
            <a:r>
              <a:rPr lang="es-ES" sz="2200" b="1" dirty="0"/>
              <a:t>Búsqueda</a:t>
            </a:r>
            <a:r>
              <a:rPr lang="es-ES" sz="2200" dirty="0"/>
              <a:t> del valor </a:t>
            </a:r>
            <a:r>
              <a:rPr lang="es-ES" sz="2200" b="1" dirty="0"/>
              <a:t>inviable</a:t>
            </a:r>
            <a:r>
              <a:rPr lang="es-ES" sz="2200" dirty="0"/>
              <a:t>: </a:t>
            </a:r>
            <a:r>
              <a:rPr lang="es-ES" sz="2200" b="1" dirty="0">
                <a:solidFill>
                  <a:srgbClr val="FF0000"/>
                </a:solidFill>
              </a:rPr>
              <a:t>+13200 elementos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2" y="1051910"/>
            <a:ext cx="12474428" cy="7745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b="1" dirty="0">
                <a:solidFill>
                  <a:srgbClr val="002060"/>
                </a:solidFill>
              </a:rPr>
              <a:t>PARAMETRIZACIÓN DEL TIEMPO DE RETRASO. MODELADO Y AJUSTE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216865" y="3131990"/>
            <a:ext cx="4320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Ø"/>
            </a:pPr>
            <a:r>
              <a:rPr lang="es-ES" sz="2200" dirty="0"/>
              <a:t>Condiciones constantes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/>
              <p:cNvSpPr txBox="1"/>
              <p:nvPr/>
            </p:nvSpPr>
            <p:spPr>
              <a:xfrm>
                <a:off x="1686429" y="3661665"/>
                <a:ext cx="4461977" cy="5527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p>
                    </m:sSup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s-E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s-E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s-E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𝐹𝑟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p>
                    </m:sSup>
                  </m:oMath>
                </a14:m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p>
                    </m:sSup>
                  </m:oMath>
                </a14:m>
                <a:endParaRPr lang="es-ES" sz="2400" dirty="0"/>
              </a:p>
            </p:txBody>
          </p:sp>
        </mc:Choice>
        <mc:Fallback xmlns="">
          <p:sp>
            <p:nvSpPr>
              <p:cNvPr id="2" name="Cuadro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429" y="3661665"/>
                <a:ext cx="4461977" cy="5527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ángulo 4"/>
          <p:cNvSpPr/>
          <p:nvPr/>
        </p:nvSpPr>
        <p:spPr>
          <a:xfrm>
            <a:off x="372595" y="4397596"/>
            <a:ext cx="4164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891" indent="-342891">
              <a:buFont typeface="Wingdings" panose="05000000000000000000" pitchFamily="2" charset="2"/>
              <a:buChar char="Ø"/>
            </a:pPr>
            <a:r>
              <a:rPr lang="es-ES" sz="2200" dirty="0"/>
              <a:t>Condiciones variables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Integral de </a:t>
            </a:r>
            <a:r>
              <a:rPr lang="es-ES" sz="2200" dirty="0" err="1"/>
              <a:t>Livengood</a:t>
            </a:r>
            <a:r>
              <a:rPr lang="es-ES" sz="2200" dirty="0"/>
              <a:t> &amp; </a:t>
            </a:r>
            <a:r>
              <a:rPr lang="es-ES" sz="2200" dirty="0" err="1"/>
              <a:t>Wu</a:t>
            </a:r>
            <a:endParaRPr lang="es-E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3082178" y="5209342"/>
                <a:ext cx="1674946" cy="617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1=</m:t>
                    </m:r>
                    <m:nary>
                      <m:nary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s-E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𝑡𝑟</m:t>
                        </m:r>
                      </m:sup>
                      <m:e>
                        <m:f>
                          <m:f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e>
                    </m:nary>
                  </m:oMath>
                </a14:m>
                <a:r>
                  <a:rPr lang="es-ES" sz="2400" dirty="0"/>
                  <a:t> dt</a:t>
                </a:r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178" y="5209342"/>
                <a:ext cx="1674946" cy="617157"/>
              </a:xfrm>
              <a:prstGeom prst="rect">
                <a:avLst/>
              </a:prstGeom>
              <a:blipFill>
                <a:blip r:embed="rId10"/>
                <a:stretch>
                  <a:fillRect r="-4745" b="-990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Gráfico 23" descr="Flecha: giro a la izquierda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6200000">
            <a:off x="1055800" y="2434359"/>
            <a:ext cx="350579" cy="35057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27" y="3262084"/>
            <a:ext cx="5540004" cy="246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8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449" y="1971413"/>
            <a:ext cx="7340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Dos zonas distintas en función de la temperatura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División en función de T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2" y="1051910"/>
            <a:ext cx="12474428" cy="7745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b="1" dirty="0">
                <a:solidFill>
                  <a:srgbClr val="002060"/>
                </a:solidFill>
              </a:rPr>
              <a:t>PARAMETRIZACIÓN DEL TIEMPO DE RETRASO. MODELADO Y AJUSTE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ángulo 18"/>
              <p:cNvSpPr/>
              <p:nvPr/>
            </p:nvSpPr>
            <p:spPr>
              <a:xfrm>
                <a:off x="2923905" y="2810056"/>
                <a:ext cx="17693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9" name="Rectá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905" y="2810056"/>
                <a:ext cx="1769394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53" y="3514189"/>
            <a:ext cx="5269583" cy="26010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135" y="3516025"/>
            <a:ext cx="5742535" cy="259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9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419449" y="1986272"/>
                <a:ext cx="11098636" cy="4401205"/>
              </a:xfrm>
              <a:prstGeom prst="rect">
                <a:avLst/>
              </a:prstGeom>
            </p:spPr>
            <p:txBody>
              <a:bodyPr vert="horz" lIns="91440" tIns="45720" rIns="91440" bIns="45720" rtlCol="0" anchor="ctr"/>
              <a:lstStyle>
                <a:defPPr>
                  <a:defRPr lang="es-ES"/>
                </a:defPPr>
                <a:lvl1pPr>
                  <a:defRPr sz="2400">
                    <a:solidFill>
                      <a:schemeClr val="bg1"/>
                    </a:solidFill>
                  </a:defRPr>
                </a:lvl1pPr>
              </a:lstStyle>
              <a:p>
                <a:pPr marL="342891" indent="-342891">
                  <a:buFont typeface="Wingdings" panose="05000000000000000000" pitchFamily="2" charset="2"/>
                  <a:buChar char="q"/>
                </a:pPr>
                <a:r>
                  <a:rPr lang="es-ES" sz="2800" dirty="0">
                    <a:solidFill>
                      <a:schemeClr val="tx1"/>
                    </a:solidFill>
                  </a:rPr>
                  <a:t>Método de parametrización</a:t>
                </a:r>
              </a:p>
              <a:p>
                <a:pPr marL="342891" indent="-342891">
                  <a:buFont typeface="Wingdings" panose="05000000000000000000" pitchFamily="2" charset="2"/>
                  <a:buChar char="q"/>
                </a:pPr>
                <a:endParaRPr lang="es-ES" sz="8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s-ES" sz="2200" dirty="0"/>
                  <a:t>Ajuste para 6 combustibles: n-heptano, </a:t>
                </a:r>
                <a:r>
                  <a:rPr lang="es-ES" sz="2200" dirty="0" err="1"/>
                  <a:t>iso</a:t>
                </a:r>
                <a:r>
                  <a:rPr lang="es-ES" sz="2200" dirty="0"/>
                  <a:t>-octano, mezclas intermedias y </a:t>
                </a:r>
                <a:r>
                  <a:rPr lang="es-ES" sz="2200" dirty="0" err="1"/>
                  <a:t>dodecano</a:t>
                </a:r>
                <a:endParaRPr lang="es-ES" sz="2200" dirty="0"/>
              </a:p>
              <a:p>
                <a:pPr lvl="1"/>
                <a:r>
                  <a:rPr lang="es-ES" sz="2200" dirty="0"/>
                  <a:t>Método de ajuste: prioriza los valores más elevados</a:t>
                </a:r>
              </a:p>
              <a:p>
                <a:pPr lvl="2"/>
                <a:r>
                  <a:rPr lang="es-ES" sz="2200" dirty="0">
                    <a:solidFill>
                      <a:srgbClr val="FF0000"/>
                    </a:solidFill>
                  </a:rPr>
                  <a:t>No es lo deseado</a:t>
                </a:r>
              </a:p>
              <a:p>
                <a:pPr lvl="1"/>
                <a:r>
                  <a:rPr lang="es-ES" sz="2200" dirty="0"/>
                  <a:t>Solución: </a:t>
                </a:r>
                <a:r>
                  <a:rPr lang="es-ES" sz="2200" dirty="0">
                    <a:solidFill>
                      <a:schemeClr val="accent6">
                        <a:lumMod val="50000"/>
                      </a:schemeClr>
                    </a:solidFill>
                  </a:rPr>
                  <a:t>ajustar la inversa</a:t>
                </a:r>
              </a:p>
              <a:p>
                <a:pPr lvl="1"/>
                <a:endParaRPr lang="es-ES" dirty="0"/>
              </a:p>
              <a:p>
                <a:pPr lvl="1"/>
                <a:endParaRPr lang="es-ES" dirty="0"/>
              </a:p>
              <a:p>
                <a:pPr lvl="1"/>
                <a:endParaRPr lang="es-ES" dirty="0"/>
              </a:p>
              <a:p>
                <a:pPr lvl="1"/>
                <a:endParaRPr lang="es-ES" dirty="0"/>
              </a:p>
              <a:p>
                <a:pPr lvl="1"/>
                <a:r>
                  <a:rPr lang="es-ES" sz="2200" dirty="0"/>
                  <a:t>Incapacidad de ajustar 12 constantes a la vez. </a:t>
                </a:r>
                <a:r>
                  <a:rPr lang="es-ES" sz="2200" dirty="0">
                    <a:solidFill>
                      <a:srgbClr val="FF0000"/>
                    </a:solidFill>
                  </a:rPr>
                  <a:t>Problema</a:t>
                </a:r>
              </a:p>
              <a:p>
                <a:pPr lvl="1"/>
                <a:r>
                  <a:rPr lang="es-ES" sz="2200" dirty="0"/>
                  <a:t>Solución: </a:t>
                </a:r>
                <a:r>
                  <a:rPr lang="es-ES" sz="2200" dirty="0">
                    <a:solidFill>
                      <a:schemeClr val="accent6">
                        <a:lumMod val="50000"/>
                      </a:schemeClr>
                    </a:solidFill>
                  </a:rPr>
                  <a:t>ajustar por partes</a:t>
                </a:r>
              </a:p>
              <a:p>
                <a:pPr lvl="2"/>
                <a:r>
                  <a:rPr lang="es-ES" sz="2200" dirty="0"/>
                  <a:t>Priorizar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20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s-ES" sz="220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s-ES" sz="2200" dirty="0"/>
                  <a:t> y parámetros más sensibles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20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s-ES" sz="220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s-ES" sz="2200" dirty="0"/>
              </a:p>
              <a:p>
                <a:pPr lvl="2"/>
                <a:endParaRPr lang="es-ES" dirty="0"/>
              </a:p>
              <a:p>
                <a:pPr lvl="2"/>
                <a:endParaRPr lang="es-ES" dirty="0"/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49" y="1986272"/>
                <a:ext cx="11098636" cy="4401205"/>
              </a:xfrm>
              <a:prstGeom prst="rect">
                <a:avLst/>
              </a:prstGeom>
              <a:blipFill>
                <a:blip r:embed="rId9"/>
                <a:stretch>
                  <a:fillRect l="-989" t="-401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ítulo 1"/>
          <p:cNvSpPr txBox="1">
            <a:spLocks/>
          </p:cNvSpPr>
          <p:nvPr/>
        </p:nvSpPr>
        <p:spPr>
          <a:xfrm>
            <a:off x="2" y="1051910"/>
            <a:ext cx="12474428" cy="7745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b="1" dirty="0">
                <a:solidFill>
                  <a:srgbClr val="002060"/>
                </a:solidFill>
              </a:rPr>
              <a:t>PARAMETRIZACIÓN DEL TIEMPO DE RETRASO. MODELADO Y AJUSTE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/>
              <p:cNvSpPr txBox="1"/>
              <p:nvPr/>
            </p:nvSpPr>
            <p:spPr>
              <a:xfrm>
                <a:off x="1597388" y="4010042"/>
                <a:ext cx="9273244" cy="9699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s-ES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s-E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s-ES" sz="22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s-E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s-E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s-ES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es-ES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func>
                                <m:funcPr>
                                  <m:ctrlP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s-ES" sz="2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s-ES" sz="2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s-ES" sz="2200" dirty="0"/>
                            <m:t> </m:t>
                          </m:r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p>
                          </m:sSup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s-E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func>
                                <m:funcPr>
                                  <m:ctrlP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s-ES" sz="2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s-ES" sz="2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num>
                                        <m:den>
                                          <m:r>
                                            <a:rPr lang="es-ES" sz="2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s-ES" sz="2200" dirty="0"/>
                            <m:t> </m:t>
                          </m:r>
                          <m:sSup>
                            <m:sSupPr>
                              <m:ctrlP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s-E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  <m:sup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s-ES" sz="2200" dirty="0"/>
              </a:p>
            </p:txBody>
          </p:sp>
        </mc:Choice>
        <mc:Fallback xmlns="">
          <p:sp>
            <p:nvSpPr>
              <p:cNvPr id="2" name="Cuadro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388" y="4010042"/>
                <a:ext cx="9273244" cy="96994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62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10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419448" y="1858197"/>
                <a:ext cx="11535291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lvl="0" indent="-342891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s-E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600" dirty="0"/>
                  <a:t> bajo condiciones constantes          </a:t>
                </a:r>
                <a:r>
                  <a:rPr lang="es-ES" sz="2600" dirty="0">
                    <a:solidFill>
                      <a:prstClr val="black"/>
                    </a:solidFill>
                  </a:rPr>
                  <a:t>comparación con los datos de la simulación</a:t>
                </a:r>
                <a:endParaRPr lang="es-ES" sz="2600" b="1" dirty="0"/>
              </a:p>
              <a:p>
                <a:pPr marL="1257269" lvl="2" indent="-342891">
                  <a:buFont typeface="Wingdings" panose="05000000000000000000" pitchFamily="2" charset="2"/>
                  <a:buChar char="Ø"/>
                </a:pPr>
                <a:endParaRPr lang="es-ES" sz="2000" b="1" dirty="0"/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48" y="1858197"/>
                <a:ext cx="11535291" cy="800219"/>
              </a:xfrm>
              <a:prstGeom prst="rect">
                <a:avLst/>
              </a:prstGeom>
              <a:blipFill rotWithShape="0">
                <a:blip r:embed="rId9"/>
                <a:stretch>
                  <a:fillRect t="-61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PARAMETRIZACIÓN DEL TIEMPO DE RETRASO. VALIDACIÓN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8268361" y="2875418"/>
                <a:ext cx="3686379" cy="2831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Gran variabilidad en los resultados</a:t>
                </a:r>
              </a:p>
              <a:p>
                <a:endParaRPr lang="es-E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~ [2% −50%]</m:t>
                      </m:r>
                    </m:oMath>
                  </m:oMathPara>
                </a14:m>
                <a:endParaRPr lang="es-ES" sz="2200" dirty="0"/>
              </a:p>
              <a:p>
                <a:endParaRPr lang="es-ES" sz="800" dirty="0"/>
              </a:p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En general, </a:t>
                </a:r>
                <a:r>
                  <a:rPr lang="es-ES" sz="2200" dirty="0">
                    <a:solidFill>
                      <a:schemeClr val="accent6">
                        <a:lumMod val="50000"/>
                      </a:schemeClr>
                    </a:solidFill>
                  </a:rPr>
                  <a:t>se tiene validez </a:t>
                </a:r>
                <a14:m>
                  <m:oMath xmlns:m="http://schemas.openxmlformats.org/officeDocument/2006/math">
                    <m:r>
                      <a:rPr lang="es-ES" sz="2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s-E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&lt;20%)</m:t>
                    </m:r>
                  </m:oMath>
                </a14:m>
                <a:endParaRPr lang="es-ES" sz="2200" dirty="0">
                  <a:ea typeface="Cambria Math" panose="02040503050406030204" pitchFamily="18" charset="0"/>
                </a:endParaRPr>
              </a:p>
              <a:p>
                <a:endParaRPr lang="es-ES" sz="800" dirty="0"/>
              </a:p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No marca la verdadera calidad del ajuste</a:t>
                </a:r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361" y="2875418"/>
                <a:ext cx="3686379" cy="2831544"/>
              </a:xfrm>
              <a:prstGeom prst="rect">
                <a:avLst/>
              </a:prstGeom>
              <a:blipFill rotWithShape="0">
                <a:blip r:embed="rId10"/>
                <a:stretch>
                  <a:fillRect l="-1818" t="-1509" r="-992" b="-344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2" y="2384140"/>
            <a:ext cx="3832177" cy="364969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26" y="2386764"/>
            <a:ext cx="3813479" cy="3631885"/>
          </a:xfrm>
          <a:prstGeom prst="rect">
            <a:avLst/>
          </a:prstGeom>
        </p:spPr>
      </p:pic>
      <p:pic>
        <p:nvPicPr>
          <p:cNvPr id="23" name="Gráfico 23" descr="Flecha lineal: recto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00000">
            <a:off x="5045893" y="1869226"/>
            <a:ext cx="502929" cy="5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3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49" y="2465729"/>
            <a:ext cx="4139936" cy="3645736"/>
          </a:xfrm>
          <a:prstGeom prst="rect">
            <a:avLst/>
          </a:prstGeom>
        </p:spPr>
      </p:pic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11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297521" y="1919160"/>
                <a:ext cx="1175681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indent="-342891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s-E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600" dirty="0"/>
                  <a:t> bajo condiciones variables 	  </a:t>
                </a:r>
                <a:endParaRPr lang="es-ES" sz="2600" b="1" dirty="0"/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21" y="1919160"/>
                <a:ext cx="11756819" cy="492443"/>
              </a:xfrm>
              <a:prstGeom prst="rect">
                <a:avLst/>
              </a:prstGeom>
              <a:blipFill rotWithShape="0">
                <a:blip r:embed="rId10"/>
                <a:stretch>
                  <a:fillRect t="-9877" b="-3086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uadroTexto 13"/>
          <p:cNvSpPr txBox="1"/>
          <p:nvPr/>
        </p:nvSpPr>
        <p:spPr>
          <a:xfrm>
            <a:off x="5637403" y="292356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PARAMETRIZACIÓN DEL TIEMPO DE RETRASO. VALIDACIÓN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/>
              <p:cNvSpPr txBox="1"/>
              <p:nvPr/>
            </p:nvSpPr>
            <p:spPr>
              <a:xfrm>
                <a:off x="5637402" y="2529810"/>
                <a:ext cx="5716399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Error </a:t>
                </a:r>
                <a:r>
                  <a:rPr lang="es-ES" sz="2200" dirty="0">
                    <a:solidFill>
                      <a:schemeClr val="accent6">
                        <a:lumMod val="50000"/>
                      </a:schemeClr>
                    </a:solidFill>
                  </a:rPr>
                  <a:t>muy reducido</a:t>
                </a:r>
                <a:r>
                  <a:rPr lang="es-ES" sz="2200" dirty="0"/>
                  <a:t> </a:t>
                </a:r>
                <a14:m>
                  <m:oMath xmlns:m="http://schemas.openxmlformats.org/officeDocument/2006/math">
                    <m:r>
                      <a:rPr lang="es-ES" sz="2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2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 1% </m:t>
                    </m:r>
                    <m:r>
                      <a:rPr lang="es-E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ES" sz="2200" dirty="0">
                  <a:ea typeface="Cambria Math" panose="02040503050406030204" pitchFamily="18" charset="0"/>
                </a:endParaRPr>
              </a:p>
              <a:p>
                <a:endParaRPr lang="es-ES" sz="2200" dirty="0">
                  <a:ea typeface="Cambria Math" panose="02040503050406030204" pitchFamily="18" charset="0"/>
                </a:endParaRPr>
              </a:p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Método muy atractivo para calcular el tiempo de encendido</a:t>
                </a:r>
              </a:p>
              <a:p>
                <a:pPr marL="342891" indent="-342891">
                  <a:buFont typeface="Wingdings" panose="05000000000000000000" pitchFamily="2" charset="2"/>
                  <a:buChar char="Ø"/>
                </a:pPr>
                <a:endParaRPr lang="es-ES" sz="2200" dirty="0"/>
              </a:p>
              <a:p>
                <a:pPr marL="342891" indent="-342891">
                  <a:buFont typeface="Wingdings" panose="05000000000000000000" pitchFamily="2" charset="2"/>
                  <a:buChar char="Ø"/>
                </a:pPr>
                <a:r>
                  <a:rPr lang="es-ES" sz="2200" dirty="0"/>
                  <a:t>¿Por qué se reduce tanto el error?</a:t>
                </a:r>
              </a:p>
              <a:p>
                <a:pPr lvl="1"/>
                <a:r>
                  <a:rPr lang="es-ES" sz="2200" dirty="0"/>
                  <a:t>Contribución variable con T. Correlaciones precisas en el rango más importante </a:t>
                </a:r>
              </a:p>
              <a:p>
                <a:pPr lvl="1"/>
                <a:r>
                  <a:rPr lang="es-ES" sz="2200" dirty="0"/>
                  <a:t>[850 K – 950 K]</a:t>
                </a:r>
              </a:p>
            </p:txBody>
          </p:sp>
        </mc:Choice>
        <mc:Fallback xmlns="">
          <p:sp>
            <p:nvSpPr>
              <p:cNvPr id="21" name="Cuadro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402" y="2529810"/>
                <a:ext cx="5716399" cy="3139321"/>
              </a:xfrm>
              <a:prstGeom prst="rect">
                <a:avLst/>
              </a:prstGeom>
              <a:blipFill>
                <a:blip r:embed="rId11"/>
                <a:stretch>
                  <a:fillRect l="-1173" t="-1359" r="-2132" b="-291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Gráfico 25" descr="Flecha: giro a la izquierda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5891036" y="4571681"/>
            <a:ext cx="288000" cy="28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19"/>
              <p:cNvSpPr/>
              <p:nvPr/>
            </p:nvSpPr>
            <p:spPr>
              <a:xfrm>
                <a:off x="9144727" y="1848218"/>
                <a:ext cx="1674946" cy="617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1=</m:t>
                    </m:r>
                    <m:nary>
                      <m:nary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s-E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𝑡𝑟</m:t>
                        </m:r>
                      </m:sup>
                      <m:e>
                        <m:f>
                          <m:f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e>
                    </m:nary>
                  </m:oMath>
                </a14:m>
                <a:r>
                  <a:rPr lang="es-ES" sz="2400" dirty="0"/>
                  <a:t> dt</a:t>
                </a:r>
              </a:p>
            </p:txBody>
          </p:sp>
        </mc:Choice>
        <mc:Fallback xmlns="">
          <p:sp>
            <p:nvSpPr>
              <p:cNvPr id="20" name="Rectá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727" y="1848218"/>
                <a:ext cx="1674946" cy="617157"/>
              </a:xfrm>
              <a:prstGeom prst="rect">
                <a:avLst/>
              </a:prstGeom>
              <a:blipFill rotWithShape="0">
                <a:blip r:embed="rId16"/>
                <a:stretch>
                  <a:fillRect r="-4727" b="-990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ector recto de flecha 22"/>
          <p:cNvCxnSpPr/>
          <p:nvPr/>
        </p:nvCxnSpPr>
        <p:spPr>
          <a:xfrm>
            <a:off x="4836803" y="2199001"/>
            <a:ext cx="4104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71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12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9450" y="1971414"/>
            <a:ext cx="1093435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Conclusiones</a:t>
            </a:r>
          </a:p>
          <a:p>
            <a:endParaRPr lang="es-ES" sz="800" dirty="0"/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Se ha generado un programa que genera bases de datos de forma sencilla y rápida.</a:t>
            </a:r>
          </a:p>
          <a:p>
            <a:pPr lvl="1"/>
            <a:endParaRPr lang="es-ES" sz="800" dirty="0"/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Se ha modelado el tiempo de encendido con gran precisión.</a:t>
            </a:r>
          </a:p>
          <a:p>
            <a:pPr marL="800080" lvl="1" indent="-342891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342891" indent="-342891">
              <a:buFont typeface="Wingdings" panose="05000000000000000000" pitchFamily="2" charset="2"/>
              <a:buChar char="q"/>
            </a:pPr>
            <a:r>
              <a:rPr lang="es-ES" sz="2600" dirty="0"/>
              <a:t>Trabajos futuros</a:t>
            </a:r>
          </a:p>
          <a:p>
            <a:endParaRPr lang="es-ES" sz="800" dirty="0"/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Ampliar la base de datos de la bibliografía.</a:t>
            </a:r>
          </a:p>
          <a:p>
            <a:pPr lvl="1"/>
            <a:endParaRPr lang="es-ES" sz="800" dirty="0"/>
          </a:p>
          <a:p>
            <a:pPr marL="800080" lvl="1" indent="-342891">
              <a:buFont typeface="Wingdings" panose="05000000000000000000" pitchFamily="2" charset="2"/>
              <a:buChar char="Ø"/>
            </a:pPr>
            <a:r>
              <a:rPr lang="es-ES" sz="2200" dirty="0"/>
              <a:t>Generar nuevas correlaciones e implementarlas en métodos de predicción más sofisticados.</a:t>
            </a:r>
          </a:p>
        </p:txBody>
      </p:sp>
      <p:sp>
        <p:nvSpPr>
          <p:cNvPr id="52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CONCLUSIONES Y TRABAJOS FUTUROS</a:t>
            </a:r>
          </a:p>
        </p:txBody>
      </p:sp>
    </p:spTree>
    <p:extLst>
      <p:ext uri="{BB962C8B-B14F-4D97-AF65-F5344CB8AC3E}">
        <p14:creationId xmlns:p14="http://schemas.microsoft.com/office/powerpoint/2010/main" val="320921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13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52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002060"/>
                </a:solidFill>
              </a:rPr>
              <a:t>RESUMEN DEL PRESUPUESTO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870089"/>
              </p:ext>
            </p:extLst>
          </p:nvPr>
        </p:nvGraphicFramePr>
        <p:xfrm>
          <a:off x="1261190" y="2879065"/>
          <a:ext cx="9390941" cy="1945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4037">
                  <a:extLst>
                    <a:ext uri="{9D8B030D-6E8A-4147-A177-3AD203B41FA5}">
                      <a16:colId xmlns:a16="http://schemas.microsoft.com/office/drawing/2014/main" val="2102860168"/>
                    </a:ext>
                  </a:extLst>
                </a:gridCol>
                <a:gridCol w="2281664">
                  <a:extLst>
                    <a:ext uri="{9D8B030D-6E8A-4147-A177-3AD203B41FA5}">
                      <a16:colId xmlns:a16="http://schemas.microsoft.com/office/drawing/2014/main" val="2149382330"/>
                    </a:ext>
                  </a:extLst>
                </a:gridCol>
                <a:gridCol w="1898468">
                  <a:extLst>
                    <a:ext uri="{9D8B030D-6E8A-4147-A177-3AD203B41FA5}">
                      <a16:colId xmlns:a16="http://schemas.microsoft.com/office/drawing/2014/main" val="2522290504"/>
                    </a:ext>
                  </a:extLst>
                </a:gridCol>
                <a:gridCol w="2056772">
                  <a:extLst>
                    <a:ext uri="{9D8B030D-6E8A-4147-A177-3AD203B41FA5}">
                      <a16:colId xmlns:a16="http://schemas.microsoft.com/office/drawing/2014/main" val="3621939233"/>
                    </a:ext>
                  </a:extLst>
                </a:gridCol>
              </a:tblGrid>
              <a:tr h="529447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CONCEPTO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TOTAL (SIN IVA)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IVA (21%)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948887"/>
                  </a:ext>
                </a:extLst>
              </a:tr>
              <a:tr h="519540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MATERIAL Y </a:t>
                      </a:r>
                      <a:r>
                        <a:rPr lang="es-ES" sz="2300" i="1" dirty="0"/>
                        <a:t>SOFTWARE</a:t>
                      </a:r>
                      <a:endParaRPr lang="es-E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129,52 €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27,20 €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156,72€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884561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OFICINA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900,00 €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189,00 €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1089,00 €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22154"/>
                  </a:ext>
                </a:extLst>
              </a:tr>
              <a:tr h="45284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PERSONAL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3974,44 €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796,83 €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4591,27 €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03948"/>
                  </a:ext>
                </a:extLst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86228"/>
              </p:ext>
            </p:extLst>
          </p:nvPr>
        </p:nvGraphicFramePr>
        <p:xfrm>
          <a:off x="4415245" y="4833000"/>
          <a:ext cx="623688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0115">
                  <a:extLst>
                    <a:ext uri="{9D8B030D-6E8A-4147-A177-3AD203B41FA5}">
                      <a16:colId xmlns:a16="http://schemas.microsoft.com/office/drawing/2014/main" val="4267257107"/>
                    </a:ext>
                  </a:extLst>
                </a:gridCol>
                <a:gridCol w="2056772">
                  <a:extLst>
                    <a:ext uri="{9D8B030D-6E8A-4147-A177-3AD203B41FA5}">
                      <a16:colId xmlns:a16="http://schemas.microsoft.com/office/drawing/2014/main" val="3992706200"/>
                    </a:ext>
                  </a:extLst>
                </a:gridCol>
              </a:tblGrid>
              <a:tr h="436880">
                <a:tc>
                  <a:txBody>
                    <a:bodyPr/>
                    <a:lstStyle/>
                    <a:p>
                      <a:r>
                        <a:rPr lang="es-ES" sz="2300" dirty="0"/>
                        <a:t>PRESUPUESTO TOTAL TFG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5836,99 €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0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42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t="15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 descr="Imagen que contiene cosa&#10;&#10;Descripción generada con confianz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4921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0" r="186" b="20812"/>
          <a:stretch/>
        </p:blipFill>
        <p:spPr>
          <a:xfrm>
            <a:off x="4439217" y="148789"/>
            <a:ext cx="3320428" cy="77663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56352"/>
            <a:ext cx="12191999" cy="501649"/>
          </a:xfrm>
          <a:prstGeom prst="rect">
            <a:avLst/>
          </a:prstGeom>
        </p:spPr>
      </p:pic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>
          <a:xfrm>
            <a:off x="838200" y="6423463"/>
            <a:ext cx="27432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Junio 2017</a:t>
            </a:r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1"/>
          </p:nvPr>
        </p:nvSpPr>
        <p:spPr>
          <a:xfrm>
            <a:off x="4038600" y="6423463"/>
            <a:ext cx="4114800" cy="365125"/>
          </a:xfrm>
        </p:spPr>
        <p:txBody>
          <a:bodyPr vert="horz" lIns="91440" tIns="45720" rIns="91440" bIns="45720" rtlCol="0" anchor="ctr"/>
          <a:lstStyle/>
          <a:p>
            <a:r>
              <a:rPr lang="es-ES" sz="2400" dirty="0">
                <a:solidFill>
                  <a:schemeClr val="bg1"/>
                </a:solidFill>
              </a:rPr>
              <a:t>Trabajo Fin de Grado</a:t>
            </a:r>
          </a:p>
        </p:txBody>
      </p:sp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>
          <a:xfrm>
            <a:off x="8610600" y="6423463"/>
            <a:ext cx="2743200" cy="365125"/>
          </a:xfrm>
        </p:spPr>
        <p:txBody>
          <a:bodyPr/>
          <a:lstStyle/>
          <a:p>
            <a:fld id="{945AA7CD-DF5E-4AC6-B619-317E9B6A6A8F}" type="slidenum">
              <a:rPr lang="es-ES" sz="3600">
                <a:solidFill>
                  <a:schemeClr val="bg1"/>
                </a:solidFill>
              </a:rPr>
              <a:t>14</a:t>
            </a:fld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18323"/>
          <a:stretch/>
        </p:blipFill>
        <p:spPr>
          <a:xfrm>
            <a:off x="10149711" y="109053"/>
            <a:ext cx="1841920" cy="77596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7630"/>
            <a:ext cx="3520911" cy="124447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051"/>
            <a:ext cx="12192000" cy="6129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9518"/>
            <a:ext cx="12192000" cy="61292"/>
          </a:xfrm>
          <a:prstGeom prst="rect">
            <a:avLst/>
          </a:prstGeom>
        </p:spPr>
      </p:pic>
      <p:sp>
        <p:nvSpPr>
          <p:cNvPr id="52" name="Título 1"/>
          <p:cNvSpPr txBox="1">
            <a:spLocks/>
          </p:cNvSpPr>
          <p:nvPr/>
        </p:nvSpPr>
        <p:spPr>
          <a:xfrm>
            <a:off x="419451" y="1127409"/>
            <a:ext cx="11652308" cy="622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b="1" dirty="0">
              <a:solidFill>
                <a:srgbClr val="00206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069598" y="3513432"/>
            <a:ext cx="10352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rgbClr val="002060"/>
                </a:solidFill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486350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</TotalTime>
  <Words>673</Words>
  <Application>Microsoft Office PowerPoint</Application>
  <PresentationFormat>Panorámica</PresentationFormat>
  <Paragraphs>182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Symbol</vt:lpstr>
      <vt:lpstr>Wingdings</vt:lpstr>
      <vt:lpstr>Tema de Office</vt:lpstr>
      <vt:lpstr>PROPIEDADES FÍSICO-QUÍMICAS DE DIFERENTES ESPECIES PARA SU USO EN EL ANÁLISIS DEL PROCESO DE AUTOENCENDIDO EN UN MOTOR</vt:lpstr>
      <vt:lpstr>ÍNDICE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141</cp:revision>
  <dcterms:created xsi:type="dcterms:W3CDTF">2017-06-12T16:31:04Z</dcterms:created>
  <dcterms:modified xsi:type="dcterms:W3CDTF">2017-06-16T11:22:06Z</dcterms:modified>
</cp:coreProperties>
</file>