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  <p:sldMasterId id="2147483748" r:id="rId2"/>
  </p:sldMasterIdLst>
  <p:notesMasterIdLst>
    <p:notesMasterId r:id="rId16"/>
  </p:notesMasterIdLst>
  <p:sldIdLst>
    <p:sldId id="256" r:id="rId3"/>
    <p:sldId id="257" r:id="rId4"/>
    <p:sldId id="261" r:id="rId5"/>
    <p:sldId id="258" r:id="rId6"/>
    <p:sldId id="259" r:id="rId7"/>
    <p:sldId id="268" r:id="rId8"/>
    <p:sldId id="260" r:id="rId9"/>
    <p:sldId id="269" r:id="rId10"/>
    <p:sldId id="262" r:id="rId11"/>
    <p:sldId id="263" r:id="rId12"/>
    <p:sldId id="264" r:id="rId13"/>
    <p:sldId id="265" r:id="rId14"/>
    <p:sldId id="267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0" autoAdjust="0"/>
    <p:restoredTop sz="94799" autoAdjust="0"/>
  </p:normalViewPr>
  <p:slideViewPr>
    <p:cSldViewPr snapToGrid="0">
      <p:cViewPr varScale="1">
        <p:scale>
          <a:sx n="70" d="100"/>
          <a:sy n="70" d="100"/>
        </p:scale>
        <p:origin x="1044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25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LA\Desktop\TFG\Para%20modificar\B&#225;sicos%20Caca%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LA\Desktop\TFG\Para%20modificar\B&#225;sicos%20Caca%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LA\Desktop\TFG\Para%20modificar\B&#225;sicos%20Caca%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LA\Desktop\TFG\TFG%20Ansys\S&#233;ptimo%20Boceto\UX%20Fijo%20Posi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LA\Desktop\TFG\TFG%20Ansys\S&#233;ptimo%20Boceto\Vertical%20Fij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LA\Desktop\TFG\TFG%20Ansys\S&#233;ptimo%20Boceto\Giro%20Posit%20Fijo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Tensiones Von Misses Desplazamiento Vertical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TVM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Resultados!$D$22:$D$25</c:f>
              <c:numCache>
                <c:formatCode>General</c:formatCode>
                <c:ptCount val="4"/>
                <c:pt idx="0">
                  <c:v>-1.0000000000000001E-5</c:v>
                </c:pt>
                <c:pt idx="1">
                  <c:v>-5.0000000000000002E-5</c:v>
                </c:pt>
                <c:pt idx="2">
                  <c:v>-1E-4</c:v>
                </c:pt>
                <c:pt idx="3">
                  <c:v>-2.0000000000000001E-4</c:v>
                </c:pt>
              </c:numCache>
            </c:numRef>
          </c:xVal>
          <c:yVal>
            <c:numRef>
              <c:f>Resultados!$E$22:$E$25</c:f>
              <c:numCache>
                <c:formatCode>0.00E+00</c:formatCode>
                <c:ptCount val="4"/>
                <c:pt idx="0">
                  <c:v>2270000</c:v>
                </c:pt>
                <c:pt idx="1">
                  <c:v>11500000</c:v>
                </c:pt>
                <c:pt idx="2">
                  <c:v>21100000</c:v>
                </c:pt>
                <c:pt idx="3">
                  <c:v>45400000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540064"/>
        <c:axId val="294542416"/>
      </c:scatterChart>
      <c:valAx>
        <c:axId val="294540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Desalineamiento</a:t>
                </a:r>
                <a:r>
                  <a:rPr lang="es-ES" baseline="0"/>
                  <a:t> (m)</a:t>
                </a:r>
                <a:endParaRPr lang="es-E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4542416"/>
        <c:crosses val="autoZero"/>
        <c:crossBetween val="midCat"/>
      </c:valAx>
      <c:valAx>
        <c:axId val="29454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Tensión (N/m2)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E+00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45400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alpha val="94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Tensión Von Mises</a:t>
            </a:r>
            <a:r>
              <a:rPr lang="en-US" baseline="0"/>
              <a:t> </a:t>
            </a:r>
            <a:r>
              <a:rPr lang="en-US"/>
              <a:t>Desalineamiento</a:t>
            </a:r>
            <a:r>
              <a:rPr lang="en-US" baseline="0"/>
              <a:t> Oblicuo</a:t>
            </a:r>
            <a:endParaRPr lang="en-US"/>
          </a:p>
        </c:rich>
      </c:tx>
      <c:layout>
        <c:manualLayout>
          <c:xMode val="edge"/>
          <c:yMode val="edge"/>
          <c:x val="0.21129256500760019"/>
          <c:y val="5.92774625745380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Resultados!$E$1</c:f>
              <c:strCache>
                <c:ptCount val="1"/>
                <c:pt idx="0">
                  <c:v>Tensión VM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Resultados!$B$2:$B$13</c:f>
              <c:numCache>
                <c:formatCode>General</c:formatCode>
                <c:ptCount val="12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  <c:pt idx="5">
                  <c:v>3</c:v>
                </c:pt>
                <c:pt idx="6">
                  <c:v>-0.5</c:v>
                </c:pt>
                <c:pt idx="7">
                  <c:v>-1</c:v>
                </c:pt>
                <c:pt idx="8">
                  <c:v>-1.5</c:v>
                </c:pt>
                <c:pt idx="9">
                  <c:v>-2</c:v>
                </c:pt>
                <c:pt idx="10">
                  <c:v>-2.5</c:v>
                </c:pt>
                <c:pt idx="11">
                  <c:v>-3</c:v>
                </c:pt>
              </c:numCache>
            </c:numRef>
          </c:xVal>
          <c:yVal>
            <c:numRef>
              <c:f>Resultados!$E$2:$E$13</c:f>
              <c:numCache>
                <c:formatCode>0.00E+00</c:formatCode>
                <c:ptCount val="12"/>
                <c:pt idx="0">
                  <c:v>30000000</c:v>
                </c:pt>
                <c:pt idx="1">
                  <c:v>60300000</c:v>
                </c:pt>
                <c:pt idx="2">
                  <c:v>90800000</c:v>
                </c:pt>
                <c:pt idx="3">
                  <c:v>121000000</c:v>
                </c:pt>
                <c:pt idx="4">
                  <c:v>151000000</c:v>
                </c:pt>
                <c:pt idx="5">
                  <c:v>183000000</c:v>
                </c:pt>
                <c:pt idx="6">
                  <c:v>28700000</c:v>
                </c:pt>
                <c:pt idx="7">
                  <c:v>54700000</c:v>
                </c:pt>
                <c:pt idx="8">
                  <c:v>86100000</c:v>
                </c:pt>
                <c:pt idx="9">
                  <c:v>114000000</c:v>
                </c:pt>
                <c:pt idx="10">
                  <c:v>142000000</c:v>
                </c:pt>
                <c:pt idx="11">
                  <c:v>169000000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543200"/>
        <c:axId val="294542808"/>
      </c:scatterChart>
      <c:valAx>
        <c:axId val="294543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Desalineamientos</a:t>
                </a:r>
                <a:r>
                  <a:rPr lang="es-ES" baseline="0"/>
                  <a:t> (grados)</a:t>
                </a:r>
                <a:endParaRPr lang="es-E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4542808"/>
        <c:crosses val="autoZero"/>
        <c:crossBetween val="midCat"/>
      </c:valAx>
      <c:valAx>
        <c:axId val="29454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100" b="0" i="0" baseline="0">
                    <a:effectLst/>
                  </a:rPr>
                  <a:t>Tensión Von Mises (N/m</a:t>
                </a:r>
                <a:r>
                  <a:rPr lang="es-ES" sz="1100" b="0" i="0" baseline="30000">
                    <a:effectLst/>
                  </a:rPr>
                  <a:t>2</a:t>
                </a:r>
                <a:r>
                  <a:rPr lang="es-ES" sz="1100" b="0" i="0" baseline="0">
                    <a:effectLst/>
                  </a:rPr>
                  <a:t>)</a:t>
                </a:r>
                <a:endParaRPr lang="es-ES" sz="6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E+00" sourceLinked="1"/>
        <c:majorTickMark val="out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45432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Tensión Von Mises</a:t>
            </a:r>
            <a:r>
              <a:rPr lang="en-US" baseline="0"/>
              <a:t> Desalineamiento Horizontal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Resultados!$E$1</c:f>
              <c:strCache>
                <c:ptCount val="1"/>
                <c:pt idx="0">
                  <c:v>Tensión VM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Resultados!$C$14:$C$21</c:f>
              <c:numCache>
                <c:formatCode>General</c:formatCode>
                <c:ptCount val="8"/>
                <c:pt idx="0">
                  <c:v>-1.0000000000000001E-5</c:v>
                </c:pt>
                <c:pt idx="1">
                  <c:v>-5.0000000000000002E-5</c:v>
                </c:pt>
                <c:pt idx="2">
                  <c:v>-1E-4</c:v>
                </c:pt>
                <c:pt idx="3">
                  <c:v>-2.0000000000000001E-4</c:v>
                </c:pt>
                <c:pt idx="4">
                  <c:v>1.0000000000000001E-5</c:v>
                </c:pt>
                <c:pt idx="5">
                  <c:v>5.0000000000000002E-5</c:v>
                </c:pt>
                <c:pt idx="6">
                  <c:v>1E-4</c:v>
                </c:pt>
                <c:pt idx="7">
                  <c:v>2.0000000000000001E-4</c:v>
                </c:pt>
              </c:numCache>
            </c:numRef>
          </c:xVal>
          <c:yVal>
            <c:numRef>
              <c:f>Resultados!$E$14:$E$21</c:f>
              <c:numCache>
                <c:formatCode>0.00E+00</c:formatCode>
                <c:ptCount val="8"/>
                <c:pt idx="0">
                  <c:v>3420000</c:v>
                </c:pt>
                <c:pt idx="1">
                  <c:v>17000000</c:v>
                </c:pt>
                <c:pt idx="2">
                  <c:v>34100000</c:v>
                </c:pt>
                <c:pt idx="3">
                  <c:v>67700000</c:v>
                </c:pt>
                <c:pt idx="4">
                  <c:v>3420000</c:v>
                </c:pt>
                <c:pt idx="5">
                  <c:v>17100000</c:v>
                </c:pt>
                <c:pt idx="6">
                  <c:v>34400000</c:v>
                </c:pt>
                <c:pt idx="7">
                  <c:v>69100000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544376"/>
        <c:axId val="294544768"/>
      </c:scatterChart>
      <c:valAx>
        <c:axId val="294544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Desplazamiento en X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4544768"/>
        <c:crosses val="autoZero"/>
        <c:crossBetween val="midCat"/>
      </c:valAx>
      <c:valAx>
        <c:axId val="29454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100" b="0" i="0" baseline="0">
                    <a:effectLst/>
                  </a:rPr>
                  <a:t>Tensión Von Mises (N/m</a:t>
                </a:r>
                <a:r>
                  <a:rPr lang="es-ES" sz="1100" b="0" i="0" baseline="30000">
                    <a:effectLst/>
                  </a:rPr>
                  <a:t>2</a:t>
                </a:r>
                <a:r>
                  <a:rPr lang="es-ES" sz="1100" b="0" i="0" baseline="0">
                    <a:effectLst/>
                  </a:rPr>
                  <a:t>)</a:t>
                </a:r>
                <a:endParaRPr lang="es-ES" sz="6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E+00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45443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TVM para</a:t>
            </a:r>
            <a:r>
              <a:rPr lang="en-US" baseline="0"/>
              <a:t> Desalineamiento Horizontal Positivo de 100 micras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Resultados!$D$1</c:f>
              <c:strCache>
                <c:ptCount val="1"/>
                <c:pt idx="0">
                  <c:v>Tensión VM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Resultados!$A$2:$A$10</c:f>
              <c:numCache>
                <c:formatCode>General</c:formatCode>
                <c:ptCount val="9"/>
                <c:pt idx="0">
                  <c:v>1</c:v>
                </c:pt>
                <c:pt idx="1">
                  <c:v>1.75</c:v>
                </c:pt>
                <c:pt idx="2">
                  <c:v>2.5</c:v>
                </c:pt>
                <c:pt idx="3">
                  <c:v>3</c:v>
                </c:pt>
                <c:pt idx="4">
                  <c:v>-1</c:v>
                </c:pt>
                <c:pt idx="5">
                  <c:v>-1.75</c:v>
                </c:pt>
                <c:pt idx="6">
                  <c:v>-2.5</c:v>
                </c:pt>
                <c:pt idx="7">
                  <c:v>-3</c:v>
                </c:pt>
                <c:pt idx="8">
                  <c:v>0</c:v>
                </c:pt>
              </c:numCache>
            </c:numRef>
          </c:xVal>
          <c:yVal>
            <c:numRef>
              <c:f>Resultados!$D$2:$D$10</c:f>
              <c:numCache>
                <c:formatCode>0.00E+00</c:formatCode>
                <c:ptCount val="9"/>
                <c:pt idx="0">
                  <c:v>41400000</c:v>
                </c:pt>
                <c:pt idx="1">
                  <c:v>77000000</c:v>
                </c:pt>
                <c:pt idx="2">
                  <c:v>122000000</c:v>
                </c:pt>
                <c:pt idx="3">
                  <c:v>152000000</c:v>
                </c:pt>
                <c:pt idx="4">
                  <c:v>85500000</c:v>
                </c:pt>
                <c:pt idx="5">
                  <c:v>129000000</c:v>
                </c:pt>
                <c:pt idx="6">
                  <c:v>170000000</c:v>
                </c:pt>
                <c:pt idx="7">
                  <c:v>197000000</c:v>
                </c:pt>
                <c:pt idx="8">
                  <c:v>34400000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537712"/>
        <c:axId val="294538104"/>
      </c:scatterChart>
      <c:valAx>
        <c:axId val="294537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Desalineamiento Oblicuo</a:t>
                </a:r>
                <a:r>
                  <a:rPr lang="es-ES" baseline="0"/>
                  <a:t> (grados)</a:t>
                </a:r>
                <a:endParaRPr lang="es-E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4538104"/>
        <c:crosses val="autoZero"/>
        <c:crossBetween val="midCat"/>
      </c:valAx>
      <c:valAx>
        <c:axId val="29453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100" b="0" i="0" baseline="0">
                    <a:effectLst/>
                  </a:rPr>
                  <a:t>Tensión Von Mises (N/m</a:t>
                </a:r>
                <a:r>
                  <a:rPr lang="es-ES" sz="1100" b="0" i="0" baseline="30000">
                    <a:effectLst/>
                  </a:rPr>
                  <a:t>2</a:t>
                </a:r>
                <a:r>
                  <a:rPr lang="es-ES" sz="1100" b="0" i="0" baseline="0">
                    <a:effectLst/>
                  </a:rPr>
                  <a:t>)</a:t>
                </a:r>
                <a:endParaRPr lang="es-ES" sz="6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E+00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45377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Tensión</a:t>
            </a:r>
            <a:r>
              <a:rPr lang="en-US" baseline="0"/>
              <a:t> </a:t>
            </a:r>
            <a:r>
              <a:rPr lang="en-US"/>
              <a:t>Von Mises para Desalineamiento Vertical</a:t>
            </a:r>
            <a:r>
              <a:rPr lang="en-US" baseline="0"/>
              <a:t> Fijo de 100 micras</a:t>
            </a:r>
            <a:r>
              <a:rPr lang="en-US"/>
              <a:t> 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Resultados!$D$1</c:f>
              <c:strCache>
                <c:ptCount val="1"/>
                <c:pt idx="0">
                  <c:v>TVM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Resultados!$B$2:$B$10</c:f>
              <c:numCache>
                <c:formatCode>General</c:formatCode>
                <c:ptCount val="9"/>
                <c:pt idx="0">
                  <c:v>-1.0000000000000001E-5</c:v>
                </c:pt>
                <c:pt idx="1">
                  <c:v>-5.0000000000000002E-5</c:v>
                </c:pt>
                <c:pt idx="2">
                  <c:v>-1E-4</c:v>
                </c:pt>
                <c:pt idx="3">
                  <c:v>-2.0000000000000001E-4</c:v>
                </c:pt>
                <c:pt idx="4">
                  <c:v>1.0000000000000001E-5</c:v>
                </c:pt>
                <c:pt idx="5">
                  <c:v>5.0000000000000002E-5</c:v>
                </c:pt>
                <c:pt idx="6">
                  <c:v>1E-4</c:v>
                </c:pt>
                <c:pt idx="7">
                  <c:v>2.0000000000000001E-4</c:v>
                </c:pt>
                <c:pt idx="8">
                  <c:v>0</c:v>
                </c:pt>
              </c:numCache>
            </c:numRef>
          </c:xVal>
          <c:yVal>
            <c:numRef>
              <c:f>Resultados!$D$2:$D$10</c:f>
              <c:numCache>
                <c:formatCode>0.00E+00</c:formatCode>
                <c:ptCount val="9"/>
                <c:pt idx="0">
                  <c:v>24900000</c:v>
                </c:pt>
                <c:pt idx="1">
                  <c:v>36200000</c:v>
                </c:pt>
                <c:pt idx="2">
                  <c:v>50600000</c:v>
                </c:pt>
                <c:pt idx="3">
                  <c:v>82300000</c:v>
                </c:pt>
                <c:pt idx="4">
                  <c:v>23700000</c:v>
                </c:pt>
                <c:pt idx="5">
                  <c:v>35500000</c:v>
                </c:pt>
                <c:pt idx="6">
                  <c:v>56200000</c:v>
                </c:pt>
                <c:pt idx="7">
                  <c:v>87300000</c:v>
                </c:pt>
                <c:pt idx="8">
                  <c:v>21100000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698528"/>
        <c:axId val="346695784"/>
      </c:scatterChart>
      <c:valAx>
        <c:axId val="346698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Desplazamiento</a:t>
                </a:r>
                <a:r>
                  <a:rPr lang="es-ES" baseline="0"/>
                  <a:t> en X (metros)</a:t>
                </a:r>
                <a:endParaRPr lang="es-E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46695784"/>
        <c:crosses val="autoZero"/>
        <c:crossBetween val="midCat"/>
      </c:valAx>
      <c:valAx>
        <c:axId val="34669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100" b="0" i="0" baseline="0">
                    <a:effectLst/>
                  </a:rPr>
                  <a:t>Tensión Von Mises (N/m</a:t>
                </a:r>
                <a:r>
                  <a:rPr lang="es-ES" sz="1100" b="0" i="0" baseline="30000">
                    <a:effectLst/>
                  </a:rPr>
                  <a:t>2</a:t>
                </a:r>
                <a:r>
                  <a:rPr lang="es-ES" sz="1100" b="0" i="0" baseline="0">
                    <a:effectLst/>
                  </a:rPr>
                  <a:t>)</a:t>
                </a:r>
                <a:endParaRPr lang="es-ES" sz="6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E+00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466985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Tensión</a:t>
            </a:r>
            <a:r>
              <a:rPr lang="en-US" dirty="0"/>
              <a:t> Von Mises para</a:t>
            </a:r>
            <a:r>
              <a:rPr lang="en-US" baseline="0" dirty="0"/>
              <a:t> </a:t>
            </a:r>
            <a:r>
              <a:rPr lang="en-US" baseline="0" dirty="0" err="1"/>
              <a:t>Desalineamiento</a:t>
            </a:r>
            <a:r>
              <a:rPr lang="en-US" baseline="0" dirty="0"/>
              <a:t> </a:t>
            </a:r>
            <a:r>
              <a:rPr lang="en-US" baseline="0" dirty="0" err="1"/>
              <a:t>Oblicuo</a:t>
            </a:r>
            <a:r>
              <a:rPr lang="en-US" baseline="0" dirty="0"/>
              <a:t> </a:t>
            </a:r>
            <a:r>
              <a:rPr lang="en-US" baseline="0" dirty="0" err="1"/>
              <a:t>Positivo</a:t>
            </a:r>
            <a:r>
              <a:rPr lang="en-US" baseline="0" dirty="0"/>
              <a:t> de 1.5 </a:t>
            </a:r>
            <a:r>
              <a:rPr lang="en-US" baseline="0" dirty="0" err="1"/>
              <a:t>grados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Resultados!$B$1</c:f>
              <c:strCache>
                <c:ptCount val="1"/>
                <c:pt idx="0">
                  <c:v>UX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Resultados!$B$2:$B$12</c:f>
              <c:numCache>
                <c:formatCode>General</c:formatCode>
                <c:ptCount val="11"/>
                <c:pt idx="0">
                  <c:v>-1.0000000000000001E-5</c:v>
                </c:pt>
                <c:pt idx="1">
                  <c:v>-5.0000000000000002E-5</c:v>
                </c:pt>
                <c:pt idx="2">
                  <c:v>-1E-4</c:v>
                </c:pt>
                <c:pt idx="3">
                  <c:v>-2.0000000000000001E-4</c:v>
                </c:pt>
                <c:pt idx="4">
                  <c:v>1.0000000000000001E-5</c:v>
                </c:pt>
                <c:pt idx="5">
                  <c:v>5.0000000000000002E-5</c:v>
                </c:pt>
                <c:pt idx="6">
                  <c:v>1E-4</c:v>
                </c:pt>
                <c:pt idx="7">
                  <c:v>2.0000000000000001E-4</c:v>
                </c:pt>
                <c:pt idx="8">
                  <c:v>2.5000000000000001E-4</c:v>
                </c:pt>
                <c:pt idx="9">
                  <c:v>2.9999999999999997E-4</c:v>
                </c:pt>
                <c:pt idx="10">
                  <c:v>0</c:v>
                </c:pt>
              </c:numCache>
            </c:numRef>
          </c:xVal>
          <c:yVal>
            <c:numRef>
              <c:f>Resultados!$D$2:$D$12</c:f>
              <c:numCache>
                <c:formatCode>0.00E+00</c:formatCode>
                <c:ptCount val="11"/>
                <c:pt idx="0">
                  <c:v>93600000</c:v>
                </c:pt>
                <c:pt idx="1">
                  <c:v>105000000</c:v>
                </c:pt>
                <c:pt idx="2">
                  <c:v>120000000</c:v>
                </c:pt>
                <c:pt idx="3">
                  <c:v>150000000</c:v>
                </c:pt>
                <c:pt idx="4">
                  <c:v>87800000</c:v>
                </c:pt>
                <c:pt idx="5">
                  <c:v>76200000</c:v>
                </c:pt>
                <c:pt idx="6">
                  <c:v>62100000</c:v>
                </c:pt>
                <c:pt idx="7">
                  <c:v>76500000</c:v>
                </c:pt>
                <c:pt idx="8">
                  <c:v>90900000</c:v>
                </c:pt>
                <c:pt idx="9">
                  <c:v>107000000</c:v>
                </c:pt>
                <c:pt idx="10">
                  <c:v>90800000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698136"/>
        <c:axId val="346700880"/>
      </c:scatterChart>
      <c:valAx>
        <c:axId val="346698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Desplazamiento</a:t>
                </a:r>
                <a:r>
                  <a:rPr lang="es-ES" baseline="0"/>
                  <a:t> en X (metros)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46700880"/>
        <c:crosses val="autoZero"/>
        <c:crossBetween val="midCat"/>
      </c:valAx>
      <c:valAx>
        <c:axId val="34670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100" b="0" i="0" baseline="0">
                    <a:effectLst/>
                  </a:rPr>
                  <a:t>Tensión Von Mises (N/m</a:t>
                </a:r>
                <a:r>
                  <a:rPr lang="es-ES" sz="1100" b="0" i="0" baseline="30000">
                    <a:effectLst/>
                  </a:rPr>
                  <a:t>2</a:t>
                </a:r>
                <a:r>
                  <a:rPr lang="es-ES" sz="1100" b="0" i="0" baseline="0">
                    <a:effectLst/>
                  </a:rPr>
                  <a:t>)</a:t>
                </a:r>
                <a:endParaRPr lang="es-ES" sz="6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E+00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466981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90A47-02BA-4704-BE95-33719169653A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06F3C-77F8-45D2-93A7-FBCE77AAC2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0736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06F3C-77F8-45D2-93A7-FBCE77AAC2C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6548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06F3C-77F8-45D2-93A7-FBCE77AAC2C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1655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D2B6-C047-4962-B20B-73A524079DBD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4469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781E-83EA-43F9-811F-1D092D596FB4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226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9FDA9-4500-4ABA-8079-309D47F7BEB0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7421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E58B8-2DCC-4386-B8B1-602902BE0131}" type="datetime1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37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6374A-94E5-4B8F-BA4B-20BE7A06CD5F}" type="datetime1">
              <a:rPr lang="es-ES" smtClean="0"/>
              <a:t>05/07/2017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64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12709-7099-4E0A-B732-F13593159CC2}" type="datetime1">
              <a:rPr lang="es-ES" smtClean="0"/>
              <a:t>05/07/2017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99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20EAF-2881-4B0E-80A4-DFC0176B5167}" type="datetime1">
              <a:rPr lang="es-ES" smtClean="0"/>
              <a:t>05/07/2017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699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CFF35-AFCF-43EA-8DCC-8656A1D9575C}" type="datetime1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324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447-9219-4C2C-AD85-53F2C08859E8}" type="datetime1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5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36A5-5E57-4599-8DF0-98DCED5EA7E4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7474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6AAA-A414-4962-B7BC-AB689EF5A650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0876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23F9-0823-4772-8A3A-E88A733C96B8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73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A4D0E-3122-4D9D-BCAF-A0B988A21EBB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8012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C72D-859F-4C26-9D17-CA3A15C6B9E7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224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68387" y="99631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1F3D-E282-4321-A86C-6DCA1D2B1ABE}" type="datetime1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8527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4249F-23BB-45C8-906C-05D431AB7E16}" type="datetime1">
              <a:rPr lang="es-ES" smtClean="0"/>
              <a:t>05/07/2017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721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728B-8970-49FF-B560-2D5834B9F223}" type="datetime1">
              <a:rPr lang="es-ES" smtClean="0"/>
              <a:t>05/07/2017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7697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8606-A315-46C0-B7F0-9E70C414D593}" type="datetime1">
              <a:rPr lang="es-ES" smtClean="0"/>
              <a:t>05/07/2017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7930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5C541F7-46DC-45CF-AACB-0C480DE8A9B2}" type="datetime1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4040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BA9E4-50E8-423F-8036-8D43FF61EC64}" type="datetime1">
              <a:rPr lang="es-ES" smtClean="0"/>
              <a:t>05/07/2017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5056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77FC-A46C-4CC2-B5F3-88D0C8853FED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9671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95C77-EB9A-4F85-A137-0DF98BF0B14B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06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912694-945D-481A-87EB-558DD5837642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482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0115203" cy="68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81686"/>
            <a:ext cx="10058400" cy="46874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56C1E4B-746A-43FC-824A-B087ABBD1054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383683-F51F-47EC-BFAD-2ADBE904F4D2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0266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92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1485900"/>
            <a:ext cx="10058400" cy="2839211"/>
          </a:xfrm>
        </p:spPr>
        <p:txBody>
          <a:bodyPr anchor="ctr" anchorCtr="1">
            <a:normAutofit/>
          </a:bodyPr>
          <a:lstStyle/>
          <a:p>
            <a:pPr algn="ctr"/>
            <a:r>
              <a:rPr lang="es-ES_tradnl" sz="4800" b="1" dirty="0" smtClean="0"/>
              <a:t>ESTUDIO MEDIANTE ELEMENTOS FINITOS DE LAS TENSIONES PROVOCADAS POR DESALINEAMIENTOS EN PUENTES DENTALES FIJOS</a:t>
            </a:r>
            <a:endParaRPr lang="es-ES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Autor: </a:t>
            </a:r>
            <a:r>
              <a:rPr lang="es-ES" dirty="0" err="1" smtClean="0"/>
              <a:t>manuel</a:t>
            </a:r>
            <a:r>
              <a:rPr lang="es-ES" dirty="0" smtClean="0"/>
              <a:t> Pérez soto</a:t>
            </a:r>
          </a:p>
          <a:p>
            <a:r>
              <a:rPr lang="es-ES" dirty="0" smtClean="0"/>
              <a:t>Director: Juan José </a:t>
            </a:r>
            <a:r>
              <a:rPr lang="es-ES" dirty="0" err="1" smtClean="0"/>
              <a:t>ródenas</a:t>
            </a:r>
            <a:r>
              <a:rPr lang="es-ES" dirty="0" smtClean="0"/>
              <a:t> </a:t>
            </a:r>
            <a:r>
              <a:rPr lang="es-ES" dirty="0" err="1" smtClean="0"/>
              <a:t>garcía</a:t>
            </a:r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77325" y="439262"/>
            <a:ext cx="3114675" cy="82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" y="106841"/>
            <a:ext cx="1493520" cy="1487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uadroTexto 5"/>
          <p:cNvSpPr txBox="1"/>
          <p:nvPr/>
        </p:nvSpPr>
        <p:spPr>
          <a:xfrm>
            <a:off x="9918172" y="6488668"/>
            <a:ext cx="2273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VALENCIA, JULIO 2017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507525" y="373689"/>
            <a:ext cx="52379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FF0000"/>
                </a:solidFill>
              </a:rPr>
              <a:t>TRABAJO FINAL DE GRADO</a:t>
            </a:r>
          </a:p>
          <a:p>
            <a:pPr algn="ctr"/>
            <a:r>
              <a:rPr lang="es-ES" sz="2800" dirty="0" smtClean="0">
                <a:solidFill>
                  <a:srgbClr val="FF0000"/>
                </a:solidFill>
              </a:rPr>
              <a:t>GRADO EN INGENIERÍA MECÁNICA</a:t>
            </a:r>
            <a:endParaRPr lang="es-E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03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8387" y="99631"/>
            <a:ext cx="10058400" cy="1011717"/>
          </a:xfrm>
        </p:spPr>
        <p:txBody>
          <a:bodyPr/>
          <a:lstStyle/>
          <a:p>
            <a:r>
              <a:rPr lang="es-ES" dirty="0" smtClean="0"/>
              <a:t>INTRODUCCIÓN </a:t>
            </a:r>
            <a:endParaRPr lang="es-ES" dirty="0"/>
          </a:p>
        </p:txBody>
      </p:sp>
      <p:sp>
        <p:nvSpPr>
          <p:cNvPr id="14" name="Marcador de contenido 1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5"/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</p:txBody>
      </p:sp>
      <p:sp>
        <p:nvSpPr>
          <p:cNvPr id="15" name="Marcador de contenido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SUJECCIÓN PUENTE DENTAL REMOVIBLE: 25%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SUJECCIÓN PUENTE DENTAL FIJO: 80-90%</a:t>
            </a:r>
          </a:p>
          <a:p>
            <a:pPr marL="0" indent="0">
              <a:buNone/>
            </a:pPr>
            <a:r>
              <a:rPr lang="es-ES" u="sng" dirty="0" smtClean="0"/>
              <a:t>TIPOS DE IMPERFECCIONES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/>
              <a:t> </a:t>
            </a:r>
            <a:r>
              <a:rPr lang="es-ES" dirty="0" smtClean="0"/>
              <a:t>MALA SUJECIÓN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/>
              <a:t> </a:t>
            </a:r>
            <a:r>
              <a:rPr lang="es-ES" dirty="0" smtClean="0"/>
              <a:t>DESALINEAMIENTO PUENTE-PILAR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/>
              <a:t> </a:t>
            </a:r>
            <a:r>
              <a:rPr lang="es-ES" dirty="0" smtClean="0"/>
              <a:t>DEFECTO FABRICACIÓN</a:t>
            </a:r>
          </a:p>
          <a:p>
            <a:pPr marL="0" indent="0">
              <a:buNone/>
            </a:pPr>
            <a:endParaRPr lang="es-ES" u="sng" dirty="0"/>
          </a:p>
        </p:txBody>
      </p:sp>
      <p:grpSp>
        <p:nvGrpSpPr>
          <p:cNvPr id="16" name="Grupo 15"/>
          <p:cNvGrpSpPr/>
          <p:nvPr/>
        </p:nvGrpSpPr>
        <p:grpSpPr>
          <a:xfrm>
            <a:off x="1097281" y="2203027"/>
            <a:ext cx="4937760" cy="3666066"/>
            <a:chOff x="0" y="0"/>
            <a:chExt cx="4571567" cy="2835520"/>
          </a:xfrm>
        </p:grpSpPr>
        <p:grpSp>
          <p:nvGrpSpPr>
            <p:cNvPr id="17" name="Grupo 16"/>
            <p:cNvGrpSpPr/>
            <p:nvPr/>
          </p:nvGrpSpPr>
          <p:grpSpPr>
            <a:xfrm>
              <a:off x="0" y="0"/>
              <a:ext cx="3351989" cy="2594741"/>
              <a:chOff x="0" y="0"/>
              <a:chExt cx="3351989" cy="2594741"/>
            </a:xfrm>
          </p:grpSpPr>
          <p:pic>
            <p:nvPicPr>
              <p:cNvPr id="20" name="Imagen 19" descr="http://www.deardoctorproof.com/spanish/imagenes/coronas-y-puentes/puente-dental-paso-a-paso.jp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148965" cy="245681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21" name="Conector recto de flecha 20"/>
              <p:cNvCxnSpPr/>
              <p:nvPr/>
            </p:nvCxnSpPr>
            <p:spPr>
              <a:xfrm flipV="1">
                <a:off x="2514600" y="676883"/>
                <a:ext cx="837389" cy="8917"/>
              </a:xfrm>
              <a:prstGeom prst="straightConnector1">
                <a:avLst/>
              </a:prstGeom>
              <a:ln>
                <a:solidFill>
                  <a:sysClr val="windowText" lastClr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cto de flecha 21"/>
              <p:cNvCxnSpPr/>
              <p:nvPr/>
            </p:nvCxnSpPr>
            <p:spPr>
              <a:xfrm flipV="1">
                <a:off x="2019300" y="595819"/>
                <a:ext cx="1328636" cy="2895"/>
              </a:xfrm>
              <a:prstGeom prst="straightConnector1">
                <a:avLst/>
              </a:prstGeom>
              <a:ln>
                <a:solidFill>
                  <a:sysClr val="windowText" lastClr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de flecha 22"/>
              <p:cNvCxnSpPr/>
              <p:nvPr/>
            </p:nvCxnSpPr>
            <p:spPr>
              <a:xfrm>
                <a:off x="1086507" y="1958491"/>
                <a:ext cx="273269" cy="636250"/>
              </a:xfrm>
              <a:prstGeom prst="straightConnector1">
                <a:avLst/>
              </a:prstGeom>
              <a:ln>
                <a:solidFill>
                  <a:sysClr val="windowText" lastClr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CuadroTexto 10"/>
            <p:cNvSpPr txBox="1"/>
            <p:nvPr/>
          </p:nvSpPr>
          <p:spPr>
            <a:xfrm>
              <a:off x="3386022" y="488703"/>
              <a:ext cx="1185545" cy="262255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s-ES" sz="11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Tornillos o pilares</a:t>
              </a:r>
              <a:endParaRPr lang="es-E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CuadroTexto 14"/>
            <p:cNvSpPr txBox="1"/>
            <p:nvPr/>
          </p:nvSpPr>
          <p:spPr>
            <a:xfrm>
              <a:off x="1186135" y="2573265"/>
              <a:ext cx="588010" cy="262255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s-ES" sz="11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Puente</a:t>
              </a:r>
              <a:endParaRPr lang="es-E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5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 APROXIMAR EVOLUCIÓN TENSIONAL EN PUENTES DENTALES FIJOS PARA DESALINEAMIENTOS BÁSICOS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 smtClean="0"/>
              <a:t>VERTICAL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 smtClean="0"/>
              <a:t>HORIZONTAL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 smtClean="0"/>
              <a:t>OBLICUO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 </a:t>
            </a:r>
            <a:r>
              <a:rPr lang="es-ES" dirty="0" smtClean="0"/>
              <a:t>ESTIMAR EVOLUCIÓN TENSIONAL PARA COMBINACIÓN DE DESALINEAMIENTOS EN PUENTES DENTALES FIJOS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 </a:t>
            </a:r>
            <a:r>
              <a:rPr lang="es-ES" dirty="0" smtClean="0"/>
              <a:t>DETERMINACIÓN DISTRIBUCIÓN TENSIONAL ZONAS SOMETIDAS A MÁXIMA TENSIÓN EN CADA CASO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252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es-ES" dirty="0" smtClean="0"/>
              <a:t>INTRODUCCIÓN……………………………………………..…………………………………………………………………………………..2</a:t>
            </a:r>
          </a:p>
          <a:p>
            <a:pPr algn="r"/>
            <a:r>
              <a:rPr lang="es-ES" dirty="0" smtClean="0"/>
              <a:t>OBJETIVOS…………………………………………………….……………………………………………………………………………….....3</a:t>
            </a:r>
          </a:p>
          <a:p>
            <a:pPr algn="r"/>
            <a:r>
              <a:rPr lang="es-ES" dirty="0" smtClean="0"/>
              <a:t>ÍNDICE…………………………………………………………………………………………………………………………………………………4</a:t>
            </a:r>
          </a:p>
          <a:p>
            <a:pPr algn="r"/>
            <a:r>
              <a:rPr lang="es-ES" dirty="0" smtClean="0"/>
              <a:t>CONSIDERACIONES PREVIAS……………………………………………………………………………………………………………….5</a:t>
            </a:r>
          </a:p>
          <a:p>
            <a:pPr algn="r"/>
            <a:r>
              <a:rPr lang="es-ES" dirty="0" smtClean="0"/>
              <a:t>BOOLEANOS………………………………………………………………………………………………………………………………….......6</a:t>
            </a:r>
          </a:p>
          <a:p>
            <a:pPr algn="r"/>
            <a:r>
              <a:rPr lang="es-ES" dirty="0" smtClean="0"/>
              <a:t>MODELO ELEMENTOS FINITOS…………………..……………………………………………………………………………………….7</a:t>
            </a:r>
          </a:p>
          <a:p>
            <a:pPr algn="r"/>
            <a:r>
              <a:rPr lang="es-ES" dirty="0" smtClean="0"/>
              <a:t>ECUACIONES DE RESTRICCIÓN…….………………………………………………………………………………………………………8</a:t>
            </a:r>
          </a:p>
          <a:p>
            <a:pPr algn="r"/>
            <a:r>
              <a:rPr lang="es-ES" dirty="0" smtClean="0"/>
              <a:t>AUTOMATIZACIÓN DEL PROCESO………………..……………………………………………………………………………………..9</a:t>
            </a:r>
          </a:p>
          <a:p>
            <a:pPr algn="r"/>
            <a:r>
              <a:rPr lang="es-ES" dirty="0" smtClean="0"/>
              <a:t>DESALINEAMIENTOS BÁSICOS…………..………….…………………………………………………………………………………..10</a:t>
            </a:r>
            <a:endParaRPr lang="es-ES" dirty="0"/>
          </a:p>
          <a:p>
            <a:pPr algn="r"/>
            <a:r>
              <a:rPr lang="es-ES" dirty="0" smtClean="0"/>
              <a:t>DESALINEAMIENTOS MIXTOS…………..…………..…………………………………………………………………………………..11</a:t>
            </a:r>
            <a:endParaRPr lang="es-ES" dirty="0"/>
          </a:p>
          <a:p>
            <a:pPr algn="r"/>
            <a:r>
              <a:rPr lang="es-ES" dirty="0" smtClean="0"/>
              <a:t>CONCLUSIONES Y FUTUROS ESTUDIOS……………………………………………………………………………………………..12</a:t>
            </a:r>
            <a:endParaRPr lang="es-ES" dirty="0"/>
          </a:p>
          <a:p>
            <a:pPr algn="r"/>
            <a:endParaRPr lang="es-ES" dirty="0"/>
          </a:p>
          <a:p>
            <a:pPr algn="r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55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8387" y="99632"/>
            <a:ext cx="10058400" cy="969514"/>
          </a:xfrm>
        </p:spPr>
        <p:txBody>
          <a:bodyPr/>
          <a:lstStyle/>
          <a:p>
            <a:r>
              <a:rPr lang="es-ES" dirty="0" smtClean="0"/>
              <a:t>CONSIDERACIONES PREVIAS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BIDIMENSIONAL CON DEFORMACIÓN PLANA</a:t>
            </a:r>
          </a:p>
          <a:p>
            <a:r>
              <a:rPr lang="es-ES" dirty="0" smtClean="0"/>
              <a:t>TRES MATERIALES ISOTROPOS Y ELÁSTICO-LINEALES: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dirty="0" smtClean="0"/>
          </a:p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742852"/>
              </p:ext>
            </p:extLst>
          </p:nvPr>
        </p:nvGraphicFramePr>
        <p:xfrm>
          <a:off x="880586" y="3064933"/>
          <a:ext cx="4852988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247"/>
                <a:gridCol w="1213247"/>
                <a:gridCol w="1213247"/>
                <a:gridCol w="1213247"/>
              </a:tblGrid>
              <a:tr h="425991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Constante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Hueso Cortical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Hueso Esponjoso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Titanio</a:t>
                      </a:r>
                      <a:endParaRPr lang="es-ES" dirty="0"/>
                    </a:p>
                  </a:txBody>
                  <a:tcPr anchor="ctr" anchorCtr="1"/>
                </a:tc>
              </a:tr>
              <a:tr h="38542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Módulo</a:t>
                      </a:r>
                      <a:r>
                        <a:rPr lang="es-ES" sz="1600" baseline="0" dirty="0" smtClean="0"/>
                        <a:t> Young (GPA)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13,7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1,37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110</a:t>
                      </a:r>
                      <a:endParaRPr lang="es-ES" dirty="0"/>
                    </a:p>
                  </a:txBody>
                  <a:tcPr anchor="ctr" anchorCtr="1"/>
                </a:tc>
              </a:tr>
              <a:tr h="243423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Poisson</a:t>
                      </a:r>
                      <a:endParaRPr lang="es-E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0,3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0,3</a:t>
                      </a:r>
                      <a:endParaRPr lang="es-E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0,28</a:t>
                      </a: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35040" y="2023754"/>
            <a:ext cx="5961063" cy="2626139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4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-433769"/>
            <a:ext cx="10058400" cy="1450757"/>
          </a:xfrm>
        </p:spPr>
        <p:txBody>
          <a:bodyPr/>
          <a:lstStyle/>
          <a:p>
            <a:r>
              <a:rPr lang="es-ES" dirty="0" smtClean="0"/>
              <a:t>BOOLEANOS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4524" y="1252244"/>
            <a:ext cx="5256049" cy="23699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592" y="3717714"/>
            <a:ext cx="1951912" cy="260066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7" name="Rectángulo 6"/>
          <p:cNvSpPr/>
          <p:nvPr/>
        </p:nvSpPr>
        <p:spPr>
          <a:xfrm>
            <a:off x="2133600" y="2382432"/>
            <a:ext cx="132992" cy="2551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Conector recto de flecha 8"/>
          <p:cNvCxnSpPr>
            <a:stCxn id="7" idx="2"/>
            <a:endCxn id="6" idx="0"/>
          </p:cNvCxnSpPr>
          <p:nvPr/>
        </p:nvCxnSpPr>
        <p:spPr>
          <a:xfrm>
            <a:off x="2200096" y="2637631"/>
            <a:ext cx="1042452" cy="10800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0" y="1252244"/>
            <a:ext cx="5227320" cy="236991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7736955" y="2364370"/>
            <a:ext cx="132992" cy="2551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3" name="Conector recto de flecha 12"/>
          <p:cNvCxnSpPr>
            <a:endCxn id="14" idx="0"/>
          </p:cNvCxnSpPr>
          <p:nvPr/>
        </p:nvCxnSpPr>
        <p:spPr>
          <a:xfrm>
            <a:off x="7803367" y="2619569"/>
            <a:ext cx="1042452" cy="11019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4254" y="3721502"/>
            <a:ext cx="1783129" cy="259309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7" name="Flecha derecha 16"/>
          <p:cNvSpPr/>
          <p:nvPr/>
        </p:nvSpPr>
        <p:spPr>
          <a:xfrm>
            <a:off x="5237480" y="3927396"/>
            <a:ext cx="1778000" cy="1143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5581180" y="5070396"/>
            <a:ext cx="11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DIVIDE</a:t>
            </a:r>
          </a:p>
          <a:p>
            <a:r>
              <a:rPr lang="es-ES" dirty="0" smtClean="0"/>
              <a:t>SUSTRACT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031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MODELO ELEMENTOS FINITOS</a:t>
            </a:r>
            <a:endParaRPr lang="es-ES" dirty="0"/>
          </a:p>
        </p:txBody>
      </p:sp>
      <p:pic>
        <p:nvPicPr>
          <p:cNvPr id="7" name="Marcador de contenido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4439" y="1295400"/>
            <a:ext cx="9840881" cy="47396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4084" y="1803400"/>
            <a:ext cx="1962150" cy="135255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5135880" y="3589020"/>
            <a:ext cx="790399" cy="609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Triángulo isósceles 13"/>
          <p:cNvSpPr/>
          <p:nvPr/>
        </p:nvSpPr>
        <p:spPr>
          <a:xfrm rot="2189665">
            <a:off x="9093094" y="2252375"/>
            <a:ext cx="745922" cy="361612"/>
          </a:xfrm>
          <a:prstGeom prst="triangle">
            <a:avLst>
              <a:gd name="adj" fmla="val 6489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Conector recto de flecha 15"/>
          <p:cNvCxnSpPr/>
          <p:nvPr/>
        </p:nvCxnSpPr>
        <p:spPr>
          <a:xfrm flipV="1">
            <a:off x="5810528" y="3155950"/>
            <a:ext cx="2873555" cy="5223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/>
          <p:cNvSpPr/>
          <p:nvPr/>
        </p:nvSpPr>
        <p:spPr>
          <a:xfrm>
            <a:off x="8684083" y="1683657"/>
            <a:ext cx="1962151" cy="147229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7</a:t>
            </a:fld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9020094" y="3125148"/>
            <a:ext cx="1290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8F8F8"/>
                </a:solidFill>
              </a:rPr>
              <a:t>PLANE 182</a:t>
            </a:r>
            <a:endParaRPr lang="es-ES" dirty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9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8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5840" y="-281369"/>
            <a:ext cx="10058400" cy="1450757"/>
          </a:xfrm>
        </p:spPr>
        <p:txBody>
          <a:bodyPr/>
          <a:lstStyle/>
          <a:p>
            <a:r>
              <a:rPr lang="es-ES" dirty="0" smtClean="0"/>
              <a:t>ECUACIONES RESTRICCIÓN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8</a:t>
            </a:fld>
            <a:endParaRPr lang="es-ES"/>
          </a:p>
        </p:txBody>
      </p:sp>
      <p:grpSp>
        <p:nvGrpSpPr>
          <p:cNvPr id="44" name="Grupo 43"/>
          <p:cNvGrpSpPr/>
          <p:nvPr/>
        </p:nvGrpSpPr>
        <p:grpSpPr>
          <a:xfrm>
            <a:off x="1005840" y="1169388"/>
            <a:ext cx="5827594" cy="4176215"/>
            <a:chOff x="0" y="0"/>
            <a:chExt cx="4732275" cy="2457449"/>
          </a:xfrm>
        </p:grpSpPr>
        <p:grpSp>
          <p:nvGrpSpPr>
            <p:cNvPr id="45" name="Grupo 44"/>
            <p:cNvGrpSpPr/>
            <p:nvPr/>
          </p:nvGrpSpPr>
          <p:grpSpPr>
            <a:xfrm>
              <a:off x="0" y="0"/>
              <a:ext cx="4732275" cy="2457449"/>
              <a:chOff x="0" y="0"/>
              <a:chExt cx="4732275" cy="2457449"/>
            </a:xfrm>
          </p:grpSpPr>
          <p:grpSp>
            <p:nvGrpSpPr>
              <p:cNvPr id="47" name="Grupo 46"/>
              <p:cNvGrpSpPr/>
              <p:nvPr/>
            </p:nvGrpSpPr>
            <p:grpSpPr>
              <a:xfrm>
                <a:off x="0" y="0"/>
                <a:ext cx="4732275" cy="2457449"/>
                <a:chOff x="0" y="0"/>
                <a:chExt cx="4732275" cy="2457449"/>
              </a:xfrm>
            </p:grpSpPr>
            <p:grpSp>
              <p:nvGrpSpPr>
                <p:cNvPr id="51" name="Grupo 50"/>
                <p:cNvGrpSpPr/>
                <p:nvPr/>
              </p:nvGrpSpPr>
              <p:grpSpPr>
                <a:xfrm>
                  <a:off x="54767" y="0"/>
                  <a:ext cx="4677508" cy="2457449"/>
                  <a:chOff x="54767" y="0"/>
                  <a:chExt cx="4677508" cy="2457449"/>
                </a:xfrm>
              </p:grpSpPr>
              <p:grpSp>
                <p:nvGrpSpPr>
                  <p:cNvPr id="57" name="Grupo 56"/>
                  <p:cNvGrpSpPr/>
                  <p:nvPr/>
                </p:nvGrpSpPr>
                <p:grpSpPr>
                  <a:xfrm>
                    <a:off x="54767" y="0"/>
                    <a:ext cx="4677508" cy="2457449"/>
                    <a:chOff x="54767" y="0"/>
                    <a:chExt cx="4677508" cy="2457449"/>
                  </a:xfrm>
                  <a:solidFill>
                    <a:schemeClr val="bg1"/>
                  </a:solidFill>
                </p:grpSpPr>
                <p:sp>
                  <p:nvSpPr>
                    <p:cNvPr id="59" name="Rectángulo 58"/>
                    <p:cNvSpPr/>
                    <p:nvPr/>
                  </p:nvSpPr>
                  <p:spPr>
                    <a:xfrm>
                      <a:off x="2941575" y="0"/>
                      <a:ext cx="1790700" cy="1123950"/>
                    </a:xfrm>
                    <a:prstGeom prst="rect">
                      <a:avLst/>
                    </a:prstGeom>
                    <a:grpFill/>
                    <a:ln>
                      <a:solidFill>
                        <a:sysClr val="windowText" lastClr="0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s-ES"/>
                    </a:p>
                  </p:txBody>
                </p:sp>
                <p:sp>
                  <p:nvSpPr>
                    <p:cNvPr id="60" name="Rectángulo 59"/>
                    <p:cNvSpPr/>
                    <p:nvPr/>
                  </p:nvSpPr>
                  <p:spPr>
                    <a:xfrm rot="21395049">
                      <a:off x="2941575" y="1333499"/>
                      <a:ext cx="1790700" cy="1123950"/>
                    </a:xfrm>
                    <a:prstGeom prst="rect">
                      <a:avLst/>
                    </a:prstGeom>
                    <a:grpFill/>
                    <a:ln>
                      <a:solidFill>
                        <a:sysClr val="windowText" lastClr="0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s-ES"/>
                    </a:p>
                  </p:txBody>
                </p:sp>
                <p:sp>
                  <p:nvSpPr>
                    <p:cNvPr id="61" name="Rectángulo 60"/>
                    <p:cNvSpPr/>
                    <p:nvPr/>
                  </p:nvSpPr>
                  <p:spPr>
                    <a:xfrm>
                      <a:off x="54768" y="0"/>
                      <a:ext cx="1790700" cy="1123950"/>
                    </a:xfrm>
                    <a:prstGeom prst="rect">
                      <a:avLst/>
                    </a:prstGeom>
                    <a:grpFill/>
                    <a:ln>
                      <a:solidFill>
                        <a:sysClr val="windowText" lastClr="0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s-ES"/>
                    </a:p>
                  </p:txBody>
                </p:sp>
                <p:sp>
                  <p:nvSpPr>
                    <p:cNvPr id="62" name="Rectángulo 61"/>
                    <p:cNvSpPr/>
                    <p:nvPr/>
                  </p:nvSpPr>
                  <p:spPr>
                    <a:xfrm>
                      <a:off x="54767" y="1121018"/>
                      <a:ext cx="1790700" cy="1123950"/>
                    </a:xfrm>
                    <a:prstGeom prst="rect">
                      <a:avLst/>
                    </a:prstGeom>
                    <a:grpFill/>
                    <a:ln>
                      <a:solidFill>
                        <a:sysClr val="windowText" lastClr="0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s-ES"/>
                    </a:p>
                  </p:txBody>
                </p:sp>
              </p:grpSp>
              <p:cxnSp>
                <p:nvCxnSpPr>
                  <p:cNvPr id="58" name="Conector recto de flecha 57"/>
                  <p:cNvCxnSpPr>
                    <a:stCxn id="49" idx="0"/>
                    <a:endCxn id="48" idx="4"/>
                  </p:cNvCxnSpPr>
                  <p:nvPr/>
                </p:nvCxnSpPr>
                <p:spPr>
                  <a:xfrm flipV="1">
                    <a:off x="2913596" y="1151011"/>
                    <a:ext cx="32163" cy="211065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CuadroTexto 16"/>
                    <p:cNvSpPr txBox="1"/>
                    <p:nvPr/>
                  </p:nvSpPr>
                  <p:spPr>
                    <a:xfrm>
                      <a:off x="2886652" y="861790"/>
                      <a:ext cx="344805" cy="258445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sp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̅"/>
                                <m:ctrlPr>
                                  <a:rPr lang="es-ES" sz="11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sub>
                                </m:sSub>
                              </m:e>
                            </m:acc>
                          </m:oMath>
                        </m:oMathPara>
                      </a14:m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2" name="CuadroTexto 1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86652" y="861790"/>
                      <a:ext cx="344805" cy="258445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3" name="CuadroTexto 18"/>
                    <p:cNvSpPr txBox="1"/>
                    <p:nvPr/>
                  </p:nvSpPr>
                  <p:spPr>
                    <a:xfrm>
                      <a:off x="0" y="1086577"/>
                      <a:ext cx="347345" cy="258445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sp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̅"/>
                                <m:ctrlPr>
                                  <a:rPr lang="es-ES" sz="11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</m:e>
                            </m:acc>
                          </m:oMath>
                        </m:oMathPara>
                      </a14:m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3" name="CuadroTexto 1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0" y="1086577"/>
                      <a:ext cx="347345" cy="258445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CuadroTexto 19"/>
                    <p:cNvSpPr txBox="1"/>
                    <p:nvPr/>
                  </p:nvSpPr>
                  <p:spPr>
                    <a:xfrm>
                      <a:off x="2613441" y="1112761"/>
                      <a:ext cx="276225" cy="258445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sp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̅"/>
                                <m:ctrlPr>
                                  <a:rPr lang="es-ES" sz="110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ES" sz="110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𝑅</m:t>
                                </m:r>
                              </m:e>
                            </m:acc>
                          </m:oMath>
                        </m:oMathPara>
                      </a14:m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CuadroTexto 1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613441" y="1112761"/>
                      <a:ext cx="276225" cy="258445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5" name="CuadroTexto 28"/>
                    <p:cNvSpPr txBox="1"/>
                    <p:nvPr/>
                  </p:nvSpPr>
                  <p:spPr>
                    <a:xfrm>
                      <a:off x="0" y="861790"/>
                      <a:ext cx="344805" cy="258445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sp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̅"/>
                                <m:ctrlPr>
                                  <a:rPr lang="es-ES" sz="11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sub>
                                </m:sSub>
                              </m:e>
                            </m:acc>
                          </m:oMath>
                        </m:oMathPara>
                      </a14:m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5" name="CuadroTexto 2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0" y="861790"/>
                      <a:ext cx="344805" cy="258445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6" name="CuadroTexto 18"/>
                    <p:cNvSpPr txBox="1"/>
                    <p:nvPr/>
                  </p:nvSpPr>
                  <p:spPr>
                    <a:xfrm>
                      <a:off x="2869400" y="1354130"/>
                      <a:ext cx="347345" cy="258445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sp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̅"/>
                                <m:ctrlPr>
                                  <a:rPr lang="es-ES" sz="11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s-ES" sz="11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</m:e>
                            </m:acc>
                          </m:oMath>
                        </m:oMathPara>
                      </a14:m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6" name="CuadroTexto 1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69400" y="1354130"/>
                      <a:ext cx="347345" cy="258445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E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48" name="Conector 47"/>
              <p:cNvSpPr>
                <a:spLocks noChangeAspect="1"/>
              </p:cNvSpPr>
              <p:nvPr/>
            </p:nvSpPr>
            <p:spPr>
              <a:xfrm>
                <a:off x="2918970" y="1094882"/>
                <a:ext cx="53578" cy="56129"/>
              </a:xfrm>
              <a:prstGeom prst="flowChart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49" name="Conector 48"/>
              <p:cNvSpPr>
                <a:spLocks noChangeAspect="1"/>
              </p:cNvSpPr>
              <p:nvPr/>
            </p:nvSpPr>
            <p:spPr>
              <a:xfrm>
                <a:off x="2886807" y="1362076"/>
                <a:ext cx="53578" cy="56129"/>
              </a:xfrm>
              <a:prstGeom prst="flowChart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50" name="Conector 49"/>
              <p:cNvSpPr>
                <a:spLocks noChangeAspect="1"/>
              </p:cNvSpPr>
              <p:nvPr/>
            </p:nvSpPr>
            <p:spPr>
              <a:xfrm>
                <a:off x="32162" y="1094882"/>
                <a:ext cx="53578" cy="56129"/>
              </a:xfrm>
              <a:prstGeom prst="flowChart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</p:grpSp>
        <p:cxnSp>
          <p:nvCxnSpPr>
            <p:cNvPr id="46" name="Conector recto de flecha 45"/>
            <p:cNvCxnSpPr/>
            <p:nvPr/>
          </p:nvCxnSpPr>
          <p:spPr>
            <a:xfrm>
              <a:off x="2166021" y="1178902"/>
              <a:ext cx="42496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ángulo 62"/>
              <p:cNvSpPr/>
              <p:nvPr/>
            </p:nvSpPr>
            <p:spPr>
              <a:xfrm>
                <a:off x="8836062" y="1169388"/>
                <a:ext cx="15075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acc>
                      <m:r>
                        <a:rPr lang="es-ES" i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s-ES" i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3" name="Rectángulo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6062" y="1169388"/>
                <a:ext cx="1507528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ángulo 63"/>
              <p:cNvSpPr/>
              <p:nvPr/>
            </p:nvSpPr>
            <p:spPr>
              <a:xfrm>
                <a:off x="7275314" y="1892562"/>
                <a:ext cx="46290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s-ES"/>
                        <m:t>CONST</m:t>
                      </m:r>
                      <m:r>
                        <m:rPr>
                          <m:nor/>
                        </m:rPr>
                        <a:rPr lang="es-ES"/>
                        <m:t>=</m:t>
                      </m:r>
                      <m:r>
                        <m:rPr>
                          <m:nor/>
                        </m:rPr>
                        <a:rPr lang="es-ES"/>
                        <m:t>C</m:t>
                      </m:r>
                      <m:r>
                        <m:rPr>
                          <m:nor/>
                        </m:rPr>
                        <a:rPr lang="es-ES"/>
                        <m:t>1·</m:t>
                      </m:r>
                      <m:r>
                        <m:rPr>
                          <m:nor/>
                        </m:rPr>
                        <a:rPr lang="es-ES"/>
                        <m:t>LAB</m:t>
                      </m:r>
                      <m:r>
                        <m:rPr>
                          <m:nor/>
                        </m:rPr>
                        <a:rPr lang="es-ES"/>
                        <m:t>1</m:t>
                      </m:r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s-ES" i="1"/>
                            <m:t>NODE</m:t>
                          </m:r>
                          <m:r>
                            <m:rPr>
                              <m:nor/>
                            </m:rPr>
                            <a:rPr lang="es-ES" i="1"/>
                            <m:t>1</m:t>
                          </m:r>
                        </m:e>
                      </m:d>
                      <m:r>
                        <m:rPr>
                          <m:nor/>
                        </m:rPr>
                        <a:rPr lang="es-E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s-ES" i="1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s-ES" i="1">
                          <a:latin typeface="Cambria Math" panose="02040503050406030204" pitchFamily="18" charset="0"/>
                        </a:rPr>
                        <m:t>2·</m:t>
                      </m:r>
                      <m:r>
                        <m:rPr>
                          <m:nor/>
                        </m:rPr>
                        <a:rPr lang="es-ES" i="1">
                          <a:latin typeface="Cambria Math" panose="02040503050406030204" pitchFamily="18" charset="0"/>
                        </a:rPr>
                        <m:t>LAB</m:t>
                      </m:r>
                      <m:r>
                        <m:rPr>
                          <m:nor/>
                        </m:rPr>
                        <a:rPr lang="es-ES" i="1">
                          <a:latin typeface="Cambria Math" panose="02040503050406030204" pitchFamily="18" charset="0"/>
                        </a:rPr>
                        <m:t>2(</m:t>
                      </m:r>
                      <m:r>
                        <m:rPr>
                          <m:nor/>
                        </m:rPr>
                        <a:rPr lang="es-ES" i="1">
                          <a:latin typeface="Cambria Math" panose="02040503050406030204" pitchFamily="18" charset="0"/>
                        </a:rPr>
                        <m:t>NODE</m:t>
                      </m:r>
                      <m:r>
                        <m:rPr>
                          <m:nor/>
                        </m:rPr>
                        <a:rPr lang="es-ES" i="1">
                          <a:latin typeface="Cambria Math" panose="02040503050406030204" pitchFamily="18" charset="0"/>
                        </a:rPr>
                        <m:t>2)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4" name="Rectángulo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314" y="1892562"/>
                <a:ext cx="4629024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ángulo 64"/>
              <p:cNvSpPr/>
              <p:nvPr/>
            </p:nvSpPr>
            <p:spPr>
              <a:xfrm>
                <a:off x="8810414" y="2648735"/>
                <a:ext cx="15588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s-ES" i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acc>
                      <m:r>
                        <a:rPr lang="es-ES" i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acc>
                      <m:r>
                        <a:rPr lang="es-ES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5" name="Rectángulo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0414" y="2648735"/>
                <a:ext cx="155882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Imagen 65"/>
          <p:cNvPicPr/>
          <p:nvPr/>
        </p:nvPicPr>
        <p:blipFill rotWithShape="1">
          <a:blip r:embed="rId10"/>
          <a:srcRect l="2716"/>
          <a:stretch/>
        </p:blipFill>
        <p:spPr bwMode="auto">
          <a:xfrm>
            <a:off x="7325811" y="3371551"/>
            <a:ext cx="4319905" cy="21507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319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8387" y="99632"/>
            <a:ext cx="10058400" cy="969514"/>
          </a:xfrm>
        </p:spPr>
        <p:txBody>
          <a:bodyPr/>
          <a:lstStyle/>
          <a:p>
            <a:r>
              <a:rPr lang="es-ES" dirty="0" smtClean="0"/>
              <a:t>AUTOMATIZACIÓN DEL PROCESO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9</a:t>
            </a:fld>
            <a:endParaRPr lang="es-ES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771857"/>
              </p:ext>
            </p:extLst>
          </p:nvPr>
        </p:nvGraphicFramePr>
        <p:xfrm>
          <a:off x="1068387" y="1069143"/>
          <a:ext cx="10144096" cy="496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598"/>
                <a:gridCol w="8073498"/>
              </a:tblGrid>
              <a:tr h="599994">
                <a:tc>
                  <a:txBody>
                    <a:bodyPr/>
                    <a:lstStyle/>
                    <a:p>
                      <a:r>
                        <a:rPr lang="es-ES" dirty="0" smtClean="0"/>
                        <a:t>MACRO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FUNCIONES</a:t>
                      </a:r>
                      <a:endParaRPr lang="es-ES" dirty="0"/>
                    </a:p>
                  </a:txBody>
                  <a:tcPr/>
                </a:tc>
              </a:tr>
              <a:tr h="599994">
                <a:tc>
                  <a:txBody>
                    <a:bodyPr/>
                    <a:lstStyle/>
                    <a:p>
                      <a:pPr algn="l"/>
                      <a:r>
                        <a:rPr lang="es-ES" baseline="0" dirty="0" smtClean="0"/>
                        <a:t>TODO</a:t>
                      </a:r>
                      <a:endParaRPr lang="es-E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GENERA</a:t>
                      </a:r>
                      <a:r>
                        <a:rPr lang="es-ES" baseline="0" dirty="0" smtClean="0"/>
                        <a:t> DESALINEAMIENTO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APLICA BOOLEANOS</a:t>
                      </a:r>
                      <a:endParaRPr lang="es-ES" dirty="0"/>
                    </a:p>
                  </a:txBody>
                  <a:tcPr/>
                </a:tc>
              </a:tr>
              <a:tr h="599994">
                <a:tc>
                  <a:txBody>
                    <a:bodyPr/>
                    <a:lstStyle/>
                    <a:p>
                      <a:pPr algn="l"/>
                      <a:r>
                        <a:rPr lang="es-ES" baseline="0" dirty="0" smtClean="0"/>
                        <a:t>PREMALLA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REESTRUCTURA</a:t>
                      </a:r>
                      <a:r>
                        <a:rPr lang="es-ES" baseline="0" dirty="0" smtClean="0"/>
                        <a:t> MATERIAL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GENERA CAPAS MALLADO</a:t>
                      </a:r>
                      <a:endParaRPr lang="es-ES" dirty="0"/>
                    </a:p>
                  </a:txBody>
                  <a:tcPr/>
                </a:tc>
              </a:tr>
              <a:tr h="599994">
                <a:tc>
                  <a:txBody>
                    <a:bodyPr/>
                    <a:lstStyle/>
                    <a:p>
                      <a:pPr algn="l"/>
                      <a:r>
                        <a:rPr lang="es-ES" baseline="0" dirty="0" smtClean="0"/>
                        <a:t>REFINA</a:t>
                      </a:r>
                      <a:endParaRPr lang="es-E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REFINA MALLADO</a:t>
                      </a:r>
                      <a:r>
                        <a:rPr lang="es-ES" baseline="0" dirty="0" smtClean="0"/>
                        <a:t> DEL PUENTE</a:t>
                      </a:r>
                      <a:endParaRPr lang="es-ES" dirty="0"/>
                    </a:p>
                  </a:txBody>
                  <a:tcPr/>
                </a:tc>
              </a:tr>
              <a:tr h="599994">
                <a:tc>
                  <a:txBody>
                    <a:bodyPr/>
                    <a:lstStyle/>
                    <a:p>
                      <a:pPr algn="l"/>
                      <a:r>
                        <a:rPr lang="es-ES" baseline="0" dirty="0" smtClean="0"/>
                        <a:t>NODTOR</a:t>
                      </a:r>
                      <a:endParaRPr lang="es-E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SELECCIONA NODOS ASOCIADOS A LÍNEA DE CONTACTO DEL TORNILLO</a:t>
                      </a:r>
                      <a:endParaRPr lang="es-ES" dirty="0"/>
                    </a:p>
                  </a:txBody>
                  <a:tcPr/>
                </a:tc>
              </a:tr>
              <a:tr h="599994">
                <a:tc>
                  <a:txBody>
                    <a:bodyPr/>
                    <a:lstStyle/>
                    <a:p>
                      <a:pPr algn="l"/>
                      <a:r>
                        <a:rPr lang="es-ES" baseline="0" dirty="0" smtClean="0"/>
                        <a:t>NODPUEN</a:t>
                      </a:r>
                      <a:endParaRPr lang="es-E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 smtClean="0"/>
                        <a:t>SELECCIONA NODOS ASOCIADOS A LÍNEA DE CONTACTO DEL PUENTE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dirty="0"/>
                    </a:p>
                  </a:txBody>
                  <a:tcPr/>
                </a:tc>
              </a:tr>
              <a:tr h="599994">
                <a:tc>
                  <a:txBody>
                    <a:bodyPr/>
                    <a:lstStyle/>
                    <a:p>
                      <a:pPr algn="l"/>
                      <a:r>
                        <a:rPr lang="es-ES" baseline="0" dirty="0" smtClean="0"/>
                        <a:t>RESTRICCIONES.M</a:t>
                      </a:r>
                      <a:endParaRPr lang="es-E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GENERA ECUACIONES RESTRICCIÓN </a:t>
                      </a:r>
                      <a:endParaRPr lang="es-ES" dirty="0"/>
                    </a:p>
                  </a:txBody>
                  <a:tcPr/>
                </a:tc>
              </a:tr>
              <a:tr h="599994">
                <a:tc>
                  <a:txBody>
                    <a:bodyPr/>
                    <a:lstStyle/>
                    <a:p>
                      <a:pPr algn="l"/>
                      <a:r>
                        <a:rPr lang="es-ES" baseline="0" dirty="0" smtClean="0"/>
                        <a:t>TENSIONES</a:t>
                      </a:r>
                      <a:endParaRPr lang="es-E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SELECCIONA LA ENCÍA</a:t>
                      </a:r>
                      <a:r>
                        <a:rPr lang="es-ES" baseline="0" dirty="0" smtClean="0"/>
                        <a:t> Y MUESTRA SOLUCIÓN NODAL CON TENSIONES DE VON MISES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33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-309612"/>
            <a:ext cx="10058400" cy="1450757"/>
          </a:xfrm>
        </p:spPr>
        <p:txBody>
          <a:bodyPr/>
          <a:lstStyle/>
          <a:p>
            <a:r>
              <a:rPr lang="es-ES" dirty="0" smtClean="0"/>
              <a:t>DESALINEAMIENTOS BÁSICOS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10</a:t>
            </a:fld>
            <a:endParaRPr lang="es-ES"/>
          </a:p>
        </p:txBody>
      </p:sp>
      <p:graphicFrame>
        <p:nvGraphicFramePr>
          <p:cNvPr id="8" name="Gráfic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80150"/>
              </p:ext>
            </p:extLst>
          </p:nvPr>
        </p:nvGraphicFramePr>
        <p:xfrm>
          <a:off x="429596" y="1141145"/>
          <a:ext cx="5739192" cy="2745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462364"/>
              </p:ext>
            </p:extLst>
          </p:nvPr>
        </p:nvGraphicFramePr>
        <p:xfrm>
          <a:off x="3227696" y="3406799"/>
          <a:ext cx="5691115" cy="3052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528269"/>
              </p:ext>
            </p:extLst>
          </p:nvPr>
        </p:nvGraphicFramePr>
        <p:xfrm>
          <a:off x="6073254" y="1141144"/>
          <a:ext cx="5750110" cy="2745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3342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6" grpId="0">
        <p:bldAsOne/>
      </p:bldGraphic>
      <p:bldGraphic spid="9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-357569"/>
            <a:ext cx="10058400" cy="1450757"/>
          </a:xfrm>
        </p:spPr>
        <p:txBody>
          <a:bodyPr/>
          <a:lstStyle/>
          <a:p>
            <a:r>
              <a:rPr lang="es-ES" dirty="0" smtClean="0"/>
              <a:t>DESALINEAMIENTOS MIXTOS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11</a:t>
            </a:fld>
            <a:endParaRPr lang="es-ES"/>
          </a:p>
        </p:txBody>
      </p:sp>
      <p:graphicFrame>
        <p:nvGraphicFramePr>
          <p:cNvPr id="7" name="Gráfic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169431"/>
              </p:ext>
            </p:extLst>
          </p:nvPr>
        </p:nvGraphicFramePr>
        <p:xfrm>
          <a:off x="6658515" y="1093188"/>
          <a:ext cx="5062410" cy="2866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779087"/>
              </p:ext>
            </p:extLst>
          </p:nvPr>
        </p:nvGraphicFramePr>
        <p:xfrm>
          <a:off x="354843" y="1077495"/>
          <a:ext cx="5240740" cy="2881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870685"/>
              </p:ext>
            </p:extLst>
          </p:nvPr>
        </p:nvGraphicFramePr>
        <p:xfrm>
          <a:off x="3716968" y="3625283"/>
          <a:ext cx="5472752" cy="2834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7918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5840" y="-319469"/>
            <a:ext cx="10058400" cy="1450757"/>
          </a:xfrm>
        </p:spPr>
        <p:txBody>
          <a:bodyPr/>
          <a:lstStyle/>
          <a:p>
            <a:r>
              <a:rPr lang="es-ES" dirty="0" smtClean="0"/>
              <a:t>CONCLUSIONES Y FUTUROS ESTUDIOS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97280" y="1313472"/>
            <a:ext cx="4937760" cy="339500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CONCLUSIONES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 smtClean="0"/>
              <a:t>DESALINEAMIENTO </a:t>
            </a:r>
            <a:r>
              <a:rPr lang="es-ES" dirty="0" smtClean="0"/>
              <a:t>BÁSICO: COMPORTAMIENTO LINEAL ASCENDENTE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 smtClean="0"/>
              <a:t>DESALINEAMIENTO MIXTO: COMPORTAMIENTO POLINÓMICO DE SEGUNDO GRADO </a:t>
            </a:r>
            <a:r>
              <a:rPr lang="es-ES" dirty="0" smtClean="0"/>
              <a:t> </a:t>
            </a:r>
            <a:endParaRPr lang="es-E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 smtClean="0"/>
              <a:t>DESALINEAMIENTO BÁSICO MÁS DESFAVORABLE: EL </a:t>
            </a:r>
            <a:r>
              <a:rPr lang="es-ES" dirty="0" smtClean="0"/>
              <a:t>OBLICUO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 smtClean="0"/>
              <a:t>CADA DESPLAZAMIENTO OBLICUO LLEVARÁ ASOCIADO UN DESPLAZAMIENTO HORIZONTAL LÍMITE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26480" y="1313472"/>
            <a:ext cx="4937760" cy="369525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FUTUROS ESTUDIOS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 smtClean="0"/>
              <a:t>MODIFICACIÓN </a:t>
            </a:r>
            <a:r>
              <a:rPr lang="es-ES" dirty="0" smtClean="0"/>
              <a:t>CARACTERISTICAS ENCÍA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 smtClean="0"/>
              <a:t>TRIDIMENSIONAL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 smtClean="0"/>
              <a:t>ESTUDIO DE MÍNIMOS PARA DESALINEAMIENTOS OBLICUOS FIJOS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 smtClean="0"/>
              <a:t>ESTUDIO OSEOINTEGRACIÓN INCOMPLETA 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12</a:t>
            </a:fld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3324431"/>
            <a:ext cx="467677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4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083" y="1043651"/>
            <a:ext cx="10058400" cy="2149925"/>
          </a:xfrm>
        </p:spPr>
        <p:txBody>
          <a:bodyPr>
            <a:noAutofit/>
          </a:bodyPr>
          <a:lstStyle/>
          <a:p>
            <a:pPr algn="ctr"/>
            <a:r>
              <a:rPr lang="es-ES" sz="8000" dirty="0" smtClean="0"/>
              <a:t>GRACIAS POR SU ATENCIÓN</a:t>
            </a:r>
            <a:endParaRPr lang="es-ES" sz="80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3683-F51F-47EC-BFAD-2ADBE904F4D2}" type="slidenum">
              <a:rPr lang="es-ES" smtClean="0"/>
              <a:t>13</a:t>
            </a:fld>
            <a:endParaRPr lang="es-ES"/>
          </a:p>
        </p:txBody>
      </p:sp>
      <p:pic>
        <p:nvPicPr>
          <p:cNvPr id="4" name="Imagen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1744" y="3740926"/>
            <a:ext cx="5002752" cy="1675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n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7415" y="3193576"/>
            <a:ext cx="3016155" cy="277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252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431</TotalTime>
  <Words>433</Words>
  <Application>Microsoft Office PowerPoint</Application>
  <PresentationFormat>Panorámica</PresentationFormat>
  <Paragraphs>128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Wingdings</vt:lpstr>
      <vt:lpstr>Wingdings 2</vt:lpstr>
      <vt:lpstr>HDOfficeLightV0</vt:lpstr>
      <vt:lpstr>Retrospección</vt:lpstr>
      <vt:lpstr>ESTUDIO MEDIANTE ELEMENTOS FINITOS DE LAS TENSIONES PROVOCADAS POR DESALINEAMIENTOS EN PUENTES DENTALES FIJOS</vt:lpstr>
      <vt:lpstr>INTRODUCCIÓN </vt:lpstr>
      <vt:lpstr>OBJETIVOS</vt:lpstr>
      <vt:lpstr>ÍNDICE</vt:lpstr>
      <vt:lpstr>CONSIDERACIONES PREVIAS</vt:lpstr>
      <vt:lpstr>BOOLEANOS</vt:lpstr>
      <vt:lpstr>MODELO ELEMENTOS FINITOS</vt:lpstr>
      <vt:lpstr>ECUACIONES RESTRICCIÓN</vt:lpstr>
      <vt:lpstr>AUTOMATIZACIÓN DEL PROCESO</vt:lpstr>
      <vt:lpstr>DESALINEAMIENTOS BÁSICOS</vt:lpstr>
      <vt:lpstr>DESALINEAMIENTOS MIXTOS</vt:lpstr>
      <vt:lpstr>CONCLUSIONES Y FUTUROS ESTUDIOS</vt:lpstr>
      <vt:lpstr>GRACIAS POR SU ATENCIÓN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TENSIONAL PARA DESALINEAMIENTOS EN PUENTES DENTALES FIJOS POR ELEMENTOS FINITOS</dc:title>
  <dc:creator>HOLA</dc:creator>
  <cp:lastModifiedBy>HOLA</cp:lastModifiedBy>
  <cp:revision>35</cp:revision>
  <dcterms:created xsi:type="dcterms:W3CDTF">2017-06-28T18:13:52Z</dcterms:created>
  <dcterms:modified xsi:type="dcterms:W3CDTF">2017-07-05T15:22:27Z</dcterms:modified>
</cp:coreProperties>
</file>