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4" r:id="rId1"/>
    <p:sldMasterId id="2147483771" r:id="rId2"/>
  </p:sldMasterIdLst>
  <p:notesMasterIdLst>
    <p:notesMasterId r:id="rId23"/>
  </p:notesMasterIdLst>
  <p:sldIdLst>
    <p:sldId id="259" r:id="rId3"/>
    <p:sldId id="258" r:id="rId4"/>
    <p:sldId id="264" r:id="rId5"/>
    <p:sldId id="265" r:id="rId6"/>
    <p:sldId id="266" r:id="rId7"/>
    <p:sldId id="267" r:id="rId8"/>
    <p:sldId id="269" r:id="rId9"/>
    <p:sldId id="272" r:id="rId10"/>
    <p:sldId id="271" r:id="rId11"/>
    <p:sldId id="270" r:id="rId12"/>
    <p:sldId id="268" r:id="rId13"/>
    <p:sldId id="273" r:id="rId14"/>
    <p:sldId id="274" r:id="rId15"/>
    <p:sldId id="275" r:id="rId16"/>
    <p:sldId id="276" r:id="rId17"/>
    <p:sldId id="277" r:id="rId18"/>
    <p:sldId id="278" r:id="rId19"/>
    <p:sldId id="279" r:id="rId20"/>
    <p:sldId id="280" r:id="rId21"/>
    <p:sldId id="281" r:id="rId22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ción predeterminada" id="{E36479B3-DBA2-44B1-855C-B70A2F85F82A}">
          <p14:sldIdLst>
            <p14:sldId id="259"/>
            <p14:sldId id="258"/>
            <p14:sldId id="264"/>
            <p14:sldId id="265"/>
            <p14:sldId id="266"/>
            <p14:sldId id="267"/>
            <p14:sldId id="269"/>
            <p14:sldId id="272"/>
            <p14:sldId id="271"/>
            <p14:sldId id="270"/>
            <p14:sldId id="268"/>
            <p14:sldId id="273"/>
            <p14:sldId id="274"/>
            <p14:sldId id="275"/>
            <p14:sldId id="276"/>
            <p14:sldId id="277"/>
            <p14:sldId id="278"/>
            <p14:sldId id="279"/>
            <p14:sldId id="280"/>
            <p14:sldId id="28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115" autoAdjust="0"/>
    <p:restoredTop sz="94660"/>
  </p:normalViewPr>
  <p:slideViewPr>
    <p:cSldViewPr snapToGrid="0">
      <p:cViewPr varScale="1">
        <p:scale>
          <a:sx n="97" d="100"/>
          <a:sy n="97" d="100"/>
        </p:scale>
        <p:origin x="33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9A8873-54D6-4ACE-B03F-3C47D579499B}" type="datetimeFigureOut">
              <a:rPr lang="es-ES" smtClean="0"/>
              <a:t>05/07/2017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FF94E5-CBC0-4892-AACF-9756E7086F8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424133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D3E70-9AC0-4BA5-8E5A-3C1B972C8CFC}" type="datetimeFigureOut">
              <a:rPr lang="es-ES" smtClean="0"/>
              <a:t>05/07/2017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7D3236-ED49-48CA-90EC-9B330A3754C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211703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D3E70-9AC0-4BA5-8E5A-3C1B972C8CFC}" type="datetimeFigureOut">
              <a:rPr lang="es-ES" smtClean="0"/>
              <a:t>05/07/2017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7D3236-ED49-48CA-90EC-9B330A3754C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728968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D3E70-9AC0-4BA5-8E5A-3C1B972C8CFC}" type="datetimeFigureOut">
              <a:rPr lang="es-ES" smtClean="0"/>
              <a:t>05/07/2017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7D3236-ED49-48CA-90EC-9B330A3754C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624382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D3E70-9AC0-4BA5-8E5A-3C1B972C8CFC}" type="datetimeFigureOut">
              <a:rPr lang="es-ES" smtClean="0"/>
              <a:t>05/07/2017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7D3236-ED49-48CA-90EC-9B330A3754C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301506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D3E70-9AC0-4BA5-8E5A-3C1B972C8CFC}" type="datetimeFigureOut">
              <a:rPr lang="es-ES" smtClean="0"/>
              <a:t>05/07/2017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7D3236-ED49-48CA-90EC-9B330A3754C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649885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D3E70-9AC0-4BA5-8E5A-3C1B972C8CFC}" type="datetimeFigureOut">
              <a:rPr lang="es-ES" smtClean="0"/>
              <a:t>05/07/2017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7D3236-ED49-48CA-90EC-9B330A3754C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836113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D3E70-9AC0-4BA5-8E5A-3C1B972C8CFC}" type="datetimeFigureOut">
              <a:rPr lang="es-ES" smtClean="0"/>
              <a:t>05/07/2017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7D3236-ED49-48CA-90EC-9B330A3754C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19302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D3E70-9AC0-4BA5-8E5A-3C1B972C8CFC}" type="datetimeFigureOut">
              <a:rPr lang="es-ES" smtClean="0"/>
              <a:t>05/07/2017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7D3236-ED49-48CA-90EC-9B330A3754C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752640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7D3236-ED49-48CA-90EC-9B330A3754C8}" type="slidenum">
              <a:rPr lang="es-ES" smtClean="0"/>
              <a:t>‹Nº›</a:t>
            </a:fld>
            <a:endParaRPr lang="es-E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D3E70-9AC0-4BA5-8E5A-3C1B972C8CFC}" type="datetimeFigureOut">
              <a:rPr lang="es-ES" smtClean="0"/>
              <a:t>05/07/2017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45168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D3E70-9AC0-4BA5-8E5A-3C1B972C8CFC}" type="datetimeFigureOut">
              <a:rPr lang="es-ES" smtClean="0"/>
              <a:t>05/07/2017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7D3236-ED49-48CA-90EC-9B330A3754C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360042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D3E70-9AC0-4BA5-8E5A-3C1B972C8CFC}" type="datetimeFigureOut">
              <a:rPr lang="es-ES" smtClean="0"/>
              <a:t>05/07/2017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7D3236-ED49-48CA-90EC-9B330A3754C8}" type="slidenum">
              <a:rPr lang="es-ES" smtClean="0"/>
              <a:t>‹Nº›</a:t>
            </a:fld>
            <a:endParaRPr lang="es-E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095147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D3E70-9AC0-4BA5-8E5A-3C1B972C8CFC}" type="datetimeFigureOut">
              <a:rPr lang="es-ES" smtClean="0"/>
              <a:t>05/07/2017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7D3236-ED49-48CA-90EC-9B330A3754C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678647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D3E70-9AC0-4BA5-8E5A-3C1B972C8CFC}" type="datetimeFigureOut">
              <a:rPr lang="es-ES" smtClean="0"/>
              <a:t>05/07/2017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7D3236-ED49-48CA-90EC-9B330A3754C8}" type="slidenum">
              <a:rPr lang="es-ES" smtClean="0"/>
              <a:t>‹Nº›</a:t>
            </a:fld>
            <a:endParaRPr lang="es-E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203210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D3E70-9AC0-4BA5-8E5A-3C1B972C8CFC}" type="datetimeFigureOut">
              <a:rPr lang="es-ES" smtClean="0"/>
              <a:t>05/07/2017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7D3236-ED49-48CA-90EC-9B330A3754C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115413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D3E70-9AC0-4BA5-8E5A-3C1B972C8CFC}" type="datetimeFigureOut">
              <a:rPr lang="es-ES" smtClean="0"/>
              <a:t>05/07/2017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7D3236-ED49-48CA-90EC-9B330A3754C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866041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D3E70-9AC0-4BA5-8E5A-3C1B972C8CFC}" type="datetimeFigureOut">
              <a:rPr lang="es-ES" smtClean="0"/>
              <a:t>05/07/2017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7D3236-ED49-48CA-90EC-9B330A3754C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769432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D3E70-9AC0-4BA5-8E5A-3C1B972C8CFC}" type="datetimeFigureOut">
              <a:rPr lang="es-ES" smtClean="0"/>
              <a:t>05/07/2017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7D3236-ED49-48CA-90EC-9B330A3754C8}" type="slidenum">
              <a:rPr lang="es-ES" smtClean="0"/>
              <a:t>‹Nº›</a:t>
            </a:fld>
            <a:endParaRPr lang="es-ES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523987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D3E70-9AC0-4BA5-8E5A-3C1B972C8CFC}" type="datetimeFigureOut">
              <a:rPr lang="es-ES" smtClean="0"/>
              <a:t>05/07/2017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7D3236-ED49-48CA-90EC-9B330A3754C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6833567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D3E70-9AC0-4BA5-8E5A-3C1B972C8CFC}" type="datetimeFigureOut">
              <a:rPr lang="es-ES" smtClean="0"/>
              <a:t>05/07/2017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7D3236-ED49-48CA-90EC-9B330A3754C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587139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D3E70-9AC0-4BA5-8E5A-3C1B972C8CFC}" type="datetimeFigureOut">
              <a:rPr lang="es-ES" smtClean="0"/>
              <a:t>05/07/2017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7D3236-ED49-48CA-90EC-9B330A3754C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1692809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D3E70-9AC0-4BA5-8E5A-3C1B972C8CFC}" type="datetimeFigureOut">
              <a:rPr lang="es-ES" smtClean="0"/>
              <a:t>05/07/2017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7D3236-ED49-48CA-90EC-9B330A3754C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1506899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D3E70-9AC0-4BA5-8E5A-3C1B972C8CFC}" type="datetimeFigureOut">
              <a:rPr lang="es-ES" smtClean="0"/>
              <a:t>05/07/2017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7D3236-ED49-48CA-90EC-9B330A3754C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7180884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D3E70-9AC0-4BA5-8E5A-3C1B972C8CFC}" type="datetimeFigureOut">
              <a:rPr lang="es-ES" smtClean="0"/>
              <a:t>05/07/2017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7D3236-ED49-48CA-90EC-9B330A3754C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6836410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D3E70-9AC0-4BA5-8E5A-3C1B972C8CFC}" type="datetimeFigureOut">
              <a:rPr lang="es-ES" smtClean="0"/>
              <a:t>05/07/2017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7D3236-ED49-48CA-90EC-9B330A3754C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2893344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D3E70-9AC0-4BA5-8E5A-3C1B972C8CFC}" type="datetimeFigureOut">
              <a:rPr lang="es-ES" smtClean="0"/>
              <a:t>05/07/2017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7D3236-ED49-48CA-90EC-9B330A3754C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3143828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D3E70-9AC0-4BA5-8E5A-3C1B972C8CFC}" type="datetimeFigureOut">
              <a:rPr lang="es-ES" smtClean="0"/>
              <a:t>05/07/2017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7D3236-ED49-48CA-90EC-9B330A3754C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2398933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D3E70-9AC0-4BA5-8E5A-3C1B972C8CFC}" type="datetimeFigureOut">
              <a:rPr lang="es-ES" smtClean="0"/>
              <a:t>05/07/2017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7D3236-ED49-48CA-90EC-9B330A3754C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5379193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D3E70-9AC0-4BA5-8E5A-3C1B972C8CFC}" type="datetimeFigureOut">
              <a:rPr lang="es-ES" smtClean="0"/>
              <a:t>05/07/2017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7D3236-ED49-48CA-90EC-9B330A3754C8}" type="slidenum">
              <a:rPr lang="es-ES" smtClean="0"/>
              <a:t>‹Nº›</a:t>
            </a:fld>
            <a:endParaRPr lang="es-ES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3582744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D3E70-9AC0-4BA5-8E5A-3C1B972C8CFC}" type="datetimeFigureOut">
              <a:rPr lang="es-ES" smtClean="0"/>
              <a:t>05/07/2017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7D3236-ED49-48CA-90EC-9B330A3754C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0154881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 smtClean="0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D3E70-9AC0-4BA5-8E5A-3C1B972C8CFC}" type="datetimeFigureOut">
              <a:rPr lang="es-ES" smtClean="0"/>
              <a:t>05/07/2017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7D3236-ED49-48CA-90EC-9B330A3754C8}" type="slidenum">
              <a:rPr lang="es-ES" smtClean="0"/>
              <a:t>‹Nº›</a:t>
            </a:fld>
            <a:endParaRPr lang="es-ES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4395686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 smtClean="0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D3E70-9AC0-4BA5-8E5A-3C1B972C8CFC}" type="datetimeFigureOut">
              <a:rPr lang="es-ES" smtClean="0"/>
              <a:t>05/07/2017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7D3236-ED49-48CA-90EC-9B330A3754C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7395176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D3E70-9AC0-4BA5-8E5A-3C1B972C8CFC}" type="datetimeFigureOut">
              <a:rPr lang="es-ES" smtClean="0"/>
              <a:t>05/07/2017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7D3236-ED49-48CA-90EC-9B330A3754C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8289705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D3E70-9AC0-4BA5-8E5A-3C1B972C8CFC}" type="datetimeFigureOut">
              <a:rPr lang="es-ES" smtClean="0"/>
              <a:t>05/07/2017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7D3236-ED49-48CA-90EC-9B330A3754C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774509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slideLayout" Target="../slideLayouts/slideLayout33.xml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9D3E70-9AC0-4BA5-8E5A-3C1B972C8CFC}" type="datetimeFigureOut">
              <a:rPr lang="es-ES" smtClean="0"/>
              <a:t>05/07/2017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577D3236-ED49-48CA-90EC-9B330A3754C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19134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  <p:sldLayoutId id="2147483764" r:id="rId10"/>
    <p:sldLayoutId id="2147483765" r:id="rId11"/>
    <p:sldLayoutId id="2147483766" r:id="rId12"/>
    <p:sldLayoutId id="2147483767" r:id="rId13"/>
    <p:sldLayoutId id="2147483768" r:id="rId14"/>
    <p:sldLayoutId id="2147483769" r:id="rId15"/>
    <p:sldLayoutId id="214748377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F69D3E70-9AC0-4BA5-8E5A-3C1B972C8CFC}" type="datetimeFigureOut">
              <a:rPr lang="es-ES" smtClean="0"/>
              <a:t>05/07/2017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577D3236-ED49-48CA-90EC-9B330A3754C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628707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74" r:id="rId3"/>
    <p:sldLayoutId id="2147483775" r:id="rId4"/>
    <p:sldLayoutId id="2147483776" r:id="rId5"/>
    <p:sldLayoutId id="2147483777" r:id="rId6"/>
    <p:sldLayoutId id="2147483778" r:id="rId7"/>
    <p:sldLayoutId id="2147483779" r:id="rId8"/>
    <p:sldLayoutId id="2147483780" r:id="rId9"/>
    <p:sldLayoutId id="2147483781" r:id="rId10"/>
    <p:sldLayoutId id="2147483782" r:id="rId11"/>
    <p:sldLayoutId id="2147483783" r:id="rId12"/>
    <p:sldLayoutId id="2147483784" r:id="rId13"/>
    <p:sldLayoutId id="2147483785" r:id="rId14"/>
    <p:sldLayoutId id="2147483786" r:id="rId15"/>
    <p:sldLayoutId id="2147483787" r:id="rId16"/>
    <p:sldLayoutId id="2147483788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4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7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4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0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4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3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4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505" y="2535117"/>
            <a:ext cx="5979302" cy="4131154"/>
          </a:xfrm>
          <a:prstGeom prst="rect">
            <a:avLst/>
          </a:prstGeom>
        </p:spPr>
      </p:pic>
      <p:sp>
        <p:nvSpPr>
          <p:cNvPr id="10" name="CuadroTexto 9"/>
          <p:cNvSpPr txBox="1"/>
          <p:nvPr/>
        </p:nvSpPr>
        <p:spPr>
          <a:xfrm>
            <a:off x="1140542" y="334298"/>
            <a:ext cx="10668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800" b="1" dirty="0" smtClean="0"/>
              <a:t>Modelado </a:t>
            </a:r>
            <a:r>
              <a:rPr lang="es-ES" sz="4800" b="1" dirty="0"/>
              <a:t>y simulación </a:t>
            </a:r>
            <a:r>
              <a:rPr lang="es-ES" sz="4800" b="1" dirty="0" smtClean="0"/>
              <a:t>dinámica del automóvil Fiat/</a:t>
            </a:r>
            <a:r>
              <a:rPr lang="es-ES" sz="4800" b="1" dirty="0" err="1" smtClean="0"/>
              <a:t>Seat</a:t>
            </a:r>
            <a:r>
              <a:rPr lang="es-ES" sz="4800" b="1" dirty="0" smtClean="0"/>
              <a:t> 600</a:t>
            </a:r>
            <a:endParaRPr lang="es-ES" sz="1400" dirty="0"/>
          </a:p>
        </p:txBody>
      </p:sp>
      <p:sp>
        <p:nvSpPr>
          <p:cNvPr id="11" name="CuadroTexto 10"/>
          <p:cNvSpPr txBox="1"/>
          <p:nvPr/>
        </p:nvSpPr>
        <p:spPr>
          <a:xfrm>
            <a:off x="5555227" y="2271270"/>
            <a:ext cx="506420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4000" dirty="0" smtClean="0"/>
              <a:t>Víctor Sevilla </a:t>
            </a:r>
            <a:r>
              <a:rPr lang="es-ES" sz="4000" dirty="0" err="1" smtClean="0"/>
              <a:t>Lacruz</a:t>
            </a:r>
            <a:endParaRPr lang="es-ES" sz="4000" dirty="0"/>
          </a:p>
        </p:txBody>
      </p:sp>
      <p:sp>
        <p:nvSpPr>
          <p:cNvPr id="12" name="CuadroTexto 11"/>
          <p:cNvSpPr txBox="1"/>
          <p:nvPr/>
        </p:nvSpPr>
        <p:spPr>
          <a:xfrm>
            <a:off x="5555227" y="2979156"/>
            <a:ext cx="49584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 dirty="0" smtClean="0"/>
              <a:t>Tutor:  Josep Lluís Suñer Martínez</a:t>
            </a:r>
            <a:endParaRPr lang="es-ES" sz="2400" dirty="0"/>
          </a:p>
        </p:txBody>
      </p:sp>
      <p:sp>
        <p:nvSpPr>
          <p:cNvPr id="13" name="AutoShape 8" descr="Resultado de imagen de universitat politecnica de valencia pn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14" name="AutoShape 10" descr="Resultado de imagen de universitat politecnica de valencia 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15" name="Imagen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854" y="5126732"/>
            <a:ext cx="4898146" cy="1731268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69993"/>
            <a:ext cx="4160334" cy="1560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1319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77334" y="324465"/>
            <a:ext cx="8596668" cy="1320800"/>
          </a:xfrm>
        </p:spPr>
        <p:txBody>
          <a:bodyPr/>
          <a:lstStyle/>
          <a:p>
            <a:r>
              <a:rPr lang="es-ES" dirty="0" smtClean="0"/>
              <a:t>ÍNDICE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77334" y="984865"/>
            <a:ext cx="8596668" cy="5573251"/>
          </a:xfrm>
        </p:spPr>
        <p:txBody>
          <a:bodyPr>
            <a:normAutofit fontScale="92500" lnSpcReduction="10000"/>
          </a:bodyPr>
          <a:lstStyle/>
          <a:p>
            <a:pPr>
              <a:buClr>
                <a:schemeClr val="tx2">
                  <a:lumMod val="75000"/>
                </a:schemeClr>
              </a:buClr>
              <a:buAutoNum type="arabicPeriod"/>
            </a:pPr>
            <a:r>
              <a:rPr lang="es-ES" dirty="0" smtClean="0">
                <a:solidFill>
                  <a:schemeClr val="tx2">
                    <a:lumMod val="75000"/>
                  </a:schemeClr>
                </a:solidFill>
              </a:rPr>
              <a:t>Introducción</a:t>
            </a:r>
          </a:p>
          <a:p>
            <a:pPr>
              <a:buClr>
                <a:schemeClr val="tx2">
                  <a:lumMod val="75000"/>
                </a:schemeClr>
              </a:buClr>
              <a:buAutoNum type="arabicPeriod"/>
            </a:pPr>
            <a:r>
              <a:rPr lang="es-ES" dirty="0" smtClean="0">
                <a:solidFill>
                  <a:schemeClr val="tx2">
                    <a:lumMod val="75000"/>
                  </a:schemeClr>
                </a:solidFill>
              </a:rPr>
              <a:t>Historia del vehículo</a:t>
            </a:r>
          </a:p>
          <a:p>
            <a:pPr>
              <a:buClr>
                <a:schemeClr val="tx2">
                  <a:lumMod val="75000"/>
                </a:schemeClr>
              </a:buClr>
              <a:buAutoNum type="arabicPeriod"/>
            </a:pPr>
            <a:r>
              <a:rPr lang="es-ES" dirty="0" smtClean="0">
                <a:solidFill>
                  <a:schemeClr val="tx2">
                    <a:lumMod val="75000"/>
                  </a:schemeClr>
                </a:solidFill>
              </a:rPr>
              <a:t>Herramientas empleadas</a:t>
            </a:r>
          </a:p>
          <a:p>
            <a:pPr>
              <a:buClr>
                <a:schemeClr val="tx2">
                  <a:lumMod val="75000"/>
                </a:schemeClr>
              </a:buClr>
              <a:buAutoNum type="arabicPeriod"/>
            </a:pPr>
            <a:r>
              <a:rPr lang="es-ES" dirty="0" smtClean="0">
                <a:solidFill>
                  <a:schemeClr val="tx2">
                    <a:lumMod val="75000"/>
                  </a:schemeClr>
                </a:solidFill>
              </a:rPr>
              <a:t>Modelado del vehículo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s-ES" dirty="0" smtClean="0">
                <a:solidFill>
                  <a:schemeClr val="tx2">
                    <a:lumMod val="75000"/>
                  </a:schemeClr>
                </a:solidFill>
              </a:rPr>
              <a:t>	</a:t>
            </a:r>
            <a:r>
              <a:rPr lang="es-ES" sz="1200" dirty="0" smtClean="0">
                <a:solidFill>
                  <a:schemeClr val="tx2">
                    <a:lumMod val="75000"/>
                  </a:schemeClr>
                </a:solidFill>
              </a:rPr>
              <a:t>4.1 Chasis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s-ES" sz="1200" dirty="0">
                <a:solidFill>
                  <a:schemeClr val="tx2">
                    <a:lumMod val="75000"/>
                  </a:schemeClr>
                </a:solidFill>
              </a:rPr>
              <a:t>	</a:t>
            </a:r>
            <a:r>
              <a:rPr lang="es-ES" sz="1200" dirty="0" smtClean="0">
                <a:solidFill>
                  <a:schemeClr val="tx2">
                    <a:lumMod val="75000"/>
                  </a:schemeClr>
                </a:solidFill>
              </a:rPr>
              <a:t>4.2 Suspensión delantera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s-ES" sz="1200" dirty="0">
                <a:solidFill>
                  <a:schemeClr val="tx2">
                    <a:lumMod val="75000"/>
                  </a:schemeClr>
                </a:solidFill>
              </a:rPr>
              <a:t>	</a:t>
            </a:r>
            <a:r>
              <a:rPr lang="es-ES" sz="1200" dirty="0" smtClean="0">
                <a:solidFill>
                  <a:schemeClr val="tx2">
                    <a:lumMod val="75000"/>
                  </a:schemeClr>
                </a:solidFill>
              </a:rPr>
              <a:t>4.3 Suspensión trasera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s-ES" sz="1200" dirty="0">
                <a:solidFill>
                  <a:schemeClr val="tx2">
                    <a:lumMod val="75000"/>
                  </a:schemeClr>
                </a:solidFill>
              </a:rPr>
              <a:t>	</a:t>
            </a:r>
            <a:r>
              <a:rPr lang="es-ES" sz="1200" dirty="0" smtClean="0">
                <a:solidFill>
                  <a:schemeClr val="tx2">
                    <a:lumMod val="75000"/>
                  </a:schemeClr>
                </a:solidFill>
              </a:rPr>
              <a:t>4.4 Dirección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s-ES" sz="1200" dirty="0">
                <a:solidFill>
                  <a:schemeClr val="tx2">
                    <a:lumMod val="75000"/>
                  </a:schemeClr>
                </a:solidFill>
              </a:rPr>
              <a:t>	</a:t>
            </a:r>
            <a:r>
              <a:rPr lang="es-ES" sz="1200" dirty="0" smtClean="0">
                <a:solidFill>
                  <a:schemeClr val="tx2">
                    <a:lumMod val="75000"/>
                  </a:schemeClr>
                </a:solidFill>
              </a:rPr>
              <a:t>4.5 Motor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s-ES" sz="1200" dirty="0">
                <a:solidFill>
                  <a:schemeClr val="tx2">
                    <a:lumMod val="75000"/>
                  </a:schemeClr>
                </a:solidFill>
              </a:rPr>
              <a:t>	</a:t>
            </a:r>
            <a:r>
              <a:rPr lang="es-ES" sz="1200" dirty="0" smtClean="0">
                <a:solidFill>
                  <a:schemeClr val="tx2">
                    <a:lumMod val="75000"/>
                  </a:schemeClr>
                </a:solidFill>
              </a:rPr>
              <a:t>4.6 Ruedas y frenos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s-ES" sz="1200" dirty="0">
                <a:solidFill>
                  <a:schemeClr val="tx2">
                    <a:lumMod val="75000"/>
                  </a:schemeClr>
                </a:solidFill>
              </a:rPr>
              <a:t>	</a:t>
            </a:r>
            <a:r>
              <a:rPr lang="es-ES" sz="1200" dirty="0" smtClean="0">
                <a:solidFill>
                  <a:schemeClr val="tx2">
                    <a:lumMod val="75000"/>
                  </a:schemeClr>
                </a:solidFill>
              </a:rPr>
              <a:t>4.7 Vehículo final</a:t>
            </a:r>
            <a:endParaRPr lang="es-ES" dirty="0" smtClean="0">
              <a:solidFill>
                <a:schemeClr val="tx2">
                  <a:lumMod val="75000"/>
                </a:schemeClr>
              </a:solidFill>
            </a:endParaRPr>
          </a:p>
          <a:p>
            <a:pPr>
              <a:buClr>
                <a:schemeClr val="tx2">
                  <a:lumMod val="75000"/>
                </a:schemeClr>
              </a:buClr>
              <a:buFont typeface="+mj-lt"/>
              <a:buAutoNum type="arabicPeriod" startAt="5"/>
            </a:pPr>
            <a:r>
              <a:rPr lang="es-ES" dirty="0" smtClean="0">
                <a:solidFill>
                  <a:schemeClr val="tx2">
                    <a:lumMod val="75000"/>
                  </a:schemeClr>
                </a:solidFill>
              </a:rPr>
              <a:t>Simulación del vehículo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s-ES" sz="1200" dirty="0" smtClean="0">
                <a:solidFill>
                  <a:schemeClr val="tx2">
                    <a:lumMod val="75000"/>
                  </a:schemeClr>
                </a:solidFill>
              </a:rPr>
              <a:t>	5.1 Simulación suspensión delantera y dirección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s-ES" sz="1200" dirty="0">
                <a:solidFill>
                  <a:schemeClr val="tx2">
                    <a:lumMod val="75000"/>
                  </a:schemeClr>
                </a:solidFill>
              </a:rPr>
              <a:t>	</a:t>
            </a:r>
            <a:r>
              <a:rPr lang="es-ES" sz="1200" dirty="0" smtClean="0">
                <a:solidFill>
                  <a:schemeClr val="tx2">
                    <a:lumMod val="75000"/>
                  </a:schemeClr>
                </a:solidFill>
              </a:rPr>
              <a:t>5.2 Simulación suspensión trasera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s-ES" sz="1200" dirty="0">
                <a:solidFill>
                  <a:schemeClr val="tx2">
                    <a:lumMod val="75000"/>
                  </a:schemeClr>
                </a:solidFill>
              </a:rPr>
              <a:t>	</a:t>
            </a:r>
            <a:r>
              <a:rPr lang="es-ES" sz="1200" dirty="0" smtClean="0">
                <a:solidFill>
                  <a:schemeClr val="tx2">
                    <a:lumMod val="75000"/>
                  </a:schemeClr>
                </a:solidFill>
              </a:rPr>
              <a:t>5.3 Simulación de aceleración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s-ES" sz="1200" dirty="0">
                <a:solidFill>
                  <a:schemeClr val="tx2">
                    <a:lumMod val="75000"/>
                  </a:schemeClr>
                </a:solidFill>
              </a:rPr>
              <a:t>	</a:t>
            </a:r>
            <a:r>
              <a:rPr lang="es-ES" sz="1200" dirty="0" smtClean="0">
                <a:solidFill>
                  <a:schemeClr val="tx2">
                    <a:lumMod val="75000"/>
                  </a:schemeClr>
                </a:solidFill>
              </a:rPr>
              <a:t>5.4 Simulación de frenado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s-ES" sz="1200" dirty="0">
                <a:solidFill>
                  <a:schemeClr val="tx2">
                    <a:lumMod val="75000"/>
                  </a:schemeClr>
                </a:solidFill>
              </a:rPr>
              <a:t>	</a:t>
            </a:r>
            <a:r>
              <a:rPr lang="es-ES" sz="1200" dirty="0" smtClean="0">
                <a:solidFill>
                  <a:schemeClr val="tx2">
                    <a:lumMod val="75000"/>
                  </a:schemeClr>
                </a:solidFill>
              </a:rPr>
              <a:t>5.5 Simulación de frenado en curva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s-ES" sz="1200" dirty="0">
                <a:solidFill>
                  <a:schemeClr val="tx2">
                    <a:lumMod val="75000"/>
                  </a:schemeClr>
                </a:solidFill>
              </a:rPr>
              <a:t>	</a:t>
            </a:r>
            <a:r>
              <a:rPr lang="es-ES" sz="1200" dirty="0" smtClean="0">
                <a:solidFill>
                  <a:schemeClr val="tx2">
                    <a:lumMod val="75000"/>
                  </a:schemeClr>
                </a:solidFill>
              </a:rPr>
              <a:t>5.6 Simulación de aceleración un curva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s-ES" sz="1200" dirty="0">
                <a:solidFill>
                  <a:schemeClr val="tx2">
                    <a:lumMod val="75000"/>
                  </a:schemeClr>
                </a:solidFill>
              </a:rPr>
              <a:t>	</a:t>
            </a:r>
            <a:r>
              <a:rPr lang="es-ES" sz="1200" dirty="0" smtClean="0">
                <a:solidFill>
                  <a:schemeClr val="tx2">
                    <a:lumMod val="75000"/>
                  </a:schemeClr>
                </a:solidFill>
              </a:rPr>
              <a:t>5.6 Simulación ISO </a:t>
            </a:r>
            <a:r>
              <a:rPr lang="es-ES" sz="1200" dirty="0" err="1" smtClean="0">
                <a:solidFill>
                  <a:schemeClr val="tx2">
                    <a:lumMod val="75000"/>
                  </a:schemeClr>
                </a:solidFill>
              </a:rPr>
              <a:t>Lane</a:t>
            </a:r>
            <a:r>
              <a:rPr lang="es-ES" sz="12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s-ES" sz="1200" dirty="0" err="1" smtClean="0">
                <a:solidFill>
                  <a:schemeClr val="tx2">
                    <a:lumMod val="75000"/>
                  </a:schemeClr>
                </a:solidFill>
              </a:rPr>
              <a:t>Change</a:t>
            </a:r>
            <a:endParaRPr lang="es-ES" dirty="0" smtClean="0">
              <a:solidFill>
                <a:schemeClr val="tx2">
                  <a:lumMod val="75000"/>
                </a:schemeClr>
              </a:solidFill>
            </a:endParaRPr>
          </a:p>
          <a:p>
            <a:pPr>
              <a:buClr>
                <a:schemeClr val="tx2">
                  <a:lumMod val="75000"/>
                </a:schemeClr>
              </a:buClr>
              <a:buFont typeface="+mj-lt"/>
              <a:buAutoNum type="arabicPeriod" startAt="6"/>
            </a:pPr>
            <a:r>
              <a:rPr lang="es-ES" dirty="0" smtClean="0">
                <a:solidFill>
                  <a:schemeClr val="tx2">
                    <a:lumMod val="75000"/>
                  </a:schemeClr>
                </a:solidFill>
              </a:rPr>
              <a:t>Conclusiones</a:t>
            </a:r>
            <a:endParaRPr lang="es-ES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86109">
            <a:off x="6912643" y="3661173"/>
            <a:ext cx="5131572" cy="3428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8884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86109">
            <a:off x="6912643" y="3661173"/>
            <a:ext cx="5131572" cy="3428291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77334" y="324465"/>
            <a:ext cx="8596668" cy="1320800"/>
          </a:xfrm>
        </p:spPr>
        <p:txBody>
          <a:bodyPr/>
          <a:lstStyle/>
          <a:p>
            <a:r>
              <a:rPr lang="es-ES" dirty="0" smtClean="0"/>
              <a:t>1. Introducción</a:t>
            </a:r>
            <a:endParaRPr lang="es-ES" dirty="0"/>
          </a:p>
        </p:txBody>
      </p:sp>
      <p:sp>
        <p:nvSpPr>
          <p:cNvPr id="7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11777953" y="6375553"/>
            <a:ext cx="414047" cy="365125"/>
          </a:xfrm>
        </p:spPr>
        <p:txBody>
          <a:bodyPr/>
          <a:lstStyle/>
          <a:p>
            <a:r>
              <a:rPr lang="es-ES" sz="2800" dirty="0" smtClean="0">
                <a:solidFill>
                  <a:schemeClr val="bg1"/>
                </a:solidFill>
              </a:rPr>
              <a:t>1</a:t>
            </a:r>
            <a:endParaRPr lang="es-ES" sz="2800" dirty="0">
              <a:solidFill>
                <a:schemeClr val="bg1"/>
              </a:solidFill>
            </a:endParaRPr>
          </a:p>
        </p:txBody>
      </p:sp>
      <p:sp>
        <p:nvSpPr>
          <p:cNvPr id="6" name="Marcador de contenido 5"/>
          <p:cNvSpPr>
            <a:spLocks noGrp="1"/>
          </p:cNvSpPr>
          <p:nvPr>
            <p:ph idx="1"/>
          </p:nvPr>
        </p:nvSpPr>
        <p:spPr>
          <a:xfrm>
            <a:off x="677334" y="984865"/>
            <a:ext cx="8706696" cy="3880773"/>
          </a:xfrm>
        </p:spPr>
        <p:txBody>
          <a:bodyPr>
            <a:noAutofit/>
          </a:bodyPr>
          <a:lstStyle/>
          <a:p>
            <a:r>
              <a:rPr lang="es-ES" sz="2000" dirty="0" smtClean="0"/>
              <a:t>Nuevas herramientas tecnológicas para el estudio del automóvil.</a:t>
            </a:r>
          </a:p>
          <a:p>
            <a:endParaRPr lang="es-ES" sz="2000" dirty="0"/>
          </a:p>
          <a:p>
            <a:endParaRPr lang="es-ES" sz="2000" dirty="0" smtClean="0"/>
          </a:p>
          <a:p>
            <a:endParaRPr lang="es-ES" sz="2000" dirty="0"/>
          </a:p>
          <a:p>
            <a:endParaRPr lang="es-ES" sz="2000" dirty="0" smtClean="0"/>
          </a:p>
          <a:p>
            <a:endParaRPr lang="es-ES" sz="2000" dirty="0" smtClean="0"/>
          </a:p>
          <a:p>
            <a:r>
              <a:rPr lang="es-ES" sz="2000" dirty="0" smtClean="0"/>
              <a:t>Tratar de adaptar vehículos clásicos a estas tecnologías.</a:t>
            </a:r>
          </a:p>
          <a:p>
            <a:endParaRPr lang="es-ES" sz="2000" dirty="0"/>
          </a:p>
          <a:p>
            <a:endParaRPr lang="es-ES" sz="2000" dirty="0" smtClean="0"/>
          </a:p>
          <a:p>
            <a:endParaRPr lang="es-ES" sz="2000" dirty="0"/>
          </a:p>
          <a:p>
            <a:endParaRPr lang="es-ES" sz="2000" dirty="0" smtClean="0"/>
          </a:p>
          <a:p>
            <a:endParaRPr lang="es-ES" sz="2000" dirty="0" smtClean="0"/>
          </a:p>
          <a:p>
            <a:r>
              <a:rPr lang="es-ES" sz="2000" dirty="0" smtClean="0"/>
              <a:t>Posibles mejoras a vehículos clásicos gracias a estas tecno</a:t>
            </a:r>
            <a:r>
              <a:rPr lang="es-ES" sz="2000" dirty="0" smtClean="0">
                <a:solidFill>
                  <a:schemeClr val="tx2">
                    <a:lumMod val="75000"/>
                  </a:schemeClr>
                </a:solidFill>
              </a:rPr>
              <a:t>logías.</a:t>
            </a:r>
            <a:endParaRPr lang="es-ES" sz="20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8" name="Picture 2" descr="Resultado de imagen de magic car c4d simulation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99" t="12288" r="31340" b="30651"/>
          <a:stretch/>
        </p:blipFill>
        <p:spPr bwMode="auto">
          <a:xfrm>
            <a:off x="1240903" y="1400869"/>
            <a:ext cx="3808499" cy="2031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documents.mscsoftware.com/sites/default/files/inline-images/force_graphics_0.gif"/>
          <p:cNvPicPr>
            <a:picLocks noChangeAspect="1" noChangeArrowheads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1596" y="1436945"/>
            <a:ext cx="3802406" cy="2064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Resultado de imagen de concentracion de coches clasico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9608" y="4023887"/>
            <a:ext cx="5212450" cy="2114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2920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Imagen relacionad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5067" y="4214249"/>
            <a:ext cx="3223833" cy="1996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86109">
            <a:off x="6912643" y="3661173"/>
            <a:ext cx="5131572" cy="3428291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77334" y="324465"/>
            <a:ext cx="8596668" cy="1320800"/>
          </a:xfrm>
        </p:spPr>
        <p:txBody>
          <a:bodyPr/>
          <a:lstStyle/>
          <a:p>
            <a:r>
              <a:rPr lang="es-ES" dirty="0" smtClean="0"/>
              <a:t>2. Historia del vehículo</a:t>
            </a:r>
            <a:endParaRPr lang="es-ES" dirty="0"/>
          </a:p>
        </p:txBody>
      </p:sp>
      <p:sp>
        <p:nvSpPr>
          <p:cNvPr id="7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11777953" y="6375553"/>
            <a:ext cx="414047" cy="365125"/>
          </a:xfrm>
        </p:spPr>
        <p:txBody>
          <a:bodyPr/>
          <a:lstStyle/>
          <a:p>
            <a:r>
              <a:rPr lang="es-ES" sz="2800" dirty="0" smtClean="0">
                <a:solidFill>
                  <a:schemeClr val="bg1"/>
                </a:solidFill>
              </a:rPr>
              <a:t>2</a:t>
            </a:r>
            <a:endParaRPr lang="es-ES" sz="2800" dirty="0">
              <a:solidFill>
                <a:schemeClr val="bg1"/>
              </a:solidFill>
            </a:endParaRPr>
          </a:p>
        </p:txBody>
      </p:sp>
      <p:sp>
        <p:nvSpPr>
          <p:cNvPr id="6" name="Marcador de contenido 5"/>
          <p:cNvSpPr>
            <a:spLocks noGrp="1"/>
          </p:cNvSpPr>
          <p:nvPr>
            <p:ph idx="1"/>
          </p:nvPr>
        </p:nvSpPr>
        <p:spPr>
          <a:xfrm>
            <a:off x="677334" y="1064887"/>
            <a:ext cx="8596668" cy="5675791"/>
          </a:xfrm>
        </p:spPr>
        <p:txBody>
          <a:bodyPr>
            <a:normAutofit/>
          </a:bodyPr>
          <a:lstStyle/>
          <a:p>
            <a:r>
              <a:rPr lang="es-ES" dirty="0" smtClean="0"/>
              <a:t>Presentando por Fiat en 1955 (Ginebra). Sucesor del Fiat 500.</a:t>
            </a:r>
          </a:p>
          <a:p>
            <a:endParaRPr lang="es-ES" dirty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/>
          </a:p>
          <a:p>
            <a:pPr marL="0" indent="0">
              <a:buNone/>
            </a:pPr>
            <a:endParaRPr lang="es-ES" dirty="0"/>
          </a:p>
          <a:p>
            <a:pPr marL="0" indent="0">
              <a:buNone/>
            </a:pPr>
            <a:endParaRPr lang="es-ES" dirty="0" smtClean="0"/>
          </a:p>
          <a:p>
            <a:r>
              <a:rPr lang="es-ES" dirty="0" smtClean="0"/>
              <a:t>Fabricado en España por </a:t>
            </a:r>
            <a:r>
              <a:rPr lang="es-ES" dirty="0" err="1" smtClean="0"/>
              <a:t>Seat</a:t>
            </a:r>
            <a:r>
              <a:rPr lang="es-ES" dirty="0" smtClean="0"/>
              <a:t> (Sociedad Española de Automóviles de Turismo).</a:t>
            </a:r>
          </a:p>
          <a:p>
            <a:endParaRPr lang="es-ES" dirty="0"/>
          </a:p>
          <a:p>
            <a:endParaRPr lang="es-ES" dirty="0" smtClean="0"/>
          </a:p>
          <a:p>
            <a:endParaRPr lang="es-ES" dirty="0"/>
          </a:p>
          <a:p>
            <a:endParaRPr lang="es-ES" dirty="0" smtClean="0"/>
          </a:p>
          <a:p>
            <a:endParaRPr lang="es-ES" dirty="0" smtClean="0"/>
          </a:p>
          <a:p>
            <a:r>
              <a:rPr lang="es-ES" dirty="0" smtClean="0"/>
              <a:t>Pilar fundamental del Plan de Desarrollo económico.</a:t>
            </a:r>
          </a:p>
          <a:p>
            <a:endParaRPr lang="es-ES" dirty="0"/>
          </a:p>
        </p:txBody>
      </p:sp>
      <p:pic>
        <p:nvPicPr>
          <p:cNvPr id="2050" name="Picture 2" descr="Resultado de imagen de fiat 600 seat 60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7562" y="1428564"/>
            <a:ext cx="3881966" cy="2218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n 8" descr="Resultado de imagen de fabrica seat barcelona zona franca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8177" y="4214249"/>
            <a:ext cx="3080990" cy="199605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90397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77334" y="324465"/>
            <a:ext cx="8596668" cy="1320800"/>
          </a:xfrm>
        </p:spPr>
        <p:txBody>
          <a:bodyPr/>
          <a:lstStyle/>
          <a:p>
            <a:r>
              <a:rPr lang="es-ES" dirty="0" smtClean="0"/>
              <a:t>3. Herramientas empleadas</a:t>
            </a:r>
            <a:endParaRPr lang="es-ES" dirty="0"/>
          </a:p>
        </p:txBody>
      </p:sp>
      <p:sp>
        <p:nvSpPr>
          <p:cNvPr id="7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11777953" y="6375553"/>
            <a:ext cx="414047" cy="365125"/>
          </a:xfrm>
        </p:spPr>
        <p:txBody>
          <a:bodyPr/>
          <a:lstStyle/>
          <a:p>
            <a:r>
              <a:rPr lang="es-ES" sz="2800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idx="1"/>
          </p:nvPr>
        </p:nvSpPr>
        <p:spPr>
          <a:xfrm>
            <a:off x="677334" y="1494545"/>
            <a:ext cx="8596668" cy="3880773"/>
          </a:xfrm>
        </p:spPr>
        <p:txBody>
          <a:bodyPr>
            <a:normAutofit/>
          </a:bodyPr>
          <a:lstStyle/>
          <a:p>
            <a:r>
              <a:rPr lang="es-ES" sz="3200" dirty="0" smtClean="0"/>
              <a:t>MSC Adams Car</a:t>
            </a:r>
          </a:p>
          <a:p>
            <a:endParaRPr lang="es-ES" sz="3200" dirty="0" smtClean="0"/>
          </a:p>
          <a:p>
            <a:r>
              <a:rPr lang="es-ES" sz="3200" dirty="0" err="1" smtClean="0"/>
              <a:t>SolidWorks</a:t>
            </a:r>
            <a:r>
              <a:rPr lang="es-ES" sz="3200" dirty="0" smtClean="0"/>
              <a:t> </a:t>
            </a:r>
            <a:r>
              <a:rPr lang="es-ES" sz="3200" dirty="0" err="1" smtClean="0"/>
              <a:t>Student</a:t>
            </a:r>
            <a:r>
              <a:rPr lang="es-ES" sz="3200" dirty="0" smtClean="0"/>
              <a:t> </a:t>
            </a:r>
            <a:r>
              <a:rPr lang="es-ES" sz="3200" dirty="0" err="1" smtClean="0"/>
              <a:t>Edition</a:t>
            </a:r>
            <a:r>
              <a:rPr lang="es-ES" sz="3200" dirty="0" smtClean="0"/>
              <a:t> 2016</a:t>
            </a:r>
          </a:p>
          <a:p>
            <a:endParaRPr lang="es-ES" sz="3200" dirty="0" smtClean="0"/>
          </a:p>
          <a:p>
            <a:r>
              <a:rPr lang="es-ES" sz="3200" dirty="0" smtClean="0"/>
              <a:t>Autodesk AutoCAD</a:t>
            </a:r>
            <a:endParaRPr lang="es-ES" sz="3200" dirty="0"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86109">
            <a:off x="6912643" y="3661173"/>
            <a:ext cx="5131572" cy="3428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7815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77334" y="324465"/>
            <a:ext cx="8596668" cy="1320800"/>
          </a:xfrm>
        </p:spPr>
        <p:txBody>
          <a:bodyPr/>
          <a:lstStyle/>
          <a:p>
            <a:r>
              <a:rPr lang="es-ES" dirty="0" smtClean="0"/>
              <a:t>4.1 modelado del vehículo - Chasis</a:t>
            </a:r>
            <a:endParaRPr lang="es-ES" dirty="0"/>
          </a:p>
        </p:txBody>
      </p:sp>
      <p:sp>
        <p:nvSpPr>
          <p:cNvPr id="7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11777953" y="6375553"/>
            <a:ext cx="414047" cy="365125"/>
          </a:xfrm>
        </p:spPr>
        <p:txBody>
          <a:bodyPr/>
          <a:lstStyle/>
          <a:p>
            <a:r>
              <a:rPr lang="es-ES" sz="2800" dirty="0" smtClean="0">
                <a:solidFill>
                  <a:schemeClr val="bg1"/>
                </a:solidFill>
              </a:rPr>
              <a:t>4</a:t>
            </a:r>
            <a:endParaRPr lang="es-ES" sz="2800" dirty="0">
              <a:solidFill>
                <a:schemeClr val="bg1"/>
              </a:solidFill>
            </a:endParaRP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86109">
            <a:off x="6912643" y="3661173"/>
            <a:ext cx="5131572" cy="3428291"/>
          </a:xfrm>
          <a:prstGeom prst="rect">
            <a:avLst/>
          </a:prstGeom>
        </p:spPr>
      </p:pic>
      <p:pic>
        <p:nvPicPr>
          <p:cNvPr id="9" name="Imagen 8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334" y="1016817"/>
            <a:ext cx="4179127" cy="31553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agen 9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7100" y="3218732"/>
            <a:ext cx="4543868" cy="3357715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Marcador de contenido 5"/>
          <p:cNvSpPr>
            <a:spLocks noGrp="1"/>
          </p:cNvSpPr>
          <p:nvPr>
            <p:ph idx="1"/>
          </p:nvPr>
        </p:nvSpPr>
        <p:spPr>
          <a:xfrm>
            <a:off x="4856461" y="1016817"/>
            <a:ext cx="4935239" cy="3880773"/>
          </a:xfrm>
        </p:spPr>
        <p:txBody>
          <a:bodyPr>
            <a:noAutofit/>
          </a:bodyPr>
          <a:lstStyle/>
          <a:p>
            <a:r>
              <a:rPr lang="es-ES" sz="2800" dirty="0" smtClean="0"/>
              <a:t>Importación archivo CAD.</a:t>
            </a:r>
          </a:p>
          <a:p>
            <a:endParaRPr lang="es-ES" sz="2800" dirty="0"/>
          </a:p>
          <a:p>
            <a:r>
              <a:rPr lang="es-ES" sz="2800" dirty="0" smtClean="0"/>
              <a:t>Colocación de </a:t>
            </a:r>
            <a:r>
              <a:rPr lang="es-ES" sz="2800" dirty="0" err="1" smtClean="0"/>
              <a:t>Hardpoints</a:t>
            </a:r>
            <a:r>
              <a:rPr lang="es-ES" sz="2800" dirty="0" smtClean="0"/>
              <a:t>.</a:t>
            </a:r>
          </a:p>
          <a:p>
            <a:endParaRPr lang="es-ES" sz="2000" dirty="0"/>
          </a:p>
          <a:p>
            <a:endParaRPr lang="es-ES" sz="2000" dirty="0" smtClean="0"/>
          </a:p>
          <a:p>
            <a:endParaRPr lang="es-ES" sz="2000" dirty="0"/>
          </a:p>
          <a:p>
            <a:endParaRPr lang="es-ES" sz="2000" dirty="0" smtClean="0"/>
          </a:p>
          <a:p>
            <a:endParaRPr lang="es-ES" sz="2000" dirty="0"/>
          </a:p>
          <a:p>
            <a:endParaRPr lang="es-ES" sz="2000" dirty="0" smtClean="0"/>
          </a:p>
          <a:p>
            <a:endParaRPr lang="es-ES" sz="2000" dirty="0" smtClean="0"/>
          </a:p>
          <a:p>
            <a:pPr marL="0" indent="0">
              <a:buNone/>
            </a:pPr>
            <a:endParaRPr lang="es-ES" sz="2000" dirty="0" smtClean="0"/>
          </a:p>
        </p:txBody>
      </p:sp>
      <p:sp>
        <p:nvSpPr>
          <p:cNvPr id="12" name="Marcador de contenido 5"/>
          <p:cNvSpPr txBox="1">
            <a:spLocks/>
          </p:cNvSpPr>
          <p:nvPr/>
        </p:nvSpPr>
        <p:spPr>
          <a:xfrm>
            <a:off x="482601" y="4800291"/>
            <a:ext cx="3987800" cy="38807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2800" dirty="0" smtClean="0"/>
              <a:t>Cálculo de momentos de inercia.</a:t>
            </a:r>
            <a:endParaRPr lang="es-ES" sz="2000" dirty="0" smtClean="0"/>
          </a:p>
          <a:p>
            <a:endParaRPr lang="es-ES" sz="2000" dirty="0" smtClean="0"/>
          </a:p>
          <a:p>
            <a:endParaRPr lang="es-ES" sz="2000" dirty="0" smtClean="0"/>
          </a:p>
          <a:p>
            <a:endParaRPr lang="es-ES" sz="2000" dirty="0" smtClean="0"/>
          </a:p>
          <a:p>
            <a:endParaRPr lang="es-ES" sz="2000" dirty="0" smtClean="0"/>
          </a:p>
          <a:p>
            <a:endParaRPr lang="es-ES" sz="2000" dirty="0" smtClean="0"/>
          </a:p>
          <a:p>
            <a:endParaRPr lang="es-ES" sz="2000" dirty="0" smtClean="0"/>
          </a:p>
          <a:p>
            <a:pPr marL="0" indent="0">
              <a:buFont typeface="Wingdings 3" charset="2"/>
              <a:buNone/>
            </a:pPr>
            <a:endParaRPr lang="es-ES" sz="2000" dirty="0" smtClean="0"/>
          </a:p>
        </p:txBody>
      </p:sp>
    </p:spTree>
    <p:extLst>
      <p:ext uri="{BB962C8B-B14F-4D97-AF65-F5344CB8AC3E}">
        <p14:creationId xmlns:p14="http://schemas.microsoft.com/office/powerpoint/2010/main" val="2192546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77334" y="324465"/>
            <a:ext cx="8596668" cy="1320800"/>
          </a:xfrm>
        </p:spPr>
        <p:txBody>
          <a:bodyPr/>
          <a:lstStyle/>
          <a:p>
            <a:r>
              <a:rPr lang="es-ES" dirty="0" smtClean="0"/>
              <a:t>4.2 modelado del vehículo – Suspensión delantera</a:t>
            </a:r>
            <a:endParaRPr lang="es-ES" dirty="0"/>
          </a:p>
        </p:txBody>
      </p:sp>
      <p:sp>
        <p:nvSpPr>
          <p:cNvPr id="7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11777953" y="6375553"/>
            <a:ext cx="414047" cy="365125"/>
          </a:xfrm>
        </p:spPr>
        <p:txBody>
          <a:bodyPr/>
          <a:lstStyle/>
          <a:p>
            <a:r>
              <a:rPr lang="es-ES" sz="2800" dirty="0" smtClean="0">
                <a:solidFill>
                  <a:schemeClr val="bg1"/>
                </a:solidFill>
              </a:rPr>
              <a:t>5</a:t>
            </a:r>
            <a:endParaRPr lang="es-ES" sz="2800" dirty="0">
              <a:solidFill>
                <a:schemeClr val="bg1"/>
              </a:solidFill>
            </a:endParaRP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86109">
            <a:off x="6912643" y="3661173"/>
            <a:ext cx="5131572" cy="3428291"/>
          </a:xfrm>
          <a:prstGeom prst="rect">
            <a:avLst/>
          </a:prstGeom>
        </p:spPr>
      </p:pic>
      <p:pic>
        <p:nvPicPr>
          <p:cNvPr id="9" name="Imagen 8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334" y="3005274"/>
            <a:ext cx="3947176" cy="33945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Marcador de contenido 9"/>
          <p:cNvPicPr>
            <a:picLocks noGrp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6871" y="3005274"/>
            <a:ext cx="3702929" cy="337027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Marcador de contenido 5"/>
          <p:cNvSpPr txBox="1">
            <a:spLocks/>
          </p:cNvSpPr>
          <p:nvPr/>
        </p:nvSpPr>
        <p:spPr>
          <a:xfrm>
            <a:off x="643264" y="1494545"/>
            <a:ext cx="8310236" cy="38807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2400" i="1" dirty="0" err="1" smtClean="0"/>
              <a:t>Double</a:t>
            </a:r>
            <a:r>
              <a:rPr lang="es-ES" sz="2400" i="1" dirty="0" smtClean="0"/>
              <a:t> </a:t>
            </a:r>
            <a:r>
              <a:rPr lang="es-ES" sz="2400" i="1" dirty="0" err="1" smtClean="0"/>
              <a:t>Wishbone</a:t>
            </a:r>
            <a:r>
              <a:rPr lang="es-ES" sz="2400" i="1" dirty="0" smtClean="0"/>
              <a:t> </a:t>
            </a:r>
            <a:r>
              <a:rPr lang="es-ES" sz="2400" i="1" dirty="0" err="1" smtClean="0"/>
              <a:t>Suspension</a:t>
            </a:r>
            <a:r>
              <a:rPr lang="es-ES" sz="2400" dirty="0" smtClean="0"/>
              <a:t>.</a:t>
            </a:r>
          </a:p>
          <a:p>
            <a:r>
              <a:rPr lang="es-ES" sz="2400" dirty="0" smtClean="0"/>
              <a:t>Colocación de </a:t>
            </a:r>
            <a:r>
              <a:rPr lang="es-ES" sz="2400" i="1" dirty="0" err="1" smtClean="0"/>
              <a:t>Hardpoints</a:t>
            </a:r>
            <a:r>
              <a:rPr lang="es-ES" sz="2400" dirty="0" smtClean="0"/>
              <a:t>.</a:t>
            </a:r>
          </a:p>
          <a:p>
            <a:r>
              <a:rPr lang="es-ES" sz="2400" dirty="0" smtClean="0"/>
              <a:t>Modificación muelles y amortiguadores.</a:t>
            </a:r>
          </a:p>
          <a:p>
            <a:endParaRPr lang="es-ES" sz="2000" dirty="0" smtClean="0"/>
          </a:p>
          <a:p>
            <a:endParaRPr lang="es-ES" sz="2000" dirty="0" smtClean="0"/>
          </a:p>
          <a:p>
            <a:endParaRPr lang="es-ES" sz="2000" dirty="0" smtClean="0"/>
          </a:p>
          <a:p>
            <a:endParaRPr lang="es-ES" sz="2000" dirty="0" smtClean="0"/>
          </a:p>
          <a:p>
            <a:endParaRPr lang="es-ES" sz="2000" dirty="0" smtClean="0"/>
          </a:p>
          <a:p>
            <a:endParaRPr lang="es-ES" sz="2000" dirty="0" smtClean="0"/>
          </a:p>
          <a:p>
            <a:endParaRPr lang="es-ES" sz="2000" dirty="0" smtClean="0"/>
          </a:p>
          <a:p>
            <a:pPr marL="0" indent="0">
              <a:buFont typeface="Wingdings 3" charset="2"/>
              <a:buNone/>
            </a:pPr>
            <a:endParaRPr lang="es-ES" sz="2000" dirty="0" smtClean="0"/>
          </a:p>
        </p:txBody>
      </p:sp>
    </p:spTree>
    <p:extLst>
      <p:ext uri="{BB962C8B-B14F-4D97-AF65-F5344CB8AC3E}">
        <p14:creationId xmlns:p14="http://schemas.microsoft.com/office/powerpoint/2010/main" val="1406440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77334" y="324465"/>
            <a:ext cx="8596668" cy="1320800"/>
          </a:xfrm>
        </p:spPr>
        <p:txBody>
          <a:bodyPr/>
          <a:lstStyle/>
          <a:p>
            <a:r>
              <a:rPr lang="es-ES" dirty="0" smtClean="0"/>
              <a:t>4.3 modelado del vehículo – Suspensión trasera</a:t>
            </a:r>
            <a:endParaRPr lang="es-ES" dirty="0"/>
          </a:p>
        </p:txBody>
      </p:sp>
      <p:sp>
        <p:nvSpPr>
          <p:cNvPr id="7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11777953" y="6375553"/>
            <a:ext cx="414047" cy="365125"/>
          </a:xfrm>
        </p:spPr>
        <p:txBody>
          <a:bodyPr/>
          <a:lstStyle/>
          <a:p>
            <a:r>
              <a:rPr lang="es-ES" sz="2800" dirty="0" smtClean="0">
                <a:solidFill>
                  <a:schemeClr val="bg1"/>
                </a:solidFill>
              </a:rPr>
              <a:t>6</a:t>
            </a:r>
            <a:endParaRPr lang="es-ES" sz="2800" dirty="0">
              <a:solidFill>
                <a:schemeClr val="bg1"/>
              </a:solidFill>
            </a:endParaRP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86109">
            <a:off x="6912643" y="3661173"/>
            <a:ext cx="5131572" cy="3428291"/>
          </a:xfrm>
          <a:prstGeom prst="rect">
            <a:avLst/>
          </a:prstGeom>
        </p:spPr>
      </p:pic>
      <p:pic>
        <p:nvPicPr>
          <p:cNvPr id="9" name="Imagen 8" descr="E:\Trabajo Fin de Grado (TFG)\PlanosSuspension\trasera4.jpg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9" t="19988" r="14096" b="12168"/>
          <a:stretch/>
        </p:blipFill>
        <p:spPr bwMode="auto">
          <a:xfrm>
            <a:off x="677335" y="3098799"/>
            <a:ext cx="3754966" cy="327675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17431" y="3098800"/>
            <a:ext cx="4030129" cy="3300750"/>
          </a:xfrm>
          <a:prstGeom prst="rect">
            <a:avLst/>
          </a:prstGeom>
        </p:spPr>
      </p:pic>
      <p:sp>
        <p:nvSpPr>
          <p:cNvPr id="10" name="Marcador de contenido 5"/>
          <p:cNvSpPr txBox="1">
            <a:spLocks/>
          </p:cNvSpPr>
          <p:nvPr/>
        </p:nvSpPr>
        <p:spPr>
          <a:xfrm>
            <a:off x="643264" y="1494545"/>
            <a:ext cx="8310236" cy="38807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2400" i="1" dirty="0" err="1" smtClean="0"/>
              <a:t>Trailing</a:t>
            </a:r>
            <a:r>
              <a:rPr lang="es-ES" sz="2400" i="1" dirty="0" smtClean="0"/>
              <a:t> </a:t>
            </a:r>
            <a:r>
              <a:rPr lang="es-ES" sz="2400" i="1" dirty="0" err="1" smtClean="0"/>
              <a:t>Arm</a:t>
            </a:r>
            <a:r>
              <a:rPr lang="es-ES" sz="2400" i="1" dirty="0" smtClean="0"/>
              <a:t> </a:t>
            </a:r>
            <a:r>
              <a:rPr lang="es-ES" sz="2400" i="1" dirty="0" err="1" smtClean="0"/>
              <a:t>Suspension</a:t>
            </a:r>
            <a:r>
              <a:rPr lang="es-ES" sz="2400" dirty="0" smtClean="0"/>
              <a:t>.</a:t>
            </a:r>
          </a:p>
          <a:p>
            <a:r>
              <a:rPr lang="es-ES" sz="2400" dirty="0" smtClean="0"/>
              <a:t>Colocación de </a:t>
            </a:r>
            <a:r>
              <a:rPr lang="es-ES" sz="2400" i="1" dirty="0" err="1" smtClean="0"/>
              <a:t>Hardpoints</a:t>
            </a:r>
            <a:r>
              <a:rPr lang="es-ES" sz="2400" dirty="0" smtClean="0"/>
              <a:t>.</a:t>
            </a:r>
          </a:p>
          <a:p>
            <a:r>
              <a:rPr lang="es-ES" sz="2400" dirty="0" smtClean="0"/>
              <a:t>Modificación muelles y amortiguadores.</a:t>
            </a:r>
          </a:p>
          <a:p>
            <a:endParaRPr lang="es-ES" sz="2000" dirty="0" smtClean="0"/>
          </a:p>
          <a:p>
            <a:endParaRPr lang="es-ES" sz="2000" dirty="0" smtClean="0"/>
          </a:p>
          <a:p>
            <a:endParaRPr lang="es-ES" sz="2000" dirty="0" smtClean="0"/>
          </a:p>
          <a:p>
            <a:endParaRPr lang="es-ES" sz="2000" dirty="0" smtClean="0"/>
          </a:p>
          <a:p>
            <a:endParaRPr lang="es-ES" sz="2000" dirty="0" smtClean="0"/>
          </a:p>
          <a:p>
            <a:endParaRPr lang="es-ES" sz="2000" dirty="0" smtClean="0"/>
          </a:p>
          <a:p>
            <a:endParaRPr lang="es-ES" sz="2000" dirty="0" smtClean="0"/>
          </a:p>
          <a:p>
            <a:pPr marL="0" indent="0">
              <a:buFont typeface="Wingdings 3" charset="2"/>
              <a:buNone/>
            </a:pPr>
            <a:endParaRPr lang="es-ES" sz="2000" dirty="0" smtClean="0"/>
          </a:p>
        </p:txBody>
      </p:sp>
    </p:spTree>
    <p:extLst>
      <p:ext uri="{BB962C8B-B14F-4D97-AF65-F5344CB8AC3E}">
        <p14:creationId xmlns:p14="http://schemas.microsoft.com/office/powerpoint/2010/main" val="3480538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77334" y="324465"/>
            <a:ext cx="8596668" cy="1320800"/>
          </a:xfrm>
        </p:spPr>
        <p:txBody>
          <a:bodyPr/>
          <a:lstStyle/>
          <a:p>
            <a:r>
              <a:rPr lang="es-ES" dirty="0" smtClean="0"/>
              <a:t>4.4 modelado del vehículo - Dirección</a:t>
            </a:r>
            <a:endParaRPr lang="es-ES" dirty="0"/>
          </a:p>
        </p:txBody>
      </p:sp>
      <p:sp>
        <p:nvSpPr>
          <p:cNvPr id="7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11777953" y="6375553"/>
            <a:ext cx="414047" cy="365125"/>
          </a:xfrm>
        </p:spPr>
        <p:txBody>
          <a:bodyPr/>
          <a:lstStyle/>
          <a:p>
            <a:r>
              <a:rPr lang="es-ES" sz="2800" dirty="0" smtClean="0">
                <a:solidFill>
                  <a:schemeClr val="bg1"/>
                </a:solidFill>
              </a:rPr>
              <a:t>7</a:t>
            </a:r>
            <a:endParaRPr lang="es-ES" sz="2800" dirty="0">
              <a:solidFill>
                <a:schemeClr val="bg1"/>
              </a:solidFill>
            </a:endParaRP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86109">
            <a:off x="6912643" y="3661173"/>
            <a:ext cx="5131572" cy="3428291"/>
          </a:xfrm>
          <a:prstGeom prst="rect">
            <a:avLst/>
          </a:prstGeom>
        </p:spPr>
      </p:pic>
      <p:pic>
        <p:nvPicPr>
          <p:cNvPr id="9" name="Imagen 8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8210" y="3335282"/>
            <a:ext cx="4089400" cy="25401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agen 9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105" y="3335282"/>
            <a:ext cx="4333816" cy="2540153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Marcador de contenido 5"/>
          <p:cNvSpPr txBox="1">
            <a:spLocks/>
          </p:cNvSpPr>
          <p:nvPr/>
        </p:nvSpPr>
        <p:spPr>
          <a:xfrm>
            <a:off x="643264" y="1494545"/>
            <a:ext cx="8310236" cy="38807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2400" dirty="0" smtClean="0"/>
              <a:t>Dirección del tipo </a:t>
            </a:r>
            <a:r>
              <a:rPr lang="es-ES" sz="2400" i="1" dirty="0" smtClean="0"/>
              <a:t>tornillo sinfín. </a:t>
            </a:r>
          </a:p>
          <a:p>
            <a:r>
              <a:rPr lang="es-ES" sz="2400" dirty="0" smtClean="0"/>
              <a:t>Colocación de </a:t>
            </a:r>
            <a:r>
              <a:rPr lang="es-ES" sz="2400" i="1" dirty="0" err="1" smtClean="0"/>
              <a:t>Hardpoints</a:t>
            </a:r>
            <a:r>
              <a:rPr lang="es-ES" sz="2400" dirty="0" smtClean="0"/>
              <a:t>.</a:t>
            </a:r>
            <a:endParaRPr lang="es-ES" sz="2000" dirty="0" smtClean="0"/>
          </a:p>
          <a:p>
            <a:pPr marL="0" indent="0">
              <a:buNone/>
            </a:pPr>
            <a:endParaRPr lang="es-ES" sz="2000" dirty="0" smtClean="0"/>
          </a:p>
          <a:p>
            <a:endParaRPr lang="es-ES" sz="2000" dirty="0" smtClean="0"/>
          </a:p>
          <a:p>
            <a:endParaRPr lang="es-ES" sz="2000" dirty="0" smtClean="0"/>
          </a:p>
          <a:p>
            <a:endParaRPr lang="es-ES" sz="2000" dirty="0" smtClean="0"/>
          </a:p>
          <a:p>
            <a:endParaRPr lang="es-ES" sz="2000" dirty="0" smtClean="0"/>
          </a:p>
          <a:p>
            <a:endParaRPr lang="es-ES" sz="2000" dirty="0" smtClean="0"/>
          </a:p>
          <a:p>
            <a:pPr marL="0" indent="0">
              <a:buFont typeface="Wingdings 3" charset="2"/>
              <a:buNone/>
            </a:pPr>
            <a:endParaRPr lang="es-ES" sz="2000" dirty="0" smtClean="0"/>
          </a:p>
        </p:txBody>
      </p:sp>
    </p:spTree>
    <p:extLst>
      <p:ext uri="{BB962C8B-B14F-4D97-AF65-F5344CB8AC3E}">
        <p14:creationId xmlns:p14="http://schemas.microsoft.com/office/powerpoint/2010/main" val="1201182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77334" y="324465"/>
            <a:ext cx="8596668" cy="1320800"/>
          </a:xfrm>
        </p:spPr>
        <p:txBody>
          <a:bodyPr/>
          <a:lstStyle/>
          <a:p>
            <a:r>
              <a:rPr lang="es-ES" dirty="0" smtClean="0"/>
              <a:t>4.5 modelado del vehículo - Motor</a:t>
            </a:r>
            <a:endParaRPr lang="es-ES" dirty="0"/>
          </a:p>
        </p:txBody>
      </p:sp>
      <p:sp>
        <p:nvSpPr>
          <p:cNvPr id="7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11777953" y="6375553"/>
            <a:ext cx="414047" cy="365125"/>
          </a:xfrm>
        </p:spPr>
        <p:txBody>
          <a:bodyPr/>
          <a:lstStyle/>
          <a:p>
            <a:r>
              <a:rPr lang="es-ES" sz="2800" dirty="0" smtClean="0">
                <a:solidFill>
                  <a:schemeClr val="bg1"/>
                </a:solidFill>
              </a:rPr>
              <a:t>8</a:t>
            </a:r>
            <a:endParaRPr lang="es-ES" sz="2800" dirty="0">
              <a:solidFill>
                <a:schemeClr val="bg1"/>
              </a:solidFill>
            </a:endParaRP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86109">
            <a:off x="6912643" y="3661173"/>
            <a:ext cx="5131572" cy="3428291"/>
          </a:xfrm>
          <a:prstGeom prst="rect">
            <a:avLst/>
          </a:prstGeom>
        </p:spPr>
      </p:pic>
      <p:pic>
        <p:nvPicPr>
          <p:cNvPr id="10" name="Imagen 9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568" y="984865"/>
            <a:ext cx="3870632" cy="339663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n 8"/>
          <p:cNvPicPr/>
          <p:nvPr/>
        </p:nvPicPr>
        <p:blipFill>
          <a:blip r:embed="rId4"/>
          <a:stretch>
            <a:fillRect/>
          </a:stretch>
        </p:blipFill>
        <p:spPr>
          <a:xfrm>
            <a:off x="4557412" y="3507577"/>
            <a:ext cx="4643994" cy="3049109"/>
          </a:xfrm>
          <a:prstGeom prst="rect">
            <a:avLst/>
          </a:prstGeom>
        </p:spPr>
      </p:pic>
      <p:sp>
        <p:nvSpPr>
          <p:cNvPr id="11" name="Marcador de contenido 5"/>
          <p:cNvSpPr txBox="1">
            <a:spLocks/>
          </p:cNvSpPr>
          <p:nvPr/>
        </p:nvSpPr>
        <p:spPr>
          <a:xfrm>
            <a:off x="4975668" y="1645265"/>
            <a:ext cx="4523932" cy="38807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2400" dirty="0" smtClean="0"/>
              <a:t>Importación archivo CAD.</a:t>
            </a:r>
          </a:p>
          <a:p>
            <a:r>
              <a:rPr lang="es-ES" sz="2400" dirty="0" smtClean="0"/>
              <a:t>Cálculo de momentos de inercia.</a:t>
            </a:r>
            <a:endParaRPr lang="es-ES" sz="2000" dirty="0" smtClean="0"/>
          </a:p>
          <a:p>
            <a:endParaRPr lang="es-ES" sz="2000" dirty="0" smtClean="0"/>
          </a:p>
          <a:p>
            <a:endParaRPr lang="es-ES" sz="2000" dirty="0" smtClean="0"/>
          </a:p>
          <a:p>
            <a:endParaRPr lang="es-ES" sz="2000" dirty="0" smtClean="0"/>
          </a:p>
          <a:p>
            <a:endParaRPr lang="es-ES" sz="2000" dirty="0" smtClean="0"/>
          </a:p>
          <a:p>
            <a:endParaRPr lang="es-ES" sz="2000" dirty="0" smtClean="0"/>
          </a:p>
          <a:p>
            <a:endParaRPr lang="es-ES" sz="2000" dirty="0" smtClean="0"/>
          </a:p>
          <a:p>
            <a:pPr marL="0" indent="0">
              <a:buFont typeface="Wingdings 3" charset="2"/>
              <a:buNone/>
            </a:pPr>
            <a:endParaRPr lang="es-ES" sz="2000" dirty="0" smtClean="0"/>
          </a:p>
        </p:txBody>
      </p:sp>
      <p:sp>
        <p:nvSpPr>
          <p:cNvPr id="12" name="Marcador de contenido 5"/>
          <p:cNvSpPr txBox="1">
            <a:spLocks/>
          </p:cNvSpPr>
          <p:nvPr/>
        </p:nvSpPr>
        <p:spPr>
          <a:xfrm>
            <a:off x="994074" y="4800291"/>
            <a:ext cx="3781126" cy="38807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2400" dirty="0" smtClean="0"/>
              <a:t>Modificación de las curvas del motor.</a:t>
            </a:r>
            <a:endParaRPr lang="es-ES" sz="2000" dirty="0" smtClean="0"/>
          </a:p>
          <a:p>
            <a:endParaRPr lang="es-ES" sz="2000" dirty="0" smtClean="0"/>
          </a:p>
          <a:p>
            <a:endParaRPr lang="es-ES" sz="2000" dirty="0" smtClean="0"/>
          </a:p>
          <a:p>
            <a:endParaRPr lang="es-ES" sz="2000" dirty="0" smtClean="0"/>
          </a:p>
          <a:p>
            <a:endParaRPr lang="es-ES" sz="2000" dirty="0" smtClean="0"/>
          </a:p>
          <a:p>
            <a:endParaRPr lang="es-ES" sz="2000" dirty="0" smtClean="0"/>
          </a:p>
          <a:p>
            <a:pPr marL="0" indent="0">
              <a:buFont typeface="Wingdings 3" charset="2"/>
              <a:buNone/>
            </a:pPr>
            <a:endParaRPr lang="es-ES" sz="2000" dirty="0" smtClean="0"/>
          </a:p>
        </p:txBody>
      </p:sp>
    </p:spTree>
    <p:extLst>
      <p:ext uri="{BB962C8B-B14F-4D97-AF65-F5344CB8AC3E}">
        <p14:creationId xmlns:p14="http://schemas.microsoft.com/office/powerpoint/2010/main" val="536254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77334" y="324465"/>
            <a:ext cx="8596668" cy="1320800"/>
          </a:xfrm>
        </p:spPr>
        <p:txBody>
          <a:bodyPr/>
          <a:lstStyle/>
          <a:p>
            <a:r>
              <a:rPr lang="es-ES" dirty="0" smtClean="0"/>
              <a:t>4.6 modelado del vehículo – Ruedas y frenos</a:t>
            </a:r>
            <a:endParaRPr lang="es-ES" dirty="0"/>
          </a:p>
        </p:txBody>
      </p:sp>
      <p:sp>
        <p:nvSpPr>
          <p:cNvPr id="7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11777953" y="6375553"/>
            <a:ext cx="414047" cy="365125"/>
          </a:xfrm>
        </p:spPr>
        <p:txBody>
          <a:bodyPr/>
          <a:lstStyle/>
          <a:p>
            <a:r>
              <a:rPr lang="es-ES" sz="2800" dirty="0" smtClean="0">
                <a:solidFill>
                  <a:schemeClr val="bg1"/>
                </a:solidFill>
              </a:rPr>
              <a:t>9</a:t>
            </a:r>
            <a:endParaRPr lang="es-ES" sz="2800" dirty="0">
              <a:solidFill>
                <a:schemeClr val="bg1"/>
              </a:solidFill>
            </a:endParaRP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86109">
            <a:off x="6912643" y="3661173"/>
            <a:ext cx="5131572" cy="3428291"/>
          </a:xfrm>
          <a:prstGeom prst="rect">
            <a:avLst/>
          </a:prstGeom>
        </p:spPr>
      </p:pic>
      <p:pic>
        <p:nvPicPr>
          <p:cNvPr id="9" name="Imagen 8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334" y="1407931"/>
            <a:ext cx="4246245" cy="31946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Marcador de contenido 9"/>
          <p:cNvPicPr>
            <a:picLocks noGrp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0696" y="4308369"/>
            <a:ext cx="5076190" cy="2133898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Marcador de contenido 5"/>
          <p:cNvSpPr txBox="1">
            <a:spLocks/>
          </p:cNvSpPr>
          <p:nvPr/>
        </p:nvSpPr>
        <p:spPr>
          <a:xfrm>
            <a:off x="431800" y="4800291"/>
            <a:ext cx="4038600" cy="38807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2400" dirty="0" smtClean="0"/>
              <a:t>Modificación del archivo que contiene los parámetros de los frenos.</a:t>
            </a:r>
            <a:endParaRPr lang="es-ES" sz="2000" dirty="0" smtClean="0"/>
          </a:p>
          <a:p>
            <a:endParaRPr lang="es-ES" sz="2000" dirty="0" smtClean="0"/>
          </a:p>
          <a:p>
            <a:endParaRPr lang="es-ES" sz="2000" dirty="0" smtClean="0"/>
          </a:p>
          <a:p>
            <a:endParaRPr lang="es-ES" sz="2000" dirty="0" smtClean="0"/>
          </a:p>
          <a:p>
            <a:endParaRPr lang="es-ES" sz="2000" dirty="0" smtClean="0"/>
          </a:p>
          <a:p>
            <a:endParaRPr lang="es-ES" sz="2000" dirty="0" smtClean="0"/>
          </a:p>
          <a:p>
            <a:endParaRPr lang="es-ES" sz="2000" dirty="0" smtClean="0"/>
          </a:p>
          <a:p>
            <a:pPr marL="0" indent="0">
              <a:buFont typeface="Wingdings 3" charset="2"/>
              <a:buNone/>
            </a:pPr>
            <a:endParaRPr lang="es-ES" sz="2000" dirty="0" smtClean="0"/>
          </a:p>
        </p:txBody>
      </p:sp>
      <p:sp>
        <p:nvSpPr>
          <p:cNvPr id="12" name="Marcador de contenido 5"/>
          <p:cNvSpPr txBox="1">
            <a:spLocks/>
          </p:cNvSpPr>
          <p:nvPr/>
        </p:nvSpPr>
        <p:spPr>
          <a:xfrm>
            <a:off x="5128068" y="1797665"/>
            <a:ext cx="4523932" cy="38807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2400" dirty="0" smtClean="0"/>
              <a:t>Modificación del archivo que contiene las ruedas.</a:t>
            </a:r>
          </a:p>
          <a:p>
            <a:r>
              <a:rPr lang="es-ES" sz="2400" dirty="0" smtClean="0"/>
              <a:t>Importación del archivo CAD que contiene las llantas.</a:t>
            </a:r>
            <a:endParaRPr lang="es-ES" sz="2000" dirty="0" smtClean="0"/>
          </a:p>
          <a:p>
            <a:endParaRPr lang="es-ES" sz="2000" dirty="0" smtClean="0"/>
          </a:p>
          <a:p>
            <a:endParaRPr lang="es-ES" sz="2000" dirty="0" smtClean="0"/>
          </a:p>
          <a:p>
            <a:endParaRPr lang="es-ES" sz="2000" dirty="0" smtClean="0"/>
          </a:p>
          <a:p>
            <a:endParaRPr lang="es-ES" sz="2000" dirty="0" smtClean="0"/>
          </a:p>
          <a:p>
            <a:endParaRPr lang="es-ES" sz="2000" dirty="0" smtClean="0"/>
          </a:p>
          <a:p>
            <a:endParaRPr lang="es-ES" sz="2000" dirty="0" smtClean="0"/>
          </a:p>
          <a:p>
            <a:pPr marL="0" indent="0">
              <a:buFont typeface="Wingdings 3" charset="2"/>
              <a:buNone/>
            </a:pPr>
            <a:endParaRPr lang="es-ES" sz="2000" dirty="0" smtClean="0"/>
          </a:p>
        </p:txBody>
      </p:sp>
    </p:spTree>
    <p:extLst>
      <p:ext uri="{BB962C8B-B14F-4D97-AF65-F5344CB8AC3E}">
        <p14:creationId xmlns:p14="http://schemas.microsoft.com/office/powerpoint/2010/main" val="2185513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77334" y="324465"/>
            <a:ext cx="8596668" cy="1320800"/>
          </a:xfrm>
        </p:spPr>
        <p:txBody>
          <a:bodyPr/>
          <a:lstStyle/>
          <a:p>
            <a:r>
              <a:rPr lang="es-ES" dirty="0" smtClean="0"/>
              <a:t>4.7 modelado del vehículo – Vehículo final</a:t>
            </a:r>
            <a:endParaRPr lang="es-ES" dirty="0"/>
          </a:p>
        </p:txBody>
      </p:sp>
      <p:sp>
        <p:nvSpPr>
          <p:cNvPr id="7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11533240" y="6406487"/>
            <a:ext cx="658484" cy="365125"/>
          </a:xfrm>
        </p:spPr>
        <p:txBody>
          <a:bodyPr/>
          <a:lstStyle/>
          <a:p>
            <a:r>
              <a:rPr lang="es-ES" sz="2800" dirty="0" smtClean="0">
                <a:solidFill>
                  <a:schemeClr val="bg1"/>
                </a:solidFill>
              </a:rPr>
              <a:t>10</a:t>
            </a:r>
            <a:endParaRPr lang="es-ES" sz="2800" dirty="0">
              <a:solidFill>
                <a:schemeClr val="bg1"/>
              </a:solidFill>
            </a:endParaRP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86109">
            <a:off x="6912643" y="3661173"/>
            <a:ext cx="5131572" cy="3428291"/>
          </a:xfrm>
          <a:prstGeom prst="rect">
            <a:avLst/>
          </a:prstGeom>
        </p:spPr>
      </p:pic>
      <p:pic>
        <p:nvPicPr>
          <p:cNvPr id="9" name="Marcador de contenido 8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334" y="2707612"/>
            <a:ext cx="5043954" cy="3881437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Marcador de contenido 5"/>
          <p:cNvSpPr txBox="1">
            <a:spLocks/>
          </p:cNvSpPr>
          <p:nvPr/>
        </p:nvSpPr>
        <p:spPr>
          <a:xfrm>
            <a:off x="677334" y="1645265"/>
            <a:ext cx="9139766" cy="38807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2400" dirty="0" smtClean="0"/>
              <a:t>Creación archivo </a:t>
            </a:r>
            <a:r>
              <a:rPr lang="es-ES" sz="2400" i="1" dirty="0" err="1" smtClean="0"/>
              <a:t>Assembly</a:t>
            </a:r>
            <a:r>
              <a:rPr lang="es-ES" sz="2400" dirty="0" smtClean="0"/>
              <a:t> correspondiente al vehículo.</a:t>
            </a:r>
          </a:p>
          <a:p>
            <a:r>
              <a:rPr lang="es-ES" sz="2400" dirty="0" smtClean="0"/>
              <a:t>Comprobar conectores y unión de los subsistemas.</a:t>
            </a:r>
            <a:endParaRPr lang="es-ES" sz="2000" dirty="0" smtClean="0"/>
          </a:p>
          <a:p>
            <a:endParaRPr lang="es-ES" sz="2000" dirty="0" smtClean="0"/>
          </a:p>
          <a:p>
            <a:endParaRPr lang="es-ES" sz="2000" dirty="0" smtClean="0"/>
          </a:p>
          <a:p>
            <a:endParaRPr lang="es-ES" sz="2000" dirty="0" smtClean="0"/>
          </a:p>
          <a:p>
            <a:endParaRPr lang="es-ES" sz="2000" dirty="0" smtClean="0"/>
          </a:p>
          <a:p>
            <a:endParaRPr lang="es-ES" sz="2000" dirty="0" smtClean="0"/>
          </a:p>
          <a:p>
            <a:endParaRPr lang="es-ES" sz="2000" dirty="0" smtClean="0"/>
          </a:p>
          <a:p>
            <a:pPr marL="0" indent="0">
              <a:buFont typeface="Wingdings 3" charset="2"/>
              <a:buNone/>
            </a:pPr>
            <a:endParaRPr lang="es-ES" sz="2000" dirty="0" smtClean="0"/>
          </a:p>
        </p:txBody>
      </p:sp>
    </p:spTree>
    <p:extLst>
      <p:ext uri="{BB962C8B-B14F-4D97-AF65-F5344CB8AC3E}">
        <p14:creationId xmlns:p14="http://schemas.microsoft.com/office/powerpoint/2010/main" val="1227481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77334" y="324465"/>
            <a:ext cx="8596668" cy="1320800"/>
          </a:xfrm>
        </p:spPr>
        <p:txBody>
          <a:bodyPr/>
          <a:lstStyle/>
          <a:p>
            <a:r>
              <a:rPr lang="es-ES" dirty="0" smtClean="0"/>
              <a:t>5.1 Simulación – Simulación suspensión delantera</a:t>
            </a:r>
            <a:endParaRPr lang="es-ES" dirty="0"/>
          </a:p>
        </p:txBody>
      </p:sp>
      <p:sp>
        <p:nvSpPr>
          <p:cNvPr id="7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11533240" y="6406487"/>
            <a:ext cx="658484" cy="365125"/>
          </a:xfrm>
        </p:spPr>
        <p:txBody>
          <a:bodyPr/>
          <a:lstStyle/>
          <a:p>
            <a:r>
              <a:rPr lang="es-ES" sz="2800" dirty="0" smtClean="0">
                <a:solidFill>
                  <a:schemeClr val="bg1"/>
                </a:solidFill>
              </a:rPr>
              <a:t>11</a:t>
            </a:r>
            <a:endParaRPr lang="es-ES" sz="2800" dirty="0">
              <a:solidFill>
                <a:schemeClr val="bg1"/>
              </a:solidFill>
            </a:endParaRPr>
          </a:p>
        </p:txBody>
      </p:sp>
      <p:sp>
        <p:nvSpPr>
          <p:cNvPr id="6" name="Marcador de contenido 5"/>
          <p:cNvSpPr>
            <a:spLocks noGrp="1"/>
          </p:cNvSpPr>
          <p:nvPr>
            <p:ph idx="1"/>
          </p:nvPr>
        </p:nvSpPr>
        <p:spPr>
          <a:xfrm>
            <a:off x="757344" y="1645265"/>
            <a:ext cx="8596668" cy="4904125"/>
          </a:xfrm>
        </p:spPr>
        <p:txBody>
          <a:bodyPr/>
          <a:lstStyle/>
          <a:p>
            <a:r>
              <a:rPr lang="es-ES" dirty="0" err="1" smtClean="0"/>
              <a:t>Parallell</a:t>
            </a:r>
            <a:r>
              <a:rPr lang="es-ES" dirty="0" smtClean="0"/>
              <a:t> Wheel </a:t>
            </a:r>
            <a:r>
              <a:rPr lang="es-ES" dirty="0" err="1" smtClean="0"/>
              <a:t>Travel</a:t>
            </a:r>
            <a:r>
              <a:rPr lang="es-ES" dirty="0" smtClean="0"/>
              <a:t> y </a:t>
            </a:r>
            <a:r>
              <a:rPr lang="es-ES" dirty="0" err="1" smtClean="0"/>
              <a:t>Opposite</a:t>
            </a:r>
            <a:r>
              <a:rPr lang="es-ES" dirty="0" smtClean="0"/>
              <a:t> Wheel </a:t>
            </a:r>
            <a:r>
              <a:rPr lang="es-ES" dirty="0" err="1" smtClean="0"/>
              <a:t>Travel</a:t>
            </a:r>
            <a:endParaRPr lang="es-ES" dirty="0" smtClean="0"/>
          </a:p>
          <a:p>
            <a:endParaRPr lang="es-ES" dirty="0"/>
          </a:p>
          <a:p>
            <a:endParaRPr lang="es-ES" dirty="0" smtClean="0"/>
          </a:p>
          <a:p>
            <a:pPr marL="0" indent="0">
              <a:buNone/>
            </a:pPr>
            <a:endParaRPr lang="es-ES" dirty="0" smtClean="0"/>
          </a:p>
          <a:p>
            <a:endParaRPr lang="es-ES" dirty="0"/>
          </a:p>
          <a:p>
            <a:endParaRPr lang="es-ES" dirty="0" smtClean="0"/>
          </a:p>
          <a:p>
            <a:r>
              <a:rPr lang="es-ES" dirty="0" smtClean="0"/>
              <a:t>Simulación de la dirección</a:t>
            </a:r>
            <a:endParaRPr lang="es-ES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2094" y="2039213"/>
            <a:ext cx="5193986" cy="2058114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86109">
            <a:off x="6912643" y="3661173"/>
            <a:ext cx="5131572" cy="3428291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344" y="2039213"/>
            <a:ext cx="5193986" cy="2058114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7344" y="4389070"/>
            <a:ext cx="5193986" cy="2058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8666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77334" y="324465"/>
            <a:ext cx="8596668" cy="1320800"/>
          </a:xfrm>
        </p:spPr>
        <p:txBody>
          <a:bodyPr/>
          <a:lstStyle/>
          <a:p>
            <a:r>
              <a:rPr lang="es-ES" dirty="0" smtClean="0"/>
              <a:t>5.2 </a:t>
            </a:r>
            <a:r>
              <a:rPr lang="es-ES" dirty="0"/>
              <a:t>Simulación – Simulación suspensión </a:t>
            </a:r>
            <a:r>
              <a:rPr lang="es-ES" dirty="0" smtClean="0"/>
              <a:t>trasera</a:t>
            </a:r>
            <a:endParaRPr lang="es-ES" dirty="0"/>
          </a:p>
        </p:txBody>
      </p:sp>
      <p:sp>
        <p:nvSpPr>
          <p:cNvPr id="7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11533240" y="6406487"/>
            <a:ext cx="658484" cy="365125"/>
          </a:xfrm>
        </p:spPr>
        <p:txBody>
          <a:bodyPr/>
          <a:lstStyle/>
          <a:p>
            <a:r>
              <a:rPr lang="es-ES" sz="2800" dirty="0" smtClean="0">
                <a:solidFill>
                  <a:schemeClr val="bg1"/>
                </a:solidFill>
              </a:rPr>
              <a:t>12</a:t>
            </a:r>
            <a:endParaRPr lang="es-ES" sz="2800" dirty="0">
              <a:solidFill>
                <a:schemeClr val="bg1"/>
              </a:solidFill>
            </a:endParaRPr>
          </a:p>
        </p:txBody>
      </p:sp>
      <p:sp>
        <p:nvSpPr>
          <p:cNvPr id="6" name="Marcador de contenido 5"/>
          <p:cNvSpPr>
            <a:spLocks noGrp="1"/>
          </p:cNvSpPr>
          <p:nvPr>
            <p:ph idx="1"/>
          </p:nvPr>
        </p:nvSpPr>
        <p:spPr>
          <a:xfrm>
            <a:off x="677334" y="1494545"/>
            <a:ext cx="8596668" cy="4911942"/>
          </a:xfrm>
        </p:spPr>
        <p:txBody>
          <a:bodyPr/>
          <a:lstStyle/>
          <a:p>
            <a:r>
              <a:rPr lang="es-ES" dirty="0" err="1" smtClean="0"/>
              <a:t>Parallell</a:t>
            </a:r>
            <a:r>
              <a:rPr lang="es-ES" dirty="0" smtClean="0"/>
              <a:t> Wheel </a:t>
            </a:r>
            <a:r>
              <a:rPr lang="es-ES" dirty="0" err="1" smtClean="0"/>
              <a:t>Travel</a:t>
            </a:r>
            <a:endParaRPr lang="es-ES" dirty="0" smtClean="0"/>
          </a:p>
          <a:p>
            <a:endParaRPr lang="es-ES" dirty="0"/>
          </a:p>
          <a:p>
            <a:endParaRPr lang="es-ES" dirty="0" smtClean="0"/>
          </a:p>
          <a:p>
            <a:endParaRPr lang="es-ES" dirty="0"/>
          </a:p>
          <a:p>
            <a:endParaRPr lang="es-ES" dirty="0" smtClean="0"/>
          </a:p>
          <a:p>
            <a:endParaRPr lang="es-ES" dirty="0"/>
          </a:p>
          <a:p>
            <a:r>
              <a:rPr lang="es-ES" dirty="0" err="1" smtClean="0"/>
              <a:t>Opposite</a:t>
            </a:r>
            <a:r>
              <a:rPr lang="es-ES" dirty="0" smtClean="0"/>
              <a:t> Wheel </a:t>
            </a:r>
            <a:r>
              <a:rPr lang="es-ES" dirty="0" err="1" smtClean="0"/>
              <a:t>Travel</a:t>
            </a:r>
            <a:endParaRPr lang="es-ES" dirty="0"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86109">
            <a:off x="6912643" y="3661173"/>
            <a:ext cx="5131572" cy="3428291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334" y="1860583"/>
            <a:ext cx="4717626" cy="1909524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7334" y="4388406"/>
            <a:ext cx="4717626" cy="2018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5285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77334" y="324465"/>
            <a:ext cx="8596668" cy="1320800"/>
          </a:xfrm>
        </p:spPr>
        <p:txBody>
          <a:bodyPr/>
          <a:lstStyle/>
          <a:p>
            <a:r>
              <a:rPr lang="es-ES" dirty="0" smtClean="0"/>
              <a:t>5.3 </a:t>
            </a:r>
            <a:r>
              <a:rPr lang="es-ES" dirty="0"/>
              <a:t>Simulación – Simulación </a:t>
            </a:r>
            <a:r>
              <a:rPr lang="es-ES" dirty="0" smtClean="0"/>
              <a:t>de aceleración</a:t>
            </a:r>
            <a:endParaRPr lang="es-ES" dirty="0"/>
          </a:p>
        </p:txBody>
      </p:sp>
      <p:sp>
        <p:nvSpPr>
          <p:cNvPr id="7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11533240" y="6406487"/>
            <a:ext cx="658484" cy="365125"/>
          </a:xfrm>
        </p:spPr>
        <p:txBody>
          <a:bodyPr/>
          <a:lstStyle/>
          <a:p>
            <a:r>
              <a:rPr lang="es-ES" sz="2800" dirty="0" smtClean="0">
                <a:solidFill>
                  <a:schemeClr val="bg1"/>
                </a:solidFill>
              </a:rPr>
              <a:t>13</a:t>
            </a:r>
            <a:endParaRPr lang="es-ES" sz="2800" dirty="0">
              <a:solidFill>
                <a:schemeClr val="bg1"/>
              </a:solidFill>
            </a:endParaRPr>
          </a:p>
        </p:txBody>
      </p:sp>
      <p:pic>
        <p:nvPicPr>
          <p:cNvPr id="3" name="S600_Acc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9149" y="1467464"/>
            <a:ext cx="4859265" cy="2534265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20229" y="1467463"/>
            <a:ext cx="4859265" cy="2534265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9149" y="4237347"/>
            <a:ext cx="4859265" cy="2534265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86109">
            <a:off x="6912643" y="3661173"/>
            <a:ext cx="5131572" cy="3428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7595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77334" y="324465"/>
            <a:ext cx="8596668" cy="1320800"/>
          </a:xfrm>
        </p:spPr>
        <p:txBody>
          <a:bodyPr/>
          <a:lstStyle/>
          <a:p>
            <a:r>
              <a:rPr lang="es-ES" dirty="0" smtClean="0"/>
              <a:t>5.4 </a:t>
            </a:r>
            <a:r>
              <a:rPr lang="es-ES" dirty="0"/>
              <a:t>Simulación – Simulación </a:t>
            </a:r>
            <a:r>
              <a:rPr lang="es-ES" dirty="0" smtClean="0"/>
              <a:t>de frenado</a:t>
            </a:r>
            <a:endParaRPr lang="es-ES" dirty="0"/>
          </a:p>
        </p:txBody>
      </p:sp>
      <p:sp>
        <p:nvSpPr>
          <p:cNvPr id="7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11533240" y="6406487"/>
            <a:ext cx="658484" cy="365125"/>
          </a:xfrm>
        </p:spPr>
        <p:txBody>
          <a:bodyPr/>
          <a:lstStyle/>
          <a:p>
            <a:r>
              <a:rPr lang="es-ES" sz="2800" dirty="0" smtClean="0">
                <a:solidFill>
                  <a:schemeClr val="bg1"/>
                </a:solidFill>
              </a:rPr>
              <a:t>14</a:t>
            </a:r>
            <a:endParaRPr lang="es-ES" sz="2800" dirty="0">
              <a:solidFill>
                <a:schemeClr val="bg1"/>
              </a:solidFill>
            </a:endParaRPr>
          </a:p>
        </p:txBody>
      </p:sp>
      <p:pic>
        <p:nvPicPr>
          <p:cNvPr id="3" name="S600_Brake">
            <a:hlinkClick r:id="" action="ppaction://media"/>
          </p:cNvPr>
          <p:cNvPicPr preferRelativeResize="0">
            <a:picLocks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0514" y="1475101"/>
            <a:ext cx="4860000" cy="2545200"/>
          </a:xfrm>
          <a:prstGeom prst="rect">
            <a:avLst/>
          </a:prstGeom>
        </p:spPr>
      </p:pic>
      <p:pic>
        <p:nvPicPr>
          <p:cNvPr id="4" name="Imagen 3"/>
          <p:cNvPicPr preferRelativeResize="0"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5843694" y="1485901"/>
            <a:ext cx="4860000" cy="2534400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86109">
            <a:off x="6912643" y="3661173"/>
            <a:ext cx="5131572" cy="3428291"/>
          </a:xfrm>
          <a:prstGeom prst="rect">
            <a:avLst/>
          </a:prstGeom>
        </p:spPr>
      </p:pic>
      <p:pic>
        <p:nvPicPr>
          <p:cNvPr id="5" name="Imagen 4"/>
          <p:cNvPicPr preferRelativeResize="0">
            <a:picLocks/>
          </p:cNvPicPr>
          <p:nvPr/>
        </p:nvPicPr>
        <p:blipFill>
          <a:blip r:embed="rId7"/>
          <a:stretch>
            <a:fillRect/>
          </a:stretch>
        </p:blipFill>
        <p:spPr>
          <a:xfrm>
            <a:off x="830514" y="4237212"/>
            <a:ext cx="4860000" cy="253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2366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77334" y="324465"/>
            <a:ext cx="8596668" cy="1320800"/>
          </a:xfrm>
        </p:spPr>
        <p:txBody>
          <a:bodyPr/>
          <a:lstStyle/>
          <a:p>
            <a:r>
              <a:rPr lang="es-ES" dirty="0" smtClean="0"/>
              <a:t>5.5 </a:t>
            </a:r>
            <a:r>
              <a:rPr lang="es-ES" dirty="0"/>
              <a:t>Simulación – </a:t>
            </a:r>
            <a:r>
              <a:rPr lang="es-ES" dirty="0" smtClean="0"/>
              <a:t>Simulación de frenado en curva</a:t>
            </a:r>
            <a:endParaRPr lang="es-ES" dirty="0"/>
          </a:p>
        </p:txBody>
      </p:sp>
      <p:sp>
        <p:nvSpPr>
          <p:cNvPr id="7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11533240" y="6406487"/>
            <a:ext cx="658484" cy="365125"/>
          </a:xfrm>
        </p:spPr>
        <p:txBody>
          <a:bodyPr/>
          <a:lstStyle/>
          <a:p>
            <a:r>
              <a:rPr lang="es-ES" sz="2800" dirty="0" smtClean="0">
                <a:solidFill>
                  <a:schemeClr val="bg1"/>
                </a:solidFill>
              </a:rPr>
              <a:t>15</a:t>
            </a:r>
            <a:endParaRPr lang="es-ES" sz="2800" dirty="0">
              <a:solidFill>
                <a:schemeClr val="bg1"/>
              </a:solidFill>
            </a:endParaRPr>
          </a:p>
        </p:txBody>
      </p:sp>
      <p:pic>
        <p:nvPicPr>
          <p:cNvPr id="5" name="brakeinturn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0514" y="1485901"/>
            <a:ext cx="4860000" cy="2534400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43694" y="1485901"/>
            <a:ext cx="4860000" cy="2547359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86109">
            <a:off x="6912643" y="3661173"/>
            <a:ext cx="5131572" cy="3428291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0514" y="4237212"/>
            <a:ext cx="4860000" cy="253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9663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77334" y="324465"/>
            <a:ext cx="8596668" cy="1320800"/>
          </a:xfrm>
        </p:spPr>
        <p:txBody>
          <a:bodyPr/>
          <a:lstStyle/>
          <a:p>
            <a:r>
              <a:rPr lang="es-ES" dirty="0" smtClean="0"/>
              <a:t>5.6 </a:t>
            </a:r>
            <a:r>
              <a:rPr lang="es-ES" dirty="0"/>
              <a:t>Simulación – Simulación </a:t>
            </a:r>
            <a:r>
              <a:rPr lang="es-ES" dirty="0" smtClean="0"/>
              <a:t>de aceleración en curva</a:t>
            </a:r>
            <a:endParaRPr lang="es-ES" dirty="0"/>
          </a:p>
        </p:txBody>
      </p:sp>
      <p:sp>
        <p:nvSpPr>
          <p:cNvPr id="7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11533240" y="6406487"/>
            <a:ext cx="658484" cy="365125"/>
          </a:xfrm>
        </p:spPr>
        <p:txBody>
          <a:bodyPr/>
          <a:lstStyle/>
          <a:p>
            <a:r>
              <a:rPr lang="es-ES" sz="2800" dirty="0" smtClean="0">
                <a:solidFill>
                  <a:schemeClr val="bg1"/>
                </a:solidFill>
              </a:rPr>
              <a:t>16</a:t>
            </a:r>
            <a:endParaRPr lang="es-ES" sz="2800" dirty="0">
              <a:solidFill>
                <a:schemeClr val="bg1"/>
              </a:solidFill>
            </a:endParaRPr>
          </a:p>
        </p:txBody>
      </p:sp>
      <p:pic>
        <p:nvPicPr>
          <p:cNvPr id="4" name="GIROENRAIDO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0514" y="1485901"/>
            <a:ext cx="4860000" cy="2547359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43694" y="1485900"/>
            <a:ext cx="4860000" cy="2547359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86109">
            <a:off x="6912643" y="3661173"/>
            <a:ext cx="5131572" cy="3428291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0514" y="4177717"/>
            <a:ext cx="4860000" cy="2547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3265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77334" y="324465"/>
            <a:ext cx="8596668" cy="1320800"/>
          </a:xfrm>
        </p:spPr>
        <p:txBody>
          <a:bodyPr/>
          <a:lstStyle/>
          <a:p>
            <a:r>
              <a:rPr lang="es-ES" dirty="0" smtClean="0"/>
              <a:t>5.7 </a:t>
            </a:r>
            <a:r>
              <a:rPr lang="es-ES" dirty="0"/>
              <a:t>Simulación – </a:t>
            </a:r>
            <a:r>
              <a:rPr lang="es-ES" dirty="0" smtClean="0"/>
              <a:t>Simulación ISO </a:t>
            </a:r>
            <a:r>
              <a:rPr lang="es-ES" dirty="0" err="1" smtClean="0"/>
              <a:t>Lane</a:t>
            </a:r>
            <a:r>
              <a:rPr lang="es-ES" dirty="0" smtClean="0"/>
              <a:t> </a:t>
            </a:r>
            <a:r>
              <a:rPr lang="es-ES" dirty="0" err="1" smtClean="0"/>
              <a:t>Change</a:t>
            </a:r>
            <a:endParaRPr lang="es-ES" dirty="0"/>
          </a:p>
        </p:txBody>
      </p:sp>
      <p:sp>
        <p:nvSpPr>
          <p:cNvPr id="7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11533240" y="6406487"/>
            <a:ext cx="658484" cy="365125"/>
          </a:xfrm>
        </p:spPr>
        <p:txBody>
          <a:bodyPr/>
          <a:lstStyle/>
          <a:p>
            <a:r>
              <a:rPr lang="es-ES" sz="2800" dirty="0" smtClean="0">
                <a:solidFill>
                  <a:schemeClr val="bg1"/>
                </a:solidFill>
              </a:rPr>
              <a:t>17</a:t>
            </a:r>
            <a:endParaRPr lang="es-ES" sz="2800" dirty="0">
              <a:solidFill>
                <a:schemeClr val="bg1"/>
              </a:solidFill>
            </a:endParaRPr>
          </a:p>
        </p:txBody>
      </p:sp>
      <p:pic>
        <p:nvPicPr>
          <p:cNvPr id="4" name="ISOLaneChange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0514" y="1485901"/>
            <a:ext cx="4883577" cy="253440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67271" y="1485901"/>
            <a:ext cx="4860000" cy="2552865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86109">
            <a:off x="6912643" y="3661173"/>
            <a:ext cx="5131572" cy="3428291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0514" y="4218747"/>
            <a:ext cx="4860000" cy="2552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2156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77334" y="324465"/>
            <a:ext cx="8596668" cy="1320800"/>
          </a:xfrm>
        </p:spPr>
        <p:txBody>
          <a:bodyPr/>
          <a:lstStyle/>
          <a:p>
            <a:r>
              <a:rPr lang="es-ES" dirty="0" smtClean="0"/>
              <a:t>6. Conclusiones</a:t>
            </a:r>
            <a:endParaRPr lang="es-ES" dirty="0"/>
          </a:p>
        </p:txBody>
      </p:sp>
      <p:sp>
        <p:nvSpPr>
          <p:cNvPr id="7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11533240" y="6406487"/>
            <a:ext cx="658484" cy="365125"/>
          </a:xfrm>
        </p:spPr>
        <p:txBody>
          <a:bodyPr/>
          <a:lstStyle/>
          <a:p>
            <a:r>
              <a:rPr lang="es-ES" sz="2800" dirty="0" smtClean="0">
                <a:solidFill>
                  <a:schemeClr val="bg1"/>
                </a:solidFill>
              </a:rPr>
              <a:t>18</a:t>
            </a:r>
            <a:endParaRPr lang="es-ES" sz="2800" dirty="0">
              <a:solidFill>
                <a:schemeClr val="bg1"/>
              </a:solidFill>
            </a:endParaRP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86109">
            <a:off x="6912643" y="3661173"/>
            <a:ext cx="5131572" cy="3428291"/>
          </a:xfrm>
          <a:prstGeom prst="rect">
            <a:avLst/>
          </a:prstGeom>
        </p:spPr>
      </p:pic>
      <p:sp>
        <p:nvSpPr>
          <p:cNvPr id="9" name="Marcador de contenido 5"/>
          <p:cNvSpPr txBox="1">
            <a:spLocks/>
          </p:cNvSpPr>
          <p:nvPr/>
        </p:nvSpPr>
        <p:spPr>
          <a:xfrm>
            <a:off x="677334" y="1175365"/>
            <a:ext cx="9698566" cy="38807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2400" dirty="0" smtClean="0"/>
              <a:t>Modelo con comportamiento similar el real.</a:t>
            </a:r>
          </a:p>
          <a:p>
            <a:r>
              <a:rPr lang="es-ES" sz="2400" dirty="0" smtClean="0"/>
              <a:t>Posibilidad del mejoras en nuestro modelo para adaptarlas a modelos reales (</a:t>
            </a:r>
            <a:r>
              <a:rPr lang="es-ES" sz="2400" dirty="0" err="1" smtClean="0"/>
              <a:t>Abarth</a:t>
            </a:r>
            <a:r>
              <a:rPr lang="es-ES" sz="2400" dirty="0" smtClean="0"/>
              <a:t>).</a:t>
            </a:r>
            <a:endParaRPr lang="es-ES" sz="2000" dirty="0" smtClean="0"/>
          </a:p>
          <a:p>
            <a:endParaRPr lang="es-ES" sz="2000" dirty="0" smtClean="0"/>
          </a:p>
          <a:p>
            <a:endParaRPr lang="es-ES" sz="2000" dirty="0" smtClean="0"/>
          </a:p>
          <a:p>
            <a:endParaRPr lang="es-ES" sz="2000" dirty="0" smtClean="0"/>
          </a:p>
          <a:p>
            <a:endParaRPr lang="es-ES" sz="2000" dirty="0" smtClean="0"/>
          </a:p>
          <a:p>
            <a:endParaRPr lang="es-ES" sz="2000" dirty="0" smtClean="0"/>
          </a:p>
          <a:p>
            <a:pPr marL="0" indent="0">
              <a:buFont typeface="Wingdings 3" charset="2"/>
              <a:buNone/>
            </a:pPr>
            <a:endParaRPr lang="es-ES" sz="2000" dirty="0" smtClean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7428" y="2768642"/>
            <a:ext cx="6659020" cy="3289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7774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a">
  <a:themeElements>
    <a:clrScheme name="Face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Sector">
  <a:themeElements>
    <a:clrScheme name="Sector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ector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ector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423</TotalTime>
  <Words>373</Words>
  <Application>Microsoft Office PowerPoint</Application>
  <PresentationFormat>Panorámica</PresentationFormat>
  <Paragraphs>184</Paragraphs>
  <Slides>20</Slides>
  <Notes>0</Notes>
  <HiddenSlides>0</HiddenSlides>
  <MMClips>5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20</vt:i4>
      </vt:variant>
    </vt:vector>
  </HeadingPairs>
  <TitlesOfParts>
    <vt:vector size="27" baseType="lpstr">
      <vt:lpstr>Arial</vt:lpstr>
      <vt:lpstr>Calibri</vt:lpstr>
      <vt:lpstr>Century Gothic</vt:lpstr>
      <vt:lpstr>Trebuchet MS</vt:lpstr>
      <vt:lpstr>Wingdings 3</vt:lpstr>
      <vt:lpstr>Faceta</vt:lpstr>
      <vt:lpstr>Sector</vt:lpstr>
      <vt:lpstr>Presentación de PowerPoint</vt:lpstr>
      <vt:lpstr>ÍNDICE</vt:lpstr>
      <vt:lpstr>1. Introducción</vt:lpstr>
      <vt:lpstr>2. Historia del vehículo</vt:lpstr>
      <vt:lpstr>3. Herramientas empleadas</vt:lpstr>
      <vt:lpstr>4.1 modelado del vehículo - Chasis</vt:lpstr>
      <vt:lpstr>4.2 modelado del vehículo – Suspensión delantera</vt:lpstr>
      <vt:lpstr>4.3 modelado del vehículo – Suspensión trasera</vt:lpstr>
      <vt:lpstr>4.4 modelado del vehículo - Dirección</vt:lpstr>
      <vt:lpstr>4.5 modelado del vehículo - Motor</vt:lpstr>
      <vt:lpstr>4.6 modelado del vehículo – Ruedas y frenos</vt:lpstr>
      <vt:lpstr>4.7 modelado del vehículo – Vehículo final</vt:lpstr>
      <vt:lpstr>5.1 Simulación – Simulación suspensión delantera</vt:lpstr>
      <vt:lpstr>5.2 Simulación – Simulación suspensión trasera</vt:lpstr>
      <vt:lpstr>5.3 Simulación – Simulación de aceleración</vt:lpstr>
      <vt:lpstr>5.4 Simulación – Simulación de frenado</vt:lpstr>
      <vt:lpstr>5.5 Simulación – Simulación de frenado en curva</vt:lpstr>
      <vt:lpstr>5.6 Simulación – Simulación de aceleración en curva</vt:lpstr>
      <vt:lpstr>5.7 Simulación – Simulación ISO Lane Change</vt:lpstr>
      <vt:lpstr>6. Conclusiones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Victor</dc:creator>
  <cp:lastModifiedBy>Victor</cp:lastModifiedBy>
  <cp:revision>56</cp:revision>
  <dcterms:created xsi:type="dcterms:W3CDTF">2017-07-02T19:58:05Z</dcterms:created>
  <dcterms:modified xsi:type="dcterms:W3CDTF">2017-07-05T08:49:15Z</dcterms:modified>
</cp:coreProperties>
</file>