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7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0" r:id="rId10"/>
    <p:sldId id="264" r:id="rId11"/>
    <p:sldId id="265" r:id="rId12"/>
    <p:sldId id="266" r:id="rId13"/>
    <p:sldId id="267" r:id="rId14"/>
    <p:sldId id="281" r:id="rId15"/>
    <p:sldId id="268" r:id="rId16"/>
    <p:sldId id="269" r:id="rId17"/>
    <p:sldId id="286" r:id="rId18"/>
    <p:sldId id="287" r:id="rId19"/>
    <p:sldId id="270" r:id="rId20"/>
    <p:sldId id="282" r:id="rId21"/>
    <p:sldId id="271" r:id="rId22"/>
    <p:sldId id="285" r:id="rId23"/>
    <p:sldId id="272" r:id="rId24"/>
    <p:sldId id="273" r:id="rId25"/>
    <p:sldId id="283" r:id="rId26"/>
    <p:sldId id="274" r:id="rId27"/>
    <p:sldId id="275" r:id="rId28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4"/>
    <p:restoredTop sz="94665"/>
  </p:normalViewPr>
  <p:slideViewPr>
    <p:cSldViewPr snapToGrid="0" snapToObjects="1">
      <p:cViewPr varScale="1">
        <p:scale>
          <a:sx n="87" d="100"/>
          <a:sy n="87" d="100"/>
        </p:scale>
        <p:origin x="21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F8803-2514-A348-919A-831443D049BF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238B7D-AA57-0A45-A3EC-F4EBD1E33BE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4367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9942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523" y="-5179"/>
            <a:ext cx="2864160" cy="95472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82" y="65939"/>
            <a:ext cx="2298700" cy="8124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836342"/>
            <a:ext cx="10156902" cy="782252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791062"/>
            <a:ext cx="10156902" cy="4385901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51773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9113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4786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00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9757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1116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50365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6532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168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88332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7203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E6B33-80E9-0444-BE61-60C483F9EDB3}" type="datetimeFigureOut">
              <a:rPr lang="es-ES_tradnl" smtClean="0"/>
              <a:t>9/7/17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7A920-6141-1F4F-A0DB-4181DA24E3D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6155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1.png"/><Relationship Id="rId3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318" y="4089400"/>
            <a:ext cx="1709582" cy="170958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767" y="-1"/>
            <a:ext cx="4388361" cy="222900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88223" y="1851546"/>
            <a:ext cx="10200905" cy="2352599"/>
          </a:xfrm>
        </p:spPr>
        <p:txBody>
          <a:bodyPr>
            <a:normAutofit/>
          </a:bodyPr>
          <a:lstStyle/>
          <a:p>
            <a:r>
              <a:rPr lang="es-ES_tradnl" sz="4000" dirty="0" smtClean="0"/>
              <a:t>Propuesta de mejora de los </a:t>
            </a:r>
            <a:r>
              <a:rPr lang="es-ES_tradnl" sz="4000" smtClean="0"/>
              <a:t>accionamientos mecánicos </a:t>
            </a:r>
            <a:r>
              <a:rPr lang="es-ES_tradnl" sz="4000" dirty="0" smtClean="0"/>
              <a:t>de una embarcación mítica en el Real Club Náutico de Valencia.</a:t>
            </a:r>
            <a:endParaRPr lang="es-ES_tradnl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13684" y="5067486"/>
            <a:ext cx="5525996" cy="1206314"/>
          </a:xfrm>
        </p:spPr>
        <p:txBody>
          <a:bodyPr>
            <a:noAutofit/>
          </a:bodyPr>
          <a:lstStyle/>
          <a:p>
            <a:r>
              <a:rPr lang="es-ES_tradnl" sz="3200" dirty="0" smtClean="0">
                <a:solidFill>
                  <a:schemeClr val="accent1"/>
                </a:solidFill>
              </a:rPr>
              <a:t>Autora: Sarah </a:t>
            </a:r>
            <a:r>
              <a:rPr lang="es-ES_tradnl" sz="3200" dirty="0" err="1" smtClean="0">
                <a:solidFill>
                  <a:schemeClr val="accent1"/>
                </a:solidFill>
              </a:rPr>
              <a:t>Nalewajska</a:t>
            </a:r>
            <a:endParaRPr lang="es-ES_tradnl" sz="3200" dirty="0" smtClean="0">
              <a:solidFill>
                <a:schemeClr val="accent1"/>
              </a:solidFill>
            </a:endParaRPr>
          </a:p>
          <a:p>
            <a:r>
              <a:rPr lang="es-ES_tradnl" sz="3200" dirty="0" smtClean="0">
                <a:solidFill>
                  <a:schemeClr val="accent1"/>
                </a:solidFill>
              </a:rPr>
              <a:t>      Tutor: Nicolás </a:t>
            </a:r>
            <a:r>
              <a:rPr lang="es-ES_tradnl" sz="3200" dirty="0" err="1" smtClean="0">
                <a:solidFill>
                  <a:schemeClr val="accent1"/>
                </a:solidFill>
              </a:rPr>
              <a:t>Laguarda</a:t>
            </a:r>
            <a:r>
              <a:rPr lang="es-ES_tradnl" sz="3200" dirty="0" smtClean="0">
                <a:solidFill>
                  <a:schemeClr val="accent1"/>
                </a:solidFill>
              </a:rPr>
              <a:t> Miró</a:t>
            </a:r>
            <a:endParaRPr lang="es-ES_tradnl" sz="3200" dirty="0">
              <a:solidFill>
                <a:schemeClr val="accent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18" y="430058"/>
            <a:ext cx="3872900" cy="136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2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Historia de la navegación en vela.</a:t>
            </a:r>
            <a:endParaRPr lang="es-ES_tradnl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236" y="1706617"/>
            <a:ext cx="6658830" cy="4716139"/>
          </a:xfrm>
        </p:spPr>
      </p:pic>
    </p:spTree>
    <p:extLst>
      <p:ext uri="{BB962C8B-B14F-4D97-AF65-F5344CB8AC3E}">
        <p14:creationId xmlns:p14="http://schemas.microsoft.com/office/powerpoint/2010/main" val="192110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err="1" smtClean="0"/>
              <a:t>Gib’Sea</a:t>
            </a:r>
            <a:r>
              <a:rPr lang="es-ES_tradnl" dirty="0" smtClean="0"/>
              <a:t> 37 </a:t>
            </a:r>
            <a:r>
              <a:rPr lang="es-ES_tradnl" dirty="0" err="1" smtClean="0"/>
              <a:t>ketch</a:t>
            </a:r>
            <a:endParaRPr lang="es-ES_tradn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963" y="2273784"/>
            <a:ext cx="2680139" cy="3903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791062"/>
            <a:ext cx="10156902" cy="43859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-ES_tradnl" dirty="0" smtClean="0"/>
              <a:t>Tipo: velero, 2 mástiles</a:t>
            </a:r>
          </a:p>
          <a:p>
            <a:pPr algn="just">
              <a:lnSpc>
                <a:spcPct val="150000"/>
              </a:lnSpc>
            </a:pPr>
            <a:r>
              <a:rPr lang="es-ES_tradnl" dirty="0" smtClean="0"/>
              <a:t>Origen: Francia</a:t>
            </a:r>
          </a:p>
          <a:p>
            <a:pPr algn="just">
              <a:lnSpc>
                <a:spcPct val="150000"/>
              </a:lnSpc>
            </a:pPr>
            <a:r>
              <a:rPr lang="es-ES_tradnl" dirty="0" smtClean="0"/>
              <a:t>Año: 1974</a:t>
            </a:r>
          </a:p>
          <a:p>
            <a:pPr algn="just">
              <a:lnSpc>
                <a:spcPct val="150000"/>
              </a:lnSpc>
            </a:pPr>
            <a:r>
              <a:rPr lang="es-ES_tradnl" dirty="0" smtClean="0"/>
              <a:t>Eslora: 11,40m</a:t>
            </a:r>
          </a:p>
          <a:p>
            <a:pPr algn="just">
              <a:lnSpc>
                <a:spcPct val="150000"/>
              </a:lnSpc>
            </a:pPr>
            <a:r>
              <a:rPr lang="es-ES_tradnl" dirty="0" smtClean="0"/>
              <a:t>Manga: 3,76m</a:t>
            </a:r>
          </a:p>
          <a:p>
            <a:pPr algn="just">
              <a:lnSpc>
                <a:spcPct val="150000"/>
              </a:lnSpc>
            </a:pPr>
            <a:r>
              <a:rPr lang="es-ES_tradnl" dirty="0" smtClean="0"/>
              <a:t>Calado: 1,90m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4421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¿Qué es un </a:t>
            </a:r>
            <a:r>
              <a:rPr lang="es-ES_tradnl" dirty="0" err="1" smtClean="0"/>
              <a:t>winche</a:t>
            </a:r>
            <a:r>
              <a:rPr lang="es-ES_tradnl" dirty="0" smtClean="0"/>
              <a:t>?</a:t>
            </a:r>
            <a:endParaRPr lang="es-ES_tradn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044" y="1618593"/>
            <a:ext cx="2670001" cy="2445721"/>
          </a:xfrm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838200" y="1791062"/>
            <a:ext cx="10156902" cy="43859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 smtClean="0"/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 smtClean="0">
              <a:solidFill>
                <a:schemeClr val="accent1"/>
              </a:solidFill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>
                <a:solidFill>
                  <a:schemeClr val="accent1"/>
                </a:solidFill>
              </a:rPr>
              <a:t>En el ámbito náutico se define como: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s-ES_tradnl" dirty="0" smtClean="0"/>
              <a:t>Cilindro o tambor giratorio con función de </a:t>
            </a:r>
            <a:r>
              <a:rPr lang="es-ES_tradnl" dirty="0" err="1" smtClean="0"/>
              <a:t>trimar</a:t>
            </a:r>
            <a:r>
              <a:rPr lang="es-ES_tradnl" dirty="0" smtClean="0"/>
              <a:t>, cazar y amollar las drizas y escotas.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1289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Tipos de </a:t>
            </a:r>
            <a:r>
              <a:rPr lang="es-ES_tradnl" dirty="0" err="1" smtClean="0"/>
              <a:t>winches</a:t>
            </a:r>
            <a:r>
              <a:rPr lang="es-ES_tradnl" dirty="0" smtClean="0"/>
              <a:t>.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s-ES_tradnl" dirty="0" smtClean="0"/>
              <a:t>Manuales: manivela.</a:t>
            </a:r>
          </a:p>
          <a:p>
            <a:pPr algn="just">
              <a:lnSpc>
                <a:spcPct val="150000"/>
              </a:lnSpc>
            </a:pPr>
            <a:r>
              <a:rPr lang="es-ES_tradnl" dirty="0" smtClean="0"/>
              <a:t>Mecánicos:  fuerzas de un motor </a:t>
            </a:r>
          </a:p>
          <a:p>
            <a:pPr algn="just">
              <a:lnSpc>
                <a:spcPct val="150000"/>
              </a:lnSpc>
            </a:pPr>
            <a:r>
              <a:rPr lang="es-ES_tradnl" dirty="0" smtClean="0"/>
              <a:t>Eléctricos: fuente de energía eléctrica, batería.</a:t>
            </a:r>
          </a:p>
          <a:p>
            <a:pPr algn="just">
              <a:lnSpc>
                <a:spcPct val="150000"/>
              </a:lnSpc>
            </a:pPr>
            <a:r>
              <a:rPr lang="es-ES_tradnl" dirty="0" smtClean="0"/>
              <a:t>Hidráulicos: presión hidráulica de una bomba.</a:t>
            </a:r>
            <a:endParaRPr lang="es-ES_tradn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942" y="3258208"/>
            <a:ext cx="3891675" cy="29187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367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Problemática de los </a:t>
            </a:r>
            <a:r>
              <a:rPr lang="es-ES_tradnl" dirty="0" err="1" smtClean="0"/>
              <a:t>winches</a:t>
            </a:r>
            <a:r>
              <a:rPr lang="es-ES_tradnl" dirty="0" smtClean="0"/>
              <a:t> manuales.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 smtClean="0"/>
          </a:p>
          <a:p>
            <a:pPr>
              <a:lnSpc>
                <a:spcPct val="150000"/>
              </a:lnSpc>
            </a:pPr>
            <a:r>
              <a:rPr lang="es-ES_tradnl" dirty="0" smtClean="0"/>
              <a:t>Imposibilidad de manejo en caso de lesión.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Requieren más atención del navegante.</a:t>
            </a:r>
          </a:p>
          <a:p>
            <a:endParaRPr lang="es-ES_tradnl" dirty="0" smtClean="0"/>
          </a:p>
          <a:p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902" y="2770501"/>
            <a:ext cx="3124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6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err="1" smtClean="0"/>
              <a:t>Harken</a:t>
            </a:r>
            <a:r>
              <a:rPr lang="es-ES_tradnl" dirty="0" smtClean="0"/>
              <a:t> 40.2st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037246"/>
            <a:ext cx="10156902" cy="43859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ES_tradnl" dirty="0" smtClean="0"/>
              <a:t>Dos velocidades</a:t>
            </a:r>
          </a:p>
          <a:p>
            <a:pPr>
              <a:lnSpc>
                <a:spcPct val="150000"/>
              </a:lnSpc>
            </a:pPr>
            <a:r>
              <a:rPr lang="es-ES_tradnl" dirty="0" err="1" smtClean="0"/>
              <a:t>Autocazante</a:t>
            </a:r>
            <a:endParaRPr lang="es-ES_tradnl" dirty="0" smtClean="0"/>
          </a:p>
          <a:p>
            <a:pPr>
              <a:lnSpc>
                <a:spcPct val="150000"/>
              </a:lnSpc>
            </a:pPr>
            <a:r>
              <a:rPr lang="es-ES_tradnl" dirty="0" smtClean="0"/>
              <a:t>Aluminio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Diámetro tambor 80mm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Manual</a:t>
            </a:r>
            <a:endParaRPr lang="es-ES_tradnl" dirty="0"/>
          </a:p>
        </p:txBody>
      </p:sp>
      <p:pic>
        <p:nvPicPr>
          <p:cNvPr id="4" name="Imagen 3" descr="winch%2040.2st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624" y="2037246"/>
            <a:ext cx="3446145" cy="3326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438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Funcionamiento.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s-ES_tradnl" dirty="0" smtClean="0"/>
              <a:t>Sentido </a:t>
            </a:r>
            <a:r>
              <a:rPr lang="es-ES_tradnl" dirty="0" err="1" smtClean="0"/>
              <a:t>antihorario</a:t>
            </a:r>
            <a:r>
              <a:rPr lang="es-ES_tradnl" dirty="0" smtClean="0"/>
              <a:t>: </a:t>
            </a:r>
          </a:p>
          <a:p>
            <a:pPr lvl="1">
              <a:lnSpc>
                <a:spcPct val="150000"/>
              </a:lnSpc>
            </a:pPr>
            <a:r>
              <a:rPr lang="es-ES_tradnl" dirty="0" smtClean="0"/>
              <a:t>Marcha indirecta.</a:t>
            </a:r>
          </a:p>
          <a:p>
            <a:pPr lvl="1">
              <a:lnSpc>
                <a:spcPct val="150000"/>
              </a:lnSpc>
            </a:pPr>
            <a:r>
              <a:rPr lang="es-ES_tradnl" dirty="0" smtClean="0"/>
              <a:t>Reducción: 1:4.</a:t>
            </a:r>
          </a:p>
          <a:p>
            <a:pPr lvl="1">
              <a:lnSpc>
                <a:spcPct val="150000"/>
              </a:lnSpc>
            </a:pPr>
            <a:r>
              <a:rPr lang="es-ES_tradnl" dirty="0" smtClean="0"/>
              <a:t>Menor esfuerzo de giro y giro más rápido.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Sentido horario: </a:t>
            </a:r>
          </a:p>
          <a:p>
            <a:pPr lvl="1">
              <a:lnSpc>
                <a:spcPct val="150000"/>
              </a:lnSpc>
            </a:pPr>
            <a:r>
              <a:rPr lang="es-ES_tradnl" dirty="0" smtClean="0"/>
              <a:t>Marcha directa.</a:t>
            </a:r>
          </a:p>
          <a:p>
            <a:pPr lvl="1">
              <a:lnSpc>
                <a:spcPct val="150000"/>
              </a:lnSpc>
            </a:pPr>
            <a:r>
              <a:rPr lang="es-ES_tradnl" dirty="0" smtClean="0"/>
              <a:t>Sin reducción.</a:t>
            </a:r>
          </a:p>
          <a:p>
            <a:pPr lvl="1">
              <a:lnSpc>
                <a:spcPct val="150000"/>
              </a:lnSpc>
            </a:pPr>
            <a:r>
              <a:rPr lang="es-ES_tradnl" dirty="0" smtClean="0"/>
              <a:t>Mayor esfuerzo de giro y giro más lento.</a:t>
            </a:r>
            <a:endParaRPr lang="es-ES_tradnl" dirty="0"/>
          </a:p>
        </p:txBody>
      </p:sp>
      <p:pic>
        <p:nvPicPr>
          <p:cNvPr id="4" name="Imagen 3" descr="../Desktop/Captura%20de%20pantalla%202017-06-15%20a%20las%2011.20.14.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165" y="2006163"/>
            <a:ext cx="3228387" cy="37296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544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Necesidades a satisfacer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ES_tradnl" dirty="0" smtClean="0"/>
              <a:t>Situación horizontal           eje salida 90º respecto eje motor.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Potencia alrededor de 600-800 W.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Velocidad de giro aproximada 600-800 rpm.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Tensión 12-24 V.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Reversible.</a:t>
            </a:r>
          </a:p>
          <a:p>
            <a:endParaRPr lang="es-ES_tradnl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4135322" y="2211310"/>
            <a:ext cx="57751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451" y="3696980"/>
            <a:ext cx="4575135" cy="223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9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Motor-reductor elegido.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_tradnl" dirty="0" smtClean="0"/>
              <a:t>Tipo: </a:t>
            </a:r>
            <a:r>
              <a:rPr lang="es-ES_tradnl" dirty="0"/>
              <a:t>S</a:t>
            </a:r>
            <a:r>
              <a:rPr lang="es-ES_tradnl" dirty="0" smtClean="0"/>
              <a:t>infín corona</a:t>
            </a:r>
          </a:p>
          <a:p>
            <a:pPr>
              <a:lnSpc>
                <a:spcPct val="150000"/>
              </a:lnSpc>
            </a:pPr>
            <a:r>
              <a:rPr lang="es-ES_tradnl" dirty="0"/>
              <a:t>Modelo: </a:t>
            </a:r>
            <a:r>
              <a:rPr lang="es-ES_tradnl" dirty="0" smtClean="0"/>
              <a:t>ECM600/040 (</a:t>
            </a:r>
            <a:r>
              <a:rPr lang="es-ES_tradnl" dirty="0" err="1" smtClean="0"/>
              <a:t>Transtecno</a:t>
            </a:r>
            <a:r>
              <a:rPr lang="es-ES_tradnl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Potencia: P = 800 W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Velocidad de giro:</a:t>
            </a:r>
            <a:r>
              <a:rPr lang="es-ES_tradnl" dirty="0">
                <a:sym typeface="Symbol" charset="2"/>
              </a:rPr>
              <a:t> </a:t>
            </a:r>
            <a:r>
              <a:rPr lang="es-ES_tradnl" dirty="0" smtClean="0"/>
              <a:t> = 600 rpm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Corriente continua</a:t>
            </a:r>
            <a:endParaRPr lang="es-ES_tradnl" dirty="0"/>
          </a:p>
        </p:txBody>
      </p:sp>
      <p:pic>
        <p:nvPicPr>
          <p:cNvPr id="6" name="Imagen 5" descr="Captura%20de%20pantalla%202017-06-05%20a%20las%2019.46.4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745" y="2848937"/>
            <a:ext cx="3847684" cy="2684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650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Acoplamiento elegido.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s-ES_tradnl" dirty="0" smtClean="0">
                <a:solidFill>
                  <a:schemeClr val="accent1"/>
                </a:solidFill>
              </a:rPr>
              <a:t>Acoplamiento directo al eje: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Necesidad de diseñar un casquillo.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Transmisión directa del movimiento al eje central del </a:t>
            </a:r>
            <a:r>
              <a:rPr lang="es-ES_tradnl" dirty="0" err="1" smtClean="0"/>
              <a:t>winche</a:t>
            </a:r>
            <a:r>
              <a:rPr lang="es-ES_tradnl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Necesidad de mecanización eje central del </a:t>
            </a:r>
            <a:r>
              <a:rPr lang="es-ES_tradnl" dirty="0" err="1" smtClean="0"/>
              <a:t>winche</a:t>
            </a:r>
            <a:r>
              <a:rPr lang="es-ES_tradnl" dirty="0" smtClean="0"/>
              <a:t>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6396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Material del eje de unión.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dirty="0" smtClean="0">
                <a:solidFill>
                  <a:schemeClr val="accent1"/>
                </a:solidFill>
              </a:rPr>
              <a:t>Acero inoxidable C-45: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Buena resistencia a corrosión y a oxidación.</a:t>
            </a:r>
          </a:p>
          <a:p>
            <a:pPr>
              <a:lnSpc>
                <a:spcPct val="150000"/>
              </a:lnSpc>
            </a:pPr>
            <a:r>
              <a:rPr lang="es-ES_tradnl" dirty="0"/>
              <a:t>B</a:t>
            </a:r>
            <a:r>
              <a:rPr lang="es-ES_tradnl" dirty="0" smtClean="0"/>
              <a:t>uena </a:t>
            </a:r>
            <a:r>
              <a:rPr lang="es-ES_tradnl" dirty="0"/>
              <a:t>ductilidad, </a:t>
            </a:r>
            <a:r>
              <a:rPr lang="es-ES_tradnl" dirty="0" smtClean="0"/>
              <a:t>elasticidad y dureza.</a:t>
            </a:r>
          </a:p>
          <a:p>
            <a:pPr>
              <a:lnSpc>
                <a:spcPct val="150000"/>
              </a:lnSpc>
            </a:pPr>
            <a:r>
              <a:rPr lang="es-ES_tradnl" dirty="0"/>
              <a:t>R</a:t>
            </a:r>
            <a:r>
              <a:rPr lang="es-ES_tradnl" dirty="0" smtClean="0"/>
              <a:t>esistencia </a:t>
            </a:r>
            <a:r>
              <a:rPr lang="es-ES_tradnl" dirty="0"/>
              <a:t>al </a:t>
            </a:r>
            <a:r>
              <a:rPr lang="es-ES_tradnl" dirty="0" smtClean="0"/>
              <a:t>desgaste.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S</a:t>
            </a:r>
            <a:r>
              <a:rPr lang="es-ES_tradnl" baseline="-25000" dirty="0" smtClean="0"/>
              <a:t>u</a:t>
            </a:r>
            <a:r>
              <a:rPr lang="es-ES_tradnl" dirty="0" smtClean="0"/>
              <a:t>= 600 </a:t>
            </a:r>
            <a:r>
              <a:rPr lang="es-ES_tradnl" dirty="0" err="1" smtClean="0"/>
              <a:t>MPa</a:t>
            </a:r>
            <a:endParaRPr lang="es-ES_tradnl" dirty="0" smtClean="0"/>
          </a:p>
          <a:p>
            <a:pPr>
              <a:lnSpc>
                <a:spcPct val="150000"/>
              </a:lnSpc>
            </a:pPr>
            <a:r>
              <a:rPr lang="es-ES_tradnl" dirty="0" err="1" smtClean="0"/>
              <a:t>S</a:t>
            </a:r>
            <a:r>
              <a:rPr lang="es-ES_tradnl" baseline="-25000" dirty="0" err="1" smtClean="0"/>
              <a:t>y</a:t>
            </a:r>
            <a:r>
              <a:rPr lang="es-ES_tradnl" dirty="0" smtClean="0"/>
              <a:t>= 360 </a:t>
            </a:r>
            <a:r>
              <a:rPr lang="es-ES_tradnl" dirty="0" err="1" smtClean="0"/>
              <a:t>MPa</a:t>
            </a:r>
            <a:endParaRPr lang="es-ES_tradnl" dirty="0" smtClean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7190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Cálculo de diámetros del eje.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ES_tradnl" dirty="0" smtClean="0"/>
              <a:t>Datos de partida:</a:t>
            </a:r>
          </a:p>
          <a:p>
            <a:pPr lvl="1">
              <a:lnSpc>
                <a:spcPct val="150000"/>
              </a:lnSpc>
            </a:pPr>
            <a:r>
              <a:rPr lang="es-ES_tradnl" dirty="0" err="1" smtClean="0"/>
              <a:t>P</a:t>
            </a:r>
            <a:r>
              <a:rPr lang="es-ES_tradnl" baseline="-25000" dirty="0" err="1" smtClean="0"/>
              <a:t>motor</a:t>
            </a:r>
            <a:r>
              <a:rPr lang="es-ES_tradnl" baseline="-25000" dirty="0" smtClean="0"/>
              <a:t> </a:t>
            </a:r>
            <a:r>
              <a:rPr lang="es-ES_tradnl" dirty="0" smtClean="0"/>
              <a:t>= 800 W</a:t>
            </a:r>
          </a:p>
          <a:p>
            <a:pPr lvl="1">
              <a:lnSpc>
                <a:spcPct val="150000"/>
              </a:lnSpc>
            </a:pPr>
            <a:r>
              <a:rPr lang="es-ES_tradnl" dirty="0" smtClean="0">
                <a:sym typeface="Symbol" charset="2"/>
              </a:rPr>
              <a:t></a:t>
            </a:r>
            <a:r>
              <a:rPr lang="es-ES_tradnl" baseline="-25000" dirty="0" smtClean="0">
                <a:sym typeface="Symbol" charset="2"/>
              </a:rPr>
              <a:t>motor </a:t>
            </a:r>
            <a:r>
              <a:rPr lang="es-ES_tradnl" dirty="0" smtClean="0">
                <a:sym typeface="Symbol" charset="2"/>
              </a:rPr>
              <a:t>= 600 rpm</a:t>
            </a:r>
          </a:p>
          <a:p>
            <a:pPr lvl="1">
              <a:lnSpc>
                <a:spcPct val="150000"/>
              </a:lnSpc>
            </a:pPr>
            <a:r>
              <a:rPr lang="es-ES_tradnl" dirty="0" err="1" smtClean="0">
                <a:sym typeface="Symbol" charset="2"/>
              </a:rPr>
              <a:t>d</a:t>
            </a:r>
            <a:r>
              <a:rPr lang="es-ES_tradnl" baseline="-25000" dirty="0" err="1" smtClean="0">
                <a:sym typeface="Symbol" charset="2"/>
              </a:rPr>
              <a:t>winche</a:t>
            </a:r>
            <a:r>
              <a:rPr lang="es-ES_tradnl" baseline="-25000" dirty="0" smtClean="0">
                <a:sym typeface="Symbol" charset="2"/>
              </a:rPr>
              <a:t> </a:t>
            </a:r>
            <a:r>
              <a:rPr lang="es-ES_tradnl" dirty="0" smtClean="0">
                <a:sym typeface="Symbol" charset="2"/>
              </a:rPr>
              <a:t>= </a:t>
            </a:r>
            <a:r>
              <a:rPr lang="es-ES_tradnl" dirty="0" err="1" smtClean="0">
                <a:sym typeface="Symbol" charset="2"/>
              </a:rPr>
              <a:t>d</a:t>
            </a:r>
            <a:r>
              <a:rPr lang="es-ES_tradnl" baseline="-25000" dirty="0" err="1" smtClean="0">
                <a:sym typeface="Symbol" charset="2"/>
              </a:rPr>
              <a:t>motor</a:t>
            </a:r>
            <a:r>
              <a:rPr lang="es-ES_tradnl" baseline="-25000" dirty="0" smtClean="0">
                <a:sym typeface="Symbol" charset="2"/>
              </a:rPr>
              <a:t> </a:t>
            </a:r>
            <a:r>
              <a:rPr lang="es-ES_tradnl" dirty="0" smtClean="0">
                <a:sym typeface="Symbol" charset="2"/>
              </a:rPr>
              <a:t>= 18 mm</a:t>
            </a:r>
            <a:r>
              <a:rPr lang="es-ES_tradnl" dirty="0" smtClean="0"/>
              <a:t> </a:t>
            </a:r>
          </a:p>
          <a:p>
            <a:pPr lvl="1">
              <a:lnSpc>
                <a:spcPct val="150000"/>
              </a:lnSpc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s-ES_tradnl" dirty="0" smtClean="0"/>
              <a:t>Dato propuesto:</a:t>
            </a:r>
          </a:p>
          <a:p>
            <a:pPr lvl="1">
              <a:lnSpc>
                <a:spcPct val="150000"/>
              </a:lnSpc>
            </a:pPr>
            <a:r>
              <a:rPr lang="es-ES_tradnl" dirty="0" err="1" smtClean="0"/>
              <a:t>D</a:t>
            </a:r>
            <a:r>
              <a:rPr lang="es-ES_tradnl" baseline="-25000" dirty="0" err="1" smtClean="0"/>
              <a:t>exterior</a:t>
            </a:r>
            <a:r>
              <a:rPr lang="es-ES_tradnl" baseline="-25000" dirty="0" smtClean="0"/>
              <a:t> </a:t>
            </a:r>
            <a:r>
              <a:rPr lang="es-ES_tradnl" dirty="0" smtClean="0"/>
              <a:t>= 30 mm</a:t>
            </a:r>
          </a:p>
          <a:p>
            <a:endParaRPr lang="es-ES_tradnl" dirty="0" smtClean="0"/>
          </a:p>
          <a:p>
            <a:pPr lvl="1"/>
            <a:endParaRPr lang="es-ES_tradnl" dirty="0"/>
          </a:p>
        </p:txBody>
      </p:sp>
      <p:sp>
        <p:nvSpPr>
          <p:cNvPr id="4" name="CuadroTexto 3"/>
          <p:cNvSpPr txBox="1"/>
          <p:nvPr/>
        </p:nvSpPr>
        <p:spPr>
          <a:xfrm flipH="1">
            <a:off x="6056415" y="3218213"/>
            <a:ext cx="43701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smtClean="0">
                <a:solidFill>
                  <a:srgbClr val="FF0000"/>
                </a:solidFill>
              </a:rPr>
              <a:t>¿Es posible la propuesta?</a:t>
            </a:r>
            <a:endParaRPr lang="es-ES_tradnl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7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Cálculo de diámetros del eje.</a:t>
            </a:r>
            <a:endParaRPr lang="es-ES_trad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s-ES_tradnl" i="1">
                        <a:latin typeface="Cambria Math" charset="0"/>
                      </a:rPr>
                      <m:t>𝑇</m:t>
                    </m:r>
                    <m:r>
                      <a:rPr lang="es-ES_tradnl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s-ES_tradnl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s-ES_tradnl" i="1">
                            <a:latin typeface="Cambria Math" charset="0"/>
                          </a:rPr>
                          <m:t>𝑃</m:t>
                        </m:r>
                      </m:num>
                      <m:den>
                        <m:r>
                          <a:rPr lang="es-ES_tradnl" i="1">
                            <a:latin typeface="Cambria Math" charset="0"/>
                          </a:rPr>
                          <m:t>𝜔</m:t>
                        </m:r>
                      </m:den>
                    </m:f>
                  </m:oMath>
                </a14:m>
                <a:r>
                  <a:rPr lang="es-ES_tradnl" dirty="0" smtClean="0"/>
                  <a:t> = 12,73 </a:t>
                </a:r>
                <a:r>
                  <a:rPr lang="es-ES_tradnl" dirty="0" err="1" smtClean="0"/>
                  <a:t>Nm</a:t>
                </a:r>
                <a:endParaRPr lang="es-ES_tradnl" dirty="0" smtClean="0"/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𝑊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𝑇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s-ES_tradnl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s-ES_tradnl" i="1">
                            <a:latin typeface="Cambria Math" charset="0"/>
                          </a:rPr>
                          <m:t>𝜋</m:t>
                        </m:r>
                      </m:num>
                      <m:den>
                        <m:r>
                          <a:rPr lang="es-ES_tradnl" i="1">
                            <a:latin typeface="Cambria Math" charset="0"/>
                          </a:rPr>
                          <m:t>16</m:t>
                        </m:r>
                      </m:den>
                    </m:f>
                    <m:r>
                      <a:rPr lang="es-ES_tradnl" i="1">
                        <a:latin typeface="Cambria Math" charset="0"/>
                      </a:rPr>
                      <m:t>·</m:t>
                    </m:r>
                    <m:f>
                      <m:fPr>
                        <m:ctrlPr>
                          <a:rPr lang="es-ES_tradnl" i="1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s-ES_tradnl" i="1">
                                <a:latin typeface="Cambria Math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s-ES_tradnl" i="1">
                                <a:latin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s-ES_tradnl" i="1">
                            <a:latin typeface="Cambria Math" charset="0"/>
                          </a:rPr>
                          <m:t>−</m:t>
                        </m:r>
                        <m:sSup>
                          <m:sSup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s-ES_tradnl" i="1">
                                <a:latin typeface="Cambria Math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s-ES_tradnl" i="1">
                                <a:latin typeface="Cambria Math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s-ES_tradnl" i="1">
                            <a:latin typeface="Cambria Math" charset="0"/>
                          </a:rPr>
                          <m:t>𝐷</m:t>
                        </m:r>
                      </m:den>
                    </m:f>
                  </m:oMath>
                </a14:m>
                <a:r>
                  <a:rPr lang="es-ES_tradnl" dirty="0" smtClean="0"/>
                  <a:t> = </a:t>
                </a:r>
                <a14:m>
                  <m:oMath xmlns:m="http://schemas.openxmlformats.org/officeDocument/2006/math">
                    <m:r>
                      <a:rPr lang="es-ES_tradnl" i="1">
                        <a:latin typeface="Cambria Math" charset="0"/>
                      </a:rPr>
                      <m:t>4,614·</m:t>
                    </m:r>
                    <m:sSup>
                      <m:sSupPr>
                        <m:ctrlPr>
                          <a:rPr lang="es-ES_tradnl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s-ES_tradnl" i="1">
                            <a:latin typeface="Cambria Math" charset="0"/>
                          </a:rPr>
                          <m:t>10</m:t>
                        </m:r>
                      </m:e>
                      <m:sup>
                        <m:r>
                          <a:rPr lang="es-ES_tradnl" i="1">
                            <a:latin typeface="Cambria Math" charset="0"/>
                          </a:rPr>
                          <m:t>−6</m:t>
                        </m:r>
                      </m:sup>
                    </m:sSup>
                    <m:sSup>
                      <m:sSupPr>
                        <m:ctrlPr>
                          <a:rPr lang="es-ES_tradnl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s-ES_tradnl" i="1">
                            <a:latin typeface="Cambria Math" charset="0"/>
                          </a:rPr>
                          <m:t>𝑚</m:t>
                        </m:r>
                      </m:e>
                      <m:sup>
                        <m:r>
                          <a:rPr lang="es-ES_tradnl" i="1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s-ES_tradnl" dirty="0">
                    <a:effectLst/>
                  </a:rPr>
                  <a:t> </a:t>
                </a:r>
                <a:endParaRPr lang="es-ES_tradnl" dirty="0" smtClean="0">
                  <a:effectLst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𝜏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𝑇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s-ES_tradnl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s-ES_tradnl" i="1">
                            <a:latin typeface="Cambria Math" charset="0"/>
                          </a:rPr>
                          <m:t>𝑇</m:t>
                        </m:r>
                      </m:num>
                      <m:den>
                        <m:sSub>
                          <m:sSub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_tradnl" i="1">
                                <a:latin typeface="Cambria Math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s-ES_tradnl" i="1">
                                <a:latin typeface="Cambria Math" charset="0"/>
                              </a:rPr>
                              <m:t>𝑇</m:t>
                            </m:r>
                          </m:sub>
                        </m:sSub>
                      </m:den>
                    </m:f>
                  </m:oMath>
                </a14:m>
                <a:r>
                  <a:rPr lang="es-ES_tradnl" dirty="0" smtClean="0"/>
                  <a:t> = </a:t>
                </a:r>
                <a14:m>
                  <m:oMath xmlns:m="http://schemas.openxmlformats.org/officeDocument/2006/math">
                    <m:r>
                      <a:rPr lang="es-ES_tradnl" i="1">
                        <a:latin typeface="Cambria Math" charset="0"/>
                      </a:rPr>
                      <m:t>2,759</m:t>
                    </m:r>
                    <m:r>
                      <a:rPr lang="es-ES_tradnl" i="1">
                        <a:latin typeface="Cambria Math" charset="0"/>
                      </a:rPr>
                      <m:t>𝑀𝑃𝑎</m:t>
                    </m:r>
                  </m:oMath>
                </a14:m>
                <a:r>
                  <a:rPr lang="es-ES_tradnl" dirty="0">
                    <a:effectLst/>
                  </a:rPr>
                  <a:t> </a:t>
                </a:r>
                <a:endParaRPr lang="es-ES_tradnl" dirty="0" smtClean="0">
                  <a:effectLst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𝜏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𝑎𝑑𝑚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=0,45·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s-ES_tradnl" dirty="0" smtClean="0">
                    <a:effectLst/>
                  </a:rPr>
                  <a:t>= </a:t>
                </a:r>
                <a14:m>
                  <m:oMath xmlns:m="http://schemas.openxmlformats.org/officeDocument/2006/math">
                    <m:r>
                      <a:rPr lang="es-ES_tradnl" i="1">
                        <a:latin typeface="Cambria Math" charset="0"/>
                      </a:rPr>
                      <m:t>270</m:t>
                    </m:r>
                    <m:r>
                      <a:rPr lang="es-ES_tradnl" i="1">
                        <a:latin typeface="Cambria Math" charset="0"/>
                      </a:rPr>
                      <m:t>𝑀𝑃𝑎</m:t>
                    </m:r>
                  </m:oMath>
                </a14:m>
                <a:r>
                  <a:rPr lang="es-ES_tradnl" dirty="0">
                    <a:effectLst/>
                  </a:rPr>
                  <a:t> </a:t>
                </a:r>
                <a:endParaRPr lang="es-ES_tradnl" dirty="0" smtClean="0">
                  <a:effectLst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𝜏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𝑇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&lt; 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𝜏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𝑎𝑑𝑚</m:t>
                        </m:r>
                      </m:sub>
                    </m:sSub>
                  </m:oMath>
                </a14:m>
                <a:endParaRPr lang="es-ES_tradnl" dirty="0"/>
              </a:p>
              <a:p>
                <a:endParaRPr lang="es-ES_tradnl" dirty="0"/>
              </a:p>
              <a:p>
                <a:endParaRPr lang="es-ES_tradnl" dirty="0"/>
              </a:p>
              <a:p>
                <a:endParaRPr lang="es-ES_tradnl" dirty="0"/>
              </a:p>
              <a:p>
                <a:endParaRPr lang="es-ES_tradnl" dirty="0" smtClean="0"/>
              </a:p>
              <a:p>
                <a:pPr lvl="1"/>
                <a:endParaRPr lang="es-ES_tradnl" dirty="0"/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500" y="5237019"/>
            <a:ext cx="794986" cy="73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4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Longitud del eje.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_tradnl" dirty="0" smtClean="0">
                <a:solidFill>
                  <a:schemeClr val="accent1"/>
                </a:solidFill>
              </a:rPr>
              <a:t>Medidas a tener en cuenta:</a:t>
            </a:r>
          </a:p>
          <a:p>
            <a:pPr>
              <a:lnSpc>
                <a:spcPct val="150000"/>
              </a:lnSpc>
            </a:pPr>
            <a:r>
              <a:rPr lang="es-ES_tradnl" dirty="0"/>
              <a:t>Espesor material barco (1</a:t>
            </a:r>
            <a:r>
              <a:rPr lang="es-ES_tradnl" dirty="0" smtClean="0"/>
              <a:t>): e</a:t>
            </a:r>
            <a:r>
              <a:rPr lang="es-ES_tradnl" baseline="-25000" dirty="0" smtClean="0"/>
              <a:t>1</a:t>
            </a:r>
            <a:r>
              <a:rPr lang="es-ES_tradnl" dirty="0" smtClean="0"/>
              <a:t>= 1,50 cm</a:t>
            </a:r>
          </a:p>
          <a:p>
            <a:pPr>
              <a:lnSpc>
                <a:spcPct val="150000"/>
              </a:lnSpc>
            </a:pPr>
            <a:r>
              <a:rPr lang="es-ES_tradnl" dirty="0"/>
              <a:t>Distancia eje </a:t>
            </a:r>
            <a:r>
              <a:rPr lang="es-ES_tradnl" dirty="0" err="1"/>
              <a:t>winche</a:t>
            </a:r>
            <a:r>
              <a:rPr lang="es-ES_tradnl" dirty="0"/>
              <a:t> (2</a:t>
            </a:r>
            <a:r>
              <a:rPr lang="es-ES_tradnl" dirty="0" smtClean="0"/>
              <a:t>): d</a:t>
            </a:r>
            <a:r>
              <a:rPr lang="es-ES_tradnl" baseline="-25000" dirty="0" smtClean="0"/>
              <a:t>1</a:t>
            </a:r>
            <a:r>
              <a:rPr lang="es-ES_tradnl" dirty="0" smtClean="0"/>
              <a:t>= 2,30 cm</a:t>
            </a:r>
          </a:p>
          <a:p>
            <a:pPr>
              <a:lnSpc>
                <a:spcPct val="150000"/>
              </a:lnSpc>
            </a:pPr>
            <a:r>
              <a:rPr lang="es-ES_tradnl" dirty="0"/>
              <a:t>Distancia eje motor-reductor (3</a:t>
            </a:r>
            <a:r>
              <a:rPr lang="es-ES_tradnl" dirty="0" smtClean="0"/>
              <a:t>): d</a:t>
            </a:r>
            <a:r>
              <a:rPr lang="es-ES_tradnl" baseline="-25000" dirty="0" smtClean="0"/>
              <a:t>2</a:t>
            </a:r>
            <a:r>
              <a:rPr lang="es-ES_tradnl" dirty="0" smtClean="0"/>
              <a:t>= 4 cm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Longitud eje </a:t>
            </a:r>
            <a:r>
              <a:rPr lang="es-ES_tradnl" dirty="0" err="1" smtClean="0"/>
              <a:t>winche</a:t>
            </a:r>
            <a:r>
              <a:rPr lang="es-ES_tradnl" dirty="0" smtClean="0"/>
              <a:t>: L = 1,85 </a:t>
            </a:r>
            <a:r>
              <a:rPr lang="es-ES_tradnl" dirty="0"/>
              <a:t>c</a:t>
            </a:r>
            <a:r>
              <a:rPr lang="es-ES_tradnl" dirty="0" smtClean="0"/>
              <a:t>m</a:t>
            </a:r>
          </a:p>
          <a:p>
            <a:pPr lvl="1">
              <a:lnSpc>
                <a:spcPct val="150000"/>
              </a:lnSpc>
            </a:pPr>
            <a:r>
              <a:rPr lang="es-ES_tradnl" dirty="0" smtClean="0"/>
              <a:t>Se restan 0,5mm para evitar el rozamiento.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Longitud eje: L = 1,50+2,30+4+1,85-0,050        L = 9,60 cm</a:t>
            </a:r>
            <a:endParaRPr lang="es-ES_tradnl" dirty="0"/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6759765" y="5842659"/>
            <a:ext cx="448553" cy="2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../Desktop/Captura%20de%20pantalla%202017-06-14%20a%20las%2016.39.11.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882" y="2527320"/>
            <a:ext cx="3883308" cy="23415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41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Chaveta y </a:t>
            </a:r>
            <a:r>
              <a:rPr lang="es-ES_tradnl" dirty="0" err="1" smtClean="0"/>
              <a:t>chavetero</a:t>
            </a:r>
            <a:r>
              <a:rPr lang="es-ES_tradnl" dirty="0" smtClean="0"/>
              <a:t>.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ES_tradnl" dirty="0" err="1" smtClean="0"/>
              <a:t>Chavetero</a:t>
            </a:r>
            <a:r>
              <a:rPr lang="es-ES_tradnl" dirty="0" smtClean="0"/>
              <a:t> extremo motor-reductor: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s-ES_tradnl" dirty="0" smtClean="0"/>
              <a:t>6x6x26 mm</a:t>
            </a:r>
          </a:p>
          <a:p>
            <a:pPr>
              <a:lnSpc>
                <a:spcPct val="150000"/>
              </a:lnSpc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s-ES_tradnl" dirty="0" err="1" smtClean="0"/>
              <a:t>Chavetero</a:t>
            </a:r>
            <a:r>
              <a:rPr lang="es-ES_tradnl" dirty="0" smtClean="0"/>
              <a:t> extremo </a:t>
            </a:r>
            <a:r>
              <a:rPr lang="es-ES_tradnl" dirty="0" err="1" smtClean="0"/>
              <a:t>winche</a:t>
            </a:r>
            <a:r>
              <a:rPr lang="es-ES_tradnl" dirty="0" smtClean="0"/>
              <a:t>: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s-ES_tradnl" dirty="0"/>
              <a:t>6x6x15 mm</a:t>
            </a:r>
          </a:p>
          <a:p>
            <a:endParaRPr lang="es-ES_tradnl" dirty="0" smtClean="0"/>
          </a:p>
        </p:txBody>
      </p:sp>
      <p:sp>
        <p:nvSpPr>
          <p:cNvPr id="4" name="CuadroTexto 3"/>
          <p:cNvSpPr txBox="1"/>
          <p:nvPr/>
        </p:nvSpPr>
        <p:spPr>
          <a:xfrm flipH="1">
            <a:off x="7362701" y="3399237"/>
            <a:ext cx="43701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smtClean="0">
                <a:solidFill>
                  <a:srgbClr val="FF0000"/>
                </a:solidFill>
              </a:rPr>
              <a:t>¿Es posible la propuesta?</a:t>
            </a:r>
            <a:endParaRPr lang="es-ES_tradnl" sz="3200" dirty="0">
              <a:solidFill>
                <a:srgbClr val="FF0000"/>
              </a:solidFill>
            </a:endParaRPr>
          </a:p>
        </p:txBody>
      </p:sp>
      <p:pic>
        <p:nvPicPr>
          <p:cNvPr id="5" name="Imagen 4" descr="../Desktop/FeatherKeyUnMounted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516" y="4450770"/>
            <a:ext cx="1909445" cy="1909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43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Chaveta y </a:t>
            </a:r>
            <a:r>
              <a:rPr lang="es-ES_tradnl" dirty="0" err="1" smtClean="0"/>
              <a:t>chavetero</a:t>
            </a:r>
            <a:r>
              <a:rPr lang="es-ES_tradnl" dirty="0" smtClean="0"/>
              <a:t>.</a:t>
            </a:r>
            <a:endParaRPr lang="es-ES_trad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s-ES_tradnl" dirty="0" smtClean="0"/>
                  <a:t>Chavetero extremo motor-reductor: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s-ES_tradnl" i="1">
                        <a:latin typeface="Cambria Math" charset="0"/>
                      </a:rPr>
                      <m:t>𝐹</m:t>
                    </m:r>
                    <m:r>
                      <a:rPr lang="es-ES_tradnl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s-ES_tradnl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s-ES_tradnl" i="1">
                            <a:latin typeface="Cambria Math" charset="0"/>
                          </a:rPr>
                          <m:t>𝑇</m:t>
                        </m:r>
                      </m:num>
                      <m:den>
                        <m:f>
                          <m:f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es-ES_tradnl" i="1">
                                <a:latin typeface="Cambria Math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s-ES_tradnl" i="1"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  <m:r>
                          <a:rPr lang="es-ES_tradnl" i="1">
                            <a:latin typeface="Cambria Math" charset="0"/>
                          </a:rPr>
                          <m:t>+</m:t>
                        </m:r>
                        <m:f>
                          <m:f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es-ES_tradnl" i="1">
                                <a:latin typeface="Cambria Math" charset="0"/>
                              </a:rPr>
                              <m:t>𝑒</m:t>
                            </m:r>
                          </m:num>
                          <m:den>
                            <m:r>
                              <a:rPr lang="es-ES_tradnl" i="1"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es-ES" b="0" i="1" smtClean="0">
                        <a:latin typeface="Cambria Math" charset="0"/>
                      </a:rPr>
                      <m:t>=1031</m:t>
                    </m:r>
                    <m:r>
                      <a:rPr lang="es-ES" b="0" i="1" smtClean="0">
                        <a:latin typeface="Cambria Math" charset="0"/>
                      </a:rPr>
                      <m:t>𝑁</m:t>
                    </m:r>
                  </m:oMath>
                </a14:m>
                <a:r>
                  <a:rPr lang="es-ES_tradnl" dirty="0">
                    <a:effectLst/>
                  </a:rPr>
                  <a:t> </a:t>
                </a:r>
                <a:endParaRPr lang="es-ES_tradnl" dirty="0" smtClean="0">
                  <a:effectLst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s-ES_tradnl" i="1">
                        <a:latin typeface="Cambria Math" charset="0"/>
                      </a:rPr>
                      <m:t>𝜏</m:t>
                    </m:r>
                    <m:r>
                      <a:rPr lang="es-ES_tradnl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s-ES_tradnl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s-ES_tradnl" i="1">
                            <a:latin typeface="Cambria Math" charset="0"/>
                          </a:rPr>
                          <m:t>𝐹</m:t>
                        </m:r>
                      </m:num>
                      <m:den>
                        <m:r>
                          <a:rPr lang="es-ES_tradnl" i="1">
                            <a:latin typeface="Cambria Math" charset="0"/>
                          </a:rPr>
                          <m:t>𝑎</m:t>
                        </m:r>
                        <m:r>
                          <a:rPr lang="es-ES_tradnl" i="1">
                            <a:latin typeface="Cambria Math" charset="0"/>
                          </a:rPr>
                          <m:t>·</m:t>
                        </m:r>
                        <m:r>
                          <a:rPr lang="es-ES_tradnl" i="1">
                            <a:latin typeface="Cambria Math" charset="0"/>
                          </a:rPr>
                          <m:t>𝐿</m:t>
                        </m:r>
                      </m:den>
                    </m:f>
                    <m:r>
                      <a:rPr lang="es-ES" b="0" i="1" smtClean="0">
                        <a:latin typeface="Cambria Math" charset="0"/>
                      </a:rPr>
                      <m:t>=6,61</m:t>
                    </m:r>
                    <m:r>
                      <a:rPr lang="es-ES" b="0" i="1" smtClean="0">
                        <a:latin typeface="Cambria Math" charset="0"/>
                      </a:rPr>
                      <m:t>𝑀𝑃𝑎</m:t>
                    </m:r>
                  </m:oMath>
                </a14:m>
                <a:endParaRPr lang="es-ES_tradnl" dirty="0" smtClean="0">
                  <a:effectLst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s-ES_tradnl" i="1">
                        <a:latin typeface="Cambria Math" charset="0"/>
                      </a:rPr>
                      <m:t>𝜏</m:t>
                    </m:r>
                    <m:r>
                      <a:rPr lang="es-ES_tradnl" i="1">
                        <a:latin typeface="Cambria Math" charset="0"/>
                      </a:rPr>
                      <m:t>&lt;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𝜏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𝑎𝑑𝑚</m:t>
                        </m:r>
                      </m:sub>
                    </m:sSub>
                  </m:oMath>
                </a14:m>
                <a:r>
                  <a:rPr lang="es-ES_tradnl" dirty="0">
                    <a:effectLst/>
                  </a:rPr>
                  <a:t>  </a:t>
                </a:r>
                <a:endParaRPr lang="es-ES_tradnl" dirty="0"/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80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688" y="4968078"/>
            <a:ext cx="794986" cy="73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8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Chaveta y </a:t>
            </a:r>
            <a:r>
              <a:rPr lang="es-ES_tradnl" dirty="0" err="1" smtClean="0"/>
              <a:t>chavetero</a:t>
            </a:r>
            <a:r>
              <a:rPr lang="es-ES_tradnl" dirty="0" smtClean="0"/>
              <a:t>.</a:t>
            </a:r>
            <a:endParaRPr lang="es-ES_trad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s-ES_tradnl" dirty="0" smtClean="0"/>
                  <a:t>Chavetero extremo </a:t>
                </a:r>
                <a:r>
                  <a:rPr lang="es-ES_tradnl" dirty="0" err="1" smtClean="0"/>
                  <a:t>winche</a:t>
                </a:r>
                <a:r>
                  <a:rPr lang="es-ES_tradnl" dirty="0" smtClean="0"/>
                  <a:t>: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s-ES_tradnl" i="1">
                        <a:latin typeface="Cambria Math" charset="0"/>
                      </a:rPr>
                      <m:t>𝐹</m:t>
                    </m:r>
                    <m:r>
                      <a:rPr lang="es-ES_tradnl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s-ES_tradnl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s-ES_tradnl" i="1">
                            <a:latin typeface="Cambria Math" charset="0"/>
                          </a:rPr>
                          <m:t>𝑇</m:t>
                        </m:r>
                      </m:num>
                      <m:den>
                        <m:f>
                          <m:f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es-ES_tradnl" i="1">
                                <a:latin typeface="Cambria Math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s-ES_tradnl" i="1"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  <m:r>
                          <a:rPr lang="es-ES_tradnl" i="1">
                            <a:latin typeface="Cambria Math" charset="0"/>
                          </a:rPr>
                          <m:t>+</m:t>
                        </m:r>
                        <m:f>
                          <m:f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es-ES_tradnl" i="1">
                                <a:latin typeface="Cambria Math" charset="0"/>
                              </a:rPr>
                              <m:t>𝑒</m:t>
                            </m:r>
                          </m:num>
                          <m:den>
                            <m:r>
                              <a:rPr lang="es-ES_tradnl" i="1"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es-ES" b="0" i="1" smtClean="0">
                        <a:latin typeface="Cambria Math" charset="0"/>
                      </a:rPr>
                      <m:t>=1031</m:t>
                    </m:r>
                    <m:r>
                      <a:rPr lang="es-ES" b="0" i="1" smtClean="0">
                        <a:latin typeface="Cambria Math" charset="0"/>
                      </a:rPr>
                      <m:t>𝑁</m:t>
                    </m:r>
                  </m:oMath>
                </a14:m>
                <a:r>
                  <a:rPr lang="es-ES_tradnl" dirty="0">
                    <a:effectLst/>
                  </a:rPr>
                  <a:t> </a:t>
                </a:r>
                <a:endParaRPr lang="es-ES_tradnl" dirty="0" smtClean="0">
                  <a:effectLst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s-ES_tradnl" i="1">
                        <a:latin typeface="Cambria Math" charset="0"/>
                      </a:rPr>
                      <m:t>𝜏</m:t>
                    </m:r>
                    <m:r>
                      <a:rPr lang="es-ES_tradnl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s-ES_tradnl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s-ES_tradnl" i="1">
                            <a:latin typeface="Cambria Math" charset="0"/>
                          </a:rPr>
                          <m:t>𝐹</m:t>
                        </m:r>
                      </m:num>
                      <m:den>
                        <m:r>
                          <a:rPr lang="es-ES_tradnl" i="1">
                            <a:latin typeface="Cambria Math" charset="0"/>
                          </a:rPr>
                          <m:t>𝑎</m:t>
                        </m:r>
                        <m:r>
                          <a:rPr lang="es-ES_tradnl" i="1">
                            <a:latin typeface="Cambria Math" charset="0"/>
                          </a:rPr>
                          <m:t>·</m:t>
                        </m:r>
                        <m:r>
                          <a:rPr lang="es-ES_tradnl" i="1">
                            <a:latin typeface="Cambria Math" charset="0"/>
                          </a:rPr>
                          <m:t>𝐿</m:t>
                        </m:r>
                      </m:den>
                    </m:f>
                    <m:r>
                      <a:rPr lang="es-ES" b="0" i="1" smtClean="0">
                        <a:latin typeface="Cambria Math" charset="0"/>
                      </a:rPr>
                      <m:t>=11,45</m:t>
                    </m:r>
                    <m:r>
                      <a:rPr lang="es-ES" b="0" i="1" smtClean="0">
                        <a:latin typeface="Cambria Math" charset="0"/>
                      </a:rPr>
                      <m:t>𝑀𝑃𝑎</m:t>
                    </m:r>
                  </m:oMath>
                </a14:m>
                <a:endParaRPr lang="es-ES_tradnl" dirty="0" smtClean="0">
                  <a:effectLst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s-ES_tradnl" i="1">
                        <a:latin typeface="Cambria Math" charset="0"/>
                      </a:rPr>
                      <m:t>𝜏</m:t>
                    </m:r>
                    <m:r>
                      <a:rPr lang="es-ES_tradnl" i="1">
                        <a:latin typeface="Cambria Math" charset="0"/>
                      </a:rPr>
                      <m:t>&lt;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𝜏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𝑎𝑑𝑚</m:t>
                        </m:r>
                      </m:sub>
                    </m:sSub>
                  </m:oMath>
                </a14:m>
                <a:r>
                  <a:rPr lang="es-ES_tradnl" dirty="0">
                    <a:effectLst/>
                  </a:rPr>
                  <a:t>  </a:t>
                </a:r>
                <a:endParaRPr lang="es-ES_tradnl" dirty="0"/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80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005" y="4941184"/>
            <a:ext cx="794986" cy="73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1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Cálculo a fatiga.</a:t>
            </a:r>
            <a:endParaRPr lang="es-ES_trad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s-ES_tradnl" dirty="0" smtClean="0"/>
                  <a:t>Factor forma: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𝑘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𝑎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=</m:t>
                    </m:r>
                    <m:r>
                      <a:rPr lang="es-ES_tradnl" i="1">
                        <a:latin typeface="Cambria Math" charset="0"/>
                      </a:rPr>
                      <m:t>𝑎</m:t>
                    </m:r>
                    <m:r>
                      <a:rPr lang="es-ES_tradnl" i="1">
                        <a:latin typeface="Cambria Math" charset="0"/>
                      </a:rPr>
                      <m:t>·</m:t>
                    </m:r>
                    <m:sSup>
                      <m:sSupPr>
                        <m:ctrlPr>
                          <a:rPr lang="es-ES_tradnl" i="1">
                            <a:latin typeface="Cambria Math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_tradnl" i="1">
                                <a:latin typeface="Cambria Math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s-ES_tradnl" i="1">
                                <a:latin typeface="Cambria Math" charset="0"/>
                              </a:rPr>
                              <m:t>𝑠𝑢</m:t>
                            </m:r>
                          </m:sub>
                        </m:sSub>
                      </m:e>
                      <m:sup>
                        <m:r>
                          <a:rPr lang="es-ES_tradnl" i="1">
                            <a:latin typeface="Cambria Math" charset="0"/>
                          </a:rPr>
                          <m:t>𝑏</m:t>
                        </m:r>
                      </m:sup>
                    </m:sSup>
                    <m:r>
                      <a:rPr lang="es-ES" b="0" i="0" smtClean="0">
                        <a:latin typeface="Cambria Math" charset="0"/>
                      </a:rPr>
                      <m:t>=1,0229</m:t>
                    </m:r>
                  </m:oMath>
                </a14:m>
                <a:r>
                  <a:rPr lang="es-ES_tradnl" dirty="0" smtClean="0"/>
                  <a:t> (mecanizado)</a:t>
                </a:r>
              </a:p>
              <a:p>
                <a:pPr>
                  <a:lnSpc>
                    <a:spcPct val="150000"/>
                  </a:lnSpc>
                </a:pPr>
                <a:r>
                  <a:rPr lang="es-ES_tradnl" dirty="0" smtClean="0"/>
                  <a:t>Factor corrección: </a:t>
                </a:r>
                <a:r>
                  <a:rPr lang="es-ES_tradnl" dirty="0" err="1"/>
                  <a:t>k</a:t>
                </a:r>
                <a:r>
                  <a:rPr lang="es-ES_tradnl" baseline="-25000" dirty="0" err="1"/>
                  <a:t>e</a:t>
                </a:r>
                <a:r>
                  <a:rPr lang="es-ES_tradnl" dirty="0"/>
                  <a:t>=0,75 </a:t>
                </a:r>
                <a:r>
                  <a:rPr lang="es-ES_tradnl" dirty="0" smtClean="0"/>
                  <a:t>(confiabilidad 99,9%)</a:t>
                </a:r>
              </a:p>
              <a:p>
                <a:pPr>
                  <a:lnSpc>
                    <a:spcPct val="150000"/>
                  </a:lnSpc>
                </a:pPr>
                <a:r>
                  <a:rPr lang="es-ES_tradnl" dirty="0" smtClean="0"/>
                  <a:t>Factor tamaño: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𝑘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𝑏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s-ES_tradnl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s-ES_tradnl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es-ES_tradnl" i="1">
                                    <a:latin typeface="Cambria Math" charset="0"/>
                                  </a:rPr>
                                  <m:t>𝐷</m:t>
                                </m:r>
                              </m:num>
                              <m:den>
                                <m:r>
                                  <a:rPr lang="es-ES_tradnl" i="1">
                                    <a:latin typeface="Cambria Math" charset="0"/>
                                  </a:rPr>
                                  <m:t>7,62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s-ES_tradnl" i="1">
                            <a:latin typeface="Cambria Math" charset="0"/>
                          </a:rPr>
                          <m:t>−0,107</m:t>
                        </m:r>
                      </m:sup>
                    </m:sSup>
                    <m:r>
                      <a:rPr lang="es-ES" b="0" i="1" smtClean="0">
                        <a:latin typeface="Cambria Math" charset="0"/>
                      </a:rPr>
                      <m:t>=0,8636</m:t>
                    </m:r>
                  </m:oMath>
                </a14:m>
                <a:endParaRPr lang="es-ES" dirty="0" smtClean="0"/>
              </a:p>
              <a:p>
                <a:pPr>
                  <a:lnSpc>
                    <a:spcPct val="150000"/>
                  </a:lnSpc>
                </a:pPr>
                <a:r>
                  <a:rPr lang="es-ES_tradnl" dirty="0" smtClean="0"/>
                  <a:t>Factor tipo de carga: k</a:t>
                </a:r>
                <a:r>
                  <a:rPr lang="es-ES_tradnl" baseline="-25000" dirty="0" smtClean="0"/>
                  <a:t>c</a:t>
                </a:r>
                <a:r>
                  <a:rPr lang="es-ES_tradnl" dirty="0" smtClean="0"/>
                  <a:t>=0,577 (torsión)</a:t>
                </a:r>
                <a:endParaRPr lang="es-ES_tradnl" dirty="0"/>
              </a:p>
              <a:p>
                <a:pPr>
                  <a:lnSpc>
                    <a:spcPct val="150000"/>
                  </a:lnSpc>
                </a:pPr>
                <a:r>
                  <a:rPr lang="es-ES_tradnl" dirty="0"/>
                  <a:t>Factor concentrador de </a:t>
                </a:r>
                <a:r>
                  <a:rPr lang="es-ES_tradnl" dirty="0" smtClean="0"/>
                  <a:t>tensiones: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𝑘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𝑓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=1+</m:t>
                    </m:r>
                    <m:r>
                      <a:rPr lang="es-ES_tradnl" i="1">
                        <a:latin typeface="Cambria Math" charset="0"/>
                      </a:rPr>
                      <m:t>𝑞</m:t>
                    </m:r>
                    <m:r>
                      <a:rPr lang="es-ES_tradnl" i="1">
                        <a:latin typeface="Cambria Math" charset="0"/>
                      </a:rPr>
                      <m:t>·</m:t>
                    </m:r>
                    <m:d>
                      <m:dPr>
                        <m:ctrlPr>
                          <a:rPr lang="es-ES_tradnl" i="1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_tradnl" i="1">
                                <a:latin typeface="Cambria Math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s-ES_tradnl" i="1">
                                <a:latin typeface="Cambria Math" charset="0"/>
                              </a:rPr>
                              <m:t>𝑡</m:t>
                            </m:r>
                          </m:sub>
                        </m:sSub>
                        <m:r>
                          <a:rPr lang="es-ES_tradnl" i="1">
                            <a:latin typeface="Cambria Math" charset="0"/>
                          </a:rPr>
                          <m:t>−1</m:t>
                        </m:r>
                      </m:e>
                    </m:d>
                    <m:r>
                      <a:rPr lang="es-ES" b="0" i="1" smtClean="0">
                        <a:latin typeface="Cambria Math" charset="0"/>
                      </a:rPr>
                      <m:t>=1,374</m:t>
                    </m:r>
                  </m:oMath>
                </a14:m>
                <a:endParaRPr lang="es-ES_tradnl" dirty="0"/>
              </a:p>
              <a:p>
                <a:endParaRPr lang="es-ES_tradnl" dirty="0"/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80" b="-2086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565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Cálculo a fatiga.</a:t>
            </a:r>
            <a:endParaRPr lang="es-ES_tradnl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𝑆</m:t>
                        </m:r>
                        <m:r>
                          <a:rPr lang="es-ES_tradnl" i="1">
                            <a:latin typeface="Cambria Math" charset="0"/>
                          </a:rPr>
                          <m:t>′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𝑠𝑒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=0,5·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𝑠𝑢</m:t>
                        </m:r>
                      </m:sub>
                    </m:sSub>
                    <m:r>
                      <a:rPr lang="es-ES">
                        <a:latin typeface="Cambria Math" charset="0"/>
                      </a:rPr>
                      <m:t>=135</m:t>
                    </m:r>
                    <m:r>
                      <m:rPr>
                        <m:sty m:val="p"/>
                      </m:rPr>
                      <a:rPr lang="es-ES">
                        <a:latin typeface="Cambria Math" charset="0"/>
                      </a:rPr>
                      <m:t>MPa</m:t>
                    </m:r>
                  </m:oMath>
                </a14:m>
                <a:endParaRPr lang="es-ES_tradnl" i="1" dirty="0" smtClean="0"/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_tradnl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𝑠𝑒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𝑘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𝑎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·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𝑘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𝑒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·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𝑘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𝑏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·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𝑘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𝑐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·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𝑆</m:t>
                        </m:r>
                        <m:r>
                          <a:rPr lang="es-ES_tradnl" i="1">
                            <a:latin typeface="Cambria Math" charset="0"/>
                          </a:rPr>
                          <m:t>′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𝑠𝑒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·</m:t>
                    </m:r>
                    <m:f>
                      <m:fPr>
                        <m:ctrlPr>
                          <a:rPr lang="es-ES_tradnl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s-ES_tradnl" i="1">
                            <a:latin typeface="Cambria Math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_tradnl" i="1">
                                <a:latin typeface="Cambria Math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s-ES_tradnl" i="1">
                                <a:latin typeface="Cambria Math" charset="0"/>
                              </a:rPr>
                              <m:t>𝑓</m:t>
                            </m:r>
                          </m:sub>
                        </m:sSub>
                      </m:den>
                    </m:f>
                    <m:r>
                      <a:rPr lang="es-ES" b="0" i="1" smtClean="0">
                        <a:latin typeface="Cambria Math" charset="0"/>
                      </a:rPr>
                      <m:t>=37,71</m:t>
                    </m:r>
                    <m:r>
                      <a:rPr lang="es-ES" b="0" i="1" smtClean="0">
                        <a:latin typeface="Cambria Math" charset="0"/>
                      </a:rPr>
                      <m:t>𝑀𝑃𝑎</m:t>
                    </m:r>
                  </m:oMath>
                </a14:m>
                <a:endParaRPr lang="es-ES" b="0" dirty="0" smtClean="0"/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𝜏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𝑒𝑞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𝜏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𝑚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𝜏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𝑎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·</m:t>
                    </m:r>
                    <m:f>
                      <m:fPr>
                        <m:ctrlPr>
                          <a:rPr lang="es-ES_tradnl" i="1">
                            <a:latin typeface="Cambria Math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_tradnl" i="1">
                                <a:latin typeface="Cambria Math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s-ES_tradnl" i="1">
                                <a:latin typeface="Cambria Math" charset="0"/>
                              </a:rPr>
                              <m:t>𝑠𝑢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_tradnl" i="1">
                                <a:latin typeface="Cambria Math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s-ES_tradnl" i="1">
                                <a:latin typeface="Cambria Math" charset="0"/>
                              </a:rPr>
                              <m:t>𝑠𝑒</m:t>
                            </m:r>
                          </m:sub>
                        </m:sSub>
                      </m:den>
                    </m:f>
                    <m:r>
                      <a:rPr lang="es-ES" b="0" i="1" smtClean="0">
                        <a:latin typeface="Cambria Math" charset="0"/>
                      </a:rPr>
                      <m:t>=11,26</m:t>
                    </m:r>
                    <m:r>
                      <a:rPr lang="es-ES" b="0" i="1" smtClean="0">
                        <a:latin typeface="Cambria Math" charset="0"/>
                      </a:rPr>
                      <m:t>𝑀𝑃𝑎</m:t>
                    </m:r>
                  </m:oMath>
                </a14:m>
                <a:endParaRPr lang="es-ES" b="0" dirty="0" smtClean="0"/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s-ES_tradnl" i="1">
                        <a:latin typeface="Cambria Math" charset="0"/>
                      </a:rPr>
                      <m:t>𝑋</m:t>
                    </m:r>
                    <m:r>
                      <a:rPr lang="es-ES_tradnl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s-ES_tradnl" i="1">
                            <a:latin typeface="Cambria Math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_tradnl" i="1">
                                <a:latin typeface="Cambria Math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s-ES_tradnl" i="1">
                                <a:latin typeface="Cambria Math" charset="0"/>
                              </a:rPr>
                              <m:t>𝑠𝑢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_tradnl" i="1">
                                <a:latin typeface="Cambria Math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s-ES_tradnl" i="1">
                                <a:latin typeface="Cambria Math" charset="0"/>
                              </a:rPr>
                              <m:t>𝑒𝑞</m:t>
                            </m:r>
                          </m:sub>
                        </m:sSub>
                      </m:den>
                    </m:f>
                    <m:r>
                      <a:rPr lang="es-ES_tradnl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s-ES_tradnl" dirty="0" smtClean="0"/>
                  <a:t>23,97</a:t>
                </a:r>
                <a:endParaRPr lang="es-ES_tradnl" dirty="0"/>
              </a:p>
            </p:txBody>
          </p:sp>
        </mc:Choice>
        <mc:Fallback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545" y="5087800"/>
            <a:ext cx="794986" cy="73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5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Cálculo a fluencia.</a:t>
            </a:r>
            <a:endParaRPr lang="es-ES_tradnl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_tradnl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𝜏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𝑓𝑙𝑢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𝜏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𝑚</m:t>
                        </m:r>
                      </m:sub>
                    </m:sSub>
                    <m:r>
                      <a:rPr lang="es-ES_tradnl" i="1"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s-ES_tradnl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charset="0"/>
                          </a:rPr>
                          <m:t>𝜏</m:t>
                        </m:r>
                      </m:e>
                      <m:sub>
                        <m:r>
                          <a:rPr lang="es-ES_tradnl" i="1">
                            <a:latin typeface="Cambria Math" charset="0"/>
                          </a:rPr>
                          <m:t>𝑎</m:t>
                        </m:r>
                      </m:sub>
                    </m:sSub>
                    <m:r>
                      <a:rPr lang="es-ES" b="0" i="0" smtClean="0">
                        <a:latin typeface="Cambria Math" charset="0"/>
                      </a:rPr>
                      <m:t>=2,76</m:t>
                    </m:r>
                    <m:r>
                      <m:rPr>
                        <m:sty m:val="p"/>
                      </m:rPr>
                      <a:rPr lang="es-ES" b="0" i="0" smtClean="0">
                        <a:latin typeface="Cambria Math" charset="0"/>
                      </a:rPr>
                      <m:t>MPa</m:t>
                    </m:r>
                  </m:oMath>
                </a14:m>
                <a:endParaRPr lang="es-ES" b="0" dirty="0" smtClean="0"/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s-ES_tradnl" i="1">
                        <a:latin typeface="Cambria Math" charset="0"/>
                      </a:rPr>
                      <m:t>𝑋</m:t>
                    </m:r>
                    <m:r>
                      <a:rPr lang="es-ES_tradnl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s-ES_tradnl" i="1">
                            <a:latin typeface="Cambria Math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_tradnl" i="1">
                                <a:latin typeface="Cambria Math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s-ES_tradnl" i="1">
                                <a:latin typeface="Cambria Math" charset="0"/>
                              </a:rPr>
                              <m:t>𝑠𝑦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ES_tradnl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s-ES_tradnl" i="1">
                                <a:latin typeface="Cambria Math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s-ES_tradnl" i="1">
                                <a:latin typeface="Cambria Math" charset="0"/>
                              </a:rPr>
                              <m:t>𝑓𝑙𝑢</m:t>
                            </m:r>
                          </m:sub>
                        </m:sSub>
                      </m:den>
                    </m:f>
                    <m:r>
                      <a:rPr lang="es-ES" b="0" i="1" smtClean="0">
                        <a:latin typeface="Cambria Math" charset="0"/>
                      </a:rPr>
                      <m:t>=65,22</m:t>
                    </m:r>
                  </m:oMath>
                </a14:m>
                <a:r>
                  <a:rPr lang="es-ES_tradnl" dirty="0">
                    <a:effectLst/>
                  </a:rPr>
                  <a:t> </a:t>
                </a:r>
                <a:endParaRPr lang="es-ES_tradnl" dirty="0"/>
              </a:p>
            </p:txBody>
          </p:sp>
        </mc:Choice>
        <mc:Fallback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535" y="2865131"/>
            <a:ext cx="794986" cy="73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7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Diseño final.</a:t>
            </a:r>
            <a:endParaRPr lang="es-ES_tradn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299" y="1790700"/>
            <a:ext cx="6652627" cy="43862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479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Instalación final.</a:t>
            </a:r>
            <a:endParaRPr lang="es-ES_tradnl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ES_tradnl" dirty="0" smtClean="0"/>
              <a:t>Disyuntor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Caja de control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Dos interruptores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Cable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849" y="1520041"/>
            <a:ext cx="4282488" cy="448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5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Presupuesto.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s-ES_tradnl" dirty="0">
                <a:solidFill>
                  <a:schemeClr val="accent1"/>
                </a:solidFill>
              </a:rPr>
              <a:t>Precio total de </a:t>
            </a:r>
            <a:r>
              <a:rPr lang="es-ES_tradnl" dirty="0" smtClean="0">
                <a:solidFill>
                  <a:schemeClr val="accent1"/>
                </a:solidFill>
              </a:rPr>
              <a:t>fabricación</a:t>
            </a:r>
            <a:r>
              <a:rPr lang="es-ES_tradnl" dirty="0">
                <a:solidFill>
                  <a:schemeClr val="accent1"/>
                </a:solidFill>
              </a:rPr>
              <a:t>:</a:t>
            </a:r>
          </a:p>
          <a:p>
            <a:pPr lvl="0">
              <a:lnSpc>
                <a:spcPct val="150000"/>
              </a:lnSpc>
            </a:pPr>
            <a:r>
              <a:rPr lang="es-ES_tradnl" dirty="0"/>
              <a:t>Eje acoplamiento:                                                         105,36</a:t>
            </a:r>
            <a:r>
              <a:rPr lang="es-ES_tradnl" dirty="0" smtClean="0"/>
              <a:t>€</a:t>
            </a:r>
            <a:endParaRPr lang="es-ES_tradnl" dirty="0"/>
          </a:p>
          <a:p>
            <a:pPr lvl="0">
              <a:lnSpc>
                <a:spcPct val="150000"/>
              </a:lnSpc>
            </a:pPr>
            <a:r>
              <a:rPr lang="es-ES_tradnl" dirty="0"/>
              <a:t>Accionamiento:                                                            250,00 </a:t>
            </a:r>
            <a:r>
              <a:rPr lang="es-ES_tradnl" dirty="0" smtClean="0"/>
              <a:t>€</a:t>
            </a:r>
            <a:endParaRPr lang="es-ES_tradnl" dirty="0"/>
          </a:p>
          <a:p>
            <a:pPr lvl="0">
              <a:lnSpc>
                <a:spcPct val="150000"/>
              </a:lnSpc>
            </a:pPr>
            <a:r>
              <a:rPr lang="es-ES_tradnl" dirty="0"/>
              <a:t>Modificación eje </a:t>
            </a:r>
            <a:r>
              <a:rPr lang="es-ES_tradnl" dirty="0" err="1"/>
              <a:t>winche</a:t>
            </a:r>
            <a:r>
              <a:rPr lang="es-ES_tradnl" dirty="0"/>
              <a:t>:                                             50,00 </a:t>
            </a:r>
            <a:r>
              <a:rPr lang="es-ES_tradnl" dirty="0" smtClean="0"/>
              <a:t>€</a:t>
            </a:r>
            <a:endParaRPr lang="es-ES_tradnl" dirty="0"/>
          </a:p>
          <a:p>
            <a:pPr lvl="0">
              <a:lnSpc>
                <a:spcPct val="150000"/>
              </a:lnSpc>
            </a:pPr>
            <a:r>
              <a:rPr lang="es-ES_tradnl" dirty="0"/>
              <a:t>Instalación eléctrica:                                                   112,08 </a:t>
            </a:r>
            <a:r>
              <a:rPr lang="es-ES_tradnl" dirty="0" smtClean="0"/>
              <a:t>€</a:t>
            </a:r>
            <a:endParaRPr lang="es-ES_tradnl" dirty="0"/>
          </a:p>
          <a:p>
            <a:pPr lvl="0">
              <a:lnSpc>
                <a:spcPct val="150000"/>
              </a:lnSpc>
            </a:pPr>
            <a:r>
              <a:rPr lang="es-ES_tradnl" dirty="0"/>
              <a:t>Presupuesto total ejecución material:                     517,44 €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0562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Presupuesto.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s-ES_tradnl" dirty="0">
                <a:solidFill>
                  <a:schemeClr val="accent1"/>
                </a:solidFill>
              </a:rPr>
              <a:t>Presupuesto base </a:t>
            </a:r>
            <a:r>
              <a:rPr lang="es-ES_tradnl" dirty="0" smtClean="0">
                <a:solidFill>
                  <a:schemeClr val="accent1"/>
                </a:solidFill>
              </a:rPr>
              <a:t>contratada</a:t>
            </a:r>
            <a:r>
              <a:rPr lang="es-ES_tradnl" dirty="0">
                <a:solidFill>
                  <a:schemeClr val="accent1"/>
                </a:solidFill>
              </a:rPr>
              <a:t>: </a:t>
            </a:r>
          </a:p>
          <a:p>
            <a:pPr>
              <a:lnSpc>
                <a:spcPct val="150000"/>
              </a:lnSpc>
            </a:pPr>
            <a:r>
              <a:rPr lang="es-ES_tradnl" dirty="0"/>
              <a:t>Presupuesto total ejecución material:                                  517,44 </a:t>
            </a:r>
            <a:r>
              <a:rPr lang="es-ES_tradnl" dirty="0" smtClean="0"/>
              <a:t>€</a:t>
            </a:r>
            <a:r>
              <a:rPr lang="es-ES_tradnl" dirty="0"/>
              <a:t> </a:t>
            </a:r>
          </a:p>
          <a:p>
            <a:pPr>
              <a:lnSpc>
                <a:spcPct val="150000"/>
              </a:lnSpc>
            </a:pPr>
            <a:r>
              <a:rPr lang="es-ES_tradnl" dirty="0"/>
              <a:t>Gastos generales (14%):                                                            72,44 </a:t>
            </a:r>
            <a:r>
              <a:rPr lang="es-ES_tradnl" dirty="0" smtClean="0"/>
              <a:t>€</a:t>
            </a:r>
            <a:r>
              <a:rPr lang="es-ES_tradnl" dirty="0"/>
              <a:t> </a:t>
            </a:r>
          </a:p>
          <a:p>
            <a:pPr>
              <a:lnSpc>
                <a:spcPct val="150000"/>
              </a:lnSpc>
            </a:pPr>
            <a:r>
              <a:rPr lang="es-ES_tradnl" dirty="0"/>
              <a:t>Beneficio industrial (6%):                                                          31,04 </a:t>
            </a:r>
            <a:r>
              <a:rPr lang="es-ES_tradnl" dirty="0" smtClean="0"/>
              <a:t>€</a:t>
            </a:r>
            <a:endParaRPr lang="es-ES_tradnl" dirty="0"/>
          </a:p>
          <a:p>
            <a:pPr>
              <a:lnSpc>
                <a:spcPct val="150000"/>
              </a:lnSpc>
            </a:pPr>
            <a:r>
              <a:rPr lang="es-ES_tradnl" dirty="0"/>
              <a:t>Presupuesto de la base contratada:                                      620,92 </a:t>
            </a:r>
            <a:r>
              <a:rPr lang="es-ES_tradnl" dirty="0" smtClean="0"/>
              <a:t>€</a:t>
            </a:r>
            <a:endParaRPr lang="es-ES_tradnl" dirty="0"/>
          </a:p>
          <a:p>
            <a:pPr>
              <a:lnSpc>
                <a:spcPct val="150000"/>
              </a:lnSpc>
            </a:pPr>
            <a:r>
              <a:rPr lang="es-ES_tradnl" dirty="0"/>
              <a:t>I.V.A. (21%):                                                                               130,39 </a:t>
            </a:r>
            <a:r>
              <a:rPr lang="es-ES_tradnl" dirty="0" smtClean="0"/>
              <a:t>€</a:t>
            </a:r>
            <a:endParaRPr lang="es-ES_tradnl" dirty="0"/>
          </a:p>
          <a:p>
            <a:pPr>
              <a:lnSpc>
                <a:spcPct val="150000"/>
              </a:lnSpc>
            </a:pPr>
            <a:r>
              <a:rPr lang="es-ES_tradnl" b="1" dirty="0"/>
              <a:t>Presupuesto final:                                                   </a:t>
            </a:r>
            <a:r>
              <a:rPr lang="es-ES_tradnl" b="1" dirty="0" smtClean="0"/>
              <a:t>                 751,31 </a:t>
            </a:r>
            <a:r>
              <a:rPr lang="es-ES_tradnl" b="1" dirty="0"/>
              <a:t>€</a:t>
            </a:r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2567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Conclusiones.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ES_tradnl" dirty="0" smtClean="0"/>
              <a:t>Elección del accionamiento más adecuado.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Forma de acoplamiento correcta.</a:t>
            </a:r>
          </a:p>
          <a:p>
            <a:pPr>
              <a:lnSpc>
                <a:spcPct val="150000"/>
              </a:lnSpc>
            </a:pPr>
            <a:r>
              <a:rPr lang="es-ES_tradnl" smtClean="0"/>
              <a:t>Comprobación de rotura </a:t>
            </a:r>
            <a:r>
              <a:rPr lang="es-ES_tradnl" dirty="0" smtClean="0"/>
              <a:t>y deformación con éxito.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Realización del plano de la pieza de acoplamiento.</a:t>
            </a:r>
          </a:p>
          <a:p>
            <a:pPr>
              <a:lnSpc>
                <a:spcPct val="150000"/>
              </a:lnSpc>
            </a:pPr>
            <a:r>
              <a:rPr lang="es-ES_tradnl" dirty="0" smtClean="0"/>
              <a:t>Presupuesto económico.</a:t>
            </a: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834" y="2280529"/>
            <a:ext cx="2798104" cy="24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5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85344" y="2087175"/>
            <a:ext cx="10156902" cy="43859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6000" dirty="0" smtClean="0"/>
              <a:t>Gracias por vuestra atención.</a:t>
            </a:r>
            <a:endParaRPr lang="es-ES_tradnl" sz="6000" dirty="0"/>
          </a:p>
        </p:txBody>
      </p:sp>
      <p:sp>
        <p:nvSpPr>
          <p:cNvPr id="2" name="Rectángulo 1"/>
          <p:cNvSpPr/>
          <p:nvPr/>
        </p:nvSpPr>
        <p:spPr>
          <a:xfrm>
            <a:off x="3015795" y="438447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_tradnl" dirty="0"/>
              <a:t>Propuesta de mejora </a:t>
            </a:r>
            <a:r>
              <a:rPr lang="es-ES_tradnl" dirty="0" smtClean="0"/>
              <a:t>de los accionamientos mecánicos </a:t>
            </a:r>
            <a:r>
              <a:rPr lang="es-ES_tradnl" dirty="0"/>
              <a:t>de una embarcación mítica en el Real Club Náutico de Valencia.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275616" y="5421961"/>
            <a:ext cx="4272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 smtClean="0">
                <a:solidFill>
                  <a:schemeClr val="accent1"/>
                </a:solidFill>
              </a:rPr>
              <a:t>     Autora</a:t>
            </a:r>
            <a:r>
              <a:rPr lang="es-ES_tradnl" dirty="0">
                <a:solidFill>
                  <a:schemeClr val="accent1"/>
                </a:solidFill>
              </a:rPr>
              <a:t>: Sarah </a:t>
            </a:r>
            <a:r>
              <a:rPr lang="es-ES_tradnl" dirty="0" err="1">
                <a:solidFill>
                  <a:schemeClr val="accent1"/>
                </a:solidFill>
              </a:rPr>
              <a:t>Nalewajska</a:t>
            </a:r>
            <a:endParaRPr lang="es-ES_tradnl" dirty="0">
              <a:solidFill>
                <a:schemeClr val="accent1"/>
              </a:solidFill>
            </a:endParaRPr>
          </a:p>
          <a:p>
            <a:r>
              <a:rPr lang="es-ES_tradnl" dirty="0">
                <a:solidFill>
                  <a:schemeClr val="accent1"/>
                </a:solidFill>
              </a:rPr>
              <a:t>     </a:t>
            </a:r>
            <a:r>
              <a:rPr lang="es-ES_tradnl" dirty="0" smtClean="0">
                <a:solidFill>
                  <a:schemeClr val="accent1"/>
                </a:solidFill>
              </a:rPr>
              <a:t>Tutor</a:t>
            </a:r>
            <a:r>
              <a:rPr lang="es-ES_tradnl" dirty="0">
                <a:solidFill>
                  <a:schemeClr val="accent1"/>
                </a:solidFill>
              </a:rPr>
              <a:t>: Nicolás </a:t>
            </a:r>
            <a:r>
              <a:rPr lang="es-ES_tradnl" dirty="0" err="1">
                <a:solidFill>
                  <a:schemeClr val="accent1"/>
                </a:solidFill>
              </a:rPr>
              <a:t>Laguarda</a:t>
            </a:r>
            <a:r>
              <a:rPr lang="es-ES_tradnl" dirty="0">
                <a:solidFill>
                  <a:schemeClr val="accent1"/>
                </a:solidFill>
              </a:rPr>
              <a:t> Miró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135" y="4849421"/>
            <a:ext cx="1218870" cy="121887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0652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</TotalTime>
  <Words>931</Words>
  <Application>Microsoft Macintosh PowerPoint</Application>
  <PresentationFormat>Panorámica</PresentationFormat>
  <Paragraphs>156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Symbol</vt:lpstr>
      <vt:lpstr>Tema de Office</vt:lpstr>
      <vt:lpstr>Propuesta de mejora de los accionamientos mecánicos de una embarcación mítica en el Real Club Náutico de Valencia.</vt:lpstr>
      <vt:lpstr>Historia de la navegación en vela.</vt:lpstr>
      <vt:lpstr>Gib’Sea 37 ketch</vt:lpstr>
      <vt:lpstr>¿Qué es un winche?</vt:lpstr>
      <vt:lpstr>Tipos de winches.</vt:lpstr>
      <vt:lpstr>Problemática de los winches manuales.</vt:lpstr>
      <vt:lpstr>Harken 40.2st</vt:lpstr>
      <vt:lpstr>Funcionamiento.</vt:lpstr>
      <vt:lpstr>Necesidades a satisfacer</vt:lpstr>
      <vt:lpstr>Motor-reductor elegido.</vt:lpstr>
      <vt:lpstr>Acoplamiento elegido.</vt:lpstr>
      <vt:lpstr>Material del eje de unión.</vt:lpstr>
      <vt:lpstr>Cálculo de diámetros del eje.</vt:lpstr>
      <vt:lpstr>Cálculo de diámetros del eje.</vt:lpstr>
      <vt:lpstr>Longitud del eje.</vt:lpstr>
      <vt:lpstr>Chaveta y chavetero.</vt:lpstr>
      <vt:lpstr>Chaveta y chavetero.</vt:lpstr>
      <vt:lpstr>Chaveta y chavetero.</vt:lpstr>
      <vt:lpstr>Cálculo a fatiga.</vt:lpstr>
      <vt:lpstr>Cálculo a fatiga.</vt:lpstr>
      <vt:lpstr>Cálculo a fluencia.</vt:lpstr>
      <vt:lpstr>Diseño final.</vt:lpstr>
      <vt:lpstr>Instalación final.</vt:lpstr>
      <vt:lpstr>Presupuesto.</vt:lpstr>
      <vt:lpstr>Presupuesto.</vt:lpstr>
      <vt:lpstr>Conclusiones.</vt:lpstr>
      <vt:lpstr>Presentación de PowerPoint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 de mejora de accionamiento de una embarcación mítica en el Real Club Náutico de Valencia.</dc:title>
  <dc:creator>Usuario de Microsoft Office</dc:creator>
  <cp:lastModifiedBy>Usuario de Microsoft Office</cp:lastModifiedBy>
  <cp:revision>39</cp:revision>
  <dcterms:created xsi:type="dcterms:W3CDTF">2017-06-17T16:25:06Z</dcterms:created>
  <dcterms:modified xsi:type="dcterms:W3CDTF">2017-07-09T19:33:43Z</dcterms:modified>
</cp:coreProperties>
</file>