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4" r:id="rId17"/>
    <p:sldId id="275" r:id="rId18"/>
    <p:sldId id="279" r:id="rId19"/>
    <p:sldId id="278" r:id="rId20"/>
    <p:sldId id="276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EA7704"/>
    <a:srgbClr val="F9F159"/>
    <a:srgbClr val="F3DB2D"/>
    <a:srgbClr val="353537"/>
    <a:srgbClr val="3B3838"/>
    <a:srgbClr val="4646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49E81-2986-47DB-A5F0-9C1A7BED0F22}" type="datetimeFigureOut">
              <a:rPr lang="es-ES" smtClean="0"/>
              <a:t>05/07/2017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F7A76-5806-46FE-86BD-27EE5220F6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649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F7A76-5806-46FE-86BD-27EE5220F6C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5668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F7A76-5806-46FE-86BD-27EE5220F6CC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3157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3A176-5E6A-4819-A66B-23F84B487FD9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263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F720-35FC-49A4-8E37-D388864C4338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1051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6F8F0-2D61-40A2-ADF6-53754181AFFA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049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6C139-0486-4047-9C2D-63FDE7E916E8}" type="datetime1">
              <a:rPr lang="es-ES" smtClean="0"/>
              <a:t>05/07/2017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1553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8FD32-98D3-4685-80CC-EC2E5FC01C87}" type="datetime1">
              <a:rPr lang="es-ES" smtClean="0"/>
              <a:t>05/07/2017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539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5E5A5-3B39-4643-B231-446B9F915D85}" type="datetime1">
              <a:rPr lang="es-ES" smtClean="0"/>
              <a:t>05/07/2017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339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12478-18F4-409F-9164-D73C8C015F93}" type="datetime1">
              <a:rPr lang="es-ES" smtClean="0"/>
              <a:t>05/07/2017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65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8ACF6-C799-4B2D-A352-EDFDCC838892}" type="datetime1">
              <a:rPr lang="es-ES" smtClean="0"/>
              <a:t>05/07/2017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87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0597-0FA2-4F6C-B9AF-B5B76640E9D6}" type="datetime1">
              <a:rPr lang="es-ES" smtClean="0"/>
              <a:t>05/07/2017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7875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BBAD5-109F-45E3-87A3-CA3C8DCBB021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5537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C3C79-ACAE-46D8-96E2-D832E9829839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639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>
              <a:lumMod val="75000"/>
              <a:lumOff val="25000"/>
            </a:schemeClr>
          </a:fgClr>
          <a:bgClr>
            <a:srgbClr val="35353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A177D-092E-49F5-BC3E-63526A474525}" type="datetime1">
              <a:rPr lang="es-ES" smtClean="0"/>
              <a:t>05/07/2017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72E0-55D7-443D-9F04-59BA5252DD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493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78044" y="2168231"/>
            <a:ext cx="1126494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ES" sz="5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Bitter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INSTALACIÓN DE CENTRAL</a:t>
            </a:r>
            <a:br>
              <a:rPr kumimoji="0" lang="es-AR" altLang="es-ES" sz="5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Bitter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s-AR" altLang="es-ES" sz="5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Bitter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SOLAR FOTOVOLTAICA DE 7 MW</a:t>
            </a:r>
            <a:endParaRPr kumimoji="0" lang="es-AR" altLang="es-ES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Bitter" panose="02000000000000000000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944772" y="4125754"/>
            <a:ext cx="4647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</a:rPr>
              <a:t>Luz Gómez Montesinos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Grado en Ingeniería Eléctrica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489181" y="5072863"/>
            <a:ext cx="3650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Tutor: Elías J. Hurtado Pérez</a:t>
            </a:r>
          </a:p>
        </p:txBody>
      </p:sp>
    </p:spTree>
    <p:extLst>
      <p:ext uri="{BB962C8B-B14F-4D97-AF65-F5344CB8AC3E}">
        <p14:creationId xmlns:p14="http://schemas.microsoft.com/office/powerpoint/2010/main" val="83053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8" t="8397" r="15082" b="4889"/>
          <a:stretch/>
        </p:blipFill>
        <p:spPr>
          <a:xfrm>
            <a:off x="-29029" y="0"/>
            <a:ext cx="12221029" cy="6894285"/>
          </a:xfr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BD1E078-5970-4E4C-A052-EEB305F412BB}"/>
              </a:ext>
            </a:extLst>
          </p:cNvPr>
          <p:cNvCxnSpPr>
            <a:cxnSpLocks/>
          </p:cNvCxnSpPr>
          <p:nvPr/>
        </p:nvCxnSpPr>
        <p:spPr>
          <a:xfrm>
            <a:off x="4754880" y="1740445"/>
            <a:ext cx="1156822" cy="247012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261A87B7-7461-4DE0-8CE9-8399F296E7D8}"/>
              </a:ext>
            </a:extLst>
          </p:cNvPr>
          <p:cNvCxnSpPr>
            <a:cxnSpLocks/>
          </p:cNvCxnSpPr>
          <p:nvPr/>
        </p:nvCxnSpPr>
        <p:spPr>
          <a:xfrm flipV="1">
            <a:off x="5872163" y="2639605"/>
            <a:ext cx="3218497" cy="157096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360F6DAA-560E-43B8-8BE7-2007C8B49010}"/>
              </a:ext>
            </a:extLst>
          </p:cNvPr>
          <p:cNvCxnSpPr>
            <a:cxnSpLocks/>
          </p:cNvCxnSpPr>
          <p:nvPr/>
        </p:nvCxnSpPr>
        <p:spPr>
          <a:xfrm>
            <a:off x="8084344" y="676503"/>
            <a:ext cx="1006316" cy="1983581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7D1D6C3A-B962-48A0-840B-D91313A7401F}"/>
              </a:ext>
            </a:extLst>
          </p:cNvPr>
          <p:cNvCxnSpPr>
            <a:cxnSpLocks/>
          </p:cNvCxnSpPr>
          <p:nvPr/>
        </p:nvCxnSpPr>
        <p:spPr>
          <a:xfrm flipV="1">
            <a:off x="4754880" y="676503"/>
            <a:ext cx="3329464" cy="108108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61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6293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DISEÑO DE LA INSTALACIÓN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6757" y="6337104"/>
            <a:ext cx="4114800" cy="365125"/>
          </a:xfrm>
        </p:spPr>
        <p:txBody>
          <a:bodyPr/>
          <a:lstStyle/>
          <a:p>
            <a:pPr algn="l"/>
            <a:r>
              <a:rPr lang="es-ES" dirty="0"/>
              <a:t>Luz Gómez Montesinos  -   GIE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0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66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DISPOSICIÓN MÓDULOS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788057" y="2141707"/>
            <a:ext cx="598700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  <a:latin typeface="Bitter" panose="00000500000000000000" pitchFamily="50" charset="0"/>
              </a:rPr>
              <a:t>VERTICAL 3x18           </a:t>
            </a:r>
          </a:p>
          <a:p>
            <a:endParaRPr lang="es-ES" sz="2800" dirty="0">
              <a:solidFill>
                <a:schemeClr val="bg1">
                  <a:lumMod val="65000"/>
                </a:schemeClr>
              </a:solidFill>
            </a:endParaRPr>
          </a:p>
          <a:p>
            <a:endParaRPr lang="es-ES" sz="2800" dirty="0">
              <a:solidFill>
                <a:srgbClr val="C0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D071ADA-BBA7-419F-ADE9-6F64F4E3B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057" y="3834478"/>
            <a:ext cx="4584772" cy="72907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8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1227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" t="16210" r="2738" b="479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68879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INVERSORES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392386" y="1864587"/>
            <a:ext cx="34072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Bitter" panose="00000500000000000000" pitchFamily="50" charset="0"/>
              </a:rPr>
              <a:t>CONFIGURACIÓN</a:t>
            </a:r>
          </a:p>
          <a:p>
            <a:endParaRPr lang="es-ES" sz="2800" dirty="0">
              <a:solidFill>
                <a:schemeClr val="bg1"/>
              </a:solidFill>
              <a:latin typeface="Bitter" panose="00000500000000000000" pitchFamily="50" charset="0"/>
            </a:endParaRPr>
          </a:p>
          <a:p>
            <a:endParaRPr lang="es-ES" sz="2800" dirty="0">
              <a:solidFill>
                <a:schemeClr val="bg1"/>
              </a:solidFill>
              <a:latin typeface="Bitter" panose="00000500000000000000" pitchFamily="50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31C6173-2194-44FC-9420-9372A8B16901}"/>
              </a:ext>
            </a:extLst>
          </p:cNvPr>
          <p:cNvSpPr/>
          <p:nvPr/>
        </p:nvSpPr>
        <p:spPr>
          <a:xfrm>
            <a:off x="3688041" y="5006384"/>
            <a:ext cx="49191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>
                <a:solidFill>
                  <a:schemeClr val="bg1"/>
                </a:solidFill>
                <a:latin typeface="Bitter" panose="00000500000000000000" pitchFamily="50" charset="0"/>
              </a:rPr>
              <a:t>TOTAL </a:t>
            </a:r>
            <a:r>
              <a:rPr lang="es-ES" sz="3600" dirty="0">
                <a:solidFill>
                  <a:srgbClr val="FFC000"/>
                </a:solidFill>
                <a:latin typeface="Bitter" panose="00000500000000000000" pitchFamily="50" charset="0"/>
              </a:rPr>
              <a:t>226</a:t>
            </a:r>
            <a:r>
              <a:rPr lang="es-ES" sz="3600" dirty="0">
                <a:solidFill>
                  <a:schemeClr val="bg1"/>
                </a:solidFill>
                <a:latin typeface="Bitter" panose="00000500000000000000" pitchFamily="50" charset="0"/>
              </a:rPr>
              <a:t> inversores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C8CBD1E-3940-43EC-A644-4F5BD51DCAF5}"/>
              </a:ext>
            </a:extLst>
          </p:cNvPr>
          <p:cNvSpPr/>
          <p:nvPr/>
        </p:nvSpPr>
        <p:spPr>
          <a:xfrm>
            <a:off x="3047999" y="2464752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6 STRINGS</a:t>
            </a:r>
          </a:p>
          <a:p>
            <a:pPr lvl="0" algn="ctr"/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2 MESAS</a:t>
            </a:r>
          </a:p>
          <a:p>
            <a:pPr lvl="0" algn="ctr"/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1 INVERSOR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79EA28A-FBF0-4367-8F7C-7862720FF8F6}"/>
              </a:ext>
            </a:extLst>
          </p:cNvPr>
          <p:cNvCxnSpPr>
            <a:cxnSpLocks/>
          </p:cNvCxnSpPr>
          <p:nvPr/>
        </p:nvCxnSpPr>
        <p:spPr>
          <a:xfrm>
            <a:off x="4392386" y="2336800"/>
            <a:ext cx="3305629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e 12">
            <a:extLst>
              <a:ext uri="{FF2B5EF4-FFF2-40B4-BE49-F238E27FC236}">
                <a16:creationId xmlns:a16="http://schemas.microsoft.com/office/drawing/2014/main" id="{5A336355-EED0-4D4B-85AD-A9FEDB1E228D}"/>
              </a:ext>
            </a:extLst>
          </p:cNvPr>
          <p:cNvSpPr/>
          <p:nvPr/>
        </p:nvSpPr>
        <p:spPr>
          <a:xfrm>
            <a:off x="6045201" y="4034413"/>
            <a:ext cx="103188" cy="10318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3338316-323F-4928-8731-FA7414F97C27}"/>
              </a:ext>
            </a:extLst>
          </p:cNvPr>
          <p:cNvSpPr/>
          <p:nvPr/>
        </p:nvSpPr>
        <p:spPr>
          <a:xfrm>
            <a:off x="6044405" y="4376612"/>
            <a:ext cx="103188" cy="10318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ABAD6D64-10D4-44FE-A9B7-229F458575B8}"/>
              </a:ext>
            </a:extLst>
          </p:cNvPr>
          <p:cNvSpPr/>
          <p:nvPr/>
        </p:nvSpPr>
        <p:spPr>
          <a:xfrm>
            <a:off x="6044405" y="4718811"/>
            <a:ext cx="103188" cy="10318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14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4886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5681" t="17506" r="39961" b="12584"/>
          <a:stretch/>
        </p:blipFill>
        <p:spPr>
          <a:xfrm>
            <a:off x="3285671" y="261222"/>
            <a:ext cx="5620657" cy="60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94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49221" y="3812381"/>
            <a:ext cx="469355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solidFill>
                  <a:srgbClr val="FFC000"/>
                </a:solidFill>
                <a:latin typeface="Bitter" panose="00000500000000000000" pitchFamily="50" charset="0"/>
              </a:rPr>
              <a:t>5</a:t>
            </a:r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 TRANSFORMADORES </a:t>
            </a:r>
          </a:p>
          <a:p>
            <a:pPr marL="0" indent="0" algn="ctr">
              <a:buNone/>
            </a:pPr>
            <a:r>
              <a:rPr lang="es-ES" sz="3200" dirty="0">
                <a:solidFill>
                  <a:srgbClr val="FFC000"/>
                </a:solidFill>
                <a:latin typeface="Bitter" panose="00000500000000000000" pitchFamily="50" charset="0"/>
              </a:rPr>
              <a:t>1600 </a:t>
            </a:r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kVA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976086" y="3206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TRANSFORMADOR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207ADB2-5A8A-49C8-B85A-8BCAE8650592}"/>
              </a:ext>
            </a:extLst>
          </p:cNvPr>
          <p:cNvSpPr/>
          <p:nvPr/>
        </p:nvSpPr>
        <p:spPr>
          <a:xfrm>
            <a:off x="4819143" y="2330504"/>
            <a:ext cx="2553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Potencia AC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AF5BED6-026D-4C24-9A0B-37EA7C31DBD7}"/>
              </a:ext>
            </a:extLst>
          </p:cNvPr>
          <p:cNvCxnSpPr>
            <a:cxnSpLocks/>
          </p:cNvCxnSpPr>
          <p:nvPr/>
        </p:nvCxnSpPr>
        <p:spPr>
          <a:xfrm>
            <a:off x="4379685" y="2915279"/>
            <a:ext cx="3305629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ángulo 4">
            <a:extLst>
              <a:ext uri="{FF2B5EF4-FFF2-40B4-BE49-F238E27FC236}">
                <a16:creationId xmlns:a16="http://schemas.microsoft.com/office/drawing/2014/main" id="{AC522F33-7E21-4D4A-BE3D-FEAAE8037DCD}"/>
              </a:ext>
            </a:extLst>
          </p:cNvPr>
          <p:cNvSpPr/>
          <p:nvPr/>
        </p:nvSpPr>
        <p:spPr>
          <a:xfrm>
            <a:off x="5894662" y="2943388"/>
            <a:ext cx="402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5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9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5590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6293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CONDUCTORES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6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9181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CABLE SOLAR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6600" dirty="0"/>
              <a:t>     </a:t>
            </a:r>
            <a:r>
              <a:rPr lang="es-ES" sz="6600" dirty="0">
                <a:solidFill>
                  <a:schemeClr val="bg1"/>
                </a:solidFill>
              </a:rPr>
              <a:t>2x 1C/6mm²- Cu</a:t>
            </a:r>
          </a:p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579804"/>
              </p:ext>
            </p:extLst>
          </p:nvPr>
        </p:nvGraphicFramePr>
        <p:xfrm>
          <a:off x="1930400" y="3375780"/>
          <a:ext cx="8128000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SOPORTA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CIRCULA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28,01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A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11,57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8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5850580" y="3585795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>
                <a:solidFill>
                  <a:schemeClr val="accent4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43420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CABLE INVERSOR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6600" dirty="0"/>
              <a:t>     </a:t>
            </a:r>
            <a:r>
              <a:rPr lang="es-ES" sz="6600" dirty="0">
                <a:solidFill>
                  <a:schemeClr val="bg1"/>
                </a:solidFill>
              </a:rPr>
              <a:t>1x 5C/16mm²- Cu</a:t>
            </a:r>
          </a:p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35173"/>
              </p:ext>
            </p:extLst>
          </p:nvPr>
        </p:nvGraphicFramePr>
        <p:xfrm>
          <a:off x="1930400" y="3375780"/>
          <a:ext cx="8128000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SOPORTA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CIRCULA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56,77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A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48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A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5850580" y="3539401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>
                <a:solidFill>
                  <a:schemeClr val="accent4"/>
                </a:solidFill>
              </a:rPr>
              <a:t>&gt;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8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8613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CABLE ACBs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6600" dirty="0"/>
              <a:t>     </a:t>
            </a:r>
            <a:r>
              <a:rPr lang="es-ES" sz="6600" dirty="0">
                <a:solidFill>
                  <a:schemeClr val="bg1"/>
                </a:solidFill>
              </a:rPr>
              <a:t>1x 4C/150-120mm²- Al</a:t>
            </a:r>
          </a:p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077591"/>
              </p:ext>
            </p:extLst>
          </p:nvPr>
        </p:nvGraphicFramePr>
        <p:xfrm>
          <a:off x="1930400" y="3375780"/>
          <a:ext cx="8128000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SOPORTA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CIRCULA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193,66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A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142,89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A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5850580" y="3585795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>
                <a:solidFill>
                  <a:schemeClr val="accent4"/>
                </a:solidFill>
              </a:rPr>
              <a:t>&gt;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548279"/>
              </p:ext>
            </p:extLst>
          </p:nvPr>
        </p:nvGraphicFramePr>
        <p:xfrm>
          <a:off x="1930400" y="4857527"/>
          <a:ext cx="8128000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SOPORTA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CIRCULA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216,27 A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190,53 A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5850580" y="5021148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>
                <a:solidFill>
                  <a:schemeClr val="accent4"/>
                </a:solidFill>
              </a:rPr>
              <a:t>&gt;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820056" y="3816627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C000"/>
                </a:solidFill>
              </a:rPr>
              <a:t>120mm²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20057" y="5251980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C000"/>
                </a:solidFill>
              </a:rPr>
              <a:t>150mm²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12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001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CABLE MT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6600" dirty="0"/>
              <a:t>     </a:t>
            </a:r>
            <a:r>
              <a:rPr lang="es-ES" sz="6600" dirty="0">
                <a:solidFill>
                  <a:schemeClr val="bg1"/>
                </a:solidFill>
              </a:rPr>
              <a:t>3x 1C/95mm²- Al</a:t>
            </a:r>
          </a:p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13924"/>
              </p:ext>
            </p:extLst>
          </p:nvPr>
        </p:nvGraphicFramePr>
        <p:xfrm>
          <a:off x="1930400" y="3375780"/>
          <a:ext cx="8128000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SOPORTA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CIRCULA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165,79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A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46,19 A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5850580" y="3539401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>
                <a:solidFill>
                  <a:schemeClr val="accent4"/>
                </a:solidFill>
              </a:rPr>
              <a:t>&gt;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9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1946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71430" y="339921"/>
            <a:ext cx="6849140" cy="1325563"/>
          </a:xfrm>
        </p:spPr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CAÍDA DE TENSIÓN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1869711" y="2190767"/>
          <a:ext cx="8128000" cy="2895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Cable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Solar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0,206%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Cable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Inversor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0,29%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Cable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ACBs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1,50%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Cable MT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0,1%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TOTAL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bg1"/>
                          </a:solidFill>
                        </a:rPr>
                        <a:t>2,096%</a:t>
                      </a:r>
                      <a:r>
                        <a:rPr lang="es-ES" sz="3200" baseline="0" dirty="0">
                          <a:solidFill>
                            <a:schemeClr val="bg1"/>
                          </a:solidFill>
                        </a:rPr>
                        <a:t> &lt; 2,50%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7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6757" y="6337104"/>
            <a:ext cx="4114800" cy="365125"/>
          </a:xfrm>
        </p:spPr>
        <p:txBody>
          <a:bodyPr/>
          <a:lstStyle/>
          <a:p>
            <a:pPr algn="l"/>
            <a:r>
              <a:rPr lang="es-ES" dirty="0"/>
              <a:t>Luz Gómez Montesinos  -   GIE</a:t>
            </a:r>
          </a:p>
        </p:txBody>
      </p:sp>
    </p:spTree>
    <p:extLst>
      <p:ext uri="{BB962C8B-B14F-4D97-AF65-F5344CB8AC3E}">
        <p14:creationId xmlns:p14="http://schemas.microsoft.com/office/powerpoint/2010/main" val="2255644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12781" y="355257"/>
            <a:ext cx="6112555" cy="1325563"/>
          </a:xfrm>
        </p:spPr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PUESTA A TIERRA 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3832001" y="3090928"/>
            <a:ext cx="1880315" cy="13909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Tensiones de paso y contacto en personas 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6825803" y="3090928"/>
            <a:ext cx="1880315" cy="1390918"/>
          </a:xfrm>
          <a:prstGeom prst="roundRect">
            <a:avLst/>
          </a:prstGeom>
          <a:solidFill>
            <a:srgbClr val="F3DB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Resistencia de la red de PT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9819605" y="3090928"/>
            <a:ext cx="1880315" cy="1390918"/>
          </a:xfrm>
          <a:prstGeom prst="roundRect">
            <a:avLst/>
          </a:prstGeom>
          <a:solidFill>
            <a:srgbClr val="F9F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Tensiones de paso y contacto máximas 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838200" y="3090928"/>
            <a:ext cx="1880315" cy="1390918"/>
          </a:xfrm>
          <a:prstGeom prst="roundRect">
            <a:avLst/>
          </a:prstGeom>
          <a:solidFill>
            <a:srgbClr val="EA77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Sección mínima electrodo</a:t>
            </a:r>
          </a:p>
        </p:txBody>
      </p:sp>
      <p:sp>
        <p:nvSpPr>
          <p:cNvPr id="15" name="Flecha derecha 14"/>
          <p:cNvSpPr/>
          <p:nvPr/>
        </p:nvSpPr>
        <p:spPr>
          <a:xfrm>
            <a:off x="2888892" y="3618960"/>
            <a:ext cx="772732" cy="16742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derecha 15"/>
          <p:cNvSpPr/>
          <p:nvPr/>
        </p:nvSpPr>
        <p:spPr>
          <a:xfrm>
            <a:off x="5882693" y="3651156"/>
            <a:ext cx="772732" cy="16742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 derecha 16"/>
          <p:cNvSpPr/>
          <p:nvPr/>
        </p:nvSpPr>
        <p:spPr>
          <a:xfrm>
            <a:off x="8876495" y="3651154"/>
            <a:ext cx="772732" cy="16742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19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6576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PRODUCCIÓN ANUAL </a:t>
            </a:r>
          </a:p>
        </p:txBody>
      </p:sp>
      <p:sp>
        <p:nvSpPr>
          <p:cNvPr id="5" name="Marcador de contenido 4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5739713" cy="254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Producción anual      </a:t>
            </a:r>
            <a:r>
              <a:rPr lang="es-ES" dirty="0">
                <a:solidFill>
                  <a:srgbClr val="FFC000"/>
                </a:solidFill>
              </a:rPr>
              <a:t>12952</a:t>
            </a:r>
            <a:r>
              <a:rPr lang="es-ES" dirty="0">
                <a:solidFill>
                  <a:schemeClr val="bg1"/>
                </a:solidFill>
              </a:rPr>
              <a:t>MW/ año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Horas nominales     </a:t>
            </a:r>
            <a:r>
              <a:rPr lang="es-ES" dirty="0">
                <a:solidFill>
                  <a:srgbClr val="FFC000"/>
                </a:solidFill>
              </a:rPr>
              <a:t>1658</a:t>
            </a:r>
            <a:r>
              <a:rPr lang="es-ES" dirty="0">
                <a:solidFill>
                  <a:schemeClr val="bg1"/>
                </a:solidFill>
              </a:rPr>
              <a:t> horas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Eficiencia                   </a:t>
            </a:r>
            <a:r>
              <a:rPr lang="es-ES" dirty="0">
                <a:solidFill>
                  <a:srgbClr val="FFC000"/>
                </a:solidFill>
              </a:rPr>
              <a:t>80,52</a:t>
            </a:r>
            <a:r>
              <a:rPr lang="es-ES" dirty="0">
                <a:solidFill>
                  <a:schemeClr val="bg1"/>
                </a:solidFill>
              </a:rPr>
              <a:t>%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8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299" y="2821977"/>
            <a:ext cx="3095868" cy="309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27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CONCLUSIÓN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392386" y="1852671"/>
            <a:ext cx="34072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latin typeface="Bitter" panose="00000500000000000000" pitchFamily="50" charset="0"/>
              </a:rPr>
              <a:t>PLANTA  FV</a:t>
            </a:r>
          </a:p>
          <a:p>
            <a:endParaRPr lang="es-ES" sz="2800" dirty="0">
              <a:solidFill>
                <a:schemeClr val="bg1"/>
              </a:solidFill>
              <a:latin typeface="Bitter" panose="00000500000000000000" pitchFamily="50" charset="0"/>
            </a:endParaRPr>
          </a:p>
          <a:p>
            <a:endParaRPr lang="es-ES" sz="2800" dirty="0">
              <a:solidFill>
                <a:schemeClr val="bg1"/>
              </a:solidFill>
              <a:latin typeface="Bitter" panose="00000500000000000000" pitchFamily="50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31C6173-2194-44FC-9420-9372A8B16901}"/>
              </a:ext>
            </a:extLst>
          </p:cNvPr>
          <p:cNvSpPr/>
          <p:nvPr/>
        </p:nvSpPr>
        <p:spPr>
          <a:xfrm>
            <a:off x="2876672" y="5553452"/>
            <a:ext cx="69942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>
                <a:solidFill>
                  <a:schemeClr val="bg1"/>
                </a:solidFill>
                <a:latin typeface="Bitter" panose="00000500000000000000" pitchFamily="50" charset="0"/>
              </a:rPr>
              <a:t> </a:t>
            </a:r>
            <a:r>
              <a:rPr lang="es-ES" sz="3600" dirty="0">
                <a:solidFill>
                  <a:srgbClr val="FFC000"/>
                </a:solidFill>
                <a:latin typeface="Bitter" panose="00000500000000000000" pitchFamily="50" charset="0"/>
              </a:rPr>
              <a:t>12952</a:t>
            </a:r>
            <a:r>
              <a:rPr lang="es-ES" sz="3600" dirty="0">
                <a:solidFill>
                  <a:schemeClr val="bg1"/>
                </a:solidFill>
                <a:latin typeface="Bitter" panose="00000500000000000000" pitchFamily="50" charset="0"/>
              </a:rPr>
              <a:t> MW/AÑO PRODUCIDOS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C8CBD1E-3940-43EC-A644-4F5BD51DCAF5}"/>
              </a:ext>
            </a:extLst>
          </p:cNvPr>
          <p:cNvSpPr/>
          <p:nvPr/>
        </p:nvSpPr>
        <p:spPr>
          <a:xfrm>
            <a:off x="3047999" y="2464752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452 MESAS</a:t>
            </a:r>
          </a:p>
          <a:p>
            <a:pPr lvl="0" algn="ctr"/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1356 STRINGS</a:t>
            </a:r>
          </a:p>
          <a:p>
            <a:pPr lvl="0" algn="ctr"/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226 INVERSORES</a:t>
            </a:r>
          </a:p>
          <a:p>
            <a:pPr lvl="0" algn="ctr"/>
            <a:r>
              <a:rPr lang="es-ES" sz="3200" dirty="0">
                <a:solidFill>
                  <a:schemeClr val="bg1"/>
                </a:solidFill>
                <a:latin typeface="Bitter" panose="00000500000000000000" pitchFamily="50" charset="0"/>
              </a:rPr>
              <a:t>5 TRANSFORMADORES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79EA28A-FBF0-4367-8F7C-7862720FF8F6}"/>
              </a:ext>
            </a:extLst>
          </p:cNvPr>
          <p:cNvCxnSpPr>
            <a:cxnSpLocks/>
          </p:cNvCxnSpPr>
          <p:nvPr/>
        </p:nvCxnSpPr>
        <p:spPr>
          <a:xfrm>
            <a:off x="5039833" y="2336800"/>
            <a:ext cx="206271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e 12">
            <a:extLst>
              <a:ext uri="{FF2B5EF4-FFF2-40B4-BE49-F238E27FC236}">
                <a16:creationId xmlns:a16="http://schemas.microsoft.com/office/drawing/2014/main" id="{5A336355-EED0-4D4B-85AD-A9FEDB1E228D}"/>
              </a:ext>
            </a:extLst>
          </p:cNvPr>
          <p:cNvSpPr/>
          <p:nvPr/>
        </p:nvSpPr>
        <p:spPr>
          <a:xfrm>
            <a:off x="6025247" y="4526855"/>
            <a:ext cx="103188" cy="10318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3338316-323F-4928-8731-FA7414F97C27}"/>
              </a:ext>
            </a:extLst>
          </p:cNvPr>
          <p:cNvSpPr/>
          <p:nvPr/>
        </p:nvSpPr>
        <p:spPr>
          <a:xfrm>
            <a:off x="6024451" y="4869054"/>
            <a:ext cx="103188" cy="10318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ABAD6D64-10D4-44FE-A9B7-229F458575B8}"/>
              </a:ext>
            </a:extLst>
          </p:cNvPr>
          <p:cNvSpPr/>
          <p:nvPr/>
        </p:nvSpPr>
        <p:spPr>
          <a:xfrm>
            <a:off x="6024451" y="5211253"/>
            <a:ext cx="103188" cy="10318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14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5921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25287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GRACIAS POR SU ATENCIÓN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8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1459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303" y="2431218"/>
            <a:ext cx="2969568" cy="2969568"/>
          </a:xfr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FFC000"/>
                </a:solidFill>
                <a:latin typeface="Bitter" panose="02000000000000000000" pitchFamily="2" charset="0"/>
              </a:rPr>
              <a:t>DUDAS O PREGUNTAS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8" name="Marcador de pie de página 3"/>
          <p:cNvSpPr txBox="1">
            <a:spLocks/>
          </p:cNvSpPr>
          <p:nvPr/>
        </p:nvSpPr>
        <p:spPr>
          <a:xfrm>
            <a:off x="406757" y="63371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/>
              <a:t>Luz Gómez Montesinos  -   GIE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4136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78044" y="2168231"/>
            <a:ext cx="1126494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ES" sz="5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Bitter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INSTALACIÓN DE CENTRAL</a:t>
            </a:r>
            <a:br>
              <a:rPr kumimoji="0" lang="es-AR" altLang="es-ES" sz="5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Bitter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s-AR" altLang="es-ES" sz="5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Bitter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SOLAR FOTOVOLTAICA DE 7 MW</a:t>
            </a:r>
            <a:endParaRPr kumimoji="0" lang="es-AR" altLang="es-ES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Bitter" panose="02000000000000000000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71B667-1A2D-4D29-AF60-6C541E781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15" y="6316381"/>
            <a:ext cx="1275885" cy="41875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944772" y="4125754"/>
            <a:ext cx="4647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</a:rPr>
              <a:t>Luz Gómez Montesinos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Grado en Ingeniería Eléctrica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489181" y="5072863"/>
            <a:ext cx="3650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Tutor: Elías J. Hurtado Pérez</a:t>
            </a:r>
          </a:p>
        </p:txBody>
      </p:sp>
    </p:spTree>
    <p:extLst>
      <p:ext uri="{BB962C8B-B14F-4D97-AF65-F5344CB8AC3E}">
        <p14:creationId xmlns:p14="http://schemas.microsoft.com/office/powerpoint/2010/main" val="30882851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295</Words>
  <Application>Microsoft Office PowerPoint</Application>
  <PresentationFormat>Panorámica</PresentationFormat>
  <Paragraphs>106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Bitter</vt:lpstr>
      <vt:lpstr>Calibri</vt:lpstr>
      <vt:lpstr>Calibri Light</vt:lpstr>
      <vt:lpstr>Times New Roman</vt:lpstr>
      <vt:lpstr>Tema de Office</vt:lpstr>
      <vt:lpstr>INSTALACIÓN DE CENTRAL  SOLAR FOTOVOLTAICA DE 7 MW</vt:lpstr>
      <vt:lpstr>Presentación de PowerPoint</vt:lpstr>
      <vt:lpstr>DISEÑO DE LA INSTALACIÓN</vt:lpstr>
      <vt:lpstr>DISPOSICIÓN MÓDULOS</vt:lpstr>
      <vt:lpstr>Presentación de PowerPoint</vt:lpstr>
      <vt:lpstr>INVERSORES</vt:lpstr>
      <vt:lpstr>Presentación de PowerPoint</vt:lpstr>
      <vt:lpstr>Presentación de PowerPoint</vt:lpstr>
      <vt:lpstr>CONDUCTORES</vt:lpstr>
      <vt:lpstr>CABLE SOLAR </vt:lpstr>
      <vt:lpstr>CABLE INVERSOR </vt:lpstr>
      <vt:lpstr>CABLE ACBs</vt:lpstr>
      <vt:lpstr>CABLE MT</vt:lpstr>
      <vt:lpstr>CAÍDA DE TENSIÓN </vt:lpstr>
      <vt:lpstr>PUESTA A TIERRA </vt:lpstr>
      <vt:lpstr>PRODUCCIÓN ANUAL </vt:lpstr>
      <vt:lpstr>CONCLUSIÓN</vt:lpstr>
      <vt:lpstr>GRACIAS POR SU ATENCIÓN</vt:lpstr>
      <vt:lpstr>DUDAS O PREGUNTAS </vt:lpstr>
      <vt:lpstr>INSTALACIÓN DE CENTRAL  SOLAR FOTOVOLTAICA DE 7 MW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luz</dc:creator>
  <cp:lastModifiedBy>Pablo Moreno</cp:lastModifiedBy>
  <cp:revision>30</cp:revision>
  <dcterms:created xsi:type="dcterms:W3CDTF">2017-07-04T18:48:50Z</dcterms:created>
  <dcterms:modified xsi:type="dcterms:W3CDTF">2017-07-05T12:33:12Z</dcterms:modified>
</cp:coreProperties>
</file>