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303" r:id="rId4"/>
    <p:sldId id="302" r:id="rId5"/>
    <p:sldId id="327" r:id="rId6"/>
    <p:sldId id="336" r:id="rId7"/>
    <p:sldId id="326" r:id="rId8"/>
    <p:sldId id="337" r:id="rId9"/>
    <p:sldId id="264" r:id="rId10"/>
    <p:sldId id="329" r:id="rId11"/>
    <p:sldId id="328" r:id="rId12"/>
    <p:sldId id="346" r:id="rId13"/>
    <p:sldId id="344" r:id="rId14"/>
    <p:sldId id="332" r:id="rId15"/>
    <p:sldId id="343" r:id="rId16"/>
    <p:sldId id="333" r:id="rId17"/>
    <p:sldId id="334" r:id="rId18"/>
    <p:sldId id="338" r:id="rId19"/>
    <p:sldId id="345" r:id="rId20"/>
    <p:sldId id="339" r:id="rId21"/>
    <p:sldId id="341" r:id="rId22"/>
    <p:sldId id="340" r:id="rId23"/>
    <p:sldId id="342" r:id="rId24"/>
    <p:sldId id="299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53" autoAdjust="0"/>
  </p:normalViewPr>
  <p:slideViewPr>
    <p:cSldViewPr snapToGrid="0">
      <p:cViewPr>
        <p:scale>
          <a:sx n="125" d="100"/>
          <a:sy n="125" d="100"/>
        </p:scale>
        <p:origin x="-414" y="72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1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perezj3\Desktop\Jorge%20P&#233;rez\PROYECTO\Excel\1%20-%20Cortocircuito%20m&#237;n.%20situaci&#243;n%20hab.%20bipolar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perezj3\Desktop\Selectividad%20Ford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perezj3\Desktop\Selectividad%20Ford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32073233880853"/>
          <c:y val="9.1888394878975474E-2"/>
          <c:w val="0.75899945785101863"/>
          <c:h val="0.82488410519729216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'Selectividad BT  MT'!$B$121</c:f>
              <c:strCache>
                <c:ptCount val="1"/>
                <c:pt idx="0">
                  <c:v>VIP 30</c:v>
                </c:pt>
              </c:strCache>
            </c:strRef>
          </c:tx>
          <c:spPr>
            <a:ln w="254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'Selectividad BT  MT'!$A$123:$A$130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xVal>
          <c:yVal>
            <c:numRef>
              <c:f>'Selectividad BT  MT'!$B$123:$B$130</c:f>
              <c:numCache>
                <c:formatCode>General</c:formatCode>
                <c:ptCount val="8"/>
                <c:pt idx="0">
                  <c:v>30</c:v>
                </c:pt>
                <c:pt idx="1">
                  <c:v>17</c:v>
                </c:pt>
                <c:pt idx="2">
                  <c:v>3</c:v>
                </c:pt>
                <c:pt idx="3">
                  <c:v>0.13</c:v>
                </c:pt>
                <c:pt idx="4">
                  <c:v>2.9000000000000001E-2</c:v>
                </c:pt>
                <c:pt idx="5">
                  <c:v>0.02</c:v>
                </c:pt>
                <c:pt idx="6">
                  <c:v>1.7999999999999999E-2</c:v>
                </c:pt>
                <c:pt idx="7">
                  <c:v>1.4999999999999999E-2</c:v>
                </c:pt>
              </c:numCache>
            </c:numRef>
          </c:yVal>
          <c:smooth val="1"/>
        </c:ser>
        <c:ser>
          <c:idx val="2"/>
          <c:order val="1"/>
          <c:tx>
            <c:v>Recta vertical VIP 30</c:v>
          </c:tx>
          <c:spPr>
            <a:ln w="254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dPt>
            <c:idx val="1"/>
            <c:bubble3D val="0"/>
          </c:dPt>
          <c:xVal>
            <c:numRef>
              <c:f>'Selectividad BT  MT'!$A$122:$A$123</c:f>
              <c:numCache>
                <c:formatCode>General</c:formatCode>
                <c:ptCount val="2"/>
                <c:pt idx="0">
                  <c:v>1.2</c:v>
                </c:pt>
                <c:pt idx="1">
                  <c:v>1.2</c:v>
                </c:pt>
              </c:numCache>
            </c:numRef>
          </c:xVal>
          <c:yVal>
            <c:numRef>
              <c:f>'Selectividad BT  MT'!$B$122:$B$123</c:f>
              <c:numCache>
                <c:formatCode>General</c:formatCode>
                <c:ptCount val="2"/>
                <c:pt idx="0">
                  <c:v>100</c:v>
                </c:pt>
                <c:pt idx="1">
                  <c:v>30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242560"/>
        <c:axId val="122244480"/>
      </c:scatterChart>
      <c:valAx>
        <c:axId val="122242560"/>
        <c:scaling>
          <c:orientation val="minMax"/>
          <c:max val="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I / Is</a:t>
                </a:r>
              </a:p>
            </c:rich>
          </c:tx>
          <c:layout>
            <c:manualLayout>
              <c:xMode val="edge"/>
              <c:yMode val="edge"/>
              <c:x val="0.90969712331850894"/>
              <c:y val="0.92812564347154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2244480"/>
        <c:crossesAt val="1.0000000000000002E-2"/>
        <c:crossBetween val="midCat"/>
      </c:valAx>
      <c:valAx>
        <c:axId val="122244480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ES"/>
                  <a:t>t (s)</a:t>
                </a:r>
              </a:p>
            </c:rich>
          </c:tx>
          <c:layout>
            <c:manualLayout>
              <c:xMode val="edge"/>
              <c:yMode val="edge"/>
              <c:x val="2.2967700114106843E-2"/>
              <c:y val="1.7984520037726392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2242560"/>
        <c:crosses val="autoZero"/>
        <c:crossBetween val="midCat"/>
      </c:valAx>
    </c:plotArea>
    <c:plotVisOnly val="1"/>
    <c:dispBlanksAs val="gap"/>
    <c:showDLblsOverMax val="0"/>
  </c:chart>
  <c:spPr>
    <a:ln w="38100">
      <a:solidFill>
        <a:schemeClr val="accent1"/>
      </a:solidFill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n>
                  <a:noFill/>
                </a:ln>
              </a:defRPr>
            </a:pPr>
            <a:r>
              <a:rPr lang="es-ES">
                <a:ln>
                  <a:noFill/>
                </a:ln>
              </a:rPr>
              <a:t>Selectividad MT / BT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0009591338889595"/>
          <c:y val="9.9693755571809872E-2"/>
          <c:w val="0.68866033212963551"/>
          <c:h val="0.8430638918847474"/>
        </c:manualLayout>
      </c:layout>
      <c:scatterChart>
        <c:scatterStyle val="smoothMarker"/>
        <c:varyColors val="0"/>
        <c:ser>
          <c:idx val="1"/>
          <c:order val="1"/>
          <c:tx>
            <c:strRef>
              <c:f>SELECTIVIDAD!$B$88</c:f>
              <c:strCache>
                <c:ptCount val="1"/>
                <c:pt idx="0">
                  <c:v>VIP 30</c:v>
                </c:pt>
              </c:strCache>
            </c:strRef>
          </c:tx>
          <c:spPr>
            <a:ln w="25400"/>
          </c:spPr>
          <c:marker>
            <c:symbol val="none"/>
          </c:marker>
          <c:xVal>
            <c:numRef>
              <c:f>SELECTIVIDAD!$A$160:$A$167</c:f>
              <c:numCache>
                <c:formatCode>#,##0.00</c:formatCode>
                <c:ptCount val="8"/>
                <c:pt idx="0">
                  <c:v>5201</c:v>
                </c:pt>
                <c:pt idx="1">
                  <c:v>8085</c:v>
                </c:pt>
                <c:pt idx="2">
                  <c:v>20212.5</c:v>
                </c:pt>
                <c:pt idx="3">
                  <c:v>40425</c:v>
                </c:pt>
                <c:pt idx="4">
                  <c:v>60637.5</c:v>
                </c:pt>
                <c:pt idx="5">
                  <c:v>80850</c:v>
                </c:pt>
                <c:pt idx="6">
                  <c:v>101062.5</c:v>
                </c:pt>
                <c:pt idx="7">
                  <c:v>121275</c:v>
                </c:pt>
              </c:numCache>
            </c:numRef>
          </c:xVal>
          <c:yVal>
            <c:numRef>
              <c:f>SELECTIVIDAD!$B$160:$B$167</c:f>
              <c:numCache>
                <c:formatCode>General</c:formatCode>
                <c:ptCount val="8"/>
                <c:pt idx="0">
                  <c:v>30</c:v>
                </c:pt>
                <c:pt idx="1">
                  <c:v>17</c:v>
                </c:pt>
                <c:pt idx="2">
                  <c:v>3</c:v>
                </c:pt>
                <c:pt idx="3">
                  <c:v>0.13</c:v>
                </c:pt>
                <c:pt idx="4">
                  <c:v>2.9000000000000001E-2</c:v>
                </c:pt>
                <c:pt idx="5">
                  <c:v>0.02</c:v>
                </c:pt>
                <c:pt idx="6">
                  <c:v>1.7999999999999999E-2</c:v>
                </c:pt>
                <c:pt idx="7">
                  <c:v>1.4999999999999999E-2</c:v>
                </c:pt>
              </c:numCache>
            </c:numRef>
          </c:yVal>
          <c:smooth val="1"/>
        </c:ser>
        <c:ser>
          <c:idx val="2"/>
          <c:order val="2"/>
          <c:tx>
            <c:v>Recta vertical VIP 30</c:v>
          </c:tx>
          <c:spPr>
            <a:ln w="25400">
              <a:solidFill>
                <a:schemeClr val="accent2"/>
              </a:solidFill>
            </a:ln>
          </c:spPr>
          <c:marker>
            <c:symbol val="none"/>
          </c:marker>
          <c:dPt>
            <c:idx val="1"/>
            <c:bubble3D val="0"/>
          </c:dPt>
          <c:xVal>
            <c:numRef>
              <c:f>SELECTIVIDAD!$A$158:$A$160</c:f>
              <c:numCache>
                <c:formatCode>#,##0.00</c:formatCode>
                <c:ptCount val="3"/>
                <c:pt idx="0">
                  <c:v>4851</c:v>
                </c:pt>
                <c:pt idx="1">
                  <c:v>4881</c:v>
                </c:pt>
                <c:pt idx="2">
                  <c:v>5201</c:v>
                </c:pt>
              </c:numCache>
            </c:numRef>
          </c:xVal>
          <c:yVal>
            <c:numRef>
              <c:f>SELECTIVIDAD!$B$158:$B$160</c:f>
              <c:numCache>
                <c:formatCode>General</c:formatCode>
                <c:ptCount val="3"/>
                <c:pt idx="0">
                  <c:v>250</c:v>
                </c:pt>
                <c:pt idx="1">
                  <c:v>50</c:v>
                </c:pt>
                <c:pt idx="2">
                  <c:v>30</c:v>
                </c:pt>
              </c:numCache>
            </c:numRef>
          </c:yVal>
          <c:smooth val="1"/>
        </c:ser>
        <c:ser>
          <c:idx val="3"/>
          <c:order val="3"/>
          <c:tx>
            <c:v>Calentamiento</c:v>
          </c:tx>
          <c:spPr>
            <a:ln w="25400"/>
          </c:spPr>
          <c:marker>
            <c:symbol val="none"/>
          </c:marker>
          <c:dPt>
            <c:idx val="1"/>
            <c:bubble3D val="0"/>
            <c:spPr>
              <a:ln w="25400"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ln w="25400">
                <a:solidFill>
                  <a:schemeClr val="accent1"/>
                </a:solidFill>
              </a:ln>
            </c:spPr>
          </c:dPt>
          <c:xVal>
            <c:numRef>
              <c:f>SELECTIVIDAD!$D$103:$D$105</c:f>
              <c:numCache>
                <c:formatCode>#,##0.00</c:formatCode>
                <c:ptCount val="3"/>
                <c:pt idx="0">
                  <c:v>3788.8611415569194</c:v>
                </c:pt>
                <c:pt idx="1">
                  <c:v>14957.250000000002</c:v>
                </c:pt>
                <c:pt idx="2">
                  <c:v>14957.250000000002</c:v>
                </c:pt>
              </c:numCache>
            </c:numRef>
          </c:xVal>
          <c:yVal>
            <c:numRef>
              <c:f>SELECTIVIDAD!$E$103:$E$105</c:f>
              <c:numCache>
                <c:formatCode>General</c:formatCode>
                <c:ptCount val="3"/>
                <c:pt idx="0">
                  <c:v>20</c:v>
                </c:pt>
                <c:pt idx="1">
                  <c:v>2.9</c:v>
                </c:pt>
                <c:pt idx="2">
                  <c:v>2.9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074240"/>
        <c:axId val="126084608"/>
      </c:scatterChart>
      <c:scatterChart>
        <c:scatterStyle val="lineMarker"/>
        <c:varyColors val="0"/>
        <c:ser>
          <c:idx val="0"/>
          <c:order val="0"/>
          <c:tx>
            <c:v>Masterpact NW40H2</c:v>
          </c:tx>
          <c:spPr>
            <a:ln w="254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1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xVal>
            <c:numRef>
              <c:f>SELECTIVIDAD!$D$102:$D$103</c:f>
              <c:numCache>
                <c:formatCode>#,##0.00</c:formatCode>
                <c:ptCount val="2"/>
                <c:pt idx="0">
                  <c:v>3788.8611415569194</c:v>
                </c:pt>
                <c:pt idx="1">
                  <c:v>3788.8611415569194</c:v>
                </c:pt>
              </c:numCache>
            </c:numRef>
          </c:xVal>
          <c:yVal>
            <c:numRef>
              <c:f>SELECTIVIDAD!$E$102:$E$103</c:f>
              <c:numCache>
                <c:formatCode>General</c:formatCode>
                <c:ptCount val="2"/>
                <c:pt idx="0">
                  <c:v>250</c:v>
                </c:pt>
                <c:pt idx="1">
                  <c:v>20</c:v>
                </c:pt>
              </c:numCache>
            </c:numRef>
          </c:yVal>
          <c:smooth val="0"/>
        </c:ser>
        <c:ser>
          <c:idx val="4"/>
          <c:order val="4"/>
          <c:tx>
            <c:v>Cortocircuito</c:v>
          </c:tx>
          <c:spPr>
            <a:ln w="25400">
              <a:solidFill>
                <a:schemeClr val="accent1"/>
              </a:solidFill>
            </a:ln>
          </c:spPr>
          <c:marker>
            <c:symbol val="none"/>
          </c:marker>
          <c:dPt>
            <c:idx val="0"/>
            <c:bubble3D val="0"/>
          </c:dPt>
          <c:xVal>
            <c:numRef>
              <c:f>SELECTIVIDAD!$D$105:$D$109</c:f>
              <c:numCache>
                <c:formatCode>#,##0.00</c:formatCode>
                <c:ptCount val="5"/>
                <c:pt idx="0">
                  <c:v>14957.250000000002</c:v>
                </c:pt>
                <c:pt idx="1">
                  <c:v>14957.250000000002</c:v>
                </c:pt>
                <c:pt idx="2">
                  <c:v>28297.5</c:v>
                </c:pt>
                <c:pt idx="3">
                  <c:v>28297.5</c:v>
                </c:pt>
                <c:pt idx="4">
                  <c:v>40425</c:v>
                </c:pt>
              </c:numCache>
            </c:numRef>
          </c:xVal>
          <c:yVal>
            <c:numRef>
              <c:f>SELECTIVIDAD!$E$105:$E$109</c:f>
              <c:numCache>
                <c:formatCode>General</c:formatCode>
                <c:ptCount val="5"/>
                <c:pt idx="0">
                  <c:v>2.9</c:v>
                </c:pt>
                <c:pt idx="1">
                  <c:v>0.2</c:v>
                </c:pt>
                <c:pt idx="2">
                  <c:v>0.2</c:v>
                </c:pt>
                <c:pt idx="3">
                  <c:v>0.02</c:v>
                </c:pt>
                <c:pt idx="4">
                  <c:v>0.02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074240"/>
        <c:axId val="126084608"/>
      </c:scatterChart>
      <c:valAx>
        <c:axId val="126074240"/>
        <c:scaling>
          <c:logBase val="10"/>
          <c:orientation val="minMax"/>
          <c:max val="100000"/>
          <c:min val="1000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>
                    <a:ln>
                      <a:noFill/>
                    </a:ln>
                  </a:defRPr>
                </a:pPr>
                <a:r>
                  <a:rPr lang="es-ES">
                    <a:ln>
                      <a:noFill/>
                    </a:ln>
                  </a:rPr>
                  <a:t>(A)</a:t>
                </a:r>
              </a:p>
            </c:rich>
          </c:tx>
          <c:layout>
            <c:manualLayout>
              <c:xMode val="edge"/>
              <c:yMode val="edge"/>
              <c:x val="0.85304903888176298"/>
              <c:y val="0.9446593120649604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n>
                  <a:noFill/>
                </a:ln>
              </a:defRPr>
            </a:pPr>
            <a:endParaRPr lang="es-ES"/>
          </a:p>
        </c:txPr>
        <c:crossAx val="126084608"/>
        <c:crossesAt val="1.0000000000000002E-2"/>
        <c:crossBetween val="midCat"/>
      </c:valAx>
      <c:valAx>
        <c:axId val="126084608"/>
        <c:scaling>
          <c:logBase val="10"/>
          <c:orientation val="minMax"/>
          <c:max val="250"/>
        </c:scaling>
        <c:delete val="0"/>
        <c:axPos val="l"/>
        <c:majorGridlines/>
        <c:minorGridlines/>
        <c:title>
          <c:tx>
            <c:rich>
              <a:bodyPr rot="0" vert="horz"/>
              <a:lstStyle/>
              <a:p>
                <a:pPr>
                  <a:defRPr>
                    <a:ln>
                      <a:noFill/>
                    </a:ln>
                  </a:defRPr>
                </a:pPr>
                <a:r>
                  <a:rPr lang="es-ES">
                    <a:ln>
                      <a:noFill/>
                    </a:ln>
                  </a:rPr>
                  <a:t>t (s)</a:t>
                </a:r>
              </a:p>
            </c:rich>
          </c:tx>
          <c:layout>
            <c:manualLayout>
              <c:xMode val="edge"/>
              <c:yMode val="edge"/>
              <c:x val="4.4442528046665764E-2"/>
              <c:y val="7.0412166697312095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n>
                  <a:noFill/>
                </a:ln>
              </a:defRPr>
            </a:pPr>
            <a:endParaRPr lang="es-ES"/>
          </a:p>
        </c:txPr>
        <c:crossAx val="126074240"/>
        <c:crosses val="autoZero"/>
        <c:crossBetween val="midCat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879057820932529"/>
          <c:y val="0.44837789807167611"/>
          <c:w val="0.18802341943382134"/>
          <c:h val="0.2202887383242064"/>
        </c:manualLayout>
      </c:layout>
      <c:overlay val="0"/>
      <c:txPr>
        <a:bodyPr/>
        <a:lstStyle/>
        <a:p>
          <a:pPr>
            <a:defRPr>
              <a:ln>
                <a:noFill/>
              </a:ln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34925" cap="flat" cmpd="sng" algn="ctr">
      <a:solidFill>
        <a:srgbClr val="5B9BD5"/>
      </a:solidFill>
      <a:prstDash val="solid"/>
      <a:miter lim="800000"/>
    </a:ln>
    <a:effectLst/>
  </c:spPr>
  <c:txPr>
    <a:bodyPr/>
    <a:lstStyle/>
    <a:p>
      <a:pPr>
        <a:defRPr>
          <a:ln>
            <a:solidFill>
              <a:schemeClr val="tx2">
                <a:lumMod val="60000"/>
                <a:lumOff val="40000"/>
              </a:schemeClr>
            </a:solidFill>
          </a:ln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09591338889595"/>
          <c:y val="9.188833596543769E-2"/>
          <c:w val="0.72288953289176217"/>
          <c:h val="0.85654503253818404"/>
        </c:manualLayout>
      </c:layout>
      <c:scatterChart>
        <c:scatterStyle val="smoothMarker"/>
        <c:varyColors val="0"/>
        <c:ser>
          <c:idx val="1"/>
          <c:order val="1"/>
          <c:tx>
            <c:strRef>
              <c:f>SELECTIVIDAD!$B$88</c:f>
              <c:strCache>
                <c:ptCount val="1"/>
                <c:pt idx="0">
                  <c:v>VIP 30</c:v>
                </c:pt>
              </c:strCache>
            </c:strRef>
          </c:tx>
          <c:spPr>
            <a:ln w="19050"/>
          </c:spPr>
          <c:marker>
            <c:symbol val="none"/>
          </c:marker>
          <c:xVal>
            <c:numRef>
              <c:f>SELECTIVIDAD!$A$90:$A$97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xVal>
          <c:yVal>
            <c:numRef>
              <c:f>SELECTIVIDAD!$B$90:$B$97</c:f>
              <c:numCache>
                <c:formatCode>General</c:formatCode>
                <c:ptCount val="8"/>
                <c:pt idx="0">
                  <c:v>30</c:v>
                </c:pt>
                <c:pt idx="1">
                  <c:v>17</c:v>
                </c:pt>
                <c:pt idx="2">
                  <c:v>3</c:v>
                </c:pt>
                <c:pt idx="3">
                  <c:v>0.13</c:v>
                </c:pt>
                <c:pt idx="4">
                  <c:v>2.9000000000000001E-2</c:v>
                </c:pt>
                <c:pt idx="5">
                  <c:v>0.02</c:v>
                </c:pt>
                <c:pt idx="6">
                  <c:v>1.7999999999999999E-2</c:v>
                </c:pt>
                <c:pt idx="7">
                  <c:v>1.4999999999999999E-2</c:v>
                </c:pt>
              </c:numCache>
            </c:numRef>
          </c:yVal>
          <c:smooth val="1"/>
        </c:ser>
        <c:ser>
          <c:idx val="2"/>
          <c:order val="2"/>
          <c:tx>
            <c:v>Recta vertical VIP 30</c:v>
          </c:tx>
          <c:spPr>
            <a:ln w="19050"/>
          </c:spPr>
          <c:marker>
            <c:symbol val="none"/>
          </c:marker>
          <c:dPt>
            <c:idx val="1"/>
            <c:bubble3D val="0"/>
            <c:spPr>
              <a:ln w="19050">
                <a:solidFill>
                  <a:schemeClr val="accent2"/>
                </a:solidFill>
              </a:ln>
            </c:spPr>
          </c:dPt>
          <c:xVal>
            <c:numRef>
              <c:f>SELECTIVIDAD!$A$89:$A$90</c:f>
              <c:numCache>
                <c:formatCode>General</c:formatCode>
                <c:ptCount val="2"/>
                <c:pt idx="0">
                  <c:v>1.2</c:v>
                </c:pt>
                <c:pt idx="1">
                  <c:v>1.2</c:v>
                </c:pt>
              </c:numCache>
            </c:numRef>
          </c:xVal>
          <c:yVal>
            <c:numRef>
              <c:f>SELECTIVIDAD!$B$89:$B$90</c:f>
              <c:numCache>
                <c:formatCode>General</c:formatCode>
                <c:ptCount val="2"/>
                <c:pt idx="0">
                  <c:v>250</c:v>
                </c:pt>
                <c:pt idx="1">
                  <c:v>30</c:v>
                </c:pt>
              </c:numCache>
            </c:numRef>
          </c:yVal>
          <c:smooth val="1"/>
        </c:ser>
        <c:ser>
          <c:idx val="3"/>
          <c:order val="3"/>
          <c:tx>
            <c:v>Calentamiento</c:v>
          </c:tx>
          <c:spPr>
            <a:ln w="19050"/>
          </c:spPr>
          <c:marker>
            <c:symbol val="none"/>
          </c:marker>
          <c:dPt>
            <c:idx val="1"/>
            <c:bubble3D val="0"/>
            <c:spPr>
              <a:ln w="19050"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ln w="19050">
                <a:solidFill>
                  <a:schemeClr val="accent1"/>
                </a:solidFill>
              </a:ln>
            </c:spPr>
          </c:dPt>
          <c:xVal>
            <c:numRef>
              <c:f>SELECTIVIDAD!$A$103:$A$105</c:f>
              <c:numCache>
                <c:formatCode>0.00</c:formatCode>
                <c:ptCount val="3"/>
                <c:pt idx="0">
                  <c:v>0.93725693050263925</c:v>
                </c:pt>
                <c:pt idx="1">
                  <c:v>3.7</c:v>
                </c:pt>
                <c:pt idx="2">
                  <c:v>3.7</c:v>
                </c:pt>
              </c:numCache>
            </c:numRef>
          </c:xVal>
          <c:yVal>
            <c:numRef>
              <c:f>SELECTIVIDAD!$B$103:$B$105</c:f>
              <c:numCache>
                <c:formatCode>General</c:formatCode>
                <c:ptCount val="3"/>
                <c:pt idx="0">
                  <c:v>20</c:v>
                </c:pt>
                <c:pt idx="1">
                  <c:v>2.9</c:v>
                </c:pt>
                <c:pt idx="2">
                  <c:v>2.9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093568"/>
        <c:axId val="122095488"/>
      </c:scatterChart>
      <c:scatterChart>
        <c:scatterStyle val="lineMarker"/>
        <c:varyColors val="0"/>
        <c:ser>
          <c:idx val="0"/>
          <c:order val="0"/>
          <c:tx>
            <c:v>Masterpact NW40H2</c:v>
          </c:tx>
          <c:spPr>
            <a:ln w="19050">
              <a:solidFill>
                <a:schemeClr val="accent1"/>
              </a:solidFill>
            </a:ln>
          </c:spPr>
          <c:dPt>
            <c:idx val="0"/>
            <c:marker>
              <c:symbol val="none"/>
            </c:marker>
            <c:bubble3D val="0"/>
          </c:dPt>
          <c:dPt>
            <c:idx val="1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xVal>
            <c:numRef>
              <c:f>SELECTIVIDAD!$A$102:$A$103</c:f>
              <c:numCache>
                <c:formatCode>0.00</c:formatCode>
                <c:ptCount val="2"/>
                <c:pt idx="0">
                  <c:v>0.93725693050263925</c:v>
                </c:pt>
                <c:pt idx="1">
                  <c:v>0.93725693050263925</c:v>
                </c:pt>
              </c:numCache>
            </c:numRef>
          </c:xVal>
          <c:yVal>
            <c:numRef>
              <c:f>SELECTIVIDAD!$B$102:$B$103</c:f>
              <c:numCache>
                <c:formatCode>General</c:formatCode>
                <c:ptCount val="2"/>
                <c:pt idx="0">
                  <c:v>250</c:v>
                </c:pt>
                <c:pt idx="1">
                  <c:v>20</c:v>
                </c:pt>
              </c:numCache>
            </c:numRef>
          </c:yVal>
          <c:smooth val="0"/>
        </c:ser>
        <c:ser>
          <c:idx val="4"/>
          <c:order val="4"/>
          <c:tx>
            <c:v>Cortocircuito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dPt>
            <c:idx val="1"/>
            <c:bubble3D val="0"/>
            <c:spPr>
              <a:ln w="19050"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ln w="19050"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ln w="19050"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ln w="19050">
                <a:solidFill>
                  <a:schemeClr val="accent1"/>
                </a:solidFill>
              </a:ln>
            </c:spPr>
          </c:dPt>
          <c:xVal>
            <c:numRef>
              <c:f>SELECTIVIDAD!$A$105:$A$109</c:f>
              <c:numCache>
                <c:formatCode>0.00</c:formatCode>
                <c:ptCount val="5"/>
                <c:pt idx="0">
                  <c:v>3.7</c:v>
                </c:pt>
                <c:pt idx="1">
                  <c:v>3.7</c:v>
                </c:pt>
                <c:pt idx="2">
                  <c:v>7</c:v>
                </c:pt>
                <c:pt idx="3">
                  <c:v>7</c:v>
                </c:pt>
                <c:pt idx="4">
                  <c:v>10</c:v>
                </c:pt>
              </c:numCache>
            </c:numRef>
          </c:xVal>
          <c:yVal>
            <c:numRef>
              <c:f>SELECTIVIDAD!$B$105:$B$109</c:f>
              <c:numCache>
                <c:formatCode>General</c:formatCode>
                <c:ptCount val="5"/>
                <c:pt idx="0">
                  <c:v>2.9</c:v>
                </c:pt>
                <c:pt idx="1">
                  <c:v>0.2</c:v>
                </c:pt>
                <c:pt idx="2">
                  <c:v>0.2</c:v>
                </c:pt>
                <c:pt idx="3">
                  <c:v>0.02</c:v>
                </c:pt>
                <c:pt idx="4">
                  <c:v>0.02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093568"/>
        <c:axId val="122095488"/>
      </c:scatterChart>
      <c:valAx>
        <c:axId val="122093568"/>
        <c:scaling>
          <c:orientation val="minMax"/>
          <c:max val="30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I / Is</a:t>
                </a:r>
              </a:p>
            </c:rich>
          </c:tx>
          <c:layout>
            <c:manualLayout>
              <c:xMode val="edge"/>
              <c:yMode val="edge"/>
              <c:x val="0.847342703528985"/>
              <c:y val="0.955353189073057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2095488"/>
        <c:crossesAt val="1.0000000000000002E-2"/>
        <c:crossBetween val="midCat"/>
      </c:valAx>
      <c:valAx>
        <c:axId val="122095488"/>
        <c:scaling>
          <c:logBase val="10"/>
          <c:orientation val="minMax"/>
        </c:scaling>
        <c:delete val="0"/>
        <c:axPos val="l"/>
        <c:majorGridlines/>
        <c:min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ES"/>
                  <a:t>t (s)</a:t>
                </a:r>
              </a:p>
            </c:rich>
          </c:tx>
          <c:layout>
            <c:manualLayout>
              <c:xMode val="edge"/>
              <c:yMode val="edge"/>
              <c:x val="3.441295473422902E-2"/>
              <c:y val="3.3300418950993727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2093568"/>
        <c:crosses val="autoZero"/>
        <c:crossBetween val="midCat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81294731930342456"/>
          <c:y val="0.45576509804820442"/>
          <c:w val="0.17142184172821695"/>
          <c:h val="0.1496251406817945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0.08227</cdr:x>
      <cdr:y>0.92812</cdr:y>
    </cdr:from>
    <cdr:to>
      <cdr:x>0.26449</cdr:x>
      <cdr:y>0.99926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28996" y="3138683"/>
          <a:ext cx="728724" cy="240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 dirty="0" smtClean="0">
              <a:solidFill>
                <a:srgbClr val="FF0000"/>
              </a:solidFill>
            </a:rPr>
            <a:t>  </a:t>
          </a:r>
          <a:r>
            <a:rPr lang="es-ES" dirty="0" smtClean="0">
              <a:solidFill>
                <a:srgbClr val="FF0000"/>
              </a:solidFill>
            </a:rPr>
            <a:t>1,2 </a:t>
          </a:r>
          <a:r>
            <a:rPr lang="es-ES" dirty="0" err="1" smtClean="0">
              <a:solidFill>
                <a:srgbClr val="FF0000"/>
              </a:solidFill>
            </a:rPr>
            <a:t>Is</a:t>
          </a:r>
          <a:endParaRPr lang="es-ES" sz="1050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D9970-160C-4EAB-AAD3-34C1C654DDA1}" type="datetimeFigureOut">
              <a:rPr lang="es-ES" smtClean="0"/>
              <a:t>29/06/2017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A767E-2E73-42F8-9B2C-97D6EC34AE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6140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DF7FF-05CD-4E22-B2D7-7335AAB91765}" type="datetimeFigureOut">
              <a:rPr lang="es-ES" smtClean="0"/>
              <a:t>29/06/2017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BF1A0-11DF-4306-8FED-EC64B46DEAE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2502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69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7621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470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470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549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590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64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2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 userDrawn="1"/>
        </p:nvSpPr>
        <p:spPr>
          <a:xfrm>
            <a:off x="7946378" y="6448208"/>
            <a:ext cx="10438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24C0D31-5214-4A97-940F-FEA8F5536AAD}" type="slidenum">
              <a:rPr lang="es-ES" sz="1600" smtClean="0">
                <a:solidFill>
                  <a:schemeClr val="bg1"/>
                </a:solidFill>
              </a:rPr>
              <a:t>‹Nº›</a:t>
            </a:fld>
            <a:r>
              <a:rPr lang="es-ES" sz="1600" dirty="0" smtClean="0">
                <a:solidFill>
                  <a:schemeClr val="bg1"/>
                </a:solidFill>
              </a:rPr>
              <a:t> de 36</a:t>
            </a:r>
            <a:endParaRPr lang="es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8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05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93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68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76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70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1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26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39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FAEE40-F8E8-461A-AD03-C105E91F7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28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9"/>
          <p:cNvSpPr/>
          <p:nvPr userDrawn="1"/>
        </p:nvSpPr>
        <p:spPr>
          <a:xfrm>
            <a:off x="0" y="5972706"/>
            <a:ext cx="9144000" cy="885294"/>
          </a:xfrm>
          <a:custGeom>
            <a:avLst/>
            <a:gdLst>
              <a:gd name="connsiteX0" fmla="*/ 9143999 w 9144000"/>
              <a:gd name="connsiteY0" fmla="*/ 360000 h 885294"/>
              <a:gd name="connsiteX1" fmla="*/ 9144000 w 9144000"/>
              <a:gd name="connsiteY1" fmla="*/ 360000 h 885294"/>
              <a:gd name="connsiteX2" fmla="*/ 9144000 w 9144000"/>
              <a:gd name="connsiteY2" fmla="*/ 720000 h 885294"/>
              <a:gd name="connsiteX3" fmla="*/ 9143999 w 9144000"/>
              <a:gd name="connsiteY3" fmla="*/ 719996 h 885294"/>
              <a:gd name="connsiteX4" fmla="*/ 0 w 9144000"/>
              <a:gd name="connsiteY4" fmla="*/ 0 h 885294"/>
              <a:gd name="connsiteX5" fmla="*/ 360000 w 9144000"/>
              <a:gd name="connsiteY5" fmla="*/ 360000 h 885294"/>
              <a:gd name="connsiteX6" fmla="*/ 8784000 w 9144000"/>
              <a:gd name="connsiteY6" fmla="*/ 360000 h 885294"/>
              <a:gd name="connsiteX7" fmla="*/ 9115710 w 9144000"/>
              <a:gd name="connsiteY7" fmla="*/ 579872 h 885294"/>
              <a:gd name="connsiteX8" fmla="*/ 9143999 w 9144000"/>
              <a:gd name="connsiteY8" fmla="*/ 719996 h 885294"/>
              <a:gd name="connsiteX9" fmla="*/ 9143999 w 9144000"/>
              <a:gd name="connsiteY9" fmla="*/ 885294 h 885294"/>
              <a:gd name="connsiteX10" fmla="*/ 0 w 9144000"/>
              <a:gd name="connsiteY10" fmla="*/ 885294 h 885294"/>
              <a:gd name="connsiteX11" fmla="*/ 0 w 9144000"/>
              <a:gd name="connsiteY11" fmla="*/ 360000 h 88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885294">
                <a:moveTo>
                  <a:pt x="9143999" y="360000"/>
                </a:moveTo>
                <a:lnTo>
                  <a:pt x="9144000" y="360000"/>
                </a:lnTo>
                <a:lnTo>
                  <a:pt x="9144000" y="720000"/>
                </a:lnTo>
                <a:lnTo>
                  <a:pt x="9143999" y="719996"/>
                </a:lnTo>
                <a:close/>
                <a:moveTo>
                  <a:pt x="0" y="0"/>
                </a:moveTo>
                <a:cubicBezTo>
                  <a:pt x="0" y="198823"/>
                  <a:pt x="161177" y="360000"/>
                  <a:pt x="360000" y="360000"/>
                </a:cubicBezTo>
                <a:lnTo>
                  <a:pt x="8784000" y="360000"/>
                </a:lnTo>
                <a:cubicBezTo>
                  <a:pt x="8933117" y="360000"/>
                  <a:pt x="9061059" y="450662"/>
                  <a:pt x="9115710" y="579872"/>
                </a:cubicBezTo>
                <a:lnTo>
                  <a:pt x="9143999" y="719996"/>
                </a:lnTo>
                <a:lnTo>
                  <a:pt x="9143999" y="885294"/>
                </a:lnTo>
                <a:lnTo>
                  <a:pt x="0" y="885294"/>
                </a:lnTo>
                <a:lnTo>
                  <a:pt x="0" y="360000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270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3 Imagen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9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orma libre 66"/>
          <p:cNvSpPr/>
          <p:nvPr/>
        </p:nvSpPr>
        <p:spPr>
          <a:xfrm>
            <a:off x="-1" y="5972706"/>
            <a:ext cx="9144000" cy="885294"/>
          </a:xfrm>
          <a:custGeom>
            <a:avLst/>
            <a:gdLst>
              <a:gd name="connsiteX0" fmla="*/ 9143999 w 9144000"/>
              <a:gd name="connsiteY0" fmla="*/ 360000 h 885294"/>
              <a:gd name="connsiteX1" fmla="*/ 9144000 w 9144000"/>
              <a:gd name="connsiteY1" fmla="*/ 360000 h 885294"/>
              <a:gd name="connsiteX2" fmla="*/ 9144000 w 9144000"/>
              <a:gd name="connsiteY2" fmla="*/ 720000 h 885294"/>
              <a:gd name="connsiteX3" fmla="*/ 9143999 w 9144000"/>
              <a:gd name="connsiteY3" fmla="*/ 719996 h 885294"/>
              <a:gd name="connsiteX4" fmla="*/ 0 w 9144000"/>
              <a:gd name="connsiteY4" fmla="*/ 0 h 885294"/>
              <a:gd name="connsiteX5" fmla="*/ 360000 w 9144000"/>
              <a:gd name="connsiteY5" fmla="*/ 360000 h 885294"/>
              <a:gd name="connsiteX6" fmla="*/ 8784000 w 9144000"/>
              <a:gd name="connsiteY6" fmla="*/ 360000 h 885294"/>
              <a:gd name="connsiteX7" fmla="*/ 9115710 w 9144000"/>
              <a:gd name="connsiteY7" fmla="*/ 579872 h 885294"/>
              <a:gd name="connsiteX8" fmla="*/ 9143999 w 9144000"/>
              <a:gd name="connsiteY8" fmla="*/ 719996 h 885294"/>
              <a:gd name="connsiteX9" fmla="*/ 9143999 w 9144000"/>
              <a:gd name="connsiteY9" fmla="*/ 885294 h 885294"/>
              <a:gd name="connsiteX10" fmla="*/ 0 w 9144000"/>
              <a:gd name="connsiteY10" fmla="*/ 885294 h 885294"/>
              <a:gd name="connsiteX11" fmla="*/ 0 w 9144000"/>
              <a:gd name="connsiteY11" fmla="*/ 360000 h 88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885294">
                <a:moveTo>
                  <a:pt x="9143999" y="360000"/>
                </a:moveTo>
                <a:lnTo>
                  <a:pt x="9144000" y="360000"/>
                </a:lnTo>
                <a:lnTo>
                  <a:pt x="9144000" y="720000"/>
                </a:lnTo>
                <a:lnTo>
                  <a:pt x="9143999" y="719996"/>
                </a:lnTo>
                <a:close/>
                <a:moveTo>
                  <a:pt x="0" y="0"/>
                </a:moveTo>
                <a:cubicBezTo>
                  <a:pt x="0" y="198823"/>
                  <a:pt x="161177" y="360000"/>
                  <a:pt x="360000" y="360000"/>
                </a:cubicBezTo>
                <a:lnTo>
                  <a:pt x="8784000" y="360000"/>
                </a:lnTo>
                <a:cubicBezTo>
                  <a:pt x="8933117" y="360000"/>
                  <a:pt x="9061059" y="450662"/>
                  <a:pt x="9115710" y="579872"/>
                </a:cubicBezTo>
                <a:lnTo>
                  <a:pt x="9143999" y="719996"/>
                </a:lnTo>
                <a:lnTo>
                  <a:pt x="9143999" y="885294"/>
                </a:lnTo>
                <a:lnTo>
                  <a:pt x="0" y="885294"/>
                </a:lnTo>
                <a:lnTo>
                  <a:pt x="0" y="360000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270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Forma libre 76"/>
          <p:cNvSpPr/>
          <p:nvPr/>
        </p:nvSpPr>
        <p:spPr>
          <a:xfrm>
            <a:off x="-1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8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919842" y="4614759"/>
            <a:ext cx="730431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 algn="ctr"/>
            <a:r>
              <a:rPr lang="es-ES" sz="2000" dirty="0"/>
              <a:t>ESTUDIO DE LAS CORRIENTES DE CORTOCIRCUITO </a:t>
            </a:r>
            <a:r>
              <a:rPr lang="es-ES" sz="2000" dirty="0" smtClean="0"/>
              <a:t>EN MT / BT </a:t>
            </a:r>
            <a:r>
              <a:rPr lang="es-ES" sz="2000" dirty="0"/>
              <a:t>DE LA FACTORÍA </a:t>
            </a:r>
            <a:r>
              <a:rPr lang="es-ES" sz="2000" dirty="0" smtClean="0"/>
              <a:t>FORD</a:t>
            </a:r>
            <a:endParaRPr lang="es-ES" sz="2000" dirty="0"/>
          </a:p>
          <a:p>
            <a:pPr algn="ctr"/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794657" y="1527319"/>
            <a:ext cx="74294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Autor:</a:t>
            </a:r>
          </a:p>
          <a:p>
            <a:r>
              <a:rPr lang="es-ES" dirty="0" smtClean="0"/>
              <a:t>Jorge Pérez Juan</a:t>
            </a:r>
          </a:p>
          <a:p>
            <a:endParaRPr lang="es-ES" dirty="0"/>
          </a:p>
          <a:p>
            <a:r>
              <a:rPr lang="es-ES" b="1" dirty="0" smtClean="0"/>
              <a:t>Tutor:</a:t>
            </a:r>
          </a:p>
          <a:p>
            <a:r>
              <a:rPr lang="es-ES" dirty="0" smtClean="0"/>
              <a:t>Francisco Rodríguez Benito</a:t>
            </a:r>
          </a:p>
          <a:p>
            <a:endParaRPr lang="es-ES" dirty="0"/>
          </a:p>
          <a:p>
            <a:r>
              <a:rPr lang="es-ES" b="1" dirty="0" smtClean="0"/>
              <a:t>Titulación:</a:t>
            </a:r>
          </a:p>
          <a:p>
            <a:r>
              <a:rPr lang="es-ES" dirty="0" smtClean="0"/>
              <a:t>Grado en ingeniería eléctrica</a:t>
            </a:r>
            <a:endParaRPr lang="es-ES" dirty="0"/>
          </a:p>
        </p:txBody>
      </p:sp>
      <p:cxnSp>
        <p:nvCxnSpPr>
          <p:cNvPr id="16" name="15 Conector recto"/>
          <p:cNvCxnSpPr/>
          <p:nvPr/>
        </p:nvCxnSpPr>
        <p:spPr>
          <a:xfrm>
            <a:off x="794657" y="4604265"/>
            <a:ext cx="74294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6814457" y="5990799"/>
            <a:ext cx="187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/>
              <a:t>Valencia, Junio de 2017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105156" y="2534629"/>
            <a:ext cx="3579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TRABAJO FIN DE GRADO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058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  <a:endParaRPr lang="es-ES" dirty="0" smtClean="0"/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sz="2800" dirty="0"/>
          </a:p>
          <a:p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828764" y="2285190"/>
            <a:ext cx="5796951" cy="3528623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026" y="6339870"/>
            <a:ext cx="1834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1.- </a:t>
            </a:r>
            <a:r>
              <a:rPr lang="es-ES" sz="2000" dirty="0" smtClean="0">
                <a:solidFill>
                  <a:schemeClr val="bg1"/>
                </a:solidFill>
              </a:rPr>
              <a:t>Introducción</a:t>
            </a: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97" y="2507394"/>
            <a:ext cx="2558143" cy="1281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CuadroTexto"/>
          <p:cNvSpPr txBox="1"/>
          <p:nvPr/>
        </p:nvSpPr>
        <p:spPr>
          <a:xfrm>
            <a:off x="696685" y="2188028"/>
            <a:ext cx="41474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RED ELÉCTRICA FACTORÍA FORD: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Subestación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/>
              <a:t>132 / 20 </a:t>
            </a:r>
            <a:r>
              <a:rPr lang="es-ES" dirty="0" smtClean="0"/>
              <a:t> </a:t>
            </a:r>
            <a:r>
              <a:rPr lang="es-ES" dirty="0" err="1" smtClean="0"/>
              <a:t>kV</a:t>
            </a:r>
            <a:endParaRPr lang="es-ES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132 / 6,3 </a:t>
            </a:r>
            <a:r>
              <a:rPr lang="es-ES" dirty="0" err="1" smtClean="0"/>
              <a:t>kV</a:t>
            </a:r>
            <a:endParaRPr lang="es-ES" dirty="0"/>
          </a:p>
          <a:p>
            <a:pPr lvl="1"/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Centros de transformación: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20 / 0,4 </a:t>
            </a:r>
            <a:r>
              <a:rPr lang="es-ES" dirty="0" err="1" smtClean="0"/>
              <a:t>kV</a:t>
            </a:r>
            <a:endParaRPr lang="es-ES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20 / 6,3 </a:t>
            </a:r>
            <a:r>
              <a:rPr lang="es-ES" dirty="0" err="1" smtClean="0"/>
              <a:t>kV</a:t>
            </a:r>
            <a:endParaRPr lang="es-ES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71 C.T.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es-ES" b="1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5375719" y="3788637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Factoría </a:t>
            </a:r>
            <a:r>
              <a:rPr lang="es-ES_tradnl" sz="1600" dirty="0"/>
              <a:t>Ford </a:t>
            </a:r>
            <a:r>
              <a:rPr lang="es-ES_tradnl" sz="1600" dirty="0" err="1" smtClean="0"/>
              <a:t>Almussafes</a:t>
            </a:r>
            <a:endParaRPr lang="es-ES_tradnl" sz="1600" dirty="0"/>
          </a:p>
          <a:p>
            <a:r>
              <a:rPr lang="es-ES_tradnl" sz="1600" dirty="0"/>
              <a:t>Polígono Industrial Zona Norte </a:t>
            </a:r>
            <a:r>
              <a:rPr lang="es-ES_tradnl" sz="1600" dirty="0" smtClean="0"/>
              <a:t>s/n</a:t>
            </a:r>
            <a:endParaRPr lang="es-ES" sz="1600" dirty="0"/>
          </a:p>
          <a:p>
            <a:r>
              <a:rPr lang="es-ES_tradnl" sz="1600" dirty="0"/>
              <a:t>46.440 </a:t>
            </a:r>
            <a:r>
              <a:rPr lang="es-ES_tradnl" sz="1600" dirty="0" err="1"/>
              <a:t>Almussafes</a:t>
            </a:r>
            <a:r>
              <a:rPr lang="es-ES_tradnl" sz="1600" dirty="0"/>
              <a:t> (Valencia).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8545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83768" y="2743199"/>
            <a:ext cx="78580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NECESIDAD DE LA REALIZACIÓN DEL ESTUDIO:</a:t>
            </a: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Nunca se ha hecho ningún estudio de las corrientes de cortocircuito mínimas.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Nunca se ha hecho ningún estudio de selectividad.</a:t>
            </a:r>
          </a:p>
          <a:p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11" name="CuadroTexto 2"/>
          <p:cNvSpPr txBox="1"/>
          <p:nvPr/>
        </p:nvSpPr>
        <p:spPr>
          <a:xfrm>
            <a:off x="923026" y="6339870"/>
            <a:ext cx="1834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1.- </a:t>
            </a:r>
            <a:r>
              <a:rPr lang="es-ES" sz="2000" dirty="0" smtClean="0">
                <a:solidFill>
                  <a:schemeClr val="bg1"/>
                </a:solidFill>
              </a:rPr>
              <a:t>Introducción</a:t>
            </a:r>
            <a:endParaRPr lang="es-E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04964" y="3211286"/>
            <a:ext cx="5521713" cy="2602526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0"/>
          <p:cNvSpPr/>
          <p:nvPr/>
        </p:nvSpPr>
        <p:spPr>
          <a:xfrm>
            <a:off x="1044420" y="1508927"/>
            <a:ext cx="5242800" cy="89275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30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44935" y="6367016"/>
            <a:ext cx="1501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2.- Objetivos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94657" y="2427514"/>
            <a:ext cx="5257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OBJETIVOS: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Cálculo de las corrientes de cortocircuito mínimas.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Selectividad entre las protecciones de M.T. y B.T.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Regulación óptima de las protecciones.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0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04964" y="3782486"/>
            <a:ext cx="5521713" cy="2031325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0"/>
          <p:cNvSpPr/>
          <p:nvPr/>
        </p:nvSpPr>
        <p:spPr>
          <a:xfrm>
            <a:off x="1044420" y="1508927"/>
            <a:ext cx="5242800" cy="1484644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6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12371" y="1970314"/>
            <a:ext cx="41474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FASES DE DESARROLLO: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Normativa.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Recogida de datos.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Libro de cálculo Excel.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Resultados.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Conclusiones.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33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20486" y="1611086"/>
            <a:ext cx="57630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CORTOCIRCUTO A ANALIZAR: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Media tensión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Cortocircuito unipolar a tierra</a:t>
            </a:r>
          </a:p>
          <a:p>
            <a:pPr lvl="1"/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Baja tensión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Cortocircuito bipolar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1" t="25294" r="59400" b="12942"/>
          <a:stretch/>
        </p:blipFill>
        <p:spPr bwMode="auto">
          <a:xfrm>
            <a:off x="408728" y="3826674"/>
            <a:ext cx="2182071" cy="2401883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5664297" y="1978282"/>
                <a:ext cx="2448940" cy="1848391"/>
              </a:xfrm>
              <a:prstGeom prst="rect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s-E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𝑁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s-ES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𝑐𝑐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h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s-ES" dirty="0" smtClean="0"/>
              </a:p>
              <a:p>
                <a:endParaRPr lang="es-E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𝐼</m:t>
                          </m:r>
                          <m:r>
                            <a:rPr lang="es-ES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𝑘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s-E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𝑁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a:rPr lang="es-ES" i="1">
                              <a:latin typeface="Cambria Math"/>
                            </a:rPr>
                            <m:t>·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𝑐𝑐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297" y="1978282"/>
                <a:ext cx="2448940" cy="18483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349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4" t="35157" r="30156" b="29961"/>
          <a:stretch/>
        </p:blipFill>
        <p:spPr bwMode="auto">
          <a:xfrm>
            <a:off x="2842918" y="4025590"/>
            <a:ext cx="5798930" cy="2202967"/>
          </a:xfrm>
          <a:prstGeom prst="rect">
            <a:avLst/>
          </a:prstGeom>
          <a:ln w="34925">
            <a:solidFill>
              <a:srgbClr val="5B9BD5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62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9600" y="2300205"/>
            <a:ext cx="72934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HIPÓTESIS DE CÁLCULO: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Se aplica el factor de tensión </a:t>
            </a:r>
            <a:r>
              <a:rPr lang="es-ES" dirty="0" err="1" smtClean="0"/>
              <a:t>C</a:t>
            </a:r>
            <a:r>
              <a:rPr lang="es-ES" sz="1400" dirty="0" err="1" smtClean="0"/>
              <a:t>mín</a:t>
            </a:r>
            <a:r>
              <a:rPr lang="es-E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Se elige la configuración eléctrica que menos corriente aporte.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Los motores no son considerados.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Las resistencias de las líneas se introducen a una temperatura más alta.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99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987142" y="1527319"/>
            <a:ext cx="170905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 smtClean="0"/>
              <a:t>Scc</a:t>
            </a:r>
            <a:r>
              <a:rPr lang="es-ES" sz="1400" b="1" dirty="0"/>
              <a:t> </a:t>
            </a:r>
            <a:r>
              <a:rPr lang="es-ES" sz="1400" b="1" dirty="0" smtClean="0"/>
              <a:t>(1) </a:t>
            </a:r>
            <a:r>
              <a:rPr lang="es-ES" sz="1400" dirty="0" smtClean="0"/>
              <a:t>= 3.406 MVA</a:t>
            </a:r>
          </a:p>
          <a:p>
            <a:pPr algn="ctr"/>
            <a:r>
              <a:rPr lang="es-ES" sz="1400" b="1" dirty="0" err="1" smtClean="0"/>
              <a:t>Scc</a:t>
            </a:r>
            <a:r>
              <a:rPr lang="es-ES" sz="1400" b="1" dirty="0" smtClean="0"/>
              <a:t> (2) </a:t>
            </a:r>
            <a:r>
              <a:rPr lang="es-ES" sz="1400" dirty="0" smtClean="0"/>
              <a:t>= 3.223 MVA</a:t>
            </a:r>
            <a:endParaRPr lang="es-ES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0" t="5805" r="39205" b="20216"/>
          <a:stretch/>
        </p:blipFill>
        <p:spPr bwMode="auto">
          <a:xfrm>
            <a:off x="887180" y="1284515"/>
            <a:ext cx="7398481" cy="4921668"/>
          </a:xfrm>
          <a:prstGeom prst="rect">
            <a:avLst/>
          </a:prstGeom>
          <a:ln w="34925">
            <a:solidFill>
              <a:srgbClr val="5B9BD5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9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05346" y="122344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LÍNEAS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839918" y="1946916"/>
            <a:ext cx="243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TRANSFORMADORES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8" t="36571" r="25667" b="16868"/>
          <a:stretch/>
        </p:blipFill>
        <p:spPr bwMode="auto">
          <a:xfrm>
            <a:off x="69437" y="1549718"/>
            <a:ext cx="4732433" cy="20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62661" r="39579" b="25988"/>
          <a:stretch/>
        </p:blipFill>
        <p:spPr bwMode="auto">
          <a:xfrm>
            <a:off x="4725670" y="1357105"/>
            <a:ext cx="3361055" cy="476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2" t="44021" r="18381" b="21314"/>
          <a:stretch/>
        </p:blipFill>
        <p:spPr bwMode="auto">
          <a:xfrm>
            <a:off x="4869656" y="2313271"/>
            <a:ext cx="4205061" cy="1308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3" t="35535" r="21238" b="22463"/>
          <a:stretch/>
        </p:blipFill>
        <p:spPr bwMode="auto">
          <a:xfrm>
            <a:off x="2208266" y="3672840"/>
            <a:ext cx="5163325" cy="260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5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18457" y="2085810"/>
            <a:ext cx="304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PROTECCIONES:</a:t>
            </a:r>
          </a:p>
          <a:p>
            <a:endParaRPr lang="es-E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Media tensión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Relé VIP 30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Baja tensión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err="1" smtClean="0"/>
              <a:t>Masterpact</a:t>
            </a:r>
            <a:r>
              <a:rPr lang="es-ES" dirty="0" smtClean="0"/>
              <a:t> NW40 H2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err="1" smtClean="0"/>
              <a:t>Masterpact</a:t>
            </a:r>
            <a:r>
              <a:rPr lang="es-ES" dirty="0" smtClean="0"/>
              <a:t> NW32 H2</a:t>
            </a:r>
          </a:p>
        </p:txBody>
      </p:sp>
    </p:spTree>
    <p:extLst>
      <p:ext uri="{BB962C8B-B14F-4D97-AF65-F5344CB8AC3E}">
        <p14:creationId xmlns:p14="http://schemas.microsoft.com/office/powerpoint/2010/main" val="356903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76274" y="1527319"/>
            <a:ext cx="35147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ESTUDIO DE CORTOCIRCUITOS:</a:t>
            </a:r>
          </a:p>
          <a:p>
            <a:endParaRPr lang="es-ES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Sobrecargas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I</a:t>
            </a:r>
            <a:r>
              <a:rPr lang="es-ES" sz="1400" dirty="0"/>
              <a:t>B</a:t>
            </a:r>
            <a:r>
              <a:rPr lang="es-ES" dirty="0" smtClean="0"/>
              <a:t> </a:t>
            </a:r>
            <a:r>
              <a:rPr lang="es-ES" dirty="0"/>
              <a:t>≤ </a:t>
            </a:r>
            <a:r>
              <a:rPr lang="es-ES" dirty="0" smtClean="0"/>
              <a:t>I</a:t>
            </a:r>
            <a:r>
              <a:rPr lang="es-ES" sz="1400" dirty="0" smtClean="0"/>
              <a:t>r</a:t>
            </a:r>
            <a:r>
              <a:rPr lang="es-ES" dirty="0" smtClean="0"/>
              <a:t> </a:t>
            </a:r>
            <a:r>
              <a:rPr lang="es-ES" dirty="0"/>
              <a:t>≤ </a:t>
            </a:r>
            <a:r>
              <a:rPr lang="es-ES" dirty="0" err="1" smtClean="0"/>
              <a:t>I</a:t>
            </a:r>
            <a:r>
              <a:rPr lang="es-ES" sz="1400" dirty="0" err="1" smtClean="0"/>
              <a:t>z</a:t>
            </a:r>
            <a:endParaRPr lang="es-ES" sz="14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smtClean="0"/>
              <a:t>I</a:t>
            </a:r>
            <a:r>
              <a:rPr lang="es-ES" sz="1400" dirty="0" smtClean="0"/>
              <a:t>2</a:t>
            </a:r>
            <a:r>
              <a:rPr lang="es-ES" dirty="0" smtClean="0"/>
              <a:t> </a:t>
            </a:r>
            <a:r>
              <a:rPr lang="es-ES" dirty="0"/>
              <a:t>≤ 1,45 </a:t>
            </a:r>
            <a:r>
              <a:rPr lang="es-ES" dirty="0" err="1" smtClean="0"/>
              <a:t>I</a:t>
            </a:r>
            <a:r>
              <a:rPr lang="es-ES" sz="1400" dirty="0" err="1" smtClean="0"/>
              <a:t>z</a:t>
            </a:r>
            <a:endParaRPr lang="es-E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Cortocircuitos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err="1"/>
              <a:t>I</a:t>
            </a:r>
            <a:r>
              <a:rPr lang="es-ES" sz="1400" dirty="0" err="1"/>
              <a:t>m</a:t>
            </a:r>
            <a:r>
              <a:rPr lang="es-ES" dirty="0"/>
              <a:t> </a:t>
            </a:r>
            <a:r>
              <a:rPr lang="es-ES" dirty="0" smtClean="0"/>
              <a:t>&lt; </a:t>
            </a:r>
            <a:r>
              <a:rPr lang="es-ES" dirty="0" err="1"/>
              <a:t>Icc</a:t>
            </a:r>
            <a:r>
              <a:rPr lang="es-ES" dirty="0"/>
              <a:t>. mín.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err="1"/>
              <a:t>I</a:t>
            </a:r>
            <a:r>
              <a:rPr lang="es-ES" sz="1400" dirty="0" err="1"/>
              <a:t>inst</a:t>
            </a:r>
            <a:r>
              <a:rPr lang="es-ES" dirty="0"/>
              <a:t> </a:t>
            </a:r>
            <a:r>
              <a:rPr lang="es-ES" dirty="0" smtClean="0"/>
              <a:t>&lt; </a:t>
            </a:r>
            <a:r>
              <a:rPr lang="es-ES" dirty="0" err="1"/>
              <a:t>Icc</a:t>
            </a:r>
            <a:r>
              <a:rPr lang="es-ES" dirty="0"/>
              <a:t>. máx.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 err="1"/>
              <a:t>I</a:t>
            </a:r>
            <a:r>
              <a:rPr lang="es-ES" sz="1400" dirty="0" err="1"/>
              <a:t>cu</a:t>
            </a:r>
            <a:r>
              <a:rPr lang="es-ES" dirty="0"/>
              <a:t> &gt; </a:t>
            </a:r>
            <a:r>
              <a:rPr lang="es-ES" dirty="0" err="1"/>
              <a:t>Icc</a:t>
            </a:r>
            <a:r>
              <a:rPr lang="es-ES" dirty="0"/>
              <a:t>. máx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11" name="1 Imagen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8" t="22060" r="52343" b="14592"/>
          <a:stretch/>
        </p:blipFill>
        <p:spPr bwMode="auto">
          <a:xfrm>
            <a:off x="4471426" y="1734739"/>
            <a:ext cx="3910501" cy="436028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908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27" name="4 Imagen"/>
          <p:cNvPicPr>
            <a:picLocks noChangeAspect="1"/>
          </p:cNvPicPr>
          <p:nvPr/>
        </p:nvPicPr>
        <p:blipFill rotWithShape="1">
          <a:blip r:embed="rId5"/>
          <a:srcRect l="58916" t="33008" r="27592" b="54383"/>
          <a:stretch/>
        </p:blipFill>
        <p:spPr>
          <a:xfrm>
            <a:off x="5909441" y="3287486"/>
            <a:ext cx="2592054" cy="133796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9" name="1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537384"/>
              </p:ext>
            </p:extLst>
          </p:nvPr>
        </p:nvGraphicFramePr>
        <p:xfrm>
          <a:off x="864064" y="2369488"/>
          <a:ext cx="3999138" cy="3381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084805" y="1711613"/>
            <a:ext cx="1725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RELÉ VIP 30</a:t>
            </a:r>
            <a:endParaRPr lang="es-ES" b="1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401121" y="3112294"/>
            <a:ext cx="0" cy="23958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3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3.- </a:t>
            </a:r>
            <a:r>
              <a:rPr lang="es-ES" sz="2000" dirty="0" smtClean="0">
                <a:solidFill>
                  <a:schemeClr val="bg1"/>
                </a:solidFill>
              </a:rPr>
              <a:t>Metodología</a:t>
            </a:r>
            <a:endParaRPr lang="es-ES" sz="2000" dirty="0">
              <a:solidFill>
                <a:schemeClr val="bg1"/>
              </a:solidFill>
            </a:endParaRPr>
          </a:p>
        </p:txBody>
      </p:sp>
      <p:graphicFrame>
        <p:nvGraphicFramePr>
          <p:cNvPr id="11" name="1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807866"/>
              </p:ext>
            </p:extLst>
          </p:nvPr>
        </p:nvGraphicFramePr>
        <p:xfrm>
          <a:off x="1434353" y="1210235"/>
          <a:ext cx="6275293" cy="4437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166916"/>
              </p:ext>
            </p:extLst>
          </p:nvPr>
        </p:nvGraphicFramePr>
        <p:xfrm>
          <a:off x="1849220" y="5730200"/>
          <a:ext cx="5143500" cy="571500"/>
        </p:xfrm>
        <a:graphic>
          <a:graphicData uri="http://schemas.openxmlformats.org/drawingml/2006/table">
            <a:tbl>
              <a:tblPr/>
              <a:tblGrid>
                <a:gridCol w="761530"/>
                <a:gridCol w="761530"/>
                <a:gridCol w="761530"/>
                <a:gridCol w="675858"/>
                <a:gridCol w="786914"/>
                <a:gridCol w="634608"/>
                <a:gridCol w="76153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Potencia (</a:t>
                      </a:r>
                      <a:r>
                        <a:rPr lang="es-E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kVA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3.608</a:t>
                      </a:r>
                      <a:endParaRPr lang="es-E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14.957</a:t>
                      </a:r>
                      <a:endParaRPr lang="es-E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28.297</a:t>
                      </a:r>
                      <a:endParaRPr lang="es-E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Estudio cco.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 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</a:t>
                      </a:r>
                      <a:r>
                        <a:rPr lang="es-ES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</a:t>
                      </a:r>
                      <a:endParaRPr lang="es-E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17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04965" y="4512548"/>
            <a:ext cx="5382256" cy="1301263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0"/>
          <p:cNvSpPr/>
          <p:nvPr/>
        </p:nvSpPr>
        <p:spPr>
          <a:xfrm>
            <a:off x="1044420" y="1508927"/>
            <a:ext cx="5242800" cy="227356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6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650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4</a:t>
            </a:r>
            <a:r>
              <a:rPr lang="es-ES" sz="2000" dirty="0" smtClean="0">
                <a:solidFill>
                  <a:schemeClr val="bg1"/>
                </a:solidFill>
              </a:rPr>
              <a:t>.- Resultados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021083" y="1342653"/>
            <a:ext cx="510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REGULACIONES APLICANDO SELECTIVIDAD MT / BT</a:t>
            </a:r>
            <a:endParaRPr lang="es-ES" b="1" dirty="0"/>
          </a:p>
        </p:txBody>
      </p:sp>
      <p:graphicFrame>
        <p:nvGraphicFramePr>
          <p:cNvPr id="1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874135"/>
              </p:ext>
            </p:extLst>
          </p:nvPr>
        </p:nvGraphicFramePr>
        <p:xfrm>
          <a:off x="3722914" y="1614405"/>
          <a:ext cx="5421086" cy="4459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541623"/>
              </p:ext>
            </p:extLst>
          </p:nvPr>
        </p:nvGraphicFramePr>
        <p:xfrm>
          <a:off x="248518" y="2507910"/>
          <a:ext cx="3387311" cy="1173480"/>
        </p:xfrm>
        <a:graphic>
          <a:graphicData uri="http://schemas.openxmlformats.org/drawingml/2006/table">
            <a:tbl>
              <a:tblPr/>
              <a:tblGrid>
                <a:gridCol w="707434"/>
                <a:gridCol w="546554"/>
                <a:gridCol w="546554"/>
                <a:gridCol w="528923"/>
                <a:gridCol w="528923"/>
                <a:gridCol w="528923"/>
              </a:tblGrid>
              <a:tr h="30671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Potencia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s-E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kVA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15335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1.443,4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11.393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5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2.309,4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5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2.886,8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12.044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22.785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5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3.451,6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13.193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23.283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5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3.608,4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14.957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28.298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68199"/>
              </p:ext>
            </p:extLst>
          </p:nvPr>
        </p:nvGraphicFramePr>
        <p:xfrm>
          <a:off x="1163833" y="4086338"/>
          <a:ext cx="1714500" cy="1143000"/>
        </p:xfrm>
        <a:graphic>
          <a:graphicData uri="http://schemas.openxmlformats.org/drawingml/2006/table">
            <a:tbl>
              <a:tblPr/>
              <a:tblGrid>
                <a:gridCol w="9525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Potencia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s-E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kVA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72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04965" y="5279570"/>
            <a:ext cx="5382256" cy="534241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0"/>
          <p:cNvSpPr/>
          <p:nvPr/>
        </p:nvSpPr>
        <p:spPr>
          <a:xfrm>
            <a:off x="1044420" y="1508926"/>
            <a:ext cx="5242800" cy="2986873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6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12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5</a:t>
            </a:r>
            <a:r>
              <a:rPr lang="es-ES" sz="2000" dirty="0" smtClean="0">
                <a:solidFill>
                  <a:schemeClr val="bg1"/>
                </a:solidFill>
              </a:rPr>
              <a:t>.- Presupuesto</a:t>
            </a:r>
            <a:endParaRPr lang="es-ES" sz="2000" dirty="0">
              <a:solidFill>
                <a:schemeClr val="bg1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435698"/>
              </p:ext>
            </p:extLst>
          </p:nvPr>
        </p:nvGraphicFramePr>
        <p:xfrm>
          <a:off x="774700" y="1665626"/>
          <a:ext cx="7748813" cy="946944"/>
        </p:xfrm>
        <a:graphic>
          <a:graphicData uri="http://schemas.openxmlformats.org/drawingml/2006/table">
            <a:tbl>
              <a:tblPr/>
              <a:tblGrid>
                <a:gridCol w="2163062"/>
                <a:gridCol w="777149"/>
                <a:gridCol w="1126864"/>
                <a:gridCol w="1204579"/>
                <a:gridCol w="1243437"/>
                <a:gridCol w="1233722"/>
              </a:tblGrid>
              <a:tr h="24251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Personal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Inicio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Fin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Semanas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Horas  semana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Total horas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6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Ingeniero eléctrico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23/01/2017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09/06/2017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3096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Electricista de Alta tensión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06/02/2017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10/03/2017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51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23/01/2017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09/06/2017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365F91"/>
                          </a:solidFill>
                          <a:effectLst/>
                          <a:latin typeface="Arial"/>
                        </a:rPr>
                        <a:t>600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49946"/>
              </p:ext>
            </p:extLst>
          </p:nvPr>
        </p:nvGraphicFramePr>
        <p:xfrm>
          <a:off x="3158433" y="4615543"/>
          <a:ext cx="3268244" cy="1034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3405"/>
                <a:gridCol w="1144839"/>
              </a:tblGrid>
              <a:tr h="206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Concepto</a:t>
                      </a:r>
                      <a:endParaRPr lang="es-ES" sz="11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Presupuesto (€)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6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Software</a:t>
                      </a:r>
                      <a:r>
                        <a:rPr lang="es-ES" sz="1100" b="0" baseline="0" dirty="0" smtClean="0">
                          <a:effectLst/>
                        </a:rPr>
                        <a:t> y equipo informático</a:t>
                      </a:r>
                      <a:endParaRPr lang="es-ES" sz="1100" b="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213,90 €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6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</a:rPr>
                        <a:t>Personal técnico</a:t>
                      </a:r>
                      <a:endParaRPr lang="es-ES" sz="1100" b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10.803,57 €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6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Oficina</a:t>
                      </a:r>
                      <a:endParaRPr lang="es-ES" sz="1100" b="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1.936,00 €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682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TOTAL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0000"/>
                          </a:solidFill>
                          <a:effectLst/>
                        </a:rPr>
                        <a:t>12.953,47 €</a:t>
                      </a:r>
                      <a:endParaRPr lang="es-ES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783232"/>
              </p:ext>
            </p:extLst>
          </p:nvPr>
        </p:nvGraphicFramePr>
        <p:xfrm>
          <a:off x="1832323" y="3065531"/>
          <a:ext cx="5591733" cy="129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4397"/>
                <a:gridCol w="824334"/>
                <a:gridCol w="1195284"/>
                <a:gridCol w="1277718"/>
              </a:tblGrid>
              <a:tr h="519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Concepto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Tiempo (h)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Tasa horaria (€/h)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Importe (€)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99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Ingeniero eléctrico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500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15,476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9.363,10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99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Electricista alta tensión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11,905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1.440,48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9928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Personal técnico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  <a:effectLst/>
                        </a:rPr>
                        <a:t>10.803,57 €</a:t>
                      </a:r>
                      <a:endParaRPr lang="es-E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28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3191" y="1751162"/>
            <a:ext cx="56157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1.- Introducción</a:t>
            </a:r>
          </a:p>
          <a:p>
            <a:endParaRPr lang="es-ES" dirty="0" smtClean="0"/>
          </a:p>
          <a:p>
            <a:r>
              <a:rPr lang="es-ES" sz="2800" dirty="0"/>
              <a:t>2</a:t>
            </a:r>
            <a:r>
              <a:rPr lang="es-ES" sz="2800" dirty="0" smtClean="0"/>
              <a:t>.- Objetivos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3</a:t>
            </a:r>
            <a:r>
              <a:rPr lang="es-ES" sz="2800" dirty="0" smtClean="0"/>
              <a:t>.- Metodología</a:t>
            </a:r>
            <a:endParaRPr lang="es-ES" dirty="0" smtClean="0"/>
          </a:p>
          <a:p>
            <a:endParaRPr lang="es-ES" dirty="0"/>
          </a:p>
          <a:p>
            <a:r>
              <a:rPr lang="es-ES" sz="2800" dirty="0"/>
              <a:t>4</a:t>
            </a:r>
            <a:r>
              <a:rPr lang="es-ES" sz="2800" dirty="0" smtClean="0"/>
              <a:t>.- Resultados</a:t>
            </a:r>
          </a:p>
          <a:p>
            <a:endParaRPr lang="es-ES" dirty="0"/>
          </a:p>
          <a:p>
            <a:r>
              <a:rPr lang="es-ES" sz="2800" dirty="0"/>
              <a:t>5</a:t>
            </a:r>
            <a:r>
              <a:rPr lang="es-ES" sz="2800" dirty="0" smtClean="0"/>
              <a:t>.- Presupuesto</a:t>
            </a:r>
            <a:endParaRPr lang="es-ES" sz="2800" dirty="0"/>
          </a:p>
          <a:p>
            <a:endParaRPr lang="es-ES" dirty="0" smtClean="0"/>
          </a:p>
          <a:p>
            <a:r>
              <a:rPr lang="es-ES" sz="2800" dirty="0"/>
              <a:t>6</a:t>
            </a:r>
            <a:r>
              <a:rPr lang="es-ES" sz="2800" dirty="0" smtClean="0"/>
              <a:t>.- Conclusiones</a:t>
            </a:r>
            <a:endParaRPr lang="es-ES" dirty="0"/>
          </a:p>
        </p:txBody>
      </p:sp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12" name="Rectángulo 10"/>
          <p:cNvSpPr/>
          <p:nvPr/>
        </p:nvSpPr>
        <p:spPr>
          <a:xfrm>
            <a:off x="1044420" y="1508927"/>
            <a:ext cx="5029809" cy="3542044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6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6051" y="6345244"/>
            <a:ext cx="188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6</a:t>
            </a:r>
            <a:r>
              <a:rPr lang="es-ES" sz="2000" dirty="0" smtClean="0">
                <a:solidFill>
                  <a:schemeClr val="bg1"/>
                </a:solidFill>
              </a:rPr>
              <a:t>.- Conclusiones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05543" y="1527319"/>
            <a:ext cx="67071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CONCLUSIONES:</a:t>
            </a:r>
          </a:p>
          <a:p>
            <a:endParaRPr lang="es-ES" b="1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/>
              <a:t>Los cortocircuitos de menor valor son el unipolar a tierra en media tensión y el bipolar aislado en baja tensión.</a:t>
            </a:r>
          </a:p>
          <a:p>
            <a:r>
              <a:rPr lang="es-ES" b="1" dirty="0"/>
              <a:t> </a:t>
            </a:r>
            <a:endParaRPr lang="es-ES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 smtClean="0"/>
              <a:t>La reactancia </a:t>
            </a:r>
            <a:r>
              <a:rPr lang="es-ES" dirty="0"/>
              <a:t>de puesta a tierra limita el valor de </a:t>
            </a:r>
            <a:r>
              <a:rPr lang="es-ES" dirty="0" err="1" smtClean="0"/>
              <a:t>Icc</a:t>
            </a:r>
            <a:r>
              <a:rPr lang="es-ES" dirty="0" smtClean="0"/>
              <a:t>. mín. </a:t>
            </a:r>
            <a:r>
              <a:rPr lang="es-ES" dirty="0"/>
              <a:t>por debajo del 10% de </a:t>
            </a:r>
            <a:r>
              <a:rPr lang="es-ES" dirty="0" err="1" smtClean="0"/>
              <a:t>Icc</a:t>
            </a:r>
            <a:r>
              <a:rPr lang="es-ES" dirty="0" smtClean="0"/>
              <a:t>. máx.</a:t>
            </a:r>
            <a:endParaRPr lang="es-ES" dirty="0"/>
          </a:p>
          <a:p>
            <a:r>
              <a:rPr lang="es-ES" b="1" dirty="0"/>
              <a:t> </a:t>
            </a:r>
            <a:endParaRPr lang="es-ES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/>
              <a:t>La impedancia directa del </a:t>
            </a:r>
            <a:r>
              <a:rPr lang="es-ES" dirty="0" err="1"/>
              <a:t>canalis</a:t>
            </a:r>
            <a:r>
              <a:rPr lang="es-ES" dirty="0"/>
              <a:t> es despreciable, pero la homopolar no</a:t>
            </a:r>
            <a:r>
              <a:rPr lang="es-ES" dirty="0" smtClean="0"/>
              <a:t>.</a:t>
            </a:r>
            <a:endParaRPr lang="es-ES" dirty="0"/>
          </a:p>
          <a:p>
            <a:r>
              <a:rPr lang="es-ES" b="1" dirty="0"/>
              <a:t>  </a:t>
            </a:r>
            <a:endParaRPr lang="es-ES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/>
              <a:t>La selectividad entre la protección de </a:t>
            </a:r>
            <a:r>
              <a:rPr lang="es-ES" dirty="0" smtClean="0"/>
              <a:t>MT y BT es </a:t>
            </a:r>
            <a:r>
              <a:rPr lang="es-ES" dirty="0"/>
              <a:t>la más restrictiva a la hora de configurar los parámetros de disparo.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810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7" y="259271"/>
            <a:ext cx="2258300" cy="57600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0" y="0"/>
            <a:ext cx="9144000" cy="1527319"/>
          </a:xfrm>
          <a:custGeom>
            <a:avLst/>
            <a:gdLst>
              <a:gd name="connsiteX0" fmla="*/ 0 w 9144000"/>
              <a:gd name="connsiteY0" fmla="*/ 0 h 1527319"/>
              <a:gd name="connsiteX1" fmla="*/ 9144000 w 9144000"/>
              <a:gd name="connsiteY1" fmla="*/ 0 h 1527319"/>
              <a:gd name="connsiteX2" fmla="*/ 9144000 w 9144000"/>
              <a:gd name="connsiteY2" fmla="*/ 1167319 h 1527319"/>
              <a:gd name="connsiteX3" fmla="*/ 9144000 w 9144000"/>
              <a:gd name="connsiteY3" fmla="*/ 1527319 h 1527319"/>
              <a:gd name="connsiteX4" fmla="*/ 8784000 w 9144000"/>
              <a:gd name="connsiteY4" fmla="*/ 1167319 h 1527319"/>
              <a:gd name="connsiteX5" fmla="*/ 360000 w 9144000"/>
              <a:gd name="connsiteY5" fmla="*/ 1167319 h 1527319"/>
              <a:gd name="connsiteX6" fmla="*/ 0 w 9144000"/>
              <a:gd name="connsiteY6" fmla="*/ 807319 h 152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527319">
                <a:moveTo>
                  <a:pt x="0" y="0"/>
                </a:moveTo>
                <a:lnTo>
                  <a:pt x="9144000" y="0"/>
                </a:lnTo>
                <a:lnTo>
                  <a:pt x="9144000" y="1167319"/>
                </a:lnTo>
                <a:lnTo>
                  <a:pt x="9144000" y="1527319"/>
                </a:lnTo>
                <a:cubicBezTo>
                  <a:pt x="9144000" y="1328496"/>
                  <a:pt x="8982823" y="1167319"/>
                  <a:pt x="8784000" y="1167319"/>
                </a:cubicBezTo>
                <a:lnTo>
                  <a:pt x="360000" y="1167319"/>
                </a:lnTo>
                <a:cubicBezTo>
                  <a:pt x="161177" y="1167319"/>
                  <a:pt x="0" y="1006142"/>
                  <a:pt x="0" y="807319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" y="133200"/>
            <a:ext cx="2339752" cy="828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77" y="259271"/>
            <a:ext cx="2258300" cy="576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91241" y="2941608"/>
            <a:ext cx="6961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/>
              <a:t>Gracias por su atención.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44159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5357</TotalTime>
  <Words>706</Words>
  <Application>Microsoft Office PowerPoint</Application>
  <PresentationFormat>Presentación en pantalla (4:3)</PresentationFormat>
  <Paragraphs>314</Paragraphs>
  <Slides>24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</dc:creator>
  <cp:lastModifiedBy>Pérez Juan, Jorge (J.)</cp:lastModifiedBy>
  <cp:revision>190</cp:revision>
  <dcterms:created xsi:type="dcterms:W3CDTF">2017-03-08T18:38:13Z</dcterms:created>
  <dcterms:modified xsi:type="dcterms:W3CDTF">2017-06-29T11:37:29Z</dcterms:modified>
</cp:coreProperties>
</file>