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259" r:id="rId3"/>
    <p:sldId id="274" r:id="rId4"/>
    <p:sldId id="265" r:id="rId5"/>
    <p:sldId id="266" r:id="rId6"/>
    <p:sldId id="267" r:id="rId7"/>
    <p:sldId id="273" r:id="rId8"/>
    <p:sldId id="268" r:id="rId9"/>
    <p:sldId id="272" r:id="rId10"/>
    <p:sldId id="275" r:id="rId11"/>
    <p:sldId id="271" r:id="rId12"/>
    <p:sldId id="269" r:id="rId13"/>
    <p:sldId id="270" r:id="rId14"/>
    <p:sldId id="276" r:id="rId15"/>
    <p:sldId id="277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C000"/>
    <a:srgbClr val="FFFF65"/>
    <a:srgbClr val="0080FF"/>
    <a:srgbClr val="0085B4"/>
    <a:srgbClr val="FFFF99"/>
    <a:srgbClr val="0097CC"/>
    <a:srgbClr val="9A0000"/>
    <a:srgbClr val="00003A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1" d="100"/>
          <a:sy n="161" d="100"/>
        </p:scale>
        <p:origin x="-3912" y="-8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8DA4D-F28F-46BF-967D-DA79DE0F7F8F}" type="datetimeFigureOut">
              <a:rPr lang="es-ES" smtClean="0"/>
              <a:t>6/7/17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E2877-8DFD-4F88-A6E4-DF1EFCEDBC4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081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Presentación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4858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-Fase</a:t>
            </a:r>
            <a:r>
              <a:rPr lang="es-ES" baseline="0" dirty="0" smtClean="0"/>
              <a:t> ATC, objetivos controladores, qué se busca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046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679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-desventajas del simulador de ES y X-</a:t>
            </a:r>
            <a:r>
              <a:rPr lang="es-ES" dirty="0" err="1" smtClean="0"/>
              <a:t>Plane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7817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Menú principal,</a:t>
            </a:r>
            <a:r>
              <a:rPr lang="es-ES" baseline="0" dirty="0" smtClean="0"/>
              <a:t> procesamiento y validación del plan de vuelo, ventana del </a:t>
            </a:r>
            <a:r>
              <a:rPr lang="es-ES" baseline="0" dirty="0" err="1" smtClean="0"/>
              <a:t>pseudopiloto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716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- BD</a:t>
            </a:r>
            <a:r>
              <a:rPr lang="es-ES" baseline="0" dirty="0" smtClean="0"/>
              <a:t> BADA, ecuaciones de manuales para modelo, ficheros de </a:t>
            </a:r>
            <a:r>
              <a:rPr lang="es-ES" baseline="0" dirty="0" err="1" smtClean="0"/>
              <a:t>config</a:t>
            </a:r>
            <a:r>
              <a:rPr lang="es-ES" baseline="0" dirty="0" smtClean="0"/>
              <a:t> de ES para </a:t>
            </a:r>
            <a:r>
              <a:rPr lang="es-ES" baseline="0" dirty="0" err="1" smtClean="0"/>
              <a:t>info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nav</a:t>
            </a:r>
            <a:r>
              <a:rPr lang="es-ES" baseline="0" dirty="0" smtClean="0"/>
              <a:t>, se complementa con </a:t>
            </a:r>
            <a:r>
              <a:rPr lang="es-ES" baseline="0" dirty="0" err="1" smtClean="0"/>
              <a:t>restricc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sid</a:t>
            </a:r>
            <a:r>
              <a:rPr lang="es-ES" baseline="0" dirty="0" smtClean="0"/>
              <a:t>/</a:t>
            </a:r>
            <a:r>
              <a:rPr lang="es-ES" baseline="0" dirty="0" err="1" smtClean="0"/>
              <a:t>star</a:t>
            </a:r>
            <a:r>
              <a:rPr lang="es-ES" baseline="0" dirty="0" smtClean="0"/>
              <a:t> y aprox. </a:t>
            </a:r>
            <a:r>
              <a:rPr lang="es-ES" baseline="0" dirty="0" err="1" smtClean="0"/>
              <a:t>Instr</a:t>
            </a:r>
            <a:r>
              <a:rPr lang="es-ES" baseline="0" dirty="0" smtClean="0"/>
              <a:t>. De </a:t>
            </a:r>
            <a:r>
              <a:rPr lang="es-ES" baseline="0" dirty="0" err="1" smtClean="0"/>
              <a:t>aip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enaire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603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través de ES, visualizar tráficos del</a:t>
            </a:r>
            <a:r>
              <a:rPr lang="es-ES" baseline="0" dirty="0" smtClean="0"/>
              <a:t> simulador y realizar funciones ATC en función de la dependencia de control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9825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MOTIVACIÓN</a:t>
            </a:r>
            <a:r>
              <a:rPr lang="es-ES" baseline="0" dirty="0" smtClean="0"/>
              <a:t> – LABORATORIO VIRTUAL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9228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r>
              <a:rPr lang="es-ES" baseline="0" dirty="0" smtClean="0"/>
              <a:t> DE UTILIZACIÓN (CAP. 5)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241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r>
              <a:rPr lang="es-ES" baseline="0" dirty="0" smtClean="0"/>
              <a:t> DE UTILIZACIÓN (CAP. 5)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241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PROCEDIM. SID, STAR,APROX, COST INDEX, DESCENSO CONT Y ESCALONADO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433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LISTA DE AMPLIACIONES</a:t>
            </a:r>
            <a:r>
              <a:rPr lang="es-ES" baseline="0" dirty="0" smtClean="0"/>
              <a:t> (AGENDA)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553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LISTA DE AMPLIACIONES</a:t>
            </a:r>
            <a:r>
              <a:rPr lang="es-ES" baseline="0" dirty="0" smtClean="0"/>
              <a:t> (AGENDA)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553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LISTA DE AMPLIACIONES</a:t>
            </a:r>
            <a:r>
              <a:rPr lang="es-ES" baseline="0" dirty="0" smtClean="0"/>
              <a:t> (AGENDA)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2877-8DFD-4F88-A6E4-DF1EFCEDBC4B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553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038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987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958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103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424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071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863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06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005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291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902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D3EB-50DA-448B-8DE6-DF30EEF813D3}" type="datetimeFigureOut">
              <a:rPr lang="es-ES" smtClean="0"/>
              <a:t>6/7/17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F7171-3B0B-4B0E-8B0D-69F4DEE8BC82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394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19.png"/><Relationship Id="rId6" Type="http://schemas.openxmlformats.org/officeDocument/2006/relationships/image" Target="../media/image7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Rectángulo"/>
          <p:cNvSpPr/>
          <p:nvPr/>
        </p:nvSpPr>
        <p:spPr>
          <a:xfrm>
            <a:off x="0" y="3927783"/>
            <a:ext cx="9144000" cy="1481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0" y="-28653"/>
            <a:ext cx="9144000" cy="2521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2534877" y="5301208"/>
            <a:ext cx="4160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AUTORA: DAVINIA GONZÁLEZ MORELLO</a:t>
            </a:r>
          </a:p>
          <a:p>
            <a:pPr algn="ctr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TUTOR: PEDRO YUSTE PÉREZ</a:t>
            </a:r>
          </a:p>
          <a:p>
            <a:pPr algn="ctr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COTUTOR: JOAN VILÀ CARBÓ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22 Imagen" descr="Resultado de imagen de up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48" y="404664"/>
            <a:ext cx="2304256" cy="82745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19 CuadroTexto"/>
          <p:cNvSpPr txBox="1"/>
          <p:nvPr/>
        </p:nvSpPr>
        <p:spPr>
          <a:xfrm>
            <a:off x="2931132" y="3330377"/>
            <a:ext cx="3281732" cy="8735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TRABAJO FIN DE GRADO</a:t>
            </a:r>
          </a:p>
          <a:p>
            <a:pPr algn="ctr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Grado en Ingeniería Aeroespacial</a:t>
            </a:r>
          </a:p>
        </p:txBody>
      </p:sp>
      <p:pic>
        <p:nvPicPr>
          <p:cNvPr id="36" name="35 Imagen" descr="http://www.etsid.upv.es/wp-content/uploads/logos/etsi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27276"/>
            <a:ext cx="2736305" cy="58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970411" y="1991742"/>
            <a:ext cx="72891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Herramienta para la simulación del </a:t>
            </a:r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</a:p>
          <a:p>
            <a:pPr algn="ctr"/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de tráfico </a:t>
            </a:r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aéreo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65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940152" y="4224570"/>
            <a:ext cx="29991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Simular escenarios complejos de tráfico aéreo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70411" y="1991742"/>
            <a:ext cx="72891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Herramienta para la simulación</a:t>
            </a: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es-ES" sz="32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</a:p>
          <a:p>
            <a:pPr algn="ctr"/>
            <a:r>
              <a:rPr lang="es-ES" sz="32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de tráfico </a:t>
            </a:r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aéreo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130859" y="6290155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Gestión del tráfico aéreo (ATM)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222720" y="3501008"/>
            <a:ext cx="5386191" cy="2719192"/>
            <a:chOff x="222720" y="3501008"/>
            <a:chExt cx="5386191" cy="271919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94" t="24405" r="13770" b="9384"/>
            <a:stretch/>
          </p:blipFill>
          <p:spPr bwMode="auto">
            <a:xfrm>
              <a:off x="222720" y="3501008"/>
              <a:ext cx="5386191" cy="2719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8 CuadroTexto"/>
            <p:cNvSpPr txBox="1"/>
            <p:nvPr/>
          </p:nvSpPr>
          <p:spPr>
            <a:xfrm>
              <a:off x="2927648" y="4571836"/>
              <a:ext cx="1008112" cy="369332"/>
            </a:xfrm>
            <a:prstGeom prst="rect">
              <a:avLst/>
            </a:prstGeom>
            <a:solidFill>
              <a:srgbClr val="0080FF"/>
            </a:solidFill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FFFF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ATFCM</a:t>
              </a:r>
              <a:endParaRPr lang="es-ES" b="1" dirty="0">
                <a:solidFill>
                  <a:srgbClr val="FFFF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1763688" y="3861048"/>
              <a:ext cx="1008112" cy="369332"/>
            </a:xfrm>
            <a:prstGeom prst="rect">
              <a:avLst/>
            </a:prstGeom>
            <a:solidFill>
              <a:srgbClr val="0080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FFFF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ASM</a:t>
              </a:r>
              <a:endParaRPr lang="es-ES" b="1" dirty="0">
                <a:solidFill>
                  <a:srgbClr val="FFFF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4410281" y="5147900"/>
              <a:ext cx="665775" cy="369332"/>
            </a:xfrm>
            <a:custGeom>
              <a:avLst/>
              <a:gdLst>
                <a:gd name="connsiteX0" fmla="*/ 0 w 637200"/>
                <a:gd name="connsiteY0" fmla="*/ 0 h 369332"/>
                <a:gd name="connsiteX1" fmla="*/ 637200 w 637200"/>
                <a:gd name="connsiteY1" fmla="*/ 0 h 369332"/>
                <a:gd name="connsiteX2" fmla="*/ 637200 w 637200"/>
                <a:gd name="connsiteY2" fmla="*/ 369332 h 369332"/>
                <a:gd name="connsiteX3" fmla="*/ 0 w 637200"/>
                <a:gd name="connsiteY3" fmla="*/ 369332 h 369332"/>
                <a:gd name="connsiteX4" fmla="*/ 0 w 637200"/>
                <a:gd name="connsiteY4" fmla="*/ 0 h 369332"/>
                <a:gd name="connsiteX0" fmla="*/ 0 w 637200"/>
                <a:gd name="connsiteY0" fmla="*/ 0 h 369332"/>
                <a:gd name="connsiteX1" fmla="*/ 570525 w 637200"/>
                <a:gd name="connsiteY1" fmla="*/ 9525 h 369332"/>
                <a:gd name="connsiteX2" fmla="*/ 637200 w 637200"/>
                <a:gd name="connsiteY2" fmla="*/ 369332 h 369332"/>
                <a:gd name="connsiteX3" fmla="*/ 0 w 637200"/>
                <a:gd name="connsiteY3" fmla="*/ 369332 h 369332"/>
                <a:gd name="connsiteX4" fmla="*/ 0 w 637200"/>
                <a:gd name="connsiteY4" fmla="*/ 0 h 369332"/>
                <a:gd name="connsiteX0" fmla="*/ 0 w 637200"/>
                <a:gd name="connsiteY0" fmla="*/ 0 h 369332"/>
                <a:gd name="connsiteX1" fmla="*/ 532425 w 637200"/>
                <a:gd name="connsiteY1" fmla="*/ 19050 h 369332"/>
                <a:gd name="connsiteX2" fmla="*/ 637200 w 637200"/>
                <a:gd name="connsiteY2" fmla="*/ 369332 h 369332"/>
                <a:gd name="connsiteX3" fmla="*/ 0 w 637200"/>
                <a:gd name="connsiteY3" fmla="*/ 369332 h 369332"/>
                <a:gd name="connsiteX4" fmla="*/ 0 w 637200"/>
                <a:gd name="connsiteY4" fmla="*/ 0 h 369332"/>
                <a:gd name="connsiteX0" fmla="*/ 0 w 608625"/>
                <a:gd name="connsiteY0" fmla="*/ 0 h 369332"/>
                <a:gd name="connsiteX1" fmla="*/ 532425 w 608625"/>
                <a:gd name="connsiteY1" fmla="*/ 19050 h 369332"/>
                <a:gd name="connsiteX2" fmla="*/ 608625 w 608625"/>
                <a:gd name="connsiteY2" fmla="*/ 340757 h 369332"/>
                <a:gd name="connsiteX3" fmla="*/ 0 w 608625"/>
                <a:gd name="connsiteY3" fmla="*/ 369332 h 369332"/>
                <a:gd name="connsiteX4" fmla="*/ 0 w 608625"/>
                <a:gd name="connsiteY4" fmla="*/ 0 h 369332"/>
                <a:gd name="connsiteX0" fmla="*/ 0 w 646725"/>
                <a:gd name="connsiteY0" fmla="*/ 0 h 369332"/>
                <a:gd name="connsiteX1" fmla="*/ 532425 w 646725"/>
                <a:gd name="connsiteY1" fmla="*/ 19050 h 369332"/>
                <a:gd name="connsiteX2" fmla="*/ 646725 w 646725"/>
                <a:gd name="connsiteY2" fmla="*/ 302657 h 369332"/>
                <a:gd name="connsiteX3" fmla="*/ 0 w 646725"/>
                <a:gd name="connsiteY3" fmla="*/ 369332 h 369332"/>
                <a:gd name="connsiteX4" fmla="*/ 0 w 646725"/>
                <a:gd name="connsiteY4" fmla="*/ 0 h 369332"/>
                <a:gd name="connsiteX0" fmla="*/ 0 w 665775"/>
                <a:gd name="connsiteY0" fmla="*/ 0 h 369332"/>
                <a:gd name="connsiteX1" fmla="*/ 532425 w 665775"/>
                <a:gd name="connsiteY1" fmla="*/ 19050 h 369332"/>
                <a:gd name="connsiteX2" fmla="*/ 665775 w 665775"/>
                <a:gd name="connsiteY2" fmla="*/ 274082 h 369332"/>
                <a:gd name="connsiteX3" fmla="*/ 0 w 665775"/>
                <a:gd name="connsiteY3" fmla="*/ 369332 h 369332"/>
                <a:gd name="connsiteX4" fmla="*/ 0 w 665775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775" h="369332">
                  <a:moveTo>
                    <a:pt x="0" y="0"/>
                  </a:moveTo>
                  <a:lnTo>
                    <a:pt x="532425" y="19050"/>
                  </a:lnTo>
                  <a:lnTo>
                    <a:pt x="665775" y="27408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FFFF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ATC</a:t>
              </a:r>
              <a:endParaRPr lang="es-ES" b="1" dirty="0">
                <a:solidFill>
                  <a:srgbClr val="FFFF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13 Flecha derecha"/>
            <p:cNvSpPr/>
            <p:nvPr/>
          </p:nvSpPr>
          <p:spPr>
            <a:xfrm>
              <a:off x="4374072" y="5013176"/>
              <a:ext cx="846000" cy="648072"/>
            </a:xfrm>
            <a:prstGeom prst="rightArrow">
              <a:avLst>
                <a:gd name="adj1" fmla="val 68625"/>
                <a:gd name="adj2" fmla="val 53233"/>
              </a:avLst>
            </a:prstGeom>
            <a:noFill/>
            <a:ln w="381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6" name="15 Rectángulo"/>
          <p:cNvSpPr/>
          <p:nvPr/>
        </p:nvSpPr>
        <p:spPr>
          <a:xfrm>
            <a:off x="5842568" y="4221088"/>
            <a:ext cx="2833888" cy="1105958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975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PROBLEMÁTICA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70411" y="1991742"/>
            <a:ext cx="72891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Herramienta para la simulación </a:t>
            </a:r>
            <a:r>
              <a:rPr lang="es-E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es-ES" sz="32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</a:p>
          <a:p>
            <a:pPr algn="ctr"/>
            <a:r>
              <a:rPr lang="es-ES" sz="32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de tráfico aéreo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164408" y="3473132"/>
            <a:ext cx="273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Crear tráficos e interactuar con ellos de manera sencilla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115616" y="3501008"/>
            <a:ext cx="2833888" cy="1105958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5614669" y="3669266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Modelo dinámico de vuelo fiable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614669" y="3685701"/>
            <a:ext cx="2833888" cy="74156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3324648" y="5158353"/>
            <a:ext cx="2736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Solución escalable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3275856" y="5085184"/>
            <a:ext cx="2785096" cy="552979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556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328712" y="6165304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Simulador de vuelo X-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Plane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1511" y="4293096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Simulador de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EuroScope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picture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4"/>
          <a:stretch/>
        </p:blipFill>
        <p:spPr>
          <a:xfrm>
            <a:off x="3923928" y="3460067"/>
            <a:ext cx="5047458" cy="271388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1" y="1556792"/>
            <a:ext cx="5029825" cy="271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53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SE HA DESARROLLADO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/>
          <p:nvPr/>
        </p:nvPicPr>
        <p:blipFill rotWithShape="1">
          <a:blip r:embed="rId5"/>
          <a:srcRect l="49248" t="11933" r="3994" b="37208"/>
          <a:stretch/>
        </p:blipFill>
        <p:spPr bwMode="auto">
          <a:xfrm>
            <a:off x="3707904" y="1521477"/>
            <a:ext cx="3620646" cy="2214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4" name="13 Conector curvado"/>
          <p:cNvCxnSpPr>
            <a:endCxn id="3074" idx="0"/>
          </p:cNvCxnSpPr>
          <p:nvPr/>
        </p:nvCxnSpPr>
        <p:spPr>
          <a:xfrm flipV="1">
            <a:off x="6571343" y="2902659"/>
            <a:ext cx="1220505" cy="100720"/>
          </a:xfrm>
          <a:prstGeom prst="curvedConnector4">
            <a:avLst>
              <a:gd name="adj1" fmla="val 11691"/>
              <a:gd name="adj2" fmla="val 326966"/>
            </a:avLst>
          </a:prstGeom>
          <a:ln w="28575">
            <a:solidFill>
              <a:srgbClr val="9A0000">
                <a:alpha val="50196"/>
              </a:srgbClr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curvado"/>
          <p:cNvCxnSpPr>
            <a:endCxn id="3075" idx="0"/>
          </p:cNvCxnSpPr>
          <p:nvPr/>
        </p:nvCxnSpPr>
        <p:spPr>
          <a:xfrm rot="10800000" flipV="1">
            <a:off x="4955491" y="2132855"/>
            <a:ext cx="1615852" cy="1279493"/>
          </a:xfrm>
          <a:prstGeom prst="curvedConnector2">
            <a:avLst/>
          </a:prstGeom>
          <a:ln w="28575">
            <a:solidFill>
              <a:srgbClr val="A50021">
                <a:alpha val="40000"/>
              </a:srgbClr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15 Imagen"/>
          <p:cNvPicPr/>
          <p:nvPr/>
        </p:nvPicPr>
        <p:blipFill rotWithShape="1">
          <a:blip r:embed="rId6"/>
          <a:srcRect l="42216" t="10491" r="1343" b="5214"/>
          <a:stretch/>
        </p:blipFill>
        <p:spPr bwMode="auto">
          <a:xfrm>
            <a:off x="100819" y="2732877"/>
            <a:ext cx="3207071" cy="26926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629395" y="5425478"/>
            <a:ext cx="2678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Formulario plan de vuelo</a:t>
            </a:r>
          </a:p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Icaro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(ENAIRE)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57844" y="1556792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Menú principal del programa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518227" y="5935776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Pseudopiloto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tráf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#4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585273" y="6444044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Pseudopiloto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tráf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#1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1" t="1509" r="1732" b="6860"/>
          <a:stretch/>
        </p:blipFill>
        <p:spPr bwMode="auto">
          <a:xfrm>
            <a:off x="6619208" y="2902659"/>
            <a:ext cx="2345280" cy="302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5" t="2084" r="1318" b="6249"/>
          <a:stretch/>
        </p:blipFill>
        <p:spPr bwMode="auto">
          <a:xfrm>
            <a:off x="3757884" y="3412349"/>
            <a:ext cx="2395214" cy="304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625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SE HA DESARROLLADO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esultado de imagen de EUROCONTRO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1489548" cy="150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3519474" y="201355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Base de datos BADA de EUROCONTROL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63888" y="1905192"/>
            <a:ext cx="4608512" cy="58605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14 Conector recto de flecha"/>
          <p:cNvCxnSpPr>
            <a:endCxn id="12" idx="1"/>
          </p:cNvCxnSpPr>
          <p:nvPr/>
        </p:nvCxnSpPr>
        <p:spPr>
          <a:xfrm>
            <a:off x="2699792" y="2198218"/>
            <a:ext cx="819682" cy="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3519474" y="272923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Modelo dinámico de vuelo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3563888" y="2620870"/>
            <a:ext cx="4608512" cy="58605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2" name="21 Conector angular"/>
          <p:cNvCxnSpPr/>
          <p:nvPr/>
        </p:nvCxnSpPr>
        <p:spPr>
          <a:xfrm>
            <a:off x="2771800" y="2491245"/>
            <a:ext cx="742700" cy="531012"/>
          </a:xfrm>
          <a:prstGeom prst="bentConnector3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Resultado de imagen de enair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82" y="3668174"/>
            <a:ext cx="2663651" cy="3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CuadroTexto"/>
          <p:cNvSpPr txBox="1"/>
          <p:nvPr/>
        </p:nvSpPr>
        <p:spPr>
          <a:xfrm>
            <a:off x="589892" y="4474899"/>
            <a:ext cx="3478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Cartografía Aeronáutica: Restricciones SID/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y aproximaciones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696051" y="4437811"/>
            <a:ext cx="3289622" cy="960418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7" name="26 Conector recto de flecha"/>
          <p:cNvCxnSpPr/>
          <p:nvPr/>
        </p:nvCxnSpPr>
        <p:spPr>
          <a:xfrm>
            <a:off x="1547664" y="4046024"/>
            <a:ext cx="0" cy="36004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45301" r="88106" b="50001"/>
          <a:stretch/>
        </p:blipFill>
        <p:spPr bwMode="auto">
          <a:xfrm>
            <a:off x="539552" y="5834167"/>
            <a:ext cx="2907901" cy="69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31 CuadroTexto"/>
          <p:cNvSpPr txBox="1"/>
          <p:nvPr/>
        </p:nvSpPr>
        <p:spPr>
          <a:xfrm>
            <a:off x="3707904" y="5724634"/>
            <a:ext cx="3478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de navegación:</a:t>
            </a:r>
          </a:p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Rutas,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waypoints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radioayudas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aeropuertos,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SIDs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3719277" y="5661248"/>
            <a:ext cx="3433638" cy="105731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4" name="33 Conector recto de flecha"/>
          <p:cNvCxnSpPr/>
          <p:nvPr/>
        </p:nvCxnSpPr>
        <p:spPr>
          <a:xfrm>
            <a:off x="2987824" y="6093296"/>
            <a:ext cx="564754" cy="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Rectángulo"/>
          <p:cNvSpPr/>
          <p:nvPr/>
        </p:nvSpPr>
        <p:spPr>
          <a:xfrm>
            <a:off x="5724128" y="4046024"/>
            <a:ext cx="2088232" cy="8067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703377" y="4149080"/>
            <a:ext cx="219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SIMULADOR</a:t>
            </a:r>
          </a:p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JAVA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6012160" y="3324504"/>
            <a:ext cx="0" cy="51327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4347445" y="4725144"/>
            <a:ext cx="819682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 flipV="1">
            <a:off x="5896273" y="4918020"/>
            <a:ext cx="0" cy="563278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0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SE HA DESARROLLADO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8 Grupo"/>
          <p:cNvGrpSpPr/>
          <p:nvPr/>
        </p:nvGrpSpPr>
        <p:grpSpPr>
          <a:xfrm>
            <a:off x="467544" y="1556792"/>
            <a:ext cx="8279520" cy="4654795"/>
            <a:chOff x="1691680" y="1700808"/>
            <a:chExt cx="7199399" cy="4047545"/>
          </a:xfrm>
        </p:grpSpPr>
        <p:pic>
          <p:nvPicPr>
            <p:cNvPr id="12" name="11 Imagen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691680" y="1700808"/>
              <a:ext cx="7199399" cy="4047545"/>
            </a:xfrm>
            <a:prstGeom prst="rect">
              <a:avLst/>
            </a:prstGeom>
          </p:spPr>
        </p:pic>
        <p:sp>
          <p:nvSpPr>
            <p:cNvPr id="18" name="378 Rectángulo"/>
            <p:cNvSpPr/>
            <p:nvPr/>
          </p:nvSpPr>
          <p:spPr>
            <a:xfrm>
              <a:off x="5180664" y="2564904"/>
              <a:ext cx="903504" cy="264094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6" name="378 Rectángulo"/>
            <p:cNvSpPr/>
            <p:nvPr/>
          </p:nvSpPr>
          <p:spPr>
            <a:xfrm>
              <a:off x="7209166" y="2717304"/>
              <a:ext cx="903504" cy="264094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7" name="378 Rectángulo"/>
            <p:cNvSpPr/>
            <p:nvPr/>
          </p:nvSpPr>
          <p:spPr>
            <a:xfrm>
              <a:off x="5784816" y="3713396"/>
              <a:ext cx="903504" cy="264094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8" name="378 Rectángulo"/>
            <p:cNvSpPr/>
            <p:nvPr/>
          </p:nvSpPr>
          <p:spPr>
            <a:xfrm>
              <a:off x="4604600" y="4149080"/>
              <a:ext cx="903504" cy="264094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9" name="378 Rectángulo"/>
            <p:cNvSpPr/>
            <p:nvPr/>
          </p:nvSpPr>
          <p:spPr>
            <a:xfrm>
              <a:off x="3851920" y="4509120"/>
              <a:ext cx="903504" cy="264094"/>
            </a:xfrm>
            <a:prstGeom prst="rect">
              <a:avLst/>
            </a:prstGeom>
            <a:noFill/>
            <a:ln w="127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24" name="23 Rectángulo"/>
          <p:cNvSpPr/>
          <p:nvPr/>
        </p:nvSpPr>
        <p:spPr>
          <a:xfrm>
            <a:off x="5238521" y="1916832"/>
            <a:ext cx="3798676" cy="47769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5220072" y="1956726"/>
            <a:ext cx="3723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Servidor común de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EuroScope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5342420" y="6211587"/>
            <a:ext cx="347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EuroScope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v3.2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39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¿PARA QUÉ SIRVE?                              USO 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DOCENTE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95536" y="1772816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Puestos de pilotos y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pseudopilotos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1" b="7933"/>
          <a:stretch/>
        </p:blipFill>
        <p:spPr>
          <a:xfrm>
            <a:off x="827584" y="4782624"/>
            <a:ext cx="3744416" cy="2075376"/>
          </a:xfrm>
          <a:prstGeom prst="rect">
            <a:avLst/>
          </a:prstGeom>
        </p:spPr>
      </p:pic>
      <p:pic>
        <p:nvPicPr>
          <p:cNvPr id="7" name="6 Imagen"/>
          <p:cNvPicPr/>
          <p:nvPr/>
        </p:nvPicPr>
        <p:blipFill rotWithShape="1">
          <a:blip r:embed="rId6"/>
          <a:srcRect l="56613" r="1059" b="7461"/>
          <a:stretch/>
        </p:blipFill>
        <p:spPr bwMode="auto">
          <a:xfrm>
            <a:off x="107504" y="2780928"/>
            <a:ext cx="2051720" cy="25218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/>
          <p:cNvPicPr/>
          <p:nvPr/>
        </p:nvPicPr>
        <p:blipFill>
          <a:blip r:embed="rId7"/>
          <a:stretch>
            <a:fillRect/>
          </a:stretch>
        </p:blipFill>
        <p:spPr>
          <a:xfrm>
            <a:off x="4553613" y="1626968"/>
            <a:ext cx="4429262" cy="2490158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5542882" y="5604868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Puestos de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ATCs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36364" r="22055" b="11909"/>
          <a:stretch/>
        </p:blipFill>
        <p:spPr bwMode="auto">
          <a:xfrm>
            <a:off x="6005799" y="3932291"/>
            <a:ext cx="3030697" cy="1585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80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¿PARA QUÉ SIRVE?                              USO EN INVESTIGACIÓN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791479" y="1917993"/>
            <a:ext cx="59766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Cambio de configuración de pistas activas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316416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363585" y="2487383"/>
            <a:ext cx="6308310" cy="3479538"/>
            <a:chOff x="1835696" y="2541750"/>
            <a:chExt cx="5786116" cy="3191506"/>
          </a:xfrm>
        </p:grpSpPr>
        <p:pic>
          <p:nvPicPr>
            <p:cNvPr id="8" name="7 Imagen"/>
            <p:cNvPicPr/>
            <p:nvPr/>
          </p:nvPicPr>
          <p:blipFill rotWithShape="1">
            <a:blip r:embed="rId5"/>
            <a:srcRect l="9877" t="11293" r="14991" b="8716"/>
            <a:stretch/>
          </p:blipFill>
          <p:spPr bwMode="auto">
            <a:xfrm>
              <a:off x="2123728" y="2564904"/>
              <a:ext cx="5210175" cy="311848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9" name="364 Grupo"/>
            <p:cNvGrpSpPr/>
            <p:nvPr/>
          </p:nvGrpSpPr>
          <p:grpSpPr>
            <a:xfrm>
              <a:off x="1835696" y="2541750"/>
              <a:ext cx="5786116" cy="3191506"/>
              <a:chOff x="0" y="0"/>
              <a:chExt cx="5786283" cy="3191732"/>
            </a:xfrm>
          </p:grpSpPr>
          <p:sp>
            <p:nvSpPr>
              <p:cNvPr id="10" name="Cuadro de texto 2"/>
              <p:cNvSpPr txBox="1">
                <a:spLocks noChangeArrowheads="1"/>
              </p:cNvSpPr>
              <p:nvPr/>
            </p:nvSpPr>
            <p:spPr bwMode="auto">
              <a:xfrm>
                <a:off x="0" y="2562447"/>
                <a:ext cx="767751" cy="439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s-ES" sz="1000">
                    <a:effectLst/>
                    <a:latin typeface="Times New Roman"/>
                    <a:ea typeface="Calibri"/>
                    <a:cs typeface="Times New Roman"/>
                  </a:rPr>
                  <a:t>RWY 24R</a:t>
                </a:r>
                <a:endParaRPr lang="es-ES" sz="1100">
                  <a:effectLst/>
                  <a:latin typeface="Calibri"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s-ES" sz="1000">
                    <a:effectLst/>
                    <a:latin typeface="Times New Roman"/>
                    <a:ea typeface="Calibri"/>
                    <a:cs typeface="Times New Roman"/>
                  </a:rPr>
                  <a:t>Salidas</a:t>
                </a:r>
                <a:endParaRPr lang="es-ES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grpSp>
            <p:nvGrpSpPr>
              <p:cNvPr id="11" name="350 Grupo"/>
              <p:cNvGrpSpPr/>
              <p:nvPr/>
            </p:nvGrpSpPr>
            <p:grpSpPr>
              <a:xfrm>
                <a:off x="297712" y="0"/>
                <a:ext cx="5488571" cy="3191732"/>
                <a:chOff x="0" y="0"/>
                <a:chExt cx="5488571" cy="3191732"/>
              </a:xfrm>
            </p:grpSpPr>
            <p:cxnSp>
              <p:nvCxnSpPr>
                <p:cNvPr id="12" name="386 Conector recto de flecha"/>
                <p:cNvCxnSpPr/>
                <p:nvPr/>
              </p:nvCxnSpPr>
              <p:spPr>
                <a:xfrm flipH="1">
                  <a:off x="0" y="2105247"/>
                  <a:ext cx="1224916" cy="1086485"/>
                </a:xfrm>
                <a:prstGeom prst="straightConnector1">
                  <a:avLst/>
                </a:prstGeom>
                <a:ln w="19050">
                  <a:solidFill>
                    <a:srgbClr val="00B0F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387 Conector recto de flecha"/>
                <p:cNvCxnSpPr/>
                <p:nvPr/>
              </p:nvCxnSpPr>
              <p:spPr>
                <a:xfrm flipH="1">
                  <a:off x="4263656" y="85061"/>
                  <a:ext cx="1224915" cy="1086485"/>
                </a:xfrm>
                <a:prstGeom prst="straightConnector1">
                  <a:avLst/>
                </a:prstGeom>
                <a:ln w="19050">
                  <a:solidFill>
                    <a:srgbClr val="00B050"/>
                  </a:solidFill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4461568" y="0"/>
                  <a:ext cx="824177" cy="4394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algn="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es-ES" sz="1000" dirty="0">
                      <a:effectLst/>
                      <a:latin typeface="Times New Roman"/>
                      <a:ea typeface="Calibri"/>
                      <a:cs typeface="Times New Roman"/>
                    </a:rPr>
                    <a:t>RWY 24L</a:t>
                  </a:r>
                  <a:endParaRPr lang="es-ES" sz="1100" dirty="0">
                    <a:effectLst/>
                    <a:latin typeface="Calibri"/>
                    <a:ea typeface="Calibri"/>
                    <a:cs typeface="Times New Roman"/>
                  </a:endParaRPr>
                </a:p>
                <a:p>
                  <a:pPr algn="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es-ES" sz="1000" dirty="0">
                      <a:effectLst/>
                      <a:latin typeface="Times New Roman"/>
                      <a:ea typeface="Calibri"/>
                      <a:cs typeface="Times New Roman"/>
                    </a:rPr>
                    <a:t>Llegadas</a:t>
                  </a:r>
                  <a:endParaRPr lang="es-ES" sz="1100" dirty="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grpSp>
              <p:nvGrpSpPr>
                <p:cNvPr id="15" name="393 Grupo"/>
                <p:cNvGrpSpPr/>
                <p:nvPr/>
              </p:nvGrpSpPr>
              <p:grpSpPr>
                <a:xfrm rot="357192">
                  <a:off x="4114800" y="95693"/>
                  <a:ext cx="353347" cy="172528"/>
                  <a:chOff x="0" y="0"/>
                  <a:chExt cx="353347" cy="172528"/>
                </a:xfrm>
              </p:grpSpPr>
              <p:cxnSp>
                <p:nvCxnSpPr>
                  <p:cNvPr id="25" name="390 Conector recto"/>
                  <p:cNvCxnSpPr/>
                  <p:nvPr/>
                </p:nvCxnSpPr>
                <p:spPr>
                  <a:xfrm flipV="1">
                    <a:off x="0" y="0"/>
                    <a:ext cx="198407" cy="17252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391 Conector recto"/>
                  <p:cNvCxnSpPr/>
                  <p:nvPr/>
                </p:nvCxnSpPr>
                <p:spPr>
                  <a:xfrm flipH="1" flipV="1">
                    <a:off x="198407" y="0"/>
                    <a:ext cx="154940" cy="60385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392 Conector recto"/>
                  <p:cNvCxnSpPr/>
                  <p:nvPr/>
                </p:nvCxnSpPr>
                <p:spPr>
                  <a:xfrm flipH="1" flipV="1">
                    <a:off x="163902" y="34506"/>
                    <a:ext cx="93980" cy="2581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" name="394 Grupo"/>
                <p:cNvGrpSpPr/>
                <p:nvPr/>
              </p:nvGrpSpPr>
              <p:grpSpPr>
                <a:xfrm rot="340423">
                  <a:off x="3763926" y="74428"/>
                  <a:ext cx="353347" cy="172528"/>
                  <a:chOff x="0" y="0"/>
                  <a:chExt cx="353347" cy="172528"/>
                </a:xfrm>
              </p:grpSpPr>
              <p:cxnSp>
                <p:nvCxnSpPr>
                  <p:cNvPr id="22" name="395 Conector recto"/>
                  <p:cNvCxnSpPr/>
                  <p:nvPr/>
                </p:nvCxnSpPr>
                <p:spPr>
                  <a:xfrm flipV="1">
                    <a:off x="0" y="0"/>
                    <a:ext cx="198407" cy="17252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396 Conector recto"/>
                  <p:cNvCxnSpPr/>
                  <p:nvPr/>
                </p:nvCxnSpPr>
                <p:spPr>
                  <a:xfrm flipH="1" flipV="1">
                    <a:off x="198407" y="0"/>
                    <a:ext cx="154940" cy="60385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397 Conector recto"/>
                  <p:cNvCxnSpPr/>
                  <p:nvPr/>
                </p:nvCxnSpPr>
                <p:spPr>
                  <a:xfrm flipH="1" flipV="1">
                    <a:off x="163902" y="34506"/>
                    <a:ext cx="93980" cy="2581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398 Grupo"/>
                <p:cNvGrpSpPr/>
                <p:nvPr/>
              </p:nvGrpSpPr>
              <p:grpSpPr>
                <a:xfrm rot="309903">
                  <a:off x="4295553" y="223284"/>
                  <a:ext cx="353060" cy="172085"/>
                  <a:chOff x="0" y="0"/>
                  <a:chExt cx="353347" cy="172528"/>
                </a:xfrm>
              </p:grpSpPr>
              <p:cxnSp>
                <p:nvCxnSpPr>
                  <p:cNvPr id="19" name="399 Conector recto"/>
                  <p:cNvCxnSpPr/>
                  <p:nvPr/>
                </p:nvCxnSpPr>
                <p:spPr>
                  <a:xfrm flipV="1">
                    <a:off x="0" y="0"/>
                    <a:ext cx="198407" cy="17252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400 Conector recto"/>
                  <p:cNvCxnSpPr/>
                  <p:nvPr/>
                </p:nvCxnSpPr>
                <p:spPr>
                  <a:xfrm flipH="1" flipV="1">
                    <a:off x="198407" y="0"/>
                    <a:ext cx="154940" cy="60385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401 Conector recto"/>
                  <p:cNvCxnSpPr/>
                  <p:nvPr/>
                </p:nvCxnSpPr>
                <p:spPr>
                  <a:xfrm flipH="1" flipV="1">
                    <a:off x="163902" y="34506"/>
                    <a:ext cx="93980" cy="2581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3530009" y="350875"/>
                  <a:ext cx="913933" cy="4394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algn="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es-ES" sz="1000">
                      <a:effectLst/>
                      <a:latin typeface="Times New Roman"/>
                      <a:ea typeface="Calibri"/>
                      <a:cs typeface="Times New Roman"/>
                    </a:rPr>
                    <a:t>Viento 15 KT</a:t>
                  </a:r>
                  <a:endParaRPr lang="es-ES" sz="11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</p:grpSp>
        </p:grpSp>
      </p:grpSp>
      <p:sp>
        <p:nvSpPr>
          <p:cNvPr id="28" name="27 CuadroTexto"/>
          <p:cNvSpPr txBox="1"/>
          <p:nvPr/>
        </p:nvSpPr>
        <p:spPr>
          <a:xfrm>
            <a:off x="5124908" y="6110523"/>
            <a:ext cx="3103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ADC - Plano de Aeródromo. Aeropuerto de Palma de Mallorca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1363584" y="2423694"/>
            <a:ext cx="6808815" cy="3684048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5664748" y="5066916"/>
            <a:ext cx="2198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Configuración Oeste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34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¿PARA QUÉ SIRVE?                              USO EN INVESTIGACIÓN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68515" y="630072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88064" y="4365104"/>
            <a:ext cx="3103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ADC - Plano de Aeródromo. Aeropuerto de Palma de Mallorca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426808" y="1628800"/>
            <a:ext cx="4924122" cy="273630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1" name="30 Imagen"/>
          <p:cNvPicPr/>
          <p:nvPr/>
        </p:nvPicPr>
        <p:blipFill rotWithShape="1">
          <a:blip r:embed="rId5"/>
          <a:srcRect l="9877" t="11293" r="14991" b="8716"/>
          <a:stretch/>
        </p:blipFill>
        <p:spPr bwMode="auto">
          <a:xfrm>
            <a:off x="683569" y="1700808"/>
            <a:ext cx="4365696" cy="2613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29 CuadroTexto"/>
          <p:cNvSpPr txBox="1"/>
          <p:nvPr/>
        </p:nvSpPr>
        <p:spPr>
          <a:xfrm>
            <a:off x="-2408" y="2564904"/>
            <a:ext cx="2198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Configuración Este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386 Conector recto de flecha"/>
          <p:cNvCxnSpPr/>
          <p:nvPr/>
        </p:nvCxnSpPr>
        <p:spPr>
          <a:xfrm flipV="1">
            <a:off x="4067726" y="2060848"/>
            <a:ext cx="864314" cy="753220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387 Conector recto de flecha"/>
          <p:cNvCxnSpPr/>
          <p:nvPr/>
        </p:nvCxnSpPr>
        <p:spPr>
          <a:xfrm flipV="1">
            <a:off x="683569" y="3684205"/>
            <a:ext cx="810053" cy="680899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 de texto 2"/>
          <p:cNvSpPr txBox="1">
            <a:spLocks noChangeArrowheads="1"/>
          </p:cNvSpPr>
          <p:nvPr/>
        </p:nvSpPr>
        <p:spPr bwMode="auto">
          <a:xfrm>
            <a:off x="251520" y="3382004"/>
            <a:ext cx="857797" cy="479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es-ES" sz="1000" dirty="0">
                <a:effectLst/>
                <a:latin typeface="Times New Roman"/>
                <a:ea typeface="Calibri"/>
                <a:cs typeface="Times New Roman"/>
              </a:rPr>
              <a:t>RWY </a:t>
            </a:r>
            <a:r>
              <a:rPr lang="es-ES" sz="1000" dirty="0" smtClean="0">
                <a:effectLst/>
                <a:latin typeface="Times New Roman"/>
                <a:ea typeface="Calibri"/>
                <a:cs typeface="Times New Roman"/>
              </a:rPr>
              <a:t>06L</a:t>
            </a:r>
            <a:endParaRPr lang="es-ES" sz="1100" dirty="0">
              <a:effectLst/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es-ES" sz="1000" dirty="0">
                <a:effectLst/>
                <a:latin typeface="Times New Roman"/>
                <a:ea typeface="Calibri"/>
                <a:cs typeface="Times New Roman"/>
              </a:rPr>
              <a:t>Llegadas</a:t>
            </a:r>
            <a:endParaRPr lang="es-E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1" name="Cuadro de texto 2"/>
          <p:cNvSpPr txBox="1">
            <a:spLocks noChangeArrowheads="1"/>
          </p:cNvSpPr>
          <p:nvPr/>
        </p:nvSpPr>
        <p:spPr bwMode="auto">
          <a:xfrm>
            <a:off x="4067726" y="1628800"/>
            <a:ext cx="857797" cy="479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es-ES" sz="1000" dirty="0">
                <a:effectLst/>
                <a:latin typeface="Times New Roman"/>
                <a:ea typeface="Calibri"/>
                <a:cs typeface="Times New Roman"/>
              </a:rPr>
              <a:t>RWY </a:t>
            </a:r>
            <a:r>
              <a:rPr lang="es-ES" sz="1000" dirty="0" smtClean="0">
                <a:effectLst/>
                <a:latin typeface="Times New Roman"/>
                <a:ea typeface="Calibri"/>
                <a:cs typeface="Times New Roman"/>
              </a:rPr>
              <a:t>06R</a:t>
            </a:r>
            <a:endParaRPr lang="es-ES" sz="1100" dirty="0">
              <a:effectLst/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es-ES" sz="1000" dirty="0" smtClean="0">
                <a:effectLst/>
                <a:latin typeface="Times New Roman"/>
                <a:ea typeface="Calibri"/>
                <a:cs typeface="Times New Roman"/>
              </a:rPr>
              <a:t>Salidas</a:t>
            </a:r>
            <a:endParaRPr lang="es-E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2" name="61 Imagen"/>
          <p:cNvPicPr/>
          <p:nvPr/>
        </p:nvPicPr>
        <p:blipFill rotWithShape="1">
          <a:blip r:embed="rId6"/>
          <a:srcRect l="49248" t="11933" r="3994" b="37208"/>
          <a:stretch/>
        </p:blipFill>
        <p:spPr bwMode="auto">
          <a:xfrm>
            <a:off x="5892296" y="1675796"/>
            <a:ext cx="2866809" cy="1753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3" name="62 Imagen"/>
          <p:cNvPicPr/>
          <p:nvPr/>
        </p:nvPicPr>
        <p:blipFill rotWithShape="1">
          <a:blip r:embed="rId7"/>
          <a:srcRect b="3933"/>
          <a:stretch/>
        </p:blipFill>
        <p:spPr>
          <a:xfrm>
            <a:off x="3131840" y="3312369"/>
            <a:ext cx="5792152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611560" y="1556792"/>
            <a:ext cx="84249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Además de simular tráficos con un modelo dinámico de EUROCONTROL…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cuenta con rutas aéreas de </a:t>
            </a:r>
            <a:r>
              <a:rPr lang="es-ES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Madrid y Barcelona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dispone de </a:t>
            </a:r>
            <a:r>
              <a:rPr lang="es-ES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SIDs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aproximaciones instrumentales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 restricciones de altitud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permite añadir un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Índice de coste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para la operación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se pueden seleccionar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descensos continuos o escalonados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almacena las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trazas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de los tráficos en un fichero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… acepta conexiones desde el simulador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X-</a:t>
            </a:r>
            <a:r>
              <a:rPr lang="es-ES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Plane</a:t>
            </a:r>
            <a:endParaRPr lang="es-E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44408" y="64440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728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FUTURO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87016" y="1772815"/>
            <a:ext cx="87494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Incorporación datos de la base de datos EADS, EUROCONTROL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Nuevos modelos de aeronaves y RPAS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 de tráficos – base de datos DDR2, EUROCONTROL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Simulación desde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 investigación de gestión automática ATC para la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172400" y="644404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11/11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7544" y="5085184"/>
            <a:ext cx="59766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resolución de conflictos -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Datalink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89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Rectángulo"/>
          <p:cNvSpPr/>
          <p:nvPr/>
        </p:nvSpPr>
        <p:spPr>
          <a:xfrm>
            <a:off x="0" y="3927783"/>
            <a:ext cx="9144000" cy="1481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0" y="-28653"/>
            <a:ext cx="9144000" cy="2521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3" name="22 Imagen" descr="Resultado de imagen de upv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48" y="404664"/>
            <a:ext cx="2304256" cy="82745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19 CuadroTexto"/>
          <p:cNvSpPr txBox="1"/>
          <p:nvPr/>
        </p:nvSpPr>
        <p:spPr>
          <a:xfrm>
            <a:off x="3275856" y="5155759"/>
            <a:ext cx="2638286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Davinia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González </a:t>
            </a:r>
            <a:r>
              <a:rPr lang="es-E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Morello</a:t>
            </a:r>
            <a:endParaRPr lang="es-ES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35 Imagen" descr="http://www.etsid.upv.es/wp-content/uploads/logos/etsi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27276"/>
            <a:ext cx="2736305" cy="58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2546445" y="2780928"/>
            <a:ext cx="4051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Gracias por su atención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256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DE COSTE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7" t="55551" r="29336" b="24414"/>
          <a:stretch/>
        </p:blipFill>
        <p:spPr bwMode="auto">
          <a:xfrm>
            <a:off x="2952452" y="5159449"/>
            <a:ext cx="6073254" cy="146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5" t="26073" r="8672" b="24674"/>
          <a:stretch/>
        </p:blipFill>
        <p:spPr bwMode="auto">
          <a:xfrm>
            <a:off x="328084" y="1772816"/>
            <a:ext cx="2216466" cy="277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4" t="24235" r="4862" b="25000"/>
          <a:stretch/>
        </p:blipFill>
        <p:spPr bwMode="auto">
          <a:xfrm>
            <a:off x="3491880" y="1772816"/>
            <a:ext cx="5328592" cy="303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99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303" b="22418"/>
          <a:stretch/>
        </p:blipFill>
        <p:spPr>
          <a:xfrm>
            <a:off x="-108520" y="0"/>
            <a:ext cx="9252520" cy="134389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DE COSTE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1343891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Captura de pantalla 2017-07-06 a las 8.44.17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56792"/>
            <a:ext cx="5184576" cy="492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04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579</Words>
  <Application>Microsoft Macintosh PowerPoint</Application>
  <PresentationFormat>Presentación en pantalla (4:3)</PresentationFormat>
  <Paragraphs>123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PROBLEMÁTICA</vt:lpstr>
      <vt:lpstr>PROBLEMÁTICA</vt:lpstr>
      <vt:lpstr>HERRAMIENTAS</vt:lpstr>
      <vt:lpstr>QUÉ SE HA DESARROLLADO</vt:lpstr>
      <vt:lpstr>QUÉ SE HA DESARROLLADO</vt:lpstr>
      <vt:lpstr>QUÉ SE HA DESARROLLADO</vt:lpstr>
      <vt:lpstr>¿PARA QUÉ SIRVE?                              USO DOCENTE</vt:lpstr>
      <vt:lpstr>¿PARA QUÉ SIRVE?                              USO EN INVESTIGACIÓN</vt:lpstr>
      <vt:lpstr>¿PARA QUÉ SIRVE?                              USO EN INVESTIGACIÓN</vt:lpstr>
      <vt:lpstr>CONCLUSIONES</vt:lpstr>
      <vt:lpstr>TRABAJO FUTURO</vt:lpstr>
      <vt:lpstr>Presentación de PowerPoint</vt:lpstr>
      <vt:lpstr>ÍNDICE DE COSTE</vt:lpstr>
      <vt:lpstr>ÍNDICE DE COSTE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Marta Ballester Collado ETSID</cp:lastModifiedBy>
  <cp:revision>57</cp:revision>
  <dcterms:created xsi:type="dcterms:W3CDTF">2017-06-30T16:50:39Z</dcterms:created>
  <dcterms:modified xsi:type="dcterms:W3CDTF">2017-07-06T06:57:41Z</dcterms:modified>
</cp:coreProperties>
</file>