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8" r:id="rId1"/>
  </p:sldMasterIdLst>
  <p:notesMasterIdLst>
    <p:notesMasterId r:id="rId20"/>
  </p:notesMasterIdLst>
  <p:sldIdLst>
    <p:sldId id="256" r:id="rId2"/>
    <p:sldId id="295" r:id="rId3"/>
    <p:sldId id="259" r:id="rId4"/>
    <p:sldId id="265" r:id="rId5"/>
    <p:sldId id="292" r:id="rId6"/>
    <p:sldId id="305" r:id="rId7"/>
    <p:sldId id="296" r:id="rId8"/>
    <p:sldId id="286" r:id="rId9"/>
    <p:sldId id="270" r:id="rId10"/>
    <p:sldId id="303" r:id="rId11"/>
    <p:sldId id="297" r:id="rId12"/>
    <p:sldId id="304" r:id="rId13"/>
    <p:sldId id="306" r:id="rId14"/>
    <p:sldId id="299" r:id="rId15"/>
    <p:sldId id="307" r:id="rId16"/>
    <p:sldId id="301" r:id="rId17"/>
    <p:sldId id="302" r:id="rId18"/>
    <p:sldId id="294" r:id="rId19"/>
  </p:sldIdLst>
  <p:sldSz cx="6858000" cy="5143500"/>
  <p:notesSz cx="6858000" cy="9144000"/>
  <p:embeddedFontLst>
    <p:embeddedFont>
      <p:font typeface="Lora" panose="020B0604020202020204" charset="0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Quattrocento Sans" panose="020B0502050000020003" pitchFamily="3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 de Windows" initials="UdW" lastIdx="5" clrIdx="0">
    <p:extLst>
      <p:ext uri="{19B8F6BF-5375-455C-9EA6-DF929625EA0E}">
        <p15:presenceInfo xmlns:p15="http://schemas.microsoft.com/office/powerpoint/2012/main" userId="Usuario de Windows" providerId="None"/>
      </p:ext>
    </p:extLst>
  </p:cmAuthor>
  <p:cmAuthor id="2" name="Nazariy Harvat" initials="NH" lastIdx="1" clrIdx="1">
    <p:extLst>
      <p:ext uri="{19B8F6BF-5375-455C-9EA6-DF929625EA0E}">
        <p15:presenceInfo xmlns:p15="http://schemas.microsoft.com/office/powerpoint/2012/main" userId="Nazariy Harva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F520C0F-84B9-47A0-92B2-D5A442428F48}">
  <a:tblStyle styleId="{1F520C0F-84B9-47A0-92B2-D5A442428F48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5" autoAdjust="0"/>
    <p:restoredTop sz="89767" autoAdjust="0"/>
  </p:normalViewPr>
  <p:slideViewPr>
    <p:cSldViewPr snapToGrid="0">
      <p:cViewPr>
        <p:scale>
          <a:sx n="62" d="100"/>
          <a:sy n="62" d="100"/>
        </p:scale>
        <p:origin x="198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0893956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4066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Shape 2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6347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46658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3636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Shape 2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88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02749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Shape 2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2660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Shape 2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734372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Shape 2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135454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Shape 2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636925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Shape 2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1449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Shape 2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058883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40264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Shape 2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56755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225891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Shape 2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172875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Shape 2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09881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Shape 37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Shape 3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36591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747475" y="2003893"/>
            <a:ext cx="3392774" cy="1159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700"/>
            </a:lvl1pPr>
            <a:lvl2pPr lvl="1">
              <a:spcBef>
                <a:spcPts val="0"/>
              </a:spcBef>
              <a:buSzPct val="100000"/>
              <a:defRPr sz="2700"/>
            </a:lvl2pPr>
            <a:lvl3pPr lvl="2">
              <a:spcBef>
                <a:spcPts val="0"/>
              </a:spcBef>
              <a:buSzPct val="100000"/>
              <a:defRPr sz="2700"/>
            </a:lvl3pPr>
            <a:lvl4pPr lvl="3">
              <a:spcBef>
                <a:spcPts val="0"/>
              </a:spcBef>
              <a:buSzPct val="100000"/>
              <a:defRPr sz="2700"/>
            </a:lvl4pPr>
            <a:lvl5pPr lvl="4">
              <a:spcBef>
                <a:spcPts val="0"/>
              </a:spcBef>
              <a:buSzPct val="100000"/>
              <a:defRPr sz="2700"/>
            </a:lvl5pPr>
            <a:lvl6pPr lvl="5">
              <a:spcBef>
                <a:spcPts val="0"/>
              </a:spcBef>
              <a:buSzPct val="100000"/>
              <a:defRPr sz="2700"/>
            </a:lvl6pPr>
            <a:lvl7pPr lvl="6">
              <a:spcBef>
                <a:spcPts val="0"/>
              </a:spcBef>
              <a:buSzPct val="100000"/>
              <a:defRPr sz="2700"/>
            </a:lvl7pPr>
            <a:lvl8pPr lvl="7">
              <a:spcBef>
                <a:spcPts val="0"/>
              </a:spcBef>
              <a:buSzPct val="100000"/>
              <a:defRPr sz="2700"/>
            </a:lvl8pPr>
            <a:lvl9pPr lvl="8">
              <a:spcBef>
                <a:spcPts val="0"/>
              </a:spcBef>
              <a:buSzPct val="100000"/>
              <a:defRPr sz="27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1516725" y="2815925"/>
            <a:ext cx="4193550" cy="784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1050">
                <a:highlight>
                  <a:srgbClr val="FFCD00"/>
                </a:highlight>
              </a:defRPr>
            </a:lvl1pPr>
            <a:lvl2pPr lvl="1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050">
                <a:solidFill>
                  <a:schemeClr val="dk2"/>
                </a:solidFill>
                <a:highlight>
                  <a:srgbClr val="FFCD00"/>
                </a:highlight>
              </a:defRPr>
            </a:lvl2pPr>
            <a:lvl3pPr lvl="2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050">
                <a:solidFill>
                  <a:schemeClr val="dk2"/>
                </a:solidFill>
                <a:highlight>
                  <a:srgbClr val="FFCD00"/>
                </a:highlight>
              </a:defRPr>
            </a:lvl3pPr>
            <a:lvl4pPr lvl="3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050">
                <a:solidFill>
                  <a:schemeClr val="dk2"/>
                </a:solidFill>
                <a:highlight>
                  <a:srgbClr val="FFCD00"/>
                </a:highlight>
              </a:defRPr>
            </a:lvl4pPr>
            <a:lvl5pPr lvl="4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050">
                <a:solidFill>
                  <a:schemeClr val="dk2"/>
                </a:solidFill>
                <a:highlight>
                  <a:srgbClr val="FFCD00"/>
                </a:highlight>
              </a:defRPr>
            </a:lvl5pPr>
            <a:lvl6pPr lvl="5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050">
                <a:solidFill>
                  <a:schemeClr val="dk2"/>
                </a:solidFill>
                <a:highlight>
                  <a:srgbClr val="FFCD00"/>
                </a:highlight>
              </a:defRPr>
            </a:lvl6pPr>
            <a:lvl7pPr lvl="6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050">
                <a:solidFill>
                  <a:schemeClr val="dk2"/>
                </a:solidFill>
                <a:highlight>
                  <a:srgbClr val="FFCD00"/>
                </a:highlight>
              </a:defRPr>
            </a:lvl7pPr>
            <a:lvl8pPr lvl="7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050">
                <a:solidFill>
                  <a:schemeClr val="dk2"/>
                </a:solidFill>
                <a:highlight>
                  <a:srgbClr val="FFCD00"/>
                </a:highlight>
              </a:defRPr>
            </a:lvl8pPr>
            <a:lvl9pPr lvl="8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050">
                <a:solidFill>
                  <a:schemeClr val="dk2"/>
                </a:solidFill>
                <a:highlight>
                  <a:srgbClr val="FFCD00"/>
                </a:highlight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1516671" y="1693528"/>
            <a:ext cx="2840849" cy="1159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SzPct val="100000"/>
              <a:defRPr sz="2250"/>
            </a:lvl1pPr>
            <a:lvl2pPr lvl="1" rtl="0">
              <a:spcBef>
                <a:spcPts val="0"/>
              </a:spcBef>
              <a:buSzPct val="100000"/>
              <a:defRPr sz="2250"/>
            </a:lvl2pPr>
            <a:lvl3pPr lvl="2" rtl="0">
              <a:spcBef>
                <a:spcPts val="0"/>
              </a:spcBef>
              <a:buSzPct val="100000"/>
              <a:defRPr sz="2250"/>
            </a:lvl3pPr>
            <a:lvl4pPr lvl="3" rtl="0">
              <a:spcBef>
                <a:spcPts val="0"/>
              </a:spcBef>
              <a:buSzPct val="100000"/>
              <a:defRPr sz="2250"/>
            </a:lvl4pPr>
            <a:lvl5pPr lvl="4" rtl="0">
              <a:spcBef>
                <a:spcPts val="0"/>
              </a:spcBef>
              <a:buSzPct val="100000"/>
              <a:defRPr sz="2250"/>
            </a:lvl5pPr>
            <a:lvl6pPr lvl="5" rtl="0">
              <a:spcBef>
                <a:spcPts val="0"/>
              </a:spcBef>
              <a:buSzPct val="100000"/>
              <a:defRPr sz="2250"/>
            </a:lvl6pPr>
            <a:lvl7pPr lvl="6" rtl="0">
              <a:spcBef>
                <a:spcPts val="0"/>
              </a:spcBef>
              <a:buSzPct val="100000"/>
              <a:defRPr sz="2250"/>
            </a:lvl7pPr>
            <a:lvl8pPr lvl="7" rtl="0">
              <a:spcBef>
                <a:spcPts val="0"/>
              </a:spcBef>
              <a:buSzPct val="100000"/>
              <a:defRPr sz="2250"/>
            </a:lvl8pPr>
            <a:lvl9pPr lvl="8" rtl="0">
              <a:spcBef>
                <a:spcPts val="0"/>
              </a:spcBef>
              <a:buSzPct val="100000"/>
              <a:defRPr sz="225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letely 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1035938" y="1616470"/>
            <a:ext cx="5107275" cy="3112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FFCD00"/>
              </a:buClr>
              <a:buSzPct val="100000"/>
              <a:buFont typeface="Quattrocento Sans"/>
              <a:buChar char="◉"/>
              <a:defRPr sz="24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480"/>
              </a:spcBef>
              <a:buClr>
                <a:srgbClr val="FFCD00"/>
              </a:buClr>
              <a:buSzPct val="100000"/>
              <a:buFont typeface="Quattrocento Sans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>
              <a:spcBef>
                <a:spcPts val="480"/>
              </a:spcBef>
              <a:buClr>
                <a:srgbClr val="FFCD00"/>
              </a:buClr>
              <a:buSzPct val="100000"/>
              <a:buFont typeface="Quattrocento Sans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title"/>
          </p:nvPr>
        </p:nvSpPr>
        <p:spPr>
          <a:xfrm>
            <a:off x="1035938" y="937121"/>
            <a:ext cx="5107275" cy="435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6" r:id="rId3"/>
    <p:sldLayoutId id="2147483657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ctrTitle"/>
          </p:nvPr>
        </p:nvSpPr>
        <p:spPr>
          <a:xfrm>
            <a:off x="553863" y="995060"/>
            <a:ext cx="4989688" cy="1933545"/>
          </a:xfrm>
          <a:prstGeom prst="rect">
            <a:avLst/>
          </a:prstGeom>
        </p:spPr>
        <p:txBody>
          <a:bodyPr lIns="68569" tIns="68569" rIns="68569" bIns="68569" anchor="b" anchorCtr="0">
            <a:noAutofit/>
          </a:bodyPr>
          <a:lstStyle/>
          <a:p>
            <a:pPr lvl="0"/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Desarrollo de un sistema para la recepción de la señal </a:t>
            </a:r>
            <a:r>
              <a:rPr lang="es-E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transpondedor</a:t>
            </a:r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 y para la presentación y transmisión de datos radar</a:t>
            </a:r>
            <a:endParaRPr lang="e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Shape 111"/>
          <p:cNvSpPr txBox="1">
            <a:spLocks/>
          </p:cNvSpPr>
          <p:nvPr/>
        </p:nvSpPr>
        <p:spPr>
          <a:xfrm>
            <a:off x="553862" y="1617651"/>
            <a:ext cx="5107275" cy="290243"/>
          </a:xfrm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1350" dirty="0">
                <a:latin typeface="Calibri" panose="020F0502020204030204" pitchFamily="34" charset="0"/>
                <a:cs typeface="Calibri" panose="020F0502020204030204" pitchFamily="34" charset="0"/>
              </a:rPr>
              <a:t>Trabajo de Fin de Grado</a:t>
            </a:r>
            <a:endParaRPr lang="en-US" sz="13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Shape 111"/>
          <p:cNvSpPr txBox="1">
            <a:spLocks/>
          </p:cNvSpPr>
          <p:nvPr/>
        </p:nvSpPr>
        <p:spPr>
          <a:xfrm>
            <a:off x="553862" y="3406074"/>
            <a:ext cx="5107275" cy="290243"/>
          </a:xfrm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1350" dirty="0" smtClean="0">
                <a:latin typeface="Calibri" panose="020F0502020204030204" pitchFamily="34" charset="0"/>
                <a:cs typeface="Calibri" panose="020F0502020204030204" pitchFamily="34" charset="0"/>
              </a:rPr>
              <a:t>Autor: Nazariy </a:t>
            </a:r>
            <a:r>
              <a:rPr lang="es-ES" sz="1350" dirty="0" err="1">
                <a:latin typeface="Calibri" panose="020F0502020204030204" pitchFamily="34" charset="0"/>
                <a:cs typeface="Calibri" panose="020F0502020204030204" pitchFamily="34" charset="0"/>
              </a:rPr>
              <a:t>Harvat</a:t>
            </a:r>
            <a:endParaRPr lang="en-US" sz="13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Shape 111"/>
          <p:cNvSpPr txBox="1">
            <a:spLocks/>
          </p:cNvSpPr>
          <p:nvPr/>
        </p:nvSpPr>
        <p:spPr>
          <a:xfrm>
            <a:off x="553857" y="4364920"/>
            <a:ext cx="5107275" cy="290243"/>
          </a:xfrm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1200" dirty="0">
                <a:latin typeface="Calibri" panose="020F0502020204030204" pitchFamily="34" charset="0"/>
                <a:cs typeface="Calibri" panose="020F0502020204030204" pitchFamily="34" charset="0"/>
              </a:rPr>
              <a:t>Grado en Ingeniería Aeroespacial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Shape 111"/>
          <p:cNvSpPr txBox="1">
            <a:spLocks/>
          </p:cNvSpPr>
          <p:nvPr/>
        </p:nvSpPr>
        <p:spPr>
          <a:xfrm>
            <a:off x="1192941" y="4358314"/>
            <a:ext cx="5107275" cy="290243"/>
          </a:xfrm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s-ES" sz="1200" dirty="0">
                <a:latin typeface="Calibri" panose="020F0502020204030204" pitchFamily="34" charset="0"/>
                <a:cs typeface="Calibri" panose="020F0502020204030204" pitchFamily="34" charset="0"/>
              </a:rPr>
              <a:t>XX/07/2017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Shape 111"/>
          <p:cNvSpPr txBox="1">
            <a:spLocks/>
          </p:cNvSpPr>
          <p:nvPr/>
        </p:nvSpPr>
        <p:spPr>
          <a:xfrm>
            <a:off x="553861" y="3696316"/>
            <a:ext cx="5107275" cy="290243"/>
          </a:xfrm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1350" dirty="0" smtClean="0">
                <a:latin typeface="Calibri" panose="020F0502020204030204" pitchFamily="34" charset="0"/>
                <a:cs typeface="Calibri" panose="020F0502020204030204" pitchFamily="34" charset="0"/>
              </a:rPr>
              <a:t>Tutor: Juan Antonio Vila </a:t>
            </a:r>
            <a:r>
              <a:rPr lang="es-ES" sz="135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Carbó</a:t>
            </a:r>
            <a:endParaRPr lang="en-US" sz="13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Shape 111"/>
          <p:cNvSpPr txBox="1">
            <a:spLocks/>
          </p:cNvSpPr>
          <p:nvPr/>
        </p:nvSpPr>
        <p:spPr>
          <a:xfrm>
            <a:off x="553858" y="3975652"/>
            <a:ext cx="5107275" cy="290243"/>
          </a:xfrm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1350" dirty="0" smtClean="0">
                <a:latin typeface="Calibri" panose="020F0502020204030204" pitchFamily="34" charset="0"/>
                <a:cs typeface="Calibri" panose="020F0502020204030204" pitchFamily="34" charset="0"/>
              </a:rPr>
              <a:t>Cotutor: Pedro Yuste Pérez</a:t>
            </a:r>
            <a:endParaRPr lang="en-US" sz="13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0" y="5042755"/>
            <a:ext cx="6866981" cy="123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ángulo 21"/>
          <p:cNvSpPr/>
          <p:nvPr/>
        </p:nvSpPr>
        <p:spPr>
          <a:xfrm>
            <a:off x="-8981" y="-6069"/>
            <a:ext cx="6866981" cy="123424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hape 17"/>
          <p:cNvCxnSpPr/>
          <p:nvPr/>
        </p:nvCxnSpPr>
        <p:spPr>
          <a:xfrm>
            <a:off x="0" y="3176176"/>
            <a:ext cx="6866981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hape 167"/>
          <p:cNvCxnSpPr/>
          <p:nvPr/>
        </p:nvCxnSpPr>
        <p:spPr>
          <a:xfrm>
            <a:off x="-4837" y="2945622"/>
            <a:ext cx="686294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1" name="Rectángulo 50"/>
          <p:cNvSpPr/>
          <p:nvPr/>
        </p:nvSpPr>
        <p:spPr>
          <a:xfrm>
            <a:off x="968784" y="2797226"/>
            <a:ext cx="1791669" cy="3680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hape 167"/>
          <p:cNvCxnSpPr/>
          <p:nvPr/>
        </p:nvCxnSpPr>
        <p:spPr>
          <a:xfrm>
            <a:off x="-4837" y="2463215"/>
            <a:ext cx="686294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0" name="Rectángulo 49"/>
          <p:cNvSpPr/>
          <p:nvPr/>
        </p:nvSpPr>
        <p:spPr>
          <a:xfrm>
            <a:off x="952500" y="2418224"/>
            <a:ext cx="1626798" cy="3680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hape 167"/>
          <p:cNvCxnSpPr/>
          <p:nvPr/>
        </p:nvCxnSpPr>
        <p:spPr>
          <a:xfrm>
            <a:off x="-38096" y="1962993"/>
            <a:ext cx="686294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8" name="Rectángulo 47"/>
          <p:cNvSpPr/>
          <p:nvPr/>
        </p:nvSpPr>
        <p:spPr>
          <a:xfrm>
            <a:off x="968784" y="1863048"/>
            <a:ext cx="2257496" cy="3680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hape 167"/>
          <p:cNvCxnSpPr/>
          <p:nvPr/>
        </p:nvCxnSpPr>
        <p:spPr>
          <a:xfrm>
            <a:off x="-38096" y="1463270"/>
            <a:ext cx="686294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7" name="Rectángulo 6"/>
          <p:cNvSpPr/>
          <p:nvPr/>
        </p:nvSpPr>
        <p:spPr>
          <a:xfrm>
            <a:off x="968784" y="1321897"/>
            <a:ext cx="2630450" cy="3680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hape 98"/>
          <p:cNvSpPr txBox="1">
            <a:spLocks/>
          </p:cNvSpPr>
          <p:nvPr/>
        </p:nvSpPr>
        <p:spPr>
          <a:xfrm>
            <a:off x="831224" y="96541"/>
            <a:ext cx="3077495" cy="474446"/>
          </a:xfrm>
          <a:prstGeom prst="rect">
            <a:avLst/>
          </a:prstGeom>
        </p:spPr>
        <p:txBody>
          <a:bodyPr lIns="68569" tIns="68569" rIns="68569" bIns="68569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Índice</a:t>
            </a:r>
            <a:endParaRPr lang="en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lipse 13"/>
          <p:cNvSpPr/>
          <p:nvPr/>
        </p:nvSpPr>
        <p:spPr>
          <a:xfrm>
            <a:off x="245654" y="96541"/>
            <a:ext cx="523511" cy="523511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Shape 448"/>
          <p:cNvGrpSpPr/>
          <p:nvPr/>
        </p:nvGrpSpPr>
        <p:grpSpPr>
          <a:xfrm>
            <a:off x="371977" y="193144"/>
            <a:ext cx="270863" cy="330304"/>
            <a:chOff x="596350" y="929175"/>
            <a:chExt cx="407950" cy="497475"/>
          </a:xfrm>
        </p:grpSpPr>
        <p:sp>
          <p:nvSpPr>
            <p:cNvPr id="24" name="Shape 449"/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0" t="0" r="0" b="0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5" name="Shape 450"/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0" t="0" r="0" b="0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" name="Shape 451"/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0" t="0" r="0" b="0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" name="Shape 452"/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9" name="Shape 453"/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0" name="Shape 454"/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" name="Shape 455"/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0" t="0" r="0" b="0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" name="CuadroTexto 2"/>
          <p:cNvSpPr txBox="1"/>
          <p:nvPr/>
        </p:nvSpPr>
        <p:spPr>
          <a:xfrm>
            <a:off x="1407776" y="1120847"/>
            <a:ext cx="566467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Motivación y objetivos</a:t>
            </a:r>
          </a:p>
          <a:p>
            <a:pPr>
              <a:lnSpc>
                <a:spcPct val="200000"/>
              </a:lnSpc>
            </a:pPr>
            <a:r>
              <a:rPr lang="es-ES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Diseño del sistema</a:t>
            </a:r>
          </a:p>
          <a:p>
            <a:pPr>
              <a:lnSpc>
                <a:spcPct val="200000"/>
              </a:lnSpc>
            </a:pPr>
            <a:r>
              <a:rPr lang="es-ES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Resultados</a:t>
            </a:r>
          </a:p>
          <a:p>
            <a:pPr>
              <a:lnSpc>
                <a:spcPct val="200000"/>
              </a:lnSpc>
            </a:pPr>
            <a:r>
              <a:rPr lang="es-ES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Conclusiones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Elipse 36"/>
          <p:cNvSpPr/>
          <p:nvPr/>
        </p:nvSpPr>
        <p:spPr>
          <a:xfrm>
            <a:off x="1060915" y="1279268"/>
            <a:ext cx="368004" cy="368004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  <a:latin typeface="Lora" panose="020B0604020202020204" charset="0"/>
              </a:rPr>
              <a:t>1</a:t>
            </a:r>
            <a:endParaRPr lang="en-US" b="1" dirty="0">
              <a:solidFill>
                <a:schemeClr val="tx1"/>
              </a:solidFill>
              <a:latin typeface="Lora" panose="020B0604020202020204" charset="0"/>
            </a:endParaRPr>
          </a:p>
        </p:txBody>
      </p:sp>
      <p:sp>
        <p:nvSpPr>
          <p:cNvPr id="38" name="Elipse 37"/>
          <p:cNvSpPr/>
          <p:nvPr/>
        </p:nvSpPr>
        <p:spPr>
          <a:xfrm>
            <a:off x="1060915" y="1772632"/>
            <a:ext cx="368004" cy="368004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  <a:latin typeface="Lora" panose="020B0604020202020204" charset="0"/>
              </a:rPr>
              <a:t>2</a:t>
            </a:r>
            <a:endParaRPr lang="en-US" b="1" dirty="0">
              <a:solidFill>
                <a:schemeClr val="tx1"/>
              </a:solidFill>
              <a:latin typeface="Lora" panose="020B0604020202020204" charset="0"/>
            </a:endParaRPr>
          </a:p>
        </p:txBody>
      </p:sp>
      <p:sp>
        <p:nvSpPr>
          <p:cNvPr id="40" name="Elipse 39"/>
          <p:cNvSpPr/>
          <p:nvPr/>
        </p:nvSpPr>
        <p:spPr>
          <a:xfrm>
            <a:off x="1060915" y="2279213"/>
            <a:ext cx="368004" cy="368004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  <a:latin typeface="Lora" panose="020B0604020202020204" charset="0"/>
              </a:rPr>
              <a:t>3</a:t>
            </a:r>
            <a:endParaRPr lang="en-US" b="1" dirty="0">
              <a:solidFill>
                <a:schemeClr val="tx1"/>
              </a:solidFill>
              <a:latin typeface="Lora" panose="020B0604020202020204" charset="0"/>
            </a:endParaRPr>
          </a:p>
        </p:txBody>
      </p:sp>
      <p:sp>
        <p:nvSpPr>
          <p:cNvPr id="41" name="Elipse 40"/>
          <p:cNvSpPr/>
          <p:nvPr/>
        </p:nvSpPr>
        <p:spPr>
          <a:xfrm>
            <a:off x="1060915" y="2748612"/>
            <a:ext cx="368004" cy="368004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  <a:latin typeface="Lora" panose="020B0604020202020204" charset="0"/>
              </a:rPr>
              <a:t>4</a:t>
            </a:r>
            <a:endParaRPr lang="en-US" b="1" dirty="0">
              <a:solidFill>
                <a:schemeClr val="tx1"/>
              </a:solidFill>
              <a:latin typeface="Lora" panose="020B0604020202020204" charset="0"/>
            </a:endParaRPr>
          </a:p>
        </p:txBody>
      </p:sp>
      <p:sp>
        <p:nvSpPr>
          <p:cNvPr id="6" name="Triángulo rectángulo 5"/>
          <p:cNvSpPr/>
          <p:nvPr/>
        </p:nvSpPr>
        <p:spPr>
          <a:xfrm flipH="1">
            <a:off x="6350000" y="2404592"/>
            <a:ext cx="508000" cy="273890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riángulo rectángulo 41"/>
          <p:cNvSpPr/>
          <p:nvPr/>
        </p:nvSpPr>
        <p:spPr>
          <a:xfrm rot="10800000">
            <a:off x="6350000" y="14952"/>
            <a:ext cx="508000" cy="2738907"/>
          </a:xfrm>
          <a:prstGeom prst="rtTriangl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984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ctrTitle"/>
          </p:nvPr>
        </p:nvSpPr>
        <p:spPr>
          <a:xfrm>
            <a:off x="1336955" y="2441600"/>
            <a:ext cx="4184089" cy="474446"/>
          </a:xfrm>
          <a:prstGeom prst="rect">
            <a:avLst/>
          </a:prstGeom>
        </p:spPr>
        <p:txBody>
          <a:bodyPr lIns="68569" tIns="68569" rIns="68569" bIns="68569" anchor="b" anchorCtr="0">
            <a:noAutofit/>
          </a:bodyPr>
          <a:lstStyle/>
          <a:p>
            <a:r>
              <a:rPr lang="en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Motivación y objetivos</a:t>
            </a:r>
            <a:endParaRPr lang="e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ipse 4"/>
          <p:cNvSpPr/>
          <p:nvPr/>
        </p:nvSpPr>
        <p:spPr>
          <a:xfrm>
            <a:off x="799868" y="2404966"/>
            <a:ext cx="523511" cy="523511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250" b="1" dirty="0" smtClean="0">
                <a:solidFill>
                  <a:schemeClr val="tx1"/>
                </a:solidFill>
                <a:latin typeface="Quattrocento Sans" panose="020B0502050000020003" pitchFamily="34" charset="0"/>
              </a:rPr>
              <a:t>1</a:t>
            </a:r>
            <a:endParaRPr lang="en-US" sz="2250" b="1" dirty="0">
              <a:solidFill>
                <a:schemeClr val="tx1"/>
              </a:solidFill>
              <a:latin typeface="Quattrocento Sans" panose="020B0502050000020003" pitchFamily="34" charset="0"/>
            </a:endParaRPr>
          </a:p>
        </p:txBody>
      </p:sp>
      <p:cxnSp>
        <p:nvCxnSpPr>
          <p:cNvPr id="14" name="Shape 17"/>
          <p:cNvCxnSpPr/>
          <p:nvPr/>
        </p:nvCxnSpPr>
        <p:spPr>
          <a:xfrm>
            <a:off x="4421167" y="2678823"/>
            <a:ext cx="2436833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5" name="Shape 17"/>
          <p:cNvCxnSpPr/>
          <p:nvPr/>
        </p:nvCxnSpPr>
        <p:spPr>
          <a:xfrm>
            <a:off x="0" y="2678823"/>
            <a:ext cx="684702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4" name="Rectángulo 23"/>
          <p:cNvSpPr/>
          <p:nvPr/>
        </p:nvSpPr>
        <p:spPr>
          <a:xfrm>
            <a:off x="0" y="0"/>
            <a:ext cx="6858000" cy="2319063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ángulo 27"/>
          <p:cNvSpPr/>
          <p:nvPr/>
        </p:nvSpPr>
        <p:spPr>
          <a:xfrm>
            <a:off x="0" y="2999603"/>
            <a:ext cx="6858000" cy="21438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ortar rectángulo de esquina del mismo lado 24"/>
          <p:cNvSpPr/>
          <p:nvPr/>
        </p:nvSpPr>
        <p:spPr>
          <a:xfrm>
            <a:off x="684702" y="2222598"/>
            <a:ext cx="3736469" cy="167591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ortar rectángulo de esquina del mismo lado 29"/>
          <p:cNvSpPr/>
          <p:nvPr/>
        </p:nvSpPr>
        <p:spPr>
          <a:xfrm rot="10800000">
            <a:off x="684698" y="2928476"/>
            <a:ext cx="3736469" cy="167591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7" name="Shape 167"/>
          <p:cNvCxnSpPr/>
          <p:nvPr/>
        </p:nvCxnSpPr>
        <p:spPr>
          <a:xfrm>
            <a:off x="-4837" y="1204054"/>
            <a:ext cx="686294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66" name="Shape 166"/>
          <p:cNvSpPr txBox="1">
            <a:spLocks noGrp="1"/>
          </p:cNvSpPr>
          <p:nvPr>
            <p:ph type="body" idx="4294967295"/>
          </p:nvPr>
        </p:nvSpPr>
        <p:spPr>
          <a:xfrm>
            <a:off x="3426638" y="1574941"/>
            <a:ext cx="2659837" cy="2643459"/>
          </a:xfrm>
          <a:prstGeom prst="rect">
            <a:avLst/>
          </a:prstGeom>
        </p:spPr>
        <p:txBody>
          <a:bodyPr lIns="68569" tIns="68569" rIns="68569" bIns="68569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ct val="55000"/>
              <a:buNone/>
            </a:pPr>
            <a:r>
              <a:rPr lang="en" sz="1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lang="en" sz="1500" b="1" dirty="0">
                <a:latin typeface="Calibri" panose="020F0502020204030204" pitchFamily="34" charset="0"/>
                <a:cs typeface="Calibri" panose="020F0502020204030204" pitchFamily="34" charset="0"/>
              </a:rPr>
              <a:t>objetivo es </a:t>
            </a:r>
            <a:r>
              <a:rPr lang="en" sz="1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ofrecer un</a:t>
            </a:r>
            <a:r>
              <a:rPr lang="en" sz="1500" b="1" dirty="0" smtClean="0">
                <a:solidFill>
                  <a:schemeClr val="dk1"/>
                </a:solidFill>
                <a:highlight>
                  <a:srgbClr val="FFCD00"/>
                </a:highlight>
                <a:latin typeface="Calibri" panose="020F0502020204030204" pitchFamily="34" charset="0"/>
                <a:ea typeface="Lora"/>
                <a:cs typeface="Calibri" panose="020F0502020204030204" pitchFamily="34" charset="0"/>
                <a:sym typeface="Lora"/>
              </a:rPr>
              <a:t> servicio telemático de radar con información de vigilancia</a:t>
            </a:r>
            <a:r>
              <a:rPr lang="en" sz="1500" b="1" dirty="0">
                <a:solidFill>
                  <a:schemeClr val="dk1"/>
                </a:solidFill>
                <a:highlight>
                  <a:srgbClr val="FFCD00"/>
                </a:highlight>
                <a:latin typeface="Calibri" panose="020F0502020204030204" pitchFamily="34" charset="0"/>
                <a:ea typeface="Lora"/>
                <a:cs typeface="Calibri" panose="020F0502020204030204" pitchFamily="34" charset="0"/>
                <a:sym typeface="Lora"/>
              </a:rPr>
              <a:t> </a:t>
            </a:r>
            <a:r>
              <a:rPr lang="en-US" sz="1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" sz="1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rocedente de las aeronaves que sobrevuelan todo el territorio español.</a:t>
            </a:r>
            <a:endParaRPr lang="e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ct val="55000"/>
              <a:buNone/>
            </a:pPr>
            <a:endParaRPr lang="en" sz="15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ct val="55000"/>
              <a:buNone/>
            </a:pPr>
            <a:r>
              <a:rPr lang="en" sz="1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Basado en:</a:t>
            </a:r>
          </a:p>
          <a:p>
            <a:pPr marL="285750" indent="-285750">
              <a:spcBef>
                <a:spcPts val="0"/>
              </a:spcBef>
              <a:buClr>
                <a:schemeClr val="dk1"/>
              </a:buClr>
              <a:buSzPct val="55000"/>
            </a:pPr>
            <a:r>
              <a:rPr lang="en" sz="1500" dirty="0" smtClean="0">
                <a:latin typeface="Calibri" panose="020F0502020204030204" pitchFamily="34" charset="0"/>
                <a:cs typeface="Calibri" panose="020F0502020204030204" pitchFamily="34" charset="0"/>
              </a:rPr>
              <a:t>Ubicación de antenas para dar cobertura a zonas geográficas cocretas.</a:t>
            </a:r>
          </a:p>
          <a:p>
            <a:pPr marL="285750" indent="-285750">
              <a:spcBef>
                <a:spcPts val="0"/>
              </a:spcBef>
              <a:buClr>
                <a:schemeClr val="dk1"/>
              </a:buClr>
              <a:buSzPct val="55000"/>
            </a:pPr>
            <a:r>
              <a:rPr lang="en" sz="1500" dirty="0" smtClean="0">
                <a:latin typeface="Calibri" panose="020F0502020204030204" pitchFamily="34" charset="0"/>
                <a:cs typeface="Calibri" panose="020F0502020204030204" pitchFamily="34" charset="0"/>
              </a:rPr>
              <a:t>Integración de la información mediante una apicación informática.</a:t>
            </a:r>
          </a:p>
        </p:txBody>
      </p:sp>
      <p:sp>
        <p:nvSpPr>
          <p:cNvPr id="14" name="Shape 98"/>
          <p:cNvSpPr txBox="1">
            <a:spLocks/>
          </p:cNvSpPr>
          <p:nvPr/>
        </p:nvSpPr>
        <p:spPr>
          <a:xfrm>
            <a:off x="831224" y="96541"/>
            <a:ext cx="3077495" cy="474446"/>
          </a:xfrm>
          <a:prstGeom prst="rect">
            <a:avLst/>
          </a:prstGeom>
        </p:spPr>
        <p:txBody>
          <a:bodyPr lIns="68569" tIns="68569" rIns="68569" bIns="68569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Motivación y objetivos</a:t>
            </a:r>
            <a:endParaRPr lang="en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Elipse 14"/>
          <p:cNvSpPr/>
          <p:nvPr/>
        </p:nvSpPr>
        <p:spPr>
          <a:xfrm>
            <a:off x="245654" y="96541"/>
            <a:ext cx="523511" cy="523511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07" y="1024569"/>
            <a:ext cx="2713291" cy="2713291"/>
          </a:xfrm>
          <a:prstGeom prst="rect">
            <a:avLst/>
          </a:prstGeom>
        </p:spPr>
      </p:pic>
      <p:sp>
        <p:nvSpPr>
          <p:cNvPr id="24" name="Triángulo rectángulo 23"/>
          <p:cNvSpPr/>
          <p:nvPr/>
        </p:nvSpPr>
        <p:spPr>
          <a:xfrm flipH="1">
            <a:off x="6350000" y="2404592"/>
            <a:ext cx="508000" cy="273890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riángulo rectángulo 24"/>
          <p:cNvSpPr/>
          <p:nvPr/>
        </p:nvSpPr>
        <p:spPr>
          <a:xfrm rot="10800000">
            <a:off x="6350000" y="14952"/>
            <a:ext cx="508000" cy="2738907"/>
          </a:xfrm>
          <a:prstGeom prst="rtTriangl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hape 167"/>
          <p:cNvCxnSpPr/>
          <p:nvPr/>
        </p:nvCxnSpPr>
        <p:spPr>
          <a:xfrm>
            <a:off x="-4837" y="4640085"/>
            <a:ext cx="686294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8" name="Shape 167"/>
          <p:cNvCxnSpPr/>
          <p:nvPr/>
        </p:nvCxnSpPr>
        <p:spPr>
          <a:xfrm>
            <a:off x="0" y="3031659"/>
            <a:ext cx="686294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7" name="Shape 167"/>
          <p:cNvCxnSpPr/>
          <p:nvPr/>
        </p:nvCxnSpPr>
        <p:spPr>
          <a:xfrm>
            <a:off x="-4837" y="1364692"/>
            <a:ext cx="686294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2" name="Shape 252"/>
          <p:cNvSpPr txBox="1">
            <a:spLocks/>
          </p:cNvSpPr>
          <p:nvPr/>
        </p:nvSpPr>
        <p:spPr>
          <a:xfrm>
            <a:off x="831224" y="1200588"/>
            <a:ext cx="4101677" cy="326699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en" sz="1800" dirty="0" smtClean="0">
                <a:highlight>
                  <a:srgbClr val="FFCD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Investigación</a:t>
            </a:r>
            <a:endParaRPr lang="en" sz="1800" dirty="0">
              <a:highlight>
                <a:srgbClr val="FFCD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757727" y="1670863"/>
            <a:ext cx="15696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Flujos de tráfico,</a:t>
            </a:r>
          </a:p>
          <a:p>
            <a:pPr algn="ctr"/>
            <a:r>
              <a:rPr lang="es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incidencias, etc.</a:t>
            </a:r>
          </a:p>
        </p:txBody>
      </p:sp>
      <p:sp>
        <p:nvSpPr>
          <p:cNvPr id="23" name="Shape 252"/>
          <p:cNvSpPr txBox="1">
            <a:spLocks/>
          </p:cNvSpPr>
          <p:nvPr/>
        </p:nvSpPr>
        <p:spPr>
          <a:xfrm>
            <a:off x="4371856" y="1200587"/>
            <a:ext cx="4101677" cy="326699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en" sz="1800" dirty="0" smtClean="0">
                <a:highlight>
                  <a:srgbClr val="FFCD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Aplicaciones</a:t>
            </a:r>
            <a:endParaRPr lang="en" sz="1800" dirty="0">
              <a:highlight>
                <a:srgbClr val="FFCD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4077196" y="1626398"/>
            <a:ext cx="19077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Información sobre el tráfico aéreo en la zona de cobertura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Shape 252"/>
          <p:cNvSpPr txBox="1">
            <a:spLocks/>
          </p:cNvSpPr>
          <p:nvPr/>
        </p:nvSpPr>
        <p:spPr>
          <a:xfrm>
            <a:off x="1386555" y="2868310"/>
            <a:ext cx="4101677" cy="326699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pPr algn="ctr"/>
            <a:r>
              <a:rPr lang="en" sz="1800" dirty="0" smtClean="0">
                <a:highlight>
                  <a:srgbClr val="FFCD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Docencia</a:t>
            </a:r>
            <a:endParaRPr lang="en" sz="1800" dirty="0">
              <a:highlight>
                <a:srgbClr val="FFCD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2209144" y="3353406"/>
            <a:ext cx="23255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Prácticas de laboratorio en las asignaturas relacionadas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Shape 577"/>
          <p:cNvGrpSpPr/>
          <p:nvPr/>
        </p:nvGrpSpPr>
        <p:grpSpPr>
          <a:xfrm>
            <a:off x="1519533" y="826797"/>
            <a:ext cx="257161" cy="262551"/>
            <a:chOff x="3951850" y="2985350"/>
            <a:chExt cx="407950" cy="416500"/>
          </a:xfrm>
        </p:grpSpPr>
        <p:sp>
          <p:nvSpPr>
            <p:cNvPr id="29" name="Shape 578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0" t="0" r="0" b="0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0" name="Shape 579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0" t="0" r="0" b="0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1" name="Shape 580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0" t="0" r="0" b="0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2" name="Shape 581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0" t="0" r="0" b="0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sp>
        <p:nvSpPr>
          <p:cNvPr id="33" name="Shape 569"/>
          <p:cNvSpPr/>
          <p:nvPr/>
        </p:nvSpPr>
        <p:spPr>
          <a:xfrm>
            <a:off x="5023592" y="795341"/>
            <a:ext cx="186559" cy="323193"/>
          </a:xfrm>
          <a:custGeom>
            <a:avLst/>
            <a:gdLst/>
            <a:ahLst/>
            <a:cxnLst/>
            <a:rect l="0" t="0" r="0" b="0"/>
            <a:pathLst>
              <a:path w="11838" h="20508" fill="none" extrusionOk="0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w="9525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endParaRPr sz="1050"/>
          </a:p>
        </p:txBody>
      </p:sp>
      <p:grpSp>
        <p:nvGrpSpPr>
          <p:cNvPr id="34" name="Shape 456"/>
          <p:cNvGrpSpPr/>
          <p:nvPr/>
        </p:nvGrpSpPr>
        <p:grpSpPr>
          <a:xfrm>
            <a:off x="3306495" y="2531923"/>
            <a:ext cx="261794" cy="224161"/>
            <a:chOff x="1934025" y="1001650"/>
            <a:chExt cx="415300" cy="355600"/>
          </a:xfrm>
        </p:grpSpPr>
        <p:sp>
          <p:nvSpPr>
            <p:cNvPr id="35" name="Shape 457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0" t="0" r="0" b="0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6" name="Shape 458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0" t="0" r="0" b="0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7" name="Shape 459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0" t="0" r="0" b="0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8" name="Shape 460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0" t="0" r="0" b="0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sp>
        <p:nvSpPr>
          <p:cNvPr id="43" name="Triángulo rectángulo 42"/>
          <p:cNvSpPr/>
          <p:nvPr/>
        </p:nvSpPr>
        <p:spPr>
          <a:xfrm flipH="1">
            <a:off x="6350000" y="2404592"/>
            <a:ext cx="508000" cy="273890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riángulo rectángulo 43"/>
          <p:cNvSpPr/>
          <p:nvPr/>
        </p:nvSpPr>
        <p:spPr>
          <a:xfrm rot="10800000">
            <a:off x="6350000" y="14952"/>
            <a:ext cx="508000" cy="2738907"/>
          </a:xfrm>
          <a:prstGeom prst="rtTriangl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Shape 252"/>
          <p:cNvSpPr txBox="1">
            <a:spLocks/>
          </p:cNvSpPr>
          <p:nvPr/>
        </p:nvSpPr>
        <p:spPr>
          <a:xfrm>
            <a:off x="1974601" y="4494807"/>
            <a:ext cx="2908799" cy="326699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pPr algn="ctr"/>
            <a:r>
              <a:rPr lang="en" sz="2200" dirty="0" smtClean="0">
                <a:highlight>
                  <a:srgbClr val="FFCD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Usos del sistema</a:t>
            </a:r>
            <a:endParaRPr lang="en" sz="2200" dirty="0">
              <a:highlight>
                <a:srgbClr val="FFCD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Shape 98"/>
          <p:cNvSpPr txBox="1">
            <a:spLocks/>
          </p:cNvSpPr>
          <p:nvPr/>
        </p:nvSpPr>
        <p:spPr>
          <a:xfrm>
            <a:off x="831224" y="96541"/>
            <a:ext cx="3077495" cy="474446"/>
          </a:xfrm>
          <a:prstGeom prst="rect">
            <a:avLst/>
          </a:prstGeom>
        </p:spPr>
        <p:txBody>
          <a:bodyPr lIns="68569" tIns="68569" rIns="68569" bIns="68569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Motivación y objetivos</a:t>
            </a:r>
            <a:endParaRPr lang="en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Elipse 39"/>
          <p:cNvSpPr/>
          <p:nvPr/>
        </p:nvSpPr>
        <p:spPr>
          <a:xfrm>
            <a:off x="245654" y="96541"/>
            <a:ext cx="523511" cy="523511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567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ctrTitle"/>
          </p:nvPr>
        </p:nvSpPr>
        <p:spPr>
          <a:xfrm>
            <a:off x="1336955" y="2441600"/>
            <a:ext cx="4184089" cy="474446"/>
          </a:xfrm>
          <a:prstGeom prst="rect">
            <a:avLst/>
          </a:prstGeom>
        </p:spPr>
        <p:txBody>
          <a:bodyPr lIns="68569" tIns="68569" rIns="68569" bIns="68569" anchor="b" anchorCtr="0">
            <a:noAutofit/>
          </a:bodyPr>
          <a:lstStyle/>
          <a:p>
            <a:r>
              <a:rPr lang="en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Diseño del sistema</a:t>
            </a:r>
            <a:endParaRPr lang="e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ipse 4"/>
          <p:cNvSpPr/>
          <p:nvPr/>
        </p:nvSpPr>
        <p:spPr>
          <a:xfrm>
            <a:off x="799868" y="2404966"/>
            <a:ext cx="523511" cy="523511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25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225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" name="Shape 17"/>
          <p:cNvCxnSpPr/>
          <p:nvPr/>
        </p:nvCxnSpPr>
        <p:spPr>
          <a:xfrm>
            <a:off x="3889164" y="2678823"/>
            <a:ext cx="2968836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5" name="Shape 17"/>
          <p:cNvCxnSpPr/>
          <p:nvPr/>
        </p:nvCxnSpPr>
        <p:spPr>
          <a:xfrm>
            <a:off x="0" y="2678823"/>
            <a:ext cx="684702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4" name="Rectángulo 23"/>
          <p:cNvSpPr/>
          <p:nvPr/>
        </p:nvSpPr>
        <p:spPr>
          <a:xfrm>
            <a:off x="0" y="0"/>
            <a:ext cx="6858000" cy="2319063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ángulo 27"/>
          <p:cNvSpPr/>
          <p:nvPr/>
        </p:nvSpPr>
        <p:spPr>
          <a:xfrm>
            <a:off x="0" y="2999603"/>
            <a:ext cx="6858000" cy="21438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ortar rectángulo de esquina del mismo lado 24"/>
          <p:cNvSpPr/>
          <p:nvPr/>
        </p:nvSpPr>
        <p:spPr>
          <a:xfrm>
            <a:off x="684702" y="2222598"/>
            <a:ext cx="3204467" cy="167591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ortar rectángulo de esquina del mismo lado 29"/>
          <p:cNvSpPr/>
          <p:nvPr/>
        </p:nvSpPr>
        <p:spPr>
          <a:xfrm rot="10800000">
            <a:off x="684697" y="2928475"/>
            <a:ext cx="3204467" cy="167591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102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Imagen 1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16854">
            <a:off x="355669" y="1263290"/>
            <a:ext cx="241411" cy="313698"/>
          </a:xfrm>
          <a:prstGeom prst="rect">
            <a:avLst/>
          </a:prstGeom>
        </p:spPr>
      </p:pic>
      <p:pic>
        <p:nvPicPr>
          <p:cNvPr id="125" name="Imagen 1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57588">
            <a:off x="369331" y="1698727"/>
            <a:ext cx="241411" cy="313698"/>
          </a:xfrm>
          <a:prstGeom prst="rect">
            <a:avLst/>
          </a:prstGeom>
        </p:spPr>
      </p:pic>
      <p:pic>
        <p:nvPicPr>
          <p:cNvPr id="126" name="Imagen 1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0497">
            <a:off x="607026" y="999471"/>
            <a:ext cx="241411" cy="313698"/>
          </a:xfrm>
          <a:prstGeom prst="rect">
            <a:avLst/>
          </a:prstGeom>
        </p:spPr>
      </p:pic>
      <p:sp>
        <p:nvSpPr>
          <p:cNvPr id="6" name="Arco 5"/>
          <p:cNvSpPr/>
          <p:nvPr/>
        </p:nvSpPr>
        <p:spPr>
          <a:xfrm rot="5681900">
            <a:off x="664561" y="1425650"/>
            <a:ext cx="337512" cy="312622"/>
          </a:xfrm>
          <a:prstGeom prst="arc">
            <a:avLst/>
          </a:prstGeom>
          <a:ln w="2857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Arco 126"/>
          <p:cNvSpPr/>
          <p:nvPr/>
        </p:nvSpPr>
        <p:spPr>
          <a:xfrm rot="5681900">
            <a:off x="502297" y="1224229"/>
            <a:ext cx="727850" cy="674174"/>
          </a:xfrm>
          <a:prstGeom prst="arc">
            <a:avLst/>
          </a:prstGeom>
          <a:ln w="2857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Arco 127"/>
          <p:cNvSpPr/>
          <p:nvPr/>
        </p:nvSpPr>
        <p:spPr>
          <a:xfrm rot="5681900">
            <a:off x="316851" y="1052458"/>
            <a:ext cx="1098741" cy="1017714"/>
          </a:xfrm>
          <a:prstGeom prst="arc">
            <a:avLst/>
          </a:prstGeom>
          <a:ln w="2857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1" name="Imagen 1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67291">
            <a:off x="220168" y="2650622"/>
            <a:ext cx="241411" cy="313698"/>
          </a:xfrm>
          <a:prstGeom prst="rect">
            <a:avLst/>
          </a:prstGeom>
        </p:spPr>
      </p:pic>
      <p:pic>
        <p:nvPicPr>
          <p:cNvPr id="135" name="Imagen 1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82776">
            <a:off x="417980" y="2342415"/>
            <a:ext cx="241411" cy="313698"/>
          </a:xfrm>
          <a:prstGeom prst="rect">
            <a:avLst/>
          </a:prstGeom>
        </p:spPr>
      </p:pic>
      <p:sp>
        <p:nvSpPr>
          <p:cNvPr id="137" name="Arco 136"/>
          <p:cNvSpPr/>
          <p:nvPr/>
        </p:nvSpPr>
        <p:spPr>
          <a:xfrm rot="5681900">
            <a:off x="530587" y="2707067"/>
            <a:ext cx="337512" cy="312622"/>
          </a:xfrm>
          <a:prstGeom prst="arc">
            <a:avLst/>
          </a:prstGeom>
          <a:ln w="2857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Arco 142"/>
          <p:cNvSpPr/>
          <p:nvPr/>
        </p:nvSpPr>
        <p:spPr>
          <a:xfrm rot="5681900">
            <a:off x="368323" y="2505646"/>
            <a:ext cx="727850" cy="674174"/>
          </a:xfrm>
          <a:prstGeom prst="arc">
            <a:avLst/>
          </a:prstGeom>
          <a:ln w="2857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Arco 143"/>
          <p:cNvSpPr/>
          <p:nvPr/>
        </p:nvSpPr>
        <p:spPr>
          <a:xfrm rot="5681900">
            <a:off x="182877" y="2333875"/>
            <a:ext cx="1098741" cy="1017714"/>
          </a:xfrm>
          <a:prstGeom prst="arc">
            <a:avLst/>
          </a:prstGeom>
          <a:ln w="2857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1" name="Imagen 15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30078">
            <a:off x="170212" y="3142302"/>
            <a:ext cx="241411" cy="31369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349" y="1882620"/>
            <a:ext cx="543914" cy="543914"/>
          </a:xfrm>
          <a:prstGeom prst="rect">
            <a:avLst/>
          </a:prstGeom>
        </p:spPr>
      </p:pic>
      <p:pic>
        <p:nvPicPr>
          <p:cNvPr id="152" name="Imagen 15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644" y="3085116"/>
            <a:ext cx="543914" cy="543914"/>
          </a:xfrm>
          <a:prstGeom prst="rect">
            <a:avLst/>
          </a:prstGeom>
        </p:spPr>
      </p:pic>
      <p:cxnSp>
        <p:nvCxnSpPr>
          <p:cNvPr id="12" name="Conector recto de flecha 11"/>
          <p:cNvCxnSpPr/>
          <p:nvPr/>
        </p:nvCxnSpPr>
        <p:spPr>
          <a:xfrm>
            <a:off x="1768091" y="2263768"/>
            <a:ext cx="299362" cy="364555"/>
          </a:xfrm>
          <a:prstGeom prst="straightConnector1">
            <a:avLst/>
          </a:prstGeom>
          <a:ln w="28575">
            <a:solidFill>
              <a:srgbClr val="FFCD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ector recto de flecha 153"/>
          <p:cNvCxnSpPr/>
          <p:nvPr/>
        </p:nvCxnSpPr>
        <p:spPr>
          <a:xfrm flipV="1">
            <a:off x="1770509" y="2892153"/>
            <a:ext cx="304324" cy="234636"/>
          </a:xfrm>
          <a:prstGeom prst="straightConnector1">
            <a:avLst/>
          </a:prstGeom>
          <a:ln w="28575">
            <a:solidFill>
              <a:srgbClr val="FFCD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Conector recto de flecha 232"/>
          <p:cNvCxnSpPr/>
          <p:nvPr/>
        </p:nvCxnSpPr>
        <p:spPr>
          <a:xfrm>
            <a:off x="2749967" y="2747310"/>
            <a:ext cx="241195" cy="0"/>
          </a:xfrm>
          <a:prstGeom prst="straightConnector1">
            <a:avLst/>
          </a:prstGeom>
          <a:ln w="28575">
            <a:solidFill>
              <a:srgbClr val="FFCD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Conector recto de flecha 177"/>
          <p:cNvCxnSpPr/>
          <p:nvPr/>
        </p:nvCxnSpPr>
        <p:spPr>
          <a:xfrm>
            <a:off x="3975129" y="2724818"/>
            <a:ext cx="241195" cy="0"/>
          </a:xfrm>
          <a:prstGeom prst="straightConnector1">
            <a:avLst/>
          </a:prstGeom>
          <a:ln w="28575">
            <a:solidFill>
              <a:srgbClr val="FFCD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Conector recto de flecha 178"/>
          <p:cNvCxnSpPr/>
          <p:nvPr/>
        </p:nvCxnSpPr>
        <p:spPr>
          <a:xfrm flipV="1">
            <a:off x="4888052" y="1855576"/>
            <a:ext cx="442384" cy="765710"/>
          </a:xfrm>
          <a:prstGeom prst="straightConnector1">
            <a:avLst/>
          </a:prstGeom>
          <a:ln w="28575">
            <a:solidFill>
              <a:srgbClr val="FFCD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Conector recto de flecha 186"/>
          <p:cNvCxnSpPr/>
          <p:nvPr/>
        </p:nvCxnSpPr>
        <p:spPr>
          <a:xfrm>
            <a:off x="4888052" y="2829777"/>
            <a:ext cx="375177" cy="239048"/>
          </a:xfrm>
          <a:prstGeom prst="straightConnector1">
            <a:avLst/>
          </a:prstGeom>
          <a:ln w="28575">
            <a:solidFill>
              <a:srgbClr val="FFCD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Conector recto de flecha 187"/>
          <p:cNvCxnSpPr>
            <a:endCxn id="253" idx="1"/>
          </p:cNvCxnSpPr>
          <p:nvPr/>
        </p:nvCxnSpPr>
        <p:spPr>
          <a:xfrm flipV="1">
            <a:off x="4888052" y="2480985"/>
            <a:ext cx="402844" cy="216455"/>
          </a:xfrm>
          <a:prstGeom prst="straightConnector1">
            <a:avLst/>
          </a:prstGeom>
          <a:ln w="28575">
            <a:solidFill>
              <a:srgbClr val="FFCD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8" name="Imagen 2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832" y="2412657"/>
            <a:ext cx="650250" cy="650250"/>
          </a:xfrm>
          <a:prstGeom prst="rect">
            <a:avLst/>
          </a:prstGeom>
        </p:spPr>
      </p:pic>
      <p:pic>
        <p:nvPicPr>
          <p:cNvPr id="191" name="Imagen 19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135" y="2397230"/>
            <a:ext cx="650250" cy="650250"/>
          </a:xfrm>
          <a:prstGeom prst="rect">
            <a:avLst/>
          </a:prstGeom>
        </p:spPr>
      </p:pic>
      <p:pic>
        <p:nvPicPr>
          <p:cNvPr id="249" name="Imagen 24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310" y="2318483"/>
            <a:ext cx="825259" cy="825259"/>
          </a:xfrm>
          <a:prstGeom prst="rect">
            <a:avLst/>
          </a:prstGeom>
        </p:spPr>
      </p:pic>
      <p:pic>
        <p:nvPicPr>
          <p:cNvPr id="250" name="Imagen 24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103" y="1382567"/>
            <a:ext cx="526097" cy="526097"/>
          </a:xfrm>
          <a:prstGeom prst="rect">
            <a:avLst/>
          </a:prstGeom>
        </p:spPr>
      </p:pic>
      <p:pic>
        <p:nvPicPr>
          <p:cNvPr id="253" name="Imagen 25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896" y="2113957"/>
            <a:ext cx="734055" cy="734055"/>
          </a:xfrm>
          <a:prstGeom prst="rect">
            <a:avLst/>
          </a:prstGeom>
        </p:spPr>
      </p:pic>
      <p:pic>
        <p:nvPicPr>
          <p:cNvPr id="255" name="Imagen 25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896" y="2976068"/>
            <a:ext cx="767980" cy="767980"/>
          </a:xfrm>
          <a:prstGeom prst="rect">
            <a:avLst/>
          </a:prstGeom>
        </p:spPr>
      </p:pic>
      <p:sp>
        <p:nvSpPr>
          <p:cNvPr id="38" name="CuadroTexto 37"/>
          <p:cNvSpPr txBox="1"/>
          <p:nvPr/>
        </p:nvSpPr>
        <p:spPr>
          <a:xfrm>
            <a:off x="5361338" y="3098991"/>
            <a:ext cx="6270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err="1" smtClean="0">
                <a:latin typeface="Quattrocento Sans" panose="020B0502050000020003" pitchFamily="34" charset="0"/>
              </a:rPr>
              <a:t>www</a:t>
            </a:r>
            <a:endParaRPr lang="en-US" b="1" dirty="0">
              <a:latin typeface="Quattrocento Sans" panose="020B0502050000020003" pitchFamily="34" charset="0"/>
            </a:endParaRPr>
          </a:p>
        </p:txBody>
      </p:sp>
      <p:cxnSp>
        <p:nvCxnSpPr>
          <p:cNvPr id="47" name="Conector recto 46"/>
          <p:cNvCxnSpPr/>
          <p:nvPr/>
        </p:nvCxnSpPr>
        <p:spPr>
          <a:xfrm>
            <a:off x="102774" y="3847605"/>
            <a:ext cx="634394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48"/>
          <p:cNvCxnSpPr/>
          <p:nvPr/>
        </p:nvCxnSpPr>
        <p:spPr>
          <a:xfrm flipV="1">
            <a:off x="1854263" y="3744048"/>
            <a:ext cx="0" cy="2223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Conector recto 205"/>
          <p:cNvCxnSpPr/>
          <p:nvPr/>
        </p:nvCxnSpPr>
        <p:spPr>
          <a:xfrm flipV="1">
            <a:off x="2773883" y="3744048"/>
            <a:ext cx="0" cy="2223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Conector recto 206"/>
          <p:cNvCxnSpPr/>
          <p:nvPr/>
        </p:nvCxnSpPr>
        <p:spPr>
          <a:xfrm flipV="1">
            <a:off x="4084845" y="3736450"/>
            <a:ext cx="0" cy="2223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Conector recto 207"/>
          <p:cNvCxnSpPr/>
          <p:nvPr/>
        </p:nvCxnSpPr>
        <p:spPr>
          <a:xfrm flipV="1">
            <a:off x="4987370" y="3753944"/>
            <a:ext cx="0" cy="2223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CuadroTexto 49"/>
          <p:cNvSpPr txBox="1"/>
          <p:nvPr/>
        </p:nvSpPr>
        <p:spPr>
          <a:xfrm>
            <a:off x="287087" y="3879919"/>
            <a:ext cx="13853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Parte receptora</a:t>
            </a:r>
          </a:p>
          <a:p>
            <a:pPr algn="ctr"/>
            <a:r>
              <a:rPr lang="es-E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(Antenas)</a:t>
            </a:r>
          </a:p>
        </p:txBody>
      </p:sp>
      <p:sp>
        <p:nvSpPr>
          <p:cNvPr id="211" name="CuadroTexto 210"/>
          <p:cNvSpPr txBox="1"/>
          <p:nvPr/>
        </p:nvSpPr>
        <p:spPr>
          <a:xfrm>
            <a:off x="1962222" y="3891179"/>
            <a:ext cx="801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Internet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2" name="CuadroTexto 211"/>
          <p:cNvSpPr txBox="1"/>
          <p:nvPr/>
        </p:nvSpPr>
        <p:spPr>
          <a:xfrm>
            <a:off x="2939866" y="3891179"/>
            <a:ext cx="10679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Servidor</a:t>
            </a:r>
          </a:p>
          <a:p>
            <a:pPr algn="ctr"/>
            <a:r>
              <a:rPr lang="es-E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(Valencia)</a:t>
            </a:r>
          </a:p>
          <a:p>
            <a:pPr algn="ctr"/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Integración</a:t>
            </a:r>
          </a:p>
          <a:p>
            <a:pPr algn="ctr"/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Distribución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3" name="CuadroTexto 212"/>
          <p:cNvSpPr txBox="1"/>
          <p:nvPr/>
        </p:nvSpPr>
        <p:spPr>
          <a:xfrm>
            <a:off x="4140537" y="3881228"/>
            <a:ext cx="801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Internet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4" name="CuadroTexto 213"/>
          <p:cNvSpPr txBox="1"/>
          <p:nvPr/>
        </p:nvSpPr>
        <p:spPr>
          <a:xfrm>
            <a:off x="5159449" y="3881227"/>
            <a:ext cx="115127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Servicios</a:t>
            </a:r>
          </a:p>
          <a:p>
            <a:pPr algn="ctr"/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Radar</a:t>
            </a:r>
          </a:p>
          <a:p>
            <a:pPr algn="ctr"/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Apps móviles</a:t>
            </a:r>
          </a:p>
          <a:p>
            <a:pPr algn="ctr"/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Apps web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5" name="Triángulo rectángulo 214"/>
          <p:cNvSpPr/>
          <p:nvPr/>
        </p:nvSpPr>
        <p:spPr>
          <a:xfrm flipH="1">
            <a:off x="6350000" y="2404592"/>
            <a:ext cx="508000" cy="273890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Triángulo rectángulo 215"/>
          <p:cNvSpPr/>
          <p:nvPr/>
        </p:nvSpPr>
        <p:spPr>
          <a:xfrm rot="10800000">
            <a:off x="6350000" y="14952"/>
            <a:ext cx="508000" cy="2738907"/>
          </a:xfrm>
          <a:prstGeom prst="rtTriangl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Shape 98"/>
          <p:cNvSpPr txBox="1">
            <a:spLocks/>
          </p:cNvSpPr>
          <p:nvPr/>
        </p:nvSpPr>
        <p:spPr>
          <a:xfrm>
            <a:off x="831224" y="96541"/>
            <a:ext cx="3077495" cy="474446"/>
          </a:xfrm>
          <a:prstGeom prst="rect">
            <a:avLst/>
          </a:prstGeom>
        </p:spPr>
        <p:txBody>
          <a:bodyPr lIns="68569" tIns="68569" rIns="68569" bIns="68569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Diseño del sistema</a:t>
            </a:r>
            <a:endParaRPr lang="en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Elipse 44"/>
          <p:cNvSpPr/>
          <p:nvPr/>
        </p:nvSpPr>
        <p:spPr>
          <a:xfrm>
            <a:off x="245654" y="96541"/>
            <a:ext cx="523511" cy="523511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872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hape 167"/>
          <p:cNvCxnSpPr/>
          <p:nvPr/>
        </p:nvCxnSpPr>
        <p:spPr>
          <a:xfrm>
            <a:off x="-4949" y="3536084"/>
            <a:ext cx="686294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5" name="Shape 167"/>
          <p:cNvCxnSpPr/>
          <p:nvPr/>
        </p:nvCxnSpPr>
        <p:spPr>
          <a:xfrm>
            <a:off x="-4837" y="2182365"/>
            <a:ext cx="686294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CuadroTexto 7"/>
          <p:cNvSpPr txBox="1"/>
          <p:nvPr/>
        </p:nvSpPr>
        <p:spPr>
          <a:xfrm>
            <a:off x="659808" y="2380514"/>
            <a:ext cx="3417353" cy="841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Robustez frente a errores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Escalabilidad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Resolución de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ambig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ü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edades</a:t>
            </a:r>
            <a:endParaRPr lang="es-E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Shape 252"/>
          <p:cNvSpPr txBox="1">
            <a:spLocks/>
          </p:cNvSpPr>
          <p:nvPr/>
        </p:nvSpPr>
        <p:spPr>
          <a:xfrm>
            <a:off x="497954" y="2031747"/>
            <a:ext cx="3368361" cy="326699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en" sz="1600" dirty="0" smtClean="0">
                <a:highlight>
                  <a:srgbClr val="FFCD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Subsistema integrador</a:t>
            </a:r>
            <a:endParaRPr lang="en" sz="1600" dirty="0">
              <a:highlight>
                <a:srgbClr val="FFCD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Conector recto de flecha 4"/>
          <p:cNvCxnSpPr/>
          <p:nvPr/>
        </p:nvCxnSpPr>
        <p:spPr>
          <a:xfrm>
            <a:off x="3123210" y="2534402"/>
            <a:ext cx="45126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/>
          <p:cNvSpPr txBox="1"/>
          <p:nvPr/>
        </p:nvSpPr>
        <p:spPr>
          <a:xfrm>
            <a:off x="3705102" y="2380514"/>
            <a:ext cx="34173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Integridad del servicio</a:t>
            </a:r>
          </a:p>
        </p:txBody>
      </p:sp>
      <p:sp>
        <p:nvSpPr>
          <p:cNvPr id="32" name="Shape 252"/>
          <p:cNvSpPr txBox="1">
            <a:spLocks/>
          </p:cNvSpPr>
          <p:nvPr/>
        </p:nvSpPr>
        <p:spPr>
          <a:xfrm>
            <a:off x="507409" y="3377801"/>
            <a:ext cx="3368361" cy="326699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en" sz="1600" dirty="0" smtClean="0">
                <a:highlight>
                  <a:srgbClr val="FFCD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Servidor</a:t>
            </a:r>
            <a:endParaRPr lang="en" sz="1600" dirty="0">
              <a:highlight>
                <a:srgbClr val="FFCD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659808" y="3735724"/>
            <a:ext cx="6083892" cy="574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Transmisión con formato definido, claro y optimizado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Posibilidad de configuración (selectividad, modificación de frecuencia…)</a:t>
            </a:r>
          </a:p>
        </p:txBody>
      </p:sp>
      <p:cxnSp>
        <p:nvCxnSpPr>
          <p:cNvPr id="23" name="Shape 167"/>
          <p:cNvCxnSpPr/>
          <p:nvPr/>
        </p:nvCxnSpPr>
        <p:spPr>
          <a:xfrm>
            <a:off x="4618" y="1100859"/>
            <a:ext cx="686294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4" name="Shape 252"/>
          <p:cNvSpPr txBox="1">
            <a:spLocks/>
          </p:cNvSpPr>
          <p:nvPr/>
        </p:nvSpPr>
        <p:spPr>
          <a:xfrm>
            <a:off x="507409" y="950241"/>
            <a:ext cx="3368361" cy="326699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en" sz="1600" dirty="0" smtClean="0">
                <a:highlight>
                  <a:srgbClr val="FFCD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Receptores</a:t>
            </a:r>
            <a:endParaRPr lang="en" sz="1600" dirty="0">
              <a:highlight>
                <a:srgbClr val="FFCD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CuadroTexto 38"/>
          <p:cNvSpPr txBox="1"/>
          <p:nvPr/>
        </p:nvSpPr>
        <p:spPr>
          <a:xfrm>
            <a:off x="661423" y="1312846"/>
            <a:ext cx="4923574" cy="574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Envío de información en protocolo y formato definidos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Número suficiente para cubrir todo el territorio</a:t>
            </a:r>
          </a:p>
        </p:txBody>
      </p:sp>
      <p:cxnSp>
        <p:nvCxnSpPr>
          <p:cNvPr id="40" name="Shape 167"/>
          <p:cNvCxnSpPr/>
          <p:nvPr/>
        </p:nvCxnSpPr>
        <p:spPr>
          <a:xfrm>
            <a:off x="-4837" y="4640085"/>
            <a:ext cx="686294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1" name="Shape 252"/>
          <p:cNvSpPr txBox="1">
            <a:spLocks/>
          </p:cNvSpPr>
          <p:nvPr/>
        </p:nvSpPr>
        <p:spPr>
          <a:xfrm>
            <a:off x="1974601" y="4494807"/>
            <a:ext cx="2908799" cy="326699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pPr algn="ctr"/>
            <a:r>
              <a:rPr lang="en" sz="2200" dirty="0" smtClean="0">
                <a:highlight>
                  <a:srgbClr val="FFCD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Requisitos del diseño</a:t>
            </a:r>
            <a:endParaRPr lang="en" sz="2200" dirty="0">
              <a:highlight>
                <a:srgbClr val="FFCD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Triángulo rectángulo 41"/>
          <p:cNvSpPr/>
          <p:nvPr/>
        </p:nvSpPr>
        <p:spPr>
          <a:xfrm flipH="1">
            <a:off x="6350000" y="2404592"/>
            <a:ext cx="508000" cy="273890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riángulo rectángulo 42"/>
          <p:cNvSpPr/>
          <p:nvPr/>
        </p:nvSpPr>
        <p:spPr>
          <a:xfrm rot="10800000">
            <a:off x="6350000" y="14952"/>
            <a:ext cx="508000" cy="2738907"/>
          </a:xfrm>
          <a:prstGeom prst="rtTriangl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hape 98"/>
          <p:cNvSpPr txBox="1">
            <a:spLocks/>
          </p:cNvSpPr>
          <p:nvPr/>
        </p:nvSpPr>
        <p:spPr>
          <a:xfrm>
            <a:off x="831224" y="96541"/>
            <a:ext cx="3077495" cy="474446"/>
          </a:xfrm>
          <a:prstGeom prst="rect">
            <a:avLst/>
          </a:prstGeom>
        </p:spPr>
        <p:txBody>
          <a:bodyPr lIns="68569" tIns="68569" rIns="68569" bIns="68569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Diseño del sistema</a:t>
            </a:r>
            <a:endParaRPr lang="en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ipse 19"/>
          <p:cNvSpPr/>
          <p:nvPr/>
        </p:nvSpPr>
        <p:spPr>
          <a:xfrm>
            <a:off x="245654" y="96541"/>
            <a:ext cx="523511" cy="523511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897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hape 167"/>
          <p:cNvCxnSpPr/>
          <p:nvPr/>
        </p:nvCxnSpPr>
        <p:spPr>
          <a:xfrm>
            <a:off x="-4837" y="3110916"/>
            <a:ext cx="686294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1" name="Shape 167"/>
          <p:cNvCxnSpPr/>
          <p:nvPr/>
        </p:nvCxnSpPr>
        <p:spPr>
          <a:xfrm>
            <a:off x="-4837" y="1204054"/>
            <a:ext cx="686294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52" name="Shape 252"/>
          <p:cNvSpPr txBox="1">
            <a:spLocks noGrp="1"/>
          </p:cNvSpPr>
          <p:nvPr>
            <p:ph type="title" idx="4294967295"/>
          </p:nvPr>
        </p:nvSpPr>
        <p:spPr>
          <a:xfrm>
            <a:off x="497954" y="1053436"/>
            <a:ext cx="3368361" cy="326699"/>
          </a:xfrm>
          <a:prstGeom prst="rect">
            <a:avLst/>
          </a:prstGeom>
        </p:spPr>
        <p:txBody>
          <a:bodyPr lIns="68569" tIns="68569" rIns="68569" bIns="68569" anchor="ctr" anchorCtr="0">
            <a:noAutofit/>
          </a:bodyPr>
          <a:lstStyle/>
          <a:p>
            <a:r>
              <a:rPr lang="en" sz="1600" dirty="0" smtClean="0">
                <a:highlight>
                  <a:srgbClr val="FFCD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Ubicación de las antenas</a:t>
            </a:r>
            <a:endParaRPr lang="en" sz="1600" dirty="0">
              <a:highlight>
                <a:srgbClr val="FFCD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743" y="872090"/>
            <a:ext cx="2662234" cy="1885108"/>
          </a:xfrm>
          <a:prstGeom prst="rect">
            <a:avLst/>
          </a:prstGeom>
        </p:spPr>
      </p:pic>
      <p:sp>
        <p:nvSpPr>
          <p:cNvPr id="4" name="Elipse 3"/>
          <p:cNvSpPr/>
          <p:nvPr/>
        </p:nvSpPr>
        <p:spPr>
          <a:xfrm>
            <a:off x="4917656" y="1497988"/>
            <a:ext cx="58647" cy="5864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lipse 5"/>
          <p:cNvSpPr/>
          <p:nvPr/>
        </p:nvSpPr>
        <p:spPr>
          <a:xfrm>
            <a:off x="5748870" y="1336630"/>
            <a:ext cx="58647" cy="5864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ipse 6"/>
          <p:cNvSpPr/>
          <p:nvPr/>
        </p:nvSpPr>
        <p:spPr>
          <a:xfrm>
            <a:off x="5458042" y="1668002"/>
            <a:ext cx="58647" cy="5864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uadroTexto 7"/>
          <p:cNvSpPr txBox="1"/>
          <p:nvPr/>
        </p:nvSpPr>
        <p:spPr>
          <a:xfrm>
            <a:off x="659808" y="1402202"/>
            <a:ext cx="34173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Valencia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Barcelona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Madrid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¿Otras localizaciones?</a:t>
            </a:r>
          </a:p>
        </p:txBody>
      </p:sp>
      <p:sp>
        <p:nvSpPr>
          <p:cNvPr id="24" name="Shape 252"/>
          <p:cNvSpPr txBox="1">
            <a:spLocks/>
          </p:cNvSpPr>
          <p:nvPr/>
        </p:nvSpPr>
        <p:spPr>
          <a:xfrm>
            <a:off x="-306527" y="2952006"/>
            <a:ext cx="3368361" cy="326699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pPr algn="ctr"/>
            <a:r>
              <a:rPr lang="en" sz="1600" dirty="0" smtClean="0">
                <a:highlight>
                  <a:srgbClr val="FFCD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Señales recibidas</a:t>
            </a:r>
            <a:endParaRPr lang="en" sz="1600" dirty="0">
              <a:highlight>
                <a:srgbClr val="FFCD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659808" y="3437038"/>
            <a:ext cx="34173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Señales </a:t>
            </a:r>
            <a:r>
              <a:rPr lang="es-E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Modo S</a:t>
            </a:r>
          </a:p>
        </p:txBody>
      </p:sp>
      <p:cxnSp>
        <p:nvCxnSpPr>
          <p:cNvPr id="30" name="Conector recto 29"/>
          <p:cNvCxnSpPr/>
          <p:nvPr/>
        </p:nvCxnSpPr>
        <p:spPr>
          <a:xfrm>
            <a:off x="1343278" y="3744815"/>
            <a:ext cx="0" cy="7044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Conector recto de flecha 223"/>
          <p:cNvCxnSpPr/>
          <p:nvPr/>
        </p:nvCxnSpPr>
        <p:spPr>
          <a:xfrm>
            <a:off x="1343278" y="4028493"/>
            <a:ext cx="75387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de flecha 33"/>
          <p:cNvCxnSpPr/>
          <p:nvPr/>
        </p:nvCxnSpPr>
        <p:spPr>
          <a:xfrm>
            <a:off x="1343278" y="4449278"/>
            <a:ext cx="75387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CuadroTexto 224"/>
          <p:cNvSpPr txBox="1"/>
          <p:nvPr/>
        </p:nvSpPr>
        <p:spPr>
          <a:xfrm>
            <a:off x="2111556" y="3866816"/>
            <a:ext cx="4516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Respuestas enviadas por el </a:t>
            </a:r>
            <a:r>
              <a:rPr lang="es-E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transpondedor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CuadroTexto 39"/>
          <p:cNvSpPr txBox="1"/>
          <p:nvPr/>
        </p:nvSpPr>
        <p:spPr>
          <a:xfrm>
            <a:off x="2111556" y="4312171"/>
            <a:ext cx="4516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Frecuencia definida (1090 MHz) y formato estándar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3" name="Shape 167"/>
          <p:cNvCxnSpPr/>
          <p:nvPr/>
        </p:nvCxnSpPr>
        <p:spPr>
          <a:xfrm>
            <a:off x="3515743" y="1204054"/>
            <a:ext cx="561418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" name="Conector recto 4"/>
          <p:cNvCxnSpPr/>
          <p:nvPr/>
        </p:nvCxnSpPr>
        <p:spPr>
          <a:xfrm>
            <a:off x="1808922" y="1497988"/>
            <a:ext cx="288235" cy="0"/>
          </a:xfrm>
          <a:prstGeom prst="line">
            <a:avLst/>
          </a:prstGeom>
          <a:ln w="19050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/>
          <p:cNvCxnSpPr/>
          <p:nvPr/>
        </p:nvCxnSpPr>
        <p:spPr>
          <a:xfrm>
            <a:off x="2097157" y="1497988"/>
            <a:ext cx="0" cy="657142"/>
          </a:xfrm>
          <a:prstGeom prst="line">
            <a:avLst/>
          </a:prstGeom>
          <a:ln w="19050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/>
          <p:cNvCxnSpPr/>
          <p:nvPr/>
        </p:nvCxnSpPr>
        <p:spPr>
          <a:xfrm>
            <a:off x="1808922" y="2155130"/>
            <a:ext cx="288235" cy="0"/>
          </a:xfrm>
          <a:prstGeom prst="line">
            <a:avLst/>
          </a:prstGeom>
          <a:ln w="19050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1825026" y="1673398"/>
            <a:ext cx="2124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Escuelas colaboradoras</a:t>
            </a:r>
            <a:endParaRPr lang="en-US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5" name="Conector recto 34"/>
          <p:cNvCxnSpPr/>
          <p:nvPr/>
        </p:nvCxnSpPr>
        <p:spPr>
          <a:xfrm>
            <a:off x="2097157" y="1935008"/>
            <a:ext cx="1570171" cy="0"/>
          </a:xfrm>
          <a:prstGeom prst="line">
            <a:avLst/>
          </a:prstGeom>
          <a:ln w="19050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36"/>
          <p:cNvCxnSpPr/>
          <p:nvPr/>
        </p:nvCxnSpPr>
        <p:spPr>
          <a:xfrm>
            <a:off x="2097157" y="1668002"/>
            <a:ext cx="1570171" cy="0"/>
          </a:xfrm>
          <a:prstGeom prst="line">
            <a:avLst/>
          </a:prstGeom>
          <a:ln w="19050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667328" y="1668002"/>
            <a:ext cx="0" cy="267006"/>
          </a:xfrm>
          <a:prstGeom prst="line">
            <a:avLst/>
          </a:prstGeom>
          <a:ln w="19050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riángulo rectángulo 52"/>
          <p:cNvSpPr/>
          <p:nvPr/>
        </p:nvSpPr>
        <p:spPr>
          <a:xfrm flipH="1">
            <a:off x="6350000" y="2404592"/>
            <a:ext cx="508000" cy="273890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riángulo rectángulo 53"/>
          <p:cNvSpPr/>
          <p:nvPr/>
        </p:nvSpPr>
        <p:spPr>
          <a:xfrm rot="10800000">
            <a:off x="6350000" y="14952"/>
            <a:ext cx="508000" cy="2738907"/>
          </a:xfrm>
          <a:prstGeom prst="rtTriangl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hape 98"/>
          <p:cNvSpPr txBox="1">
            <a:spLocks/>
          </p:cNvSpPr>
          <p:nvPr/>
        </p:nvSpPr>
        <p:spPr>
          <a:xfrm>
            <a:off x="831224" y="96541"/>
            <a:ext cx="3077495" cy="474446"/>
          </a:xfrm>
          <a:prstGeom prst="rect">
            <a:avLst/>
          </a:prstGeom>
        </p:spPr>
        <p:txBody>
          <a:bodyPr lIns="68569" tIns="68569" rIns="68569" bIns="68569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Diseño del sistema</a:t>
            </a:r>
            <a:endParaRPr lang="en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Elipse 32"/>
          <p:cNvSpPr/>
          <p:nvPr/>
        </p:nvSpPr>
        <p:spPr>
          <a:xfrm>
            <a:off x="245654" y="96541"/>
            <a:ext cx="523511" cy="523511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riángulo rectángulo 52"/>
          <p:cNvSpPr/>
          <p:nvPr/>
        </p:nvSpPr>
        <p:spPr>
          <a:xfrm flipH="1">
            <a:off x="6350000" y="2404592"/>
            <a:ext cx="508000" cy="273890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riángulo rectángulo 53"/>
          <p:cNvSpPr/>
          <p:nvPr/>
        </p:nvSpPr>
        <p:spPr>
          <a:xfrm rot="10800000">
            <a:off x="6350000" y="14952"/>
            <a:ext cx="508000" cy="2738907"/>
          </a:xfrm>
          <a:prstGeom prst="rtTriangl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09" y="1621912"/>
            <a:ext cx="5737280" cy="2879148"/>
          </a:xfrm>
          <a:prstGeom prst="rect">
            <a:avLst/>
          </a:prstGeom>
        </p:spPr>
      </p:pic>
      <p:cxnSp>
        <p:nvCxnSpPr>
          <p:cNvPr id="33" name="Shape 167"/>
          <p:cNvCxnSpPr/>
          <p:nvPr/>
        </p:nvCxnSpPr>
        <p:spPr>
          <a:xfrm>
            <a:off x="-4837" y="1167551"/>
            <a:ext cx="686294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6" name="Shape 252"/>
          <p:cNvSpPr txBox="1">
            <a:spLocks/>
          </p:cNvSpPr>
          <p:nvPr/>
        </p:nvSpPr>
        <p:spPr>
          <a:xfrm>
            <a:off x="-306527" y="1008641"/>
            <a:ext cx="3368361" cy="326699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pPr algn="ctr"/>
            <a:r>
              <a:rPr lang="en" sz="1600" dirty="0" smtClean="0">
                <a:highlight>
                  <a:srgbClr val="FFCD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Mensajes Modo S</a:t>
            </a:r>
            <a:endParaRPr lang="en" sz="1600" dirty="0">
              <a:highlight>
                <a:srgbClr val="FFCD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Shape 98"/>
          <p:cNvSpPr txBox="1">
            <a:spLocks/>
          </p:cNvSpPr>
          <p:nvPr/>
        </p:nvSpPr>
        <p:spPr>
          <a:xfrm>
            <a:off x="831224" y="96541"/>
            <a:ext cx="3077495" cy="474446"/>
          </a:xfrm>
          <a:prstGeom prst="rect">
            <a:avLst/>
          </a:prstGeom>
        </p:spPr>
        <p:txBody>
          <a:bodyPr lIns="68569" tIns="68569" rIns="68569" bIns="68569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Diseño del sistema</a:t>
            </a:r>
            <a:endParaRPr lang="en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ipse 9"/>
          <p:cNvSpPr/>
          <p:nvPr/>
        </p:nvSpPr>
        <p:spPr>
          <a:xfrm>
            <a:off x="245654" y="96541"/>
            <a:ext cx="523511" cy="523511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487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hape 167"/>
          <p:cNvCxnSpPr/>
          <p:nvPr/>
        </p:nvCxnSpPr>
        <p:spPr>
          <a:xfrm>
            <a:off x="-4837" y="1204054"/>
            <a:ext cx="686294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52" name="Shape 252"/>
          <p:cNvSpPr txBox="1">
            <a:spLocks noGrp="1"/>
          </p:cNvSpPr>
          <p:nvPr>
            <p:ph type="title" idx="4294967295"/>
          </p:nvPr>
        </p:nvSpPr>
        <p:spPr>
          <a:xfrm>
            <a:off x="497954" y="1053436"/>
            <a:ext cx="3368361" cy="326699"/>
          </a:xfrm>
          <a:prstGeom prst="rect">
            <a:avLst/>
          </a:prstGeom>
        </p:spPr>
        <p:txBody>
          <a:bodyPr lIns="68569" tIns="68569" rIns="68569" bIns="68569" anchor="ctr" anchorCtr="0">
            <a:noAutofit/>
          </a:bodyPr>
          <a:lstStyle/>
          <a:p>
            <a:r>
              <a:rPr lang="en" sz="1600" dirty="0" smtClean="0">
                <a:highlight>
                  <a:srgbClr val="FFCD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Aplicación integradora</a:t>
            </a:r>
            <a:endParaRPr lang="en" sz="1600" dirty="0">
              <a:highlight>
                <a:srgbClr val="FFCD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3" name="Shape 167"/>
          <p:cNvCxnSpPr/>
          <p:nvPr/>
        </p:nvCxnSpPr>
        <p:spPr>
          <a:xfrm>
            <a:off x="3515743" y="1204054"/>
            <a:ext cx="561418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6" name="CuadroTexto 35"/>
          <p:cNvSpPr txBox="1"/>
          <p:nvPr/>
        </p:nvSpPr>
        <p:spPr>
          <a:xfrm>
            <a:off x="661294" y="1480280"/>
            <a:ext cx="5662388" cy="574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Escrita en </a:t>
            </a:r>
            <a:r>
              <a:rPr lang="es-E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Java</a:t>
            </a:r>
          </a:p>
          <a:p>
            <a:pPr marL="285750" lvl="4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Lenguaje idóneo para el proyecto, con las herramientas apropiadas:</a:t>
            </a:r>
          </a:p>
        </p:txBody>
      </p:sp>
      <p:sp>
        <p:nvSpPr>
          <p:cNvPr id="38" name="CuadroTexto 37"/>
          <p:cNvSpPr txBox="1"/>
          <p:nvPr/>
        </p:nvSpPr>
        <p:spPr>
          <a:xfrm>
            <a:off x="1035121" y="2106509"/>
            <a:ext cx="5662388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Concurrencia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Redes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Listas y mapas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Excepciones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endParaRPr lang="es-E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3" name="Shape 167"/>
          <p:cNvCxnSpPr/>
          <p:nvPr/>
        </p:nvCxnSpPr>
        <p:spPr>
          <a:xfrm>
            <a:off x="-4949" y="3612855"/>
            <a:ext cx="686294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4" name="Shape 252"/>
          <p:cNvSpPr txBox="1">
            <a:spLocks/>
          </p:cNvSpPr>
          <p:nvPr/>
        </p:nvSpPr>
        <p:spPr>
          <a:xfrm>
            <a:off x="497842" y="3462237"/>
            <a:ext cx="3368361" cy="326699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en" sz="1600" dirty="0" smtClean="0">
                <a:highlight>
                  <a:srgbClr val="FFCD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Representación de información</a:t>
            </a:r>
            <a:endParaRPr lang="en" sz="1600" dirty="0">
              <a:highlight>
                <a:srgbClr val="FFCD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CuadroTexto 55"/>
          <p:cNvSpPr txBox="1"/>
          <p:nvPr/>
        </p:nvSpPr>
        <p:spPr>
          <a:xfrm>
            <a:off x="659808" y="4000258"/>
            <a:ext cx="5662388" cy="574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Diseño del </a:t>
            </a:r>
            <a:r>
              <a:rPr lang="es-E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display</a:t>
            </a: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 en </a:t>
            </a:r>
            <a:r>
              <a:rPr lang="es-E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Java</a:t>
            </a:r>
          </a:p>
          <a:p>
            <a:pPr marL="285750" lvl="4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Lenguaje potente para la creación de interfaces gráficas</a:t>
            </a:r>
          </a:p>
        </p:txBody>
      </p:sp>
      <p:sp>
        <p:nvSpPr>
          <p:cNvPr id="57" name="Triángulo rectángulo 56"/>
          <p:cNvSpPr/>
          <p:nvPr/>
        </p:nvSpPr>
        <p:spPr>
          <a:xfrm flipH="1">
            <a:off x="6350000" y="2404592"/>
            <a:ext cx="508000" cy="273890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riángulo rectángulo 57"/>
          <p:cNvSpPr/>
          <p:nvPr/>
        </p:nvSpPr>
        <p:spPr>
          <a:xfrm rot="10800000">
            <a:off x="6350000" y="14952"/>
            <a:ext cx="508000" cy="2738907"/>
          </a:xfrm>
          <a:prstGeom prst="rtTriangl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hape 98"/>
          <p:cNvSpPr txBox="1">
            <a:spLocks/>
          </p:cNvSpPr>
          <p:nvPr/>
        </p:nvSpPr>
        <p:spPr>
          <a:xfrm>
            <a:off x="831224" y="96541"/>
            <a:ext cx="3077495" cy="474446"/>
          </a:xfrm>
          <a:prstGeom prst="rect">
            <a:avLst/>
          </a:prstGeom>
        </p:spPr>
        <p:txBody>
          <a:bodyPr lIns="68569" tIns="68569" rIns="68569" bIns="68569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Diseño del sistema</a:t>
            </a:r>
            <a:endParaRPr lang="en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Elipse 14"/>
          <p:cNvSpPr/>
          <p:nvPr/>
        </p:nvSpPr>
        <p:spPr>
          <a:xfrm>
            <a:off x="245654" y="96541"/>
            <a:ext cx="523511" cy="523511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288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hape 167"/>
          <p:cNvCxnSpPr/>
          <p:nvPr/>
        </p:nvCxnSpPr>
        <p:spPr>
          <a:xfrm>
            <a:off x="-4837" y="4640085"/>
            <a:ext cx="686294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7" name="Triángulo rectángulo 56"/>
          <p:cNvSpPr/>
          <p:nvPr/>
        </p:nvSpPr>
        <p:spPr>
          <a:xfrm flipH="1">
            <a:off x="6350000" y="2404592"/>
            <a:ext cx="508000" cy="273890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riángulo rectángulo 57"/>
          <p:cNvSpPr/>
          <p:nvPr/>
        </p:nvSpPr>
        <p:spPr>
          <a:xfrm rot="10800000">
            <a:off x="6350000" y="14952"/>
            <a:ext cx="508000" cy="2738907"/>
          </a:xfrm>
          <a:prstGeom prst="rtTriangl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hape 252"/>
          <p:cNvSpPr txBox="1">
            <a:spLocks/>
          </p:cNvSpPr>
          <p:nvPr/>
        </p:nvSpPr>
        <p:spPr>
          <a:xfrm>
            <a:off x="1974601" y="4494807"/>
            <a:ext cx="2908799" cy="326699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pPr algn="ctr"/>
            <a:r>
              <a:rPr lang="en" sz="2200" dirty="0" smtClean="0">
                <a:highlight>
                  <a:srgbClr val="FFCD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Diseño Java</a:t>
            </a:r>
            <a:endParaRPr lang="en" sz="2200" dirty="0">
              <a:highlight>
                <a:srgbClr val="FFCD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489476" y="788906"/>
            <a:ext cx="267701" cy="10378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Quattrocento Sans" panose="020B0502050000020003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489476" y="2971829"/>
            <a:ext cx="267701" cy="10378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Quattrocento Sans" panose="020B0502050000020003" pitchFamily="34" charset="0"/>
            </a:endParaRPr>
          </a:p>
        </p:txBody>
      </p:sp>
      <p:cxnSp>
        <p:nvCxnSpPr>
          <p:cNvPr id="18" name="Conector recto de flecha 17"/>
          <p:cNvCxnSpPr>
            <a:endCxn id="89" idx="1"/>
          </p:cNvCxnSpPr>
          <p:nvPr/>
        </p:nvCxnSpPr>
        <p:spPr>
          <a:xfrm flipV="1">
            <a:off x="969373" y="2433253"/>
            <a:ext cx="1986824" cy="575"/>
          </a:xfrm>
          <a:prstGeom prst="straightConnector1">
            <a:avLst/>
          </a:prstGeom>
          <a:ln w="19050">
            <a:solidFill>
              <a:srgbClr val="FFCD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 flipV="1">
            <a:off x="1405505" y="2656277"/>
            <a:ext cx="1550692" cy="7027"/>
          </a:xfrm>
          <a:prstGeom prst="straightConnector1">
            <a:avLst/>
          </a:prstGeom>
          <a:ln w="19050">
            <a:solidFill>
              <a:srgbClr val="FFCD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>
            <a:stCxn id="86" idx="6"/>
          </p:cNvCxnSpPr>
          <p:nvPr/>
        </p:nvCxnSpPr>
        <p:spPr>
          <a:xfrm flipV="1">
            <a:off x="590367" y="2177430"/>
            <a:ext cx="2365830" cy="10719"/>
          </a:xfrm>
          <a:prstGeom prst="straightConnector1">
            <a:avLst/>
          </a:prstGeom>
          <a:ln w="19050">
            <a:solidFill>
              <a:srgbClr val="FFCD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/>
          <p:cNvCxnSpPr>
            <a:stCxn id="90" idx="0"/>
          </p:cNvCxnSpPr>
          <p:nvPr/>
        </p:nvCxnSpPr>
        <p:spPr>
          <a:xfrm flipV="1">
            <a:off x="4625572" y="1825291"/>
            <a:ext cx="8107" cy="482262"/>
          </a:xfrm>
          <a:prstGeom prst="straightConnector1">
            <a:avLst/>
          </a:prstGeom>
          <a:ln w="19050">
            <a:solidFill>
              <a:srgbClr val="FFCD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/>
          <p:nvPr/>
        </p:nvCxnSpPr>
        <p:spPr>
          <a:xfrm flipH="1">
            <a:off x="5624824" y="2604011"/>
            <a:ext cx="1" cy="1097596"/>
          </a:xfrm>
          <a:prstGeom prst="line">
            <a:avLst/>
          </a:prstGeom>
          <a:ln w="19050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/>
          <p:cNvCxnSpPr>
            <a:stCxn id="91" idx="2"/>
          </p:cNvCxnSpPr>
          <p:nvPr/>
        </p:nvCxnSpPr>
        <p:spPr>
          <a:xfrm flipH="1">
            <a:off x="5634973" y="1278464"/>
            <a:ext cx="1" cy="933110"/>
          </a:xfrm>
          <a:prstGeom prst="line">
            <a:avLst/>
          </a:prstGeom>
          <a:ln w="19050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/>
          <p:cNvCxnSpPr/>
          <p:nvPr/>
        </p:nvCxnSpPr>
        <p:spPr>
          <a:xfrm>
            <a:off x="496103" y="1290866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/>
          <p:cNvCxnSpPr/>
          <p:nvPr/>
        </p:nvCxnSpPr>
        <p:spPr>
          <a:xfrm flipH="1">
            <a:off x="496102" y="1445610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/>
          <p:cNvCxnSpPr/>
          <p:nvPr/>
        </p:nvCxnSpPr>
        <p:spPr>
          <a:xfrm>
            <a:off x="496101" y="1581422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/>
          <p:cNvCxnSpPr/>
          <p:nvPr/>
        </p:nvCxnSpPr>
        <p:spPr>
          <a:xfrm flipH="1">
            <a:off x="496099" y="1736166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/>
          <p:cNvCxnSpPr/>
          <p:nvPr/>
        </p:nvCxnSpPr>
        <p:spPr>
          <a:xfrm>
            <a:off x="496101" y="1871978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/>
          <p:cNvCxnSpPr/>
          <p:nvPr/>
        </p:nvCxnSpPr>
        <p:spPr>
          <a:xfrm flipH="1">
            <a:off x="496100" y="2026722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/>
          <p:cNvCxnSpPr/>
          <p:nvPr/>
        </p:nvCxnSpPr>
        <p:spPr>
          <a:xfrm>
            <a:off x="496099" y="2172000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/>
          <p:cNvCxnSpPr/>
          <p:nvPr/>
        </p:nvCxnSpPr>
        <p:spPr>
          <a:xfrm flipH="1">
            <a:off x="496098" y="2326744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/>
          <p:cNvCxnSpPr/>
          <p:nvPr/>
        </p:nvCxnSpPr>
        <p:spPr>
          <a:xfrm>
            <a:off x="496099" y="2469239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/>
          <p:cNvCxnSpPr/>
          <p:nvPr/>
        </p:nvCxnSpPr>
        <p:spPr>
          <a:xfrm flipH="1">
            <a:off x="496098" y="2623983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/>
          <p:cNvCxnSpPr/>
          <p:nvPr/>
        </p:nvCxnSpPr>
        <p:spPr>
          <a:xfrm>
            <a:off x="496103" y="2775102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34"/>
          <p:cNvCxnSpPr/>
          <p:nvPr/>
        </p:nvCxnSpPr>
        <p:spPr>
          <a:xfrm flipH="1">
            <a:off x="496102" y="2929846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36"/>
          <p:cNvCxnSpPr/>
          <p:nvPr/>
        </p:nvCxnSpPr>
        <p:spPr>
          <a:xfrm>
            <a:off x="496101" y="3065658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96099" y="3220402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>
            <a:off x="496101" y="3356214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41"/>
          <p:cNvCxnSpPr/>
          <p:nvPr/>
        </p:nvCxnSpPr>
        <p:spPr>
          <a:xfrm flipH="1">
            <a:off x="496100" y="3510958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44"/>
          <p:cNvCxnSpPr/>
          <p:nvPr/>
        </p:nvCxnSpPr>
        <p:spPr>
          <a:xfrm>
            <a:off x="892800" y="1289460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/>
          <p:cNvCxnSpPr/>
          <p:nvPr/>
        </p:nvCxnSpPr>
        <p:spPr>
          <a:xfrm flipH="1">
            <a:off x="892799" y="1444204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/>
          <p:cNvCxnSpPr/>
          <p:nvPr/>
        </p:nvCxnSpPr>
        <p:spPr>
          <a:xfrm>
            <a:off x="892798" y="1580016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47"/>
          <p:cNvCxnSpPr/>
          <p:nvPr/>
        </p:nvCxnSpPr>
        <p:spPr>
          <a:xfrm flipH="1">
            <a:off x="892796" y="1734760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48"/>
          <p:cNvCxnSpPr/>
          <p:nvPr/>
        </p:nvCxnSpPr>
        <p:spPr>
          <a:xfrm>
            <a:off x="892798" y="1870572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49"/>
          <p:cNvCxnSpPr/>
          <p:nvPr/>
        </p:nvCxnSpPr>
        <p:spPr>
          <a:xfrm flipH="1">
            <a:off x="892797" y="2025316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cto 50"/>
          <p:cNvCxnSpPr/>
          <p:nvPr/>
        </p:nvCxnSpPr>
        <p:spPr>
          <a:xfrm>
            <a:off x="892796" y="2170594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cto 51"/>
          <p:cNvCxnSpPr/>
          <p:nvPr/>
        </p:nvCxnSpPr>
        <p:spPr>
          <a:xfrm flipH="1">
            <a:off x="892795" y="2325338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892796" y="2467833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 flipH="1">
            <a:off x="892795" y="2622577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892800" y="2773696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 flipH="1">
            <a:off x="892799" y="2928440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892798" y="3064252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 flipH="1">
            <a:off x="892796" y="3218996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cto 64"/>
          <p:cNvCxnSpPr/>
          <p:nvPr/>
        </p:nvCxnSpPr>
        <p:spPr>
          <a:xfrm>
            <a:off x="892798" y="3354808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 flipH="1">
            <a:off x="892797" y="3509552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>
            <a:off x="1289491" y="1296296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H="1">
            <a:off x="1289490" y="1451040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ector recto 68"/>
          <p:cNvCxnSpPr/>
          <p:nvPr/>
        </p:nvCxnSpPr>
        <p:spPr>
          <a:xfrm>
            <a:off x="1289489" y="1586852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ector recto 69"/>
          <p:cNvCxnSpPr/>
          <p:nvPr/>
        </p:nvCxnSpPr>
        <p:spPr>
          <a:xfrm flipH="1">
            <a:off x="1289487" y="1741596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 recto 70"/>
          <p:cNvCxnSpPr/>
          <p:nvPr/>
        </p:nvCxnSpPr>
        <p:spPr>
          <a:xfrm>
            <a:off x="1289489" y="1877408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ector recto 71"/>
          <p:cNvCxnSpPr/>
          <p:nvPr/>
        </p:nvCxnSpPr>
        <p:spPr>
          <a:xfrm flipH="1">
            <a:off x="1289488" y="2032152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ector recto 72"/>
          <p:cNvCxnSpPr/>
          <p:nvPr/>
        </p:nvCxnSpPr>
        <p:spPr>
          <a:xfrm>
            <a:off x="1289487" y="2177430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ector recto 73"/>
          <p:cNvCxnSpPr/>
          <p:nvPr/>
        </p:nvCxnSpPr>
        <p:spPr>
          <a:xfrm flipH="1">
            <a:off x="1289486" y="2332174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cto 74"/>
          <p:cNvCxnSpPr/>
          <p:nvPr/>
        </p:nvCxnSpPr>
        <p:spPr>
          <a:xfrm>
            <a:off x="1289487" y="2474669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ctor recto 75"/>
          <p:cNvCxnSpPr/>
          <p:nvPr/>
        </p:nvCxnSpPr>
        <p:spPr>
          <a:xfrm flipH="1">
            <a:off x="1289486" y="2629413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recto 76"/>
          <p:cNvCxnSpPr/>
          <p:nvPr/>
        </p:nvCxnSpPr>
        <p:spPr>
          <a:xfrm>
            <a:off x="1289491" y="2780532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ector recto 77"/>
          <p:cNvCxnSpPr/>
          <p:nvPr/>
        </p:nvCxnSpPr>
        <p:spPr>
          <a:xfrm flipH="1">
            <a:off x="1289490" y="2935276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ector recto 78"/>
          <p:cNvCxnSpPr/>
          <p:nvPr/>
        </p:nvCxnSpPr>
        <p:spPr>
          <a:xfrm>
            <a:off x="1289489" y="3071088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ector recto 79"/>
          <p:cNvCxnSpPr/>
          <p:nvPr/>
        </p:nvCxnSpPr>
        <p:spPr>
          <a:xfrm flipH="1">
            <a:off x="1289487" y="3225832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ector recto 80"/>
          <p:cNvCxnSpPr/>
          <p:nvPr/>
        </p:nvCxnSpPr>
        <p:spPr>
          <a:xfrm>
            <a:off x="1289489" y="3361644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cto 81"/>
          <p:cNvCxnSpPr/>
          <p:nvPr/>
        </p:nvCxnSpPr>
        <p:spPr>
          <a:xfrm flipH="1">
            <a:off x="1289488" y="3516388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CuadroTexto 82"/>
          <p:cNvSpPr txBox="1"/>
          <p:nvPr/>
        </p:nvSpPr>
        <p:spPr>
          <a:xfrm>
            <a:off x="393454" y="950964"/>
            <a:ext cx="373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R1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4" name="CuadroTexto 83"/>
          <p:cNvSpPr txBox="1"/>
          <p:nvPr/>
        </p:nvSpPr>
        <p:spPr>
          <a:xfrm>
            <a:off x="777654" y="950964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R2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5" name="CuadroTexto 84"/>
          <p:cNvSpPr txBox="1"/>
          <p:nvPr/>
        </p:nvSpPr>
        <p:spPr>
          <a:xfrm>
            <a:off x="1158131" y="950964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R3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6" name="Elipse 85"/>
          <p:cNvSpPr/>
          <p:nvPr/>
        </p:nvSpPr>
        <p:spPr>
          <a:xfrm>
            <a:off x="480674" y="2133302"/>
            <a:ext cx="109693" cy="109693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Elipse 86"/>
          <p:cNvSpPr/>
          <p:nvPr/>
        </p:nvSpPr>
        <p:spPr>
          <a:xfrm>
            <a:off x="899131" y="2368833"/>
            <a:ext cx="109693" cy="109693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Elipse 87"/>
          <p:cNvSpPr/>
          <p:nvPr/>
        </p:nvSpPr>
        <p:spPr>
          <a:xfrm>
            <a:off x="1334538" y="2608749"/>
            <a:ext cx="109693" cy="109693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ángulo 88"/>
          <p:cNvSpPr/>
          <p:nvPr/>
        </p:nvSpPr>
        <p:spPr>
          <a:xfrm>
            <a:off x="2956197" y="2098375"/>
            <a:ext cx="973774" cy="6697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Mapa de tráfico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Rectángulo 89"/>
          <p:cNvSpPr/>
          <p:nvPr/>
        </p:nvSpPr>
        <p:spPr>
          <a:xfrm>
            <a:off x="4208610" y="2307553"/>
            <a:ext cx="833924" cy="22418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Servidor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Rectángulo 90"/>
          <p:cNvSpPr/>
          <p:nvPr/>
        </p:nvSpPr>
        <p:spPr>
          <a:xfrm>
            <a:off x="5218012" y="1054280"/>
            <a:ext cx="833924" cy="22418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Cliente 1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5169520" y="3700721"/>
            <a:ext cx="930907" cy="2561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Cliente 2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3" name="Conector recto 92"/>
          <p:cNvCxnSpPr/>
          <p:nvPr/>
        </p:nvCxnSpPr>
        <p:spPr>
          <a:xfrm>
            <a:off x="5634973" y="1294199"/>
            <a:ext cx="0" cy="1"/>
          </a:xfrm>
          <a:prstGeom prst="line">
            <a:avLst/>
          </a:prstGeom>
          <a:ln w="19050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cto de flecha 93"/>
          <p:cNvCxnSpPr/>
          <p:nvPr/>
        </p:nvCxnSpPr>
        <p:spPr>
          <a:xfrm flipH="1">
            <a:off x="5042533" y="2208379"/>
            <a:ext cx="592440" cy="95676"/>
          </a:xfrm>
          <a:prstGeom prst="straightConnector1">
            <a:avLst/>
          </a:prstGeom>
          <a:ln w="19050">
            <a:solidFill>
              <a:srgbClr val="FFCD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de flecha 94"/>
          <p:cNvCxnSpPr/>
          <p:nvPr/>
        </p:nvCxnSpPr>
        <p:spPr>
          <a:xfrm flipH="1" flipV="1">
            <a:off x="5042533" y="2535235"/>
            <a:ext cx="582287" cy="72006"/>
          </a:xfrm>
          <a:prstGeom prst="straightConnector1">
            <a:avLst/>
          </a:prstGeom>
          <a:ln w="19050">
            <a:solidFill>
              <a:srgbClr val="FFCD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ángulo 95"/>
          <p:cNvSpPr/>
          <p:nvPr/>
        </p:nvSpPr>
        <p:spPr>
          <a:xfrm>
            <a:off x="5634973" y="1683947"/>
            <a:ext cx="714915" cy="150011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Petición</a:t>
            </a:r>
            <a:endParaRPr lang="en-US" sz="105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7" name="Rectángulo 96"/>
          <p:cNvSpPr/>
          <p:nvPr/>
        </p:nvSpPr>
        <p:spPr>
          <a:xfrm>
            <a:off x="5621098" y="3118935"/>
            <a:ext cx="714915" cy="150011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Petición</a:t>
            </a:r>
            <a:endParaRPr lang="en-US" sz="105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8" name="Conector recto 97"/>
          <p:cNvCxnSpPr/>
          <p:nvPr/>
        </p:nvCxnSpPr>
        <p:spPr>
          <a:xfrm>
            <a:off x="4558563" y="888204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ector recto 98"/>
          <p:cNvCxnSpPr/>
          <p:nvPr/>
        </p:nvCxnSpPr>
        <p:spPr>
          <a:xfrm flipH="1">
            <a:off x="4558562" y="1042948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4558561" y="1178760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 flipH="1">
            <a:off x="4558559" y="1333504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101"/>
          <p:cNvCxnSpPr/>
          <p:nvPr/>
        </p:nvCxnSpPr>
        <p:spPr>
          <a:xfrm>
            <a:off x="4558561" y="1469316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recto 102"/>
          <p:cNvCxnSpPr/>
          <p:nvPr/>
        </p:nvCxnSpPr>
        <p:spPr>
          <a:xfrm flipH="1">
            <a:off x="4558560" y="1624060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ector recto 103"/>
          <p:cNvCxnSpPr/>
          <p:nvPr/>
        </p:nvCxnSpPr>
        <p:spPr>
          <a:xfrm>
            <a:off x="4558563" y="3045854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ector recto 104"/>
          <p:cNvCxnSpPr/>
          <p:nvPr/>
        </p:nvCxnSpPr>
        <p:spPr>
          <a:xfrm flipH="1">
            <a:off x="4558562" y="3200598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ector recto 105"/>
          <p:cNvCxnSpPr/>
          <p:nvPr/>
        </p:nvCxnSpPr>
        <p:spPr>
          <a:xfrm>
            <a:off x="4558561" y="3336410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ector recto 106"/>
          <p:cNvCxnSpPr/>
          <p:nvPr/>
        </p:nvCxnSpPr>
        <p:spPr>
          <a:xfrm flipH="1">
            <a:off x="4558559" y="3491154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>
            <a:off x="4558561" y="3626966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 flipH="1">
            <a:off x="4558560" y="3781710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cto de flecha 109"/>
          <p:cNvCxnSpPr/>
          <p:nvPr/>
        </p:nvCxnSpPr>
        <p:spPr>
          <a:xfrm>
            <a:off x="4625572" y="2543473"/>
            <a:ext cx="8107" cy="432976"/>
          </a:xfrm>
          <a:prstGeom prst="straightConnector1">
            <a:avLst/>
          </a:prstGeom>
          <a:ln w="19050">
            <a:solidFill>
              <a:srgbClr val="FFCD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ector recto de flecha 110"/>
          <p:cNvCxnSpPr/>
          <p:nvPr/>
        </p:nvCxnSpPr>
        <p:spPr>
          <a:xfrm flipV="1">
            <a:off x="3434977" y="1251482"/>
            <a:ext cx="1123578" cy="837355"/>
          </a:xfrm>
          <a:prstGeom prst="straightConnector1">
            <a:avLst/>
          </a:prstGeom>
          <a:ln w="19050">
            <a:solidFill>
              <a:srgbClr val="FFCD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ector recto de flecha 111"/>
          <p:cNvCxnSpPr>
            <a:endCxn id="131" idx="1"/>
          </p:cNvCxnSpPr>
          <p:nvPr/>
        </p:nvCxnSpPr>
        <p:spPr>
          <a:xfrm>
            <a:off x="3434977" y="2776541"/>
            <a:ext cx="1139978" cy="480840"/>
          </a:xfrm>
          <a:prstGeom prst="straightConnector1">
            <a:avLst/>
          </a:prstGeom>
          <a:ln w="19050">
            <a:solidFill>
              <a:srgbClr val="FFCD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stCxn id="133" idx="6"/>
          </p:cNvCxnSpPr>
          <p:nvPr/>
        </p:nvCxnSpPr>
        <p:spPr>
          <a:xfrm flipV="1">
            <a:off x="4733019" y="1582084"/>
            <a:ext cx="741975" cy="8596"/>
          </a:xfrm>
          <a:prstGeom prst="line">
            <a:avLst/>
          </a:prstGeom>
          <a:ln w="19050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onector recto 113"/>
          <p:cNvCxnSpPr>
            <a:stCxn id="132" idx="6"/>
          </p:cNvCxnSpPr>
          <p:nvPr/>
        </p:nvCxnSpPr>
        <p:spPr>
          <a:xfrm flipV="1">
            <a:off x="4743372" y="3490744"/>
            <a:ext cx="731622" cy="2962"/>
          </a:xfrm>
          <a:prstGeom prst="line">
            <a:avLst/>
          </a:prstGeom>
          <a:ln w="19050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ector recto de flecha 114"/>
          <p:cNvCxnSpPr/>
          <p:nvPr/>
        </p:nvCxnSpPr>
        <p:spPr>
          <a:xfrm flipV="1">
            <a:off x="5474994" y="1278464"/>
            <a:ext cx="0" cy="291706"/>
          </a:xfrm>
          <a:prstGeom prst="straightConnector1">
            <a:avLst/>
          </a:prstGeom>
          <a:ln w="19050">
            <a:solidFill>
              <a:srgbClr val="FFCD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ector recto de flecha 115"/>
          <p:cNvCxnSpPr/>
          <p:nvPr/>
        </p:nvCxnSpPr>
        <p:spPr>
          <a:xfrm>
            <a:off x="5474994" y="3490743"/>
            <a:ext cx="0" cy="209978"/>
          </a:xfrm>
          <a:prstGeom prst="straightConnector1">
            <a:avLst/>
          </a:prstGeom>
          <a:ln w="19050">
            <a:solidFill>
              <a:srgbClr val="FFCD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ángulo 116"/>
          <p:cNvSpPr/>
          <p:nvPr/>
        </p:nvSpPr>
        <p:spPr>
          <a:xfrm>
            <a:off x="4900021" y="1584109"/>
            <a:ext cx="512614" cy="150011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Envío</a:t>
            </a:r>
            <a:endParaRPr lang="en-US" sz="105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4891889" y="3337987"/>
            <a:ext cx="512614" cy="150011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Envío</a:t>
            </a:r>
            <a:endParaRPr lang="en-US" sz="105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9" name="Rectángulo 118"/>
          <p:cNvSpPr/>
          <p:nvPr/>
        </p:nvSpPr>
        <p:spPr>
          <a:xfrm>
            <a:off x="1686175" y="2070710"/>
            <a:ext cx="1058065" cy="741077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Decodificación</a:t>
            </a:r>
          </a:p>
          <a:p>
            <a:pPr algn="ctr"/>
            <a:r>
              <a:rPr lang="es-E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Integración Actualización</a:t>
            </a:r>
          </a:p>
          <a:p>
            <a:pPr algn="ctr"/>
            <a:r>
              <a:rPr lang="es-E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Extrapolación</a:t>
            </a:r>
            <a:endParaRPr lang="en-US" sz="105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0" name="Conector recto 119"/>
          <p:cNvCxnSpPr/>
          <p:nvPr/>
        </p:nvCxnSpPr>
        <p:spPr>
          <a:xfrm>
            <a:off x="2209658" y="3395754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 flipH="1">
            <a:off x="2209657" y="3550498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209656" y="3686310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 flipH="1">
            <a:off x="2209654" y="3841054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ector recto 123"/>
          <p:cNvCxnSpPr/>
          <p:nvPr/>
        </p:nvCxnSpPr>
        <p:spPr>
          <a:xfrm>
            <a:off x="2209656" y="3976866"/>
            <a:ext cx="154744" cy="154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 flipH="1">
            <a:off x="2209655" y="4131610"/>
            <a:ext cx="154747" cy="145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CuadroTexto 125"/>
          <p:cNvSpPr txBox="1"/>
          <p:nvPr/>
        </p:nvSpPr>
        <p:spPr>
          <a:xfrm>
            <a:off x="1804362" y="3097003"/>
            <a:ext cx="918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Limpiador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7" name="Elipse 126"/>
          <p:cNvSpPr/>
          <p:nvPr/>
        </p:nvSpPr>
        <p:spPr>
          <a:xfrm>
            <a:off x="2281447" y="3794082"/>
            <a:ext cx="109693" cy="109693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8" name="Conector recto 127"/>
          <p:cNvCxnSpPr>
            <a:stCxn id="127" idx="6"/>
          </p:cNvCxnSpPr>
          <p:nvPr/>
        </p:nvCxnSpPr>
        <p:spPr>
          <a:xfrm flipV="1">
            <a:off x="2391140" y="3848928"/>
            <a:ext cx="783882" cy="1"/>
          </a:xfrm>
          <a:prstGeom prst="line">
            <a:avLst/>
          </a:prstGeom>
          <a:ln w="19050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de flecha 128"/>
          <p:cNvCxnSpPr/>
          <p:nvPr/>
        </p:nvCxnSpPr>
        <p:spPr>
          <a:xfrm flipV="1">
            <a:off x="3169417" y="2767855"/>
            <a:ext cx="0" cy="1080433"/>
          </a:xfrm>
          <a:prstGeom prst="straightConnector1">
            <a:avLst/>
          </a:prstGeom>
          <a:ln w="19050">
            <a:solidFill>
              <a:srgbClr val="FFCD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Elipse 129"/>
          <p:cNvSpPr/>
          <p:nvPr/>
        </p:nvSpPr>
        <p:spPr>
          <a:xfrm>
            <a:off x="4542909" y="1167600"/>
            <a:ext cx="109693" cy="109693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Elipse 130"/>
          <p:cNvSpPr/>
          <p:nvPr/>
        </p:nvSpPr>
        <p:spPr>
          <a:xfrm>
            <a:off x="4558891" y="3241317"/>
            <a:ext cx="109693" cy="109693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Elipse 131"/>
          <p:cNvSpPr/>
          <p:nvPr/>
        </p:nvSpPr>
        <p:spPr>
          <a:xfrm>
            <a:off x="4633679" y="3438859"/>
            <a:ext cx="109693" cy="109693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Elipse 132"/>
          <p:cNvSpPr/>
          <p:nvPr/>
        </p:nvSpPr>
        <p:spPr>
          <a:xfrm>
            <a:off x="4623326" y="1535833"/>
            <a:ext cx="109693" cy="109693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Shape 98"/>
          <p:cNvSpPr txBox="1">
            <a:spLocks/>
          </p:cNvSpPr>
          <p:nvPr/>
        </p:nvSpPr>
        <p:spPr>
          <a:xfrm>
            <a:off x="831224" y="96541"/>
            <a:ext cx="3077495" cy="474446"/>
          </a:xfrm>
          <a:prstGeom prst="rect">
            <a:avLst/>
          </a:prstGeom>
        </p:spPr>
        <p:txBody>
          <a:bodyPr lIns="68569" tIns="68569" rIns="68569" bIns="68569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Diseño del sistema</a:t>
            </a:r>
            <a:endParaRPr lang="en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5" name="Elipse 134"/>
          <p:cNvSpPr/>
          <p:nvPr/>
        </p:nvSpPr>
        <p:spPr>
          <a:xfrm>
            <a:off x="245654" y="96541"/>
            <a:ext cx="523511" cy="523511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743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ctrTitle"/>
          </p:nvPr>
        </p:nvSpPr>
        <p:spPr>
          <a:xfrm>
            <a:off x="1336955" y="2441600"/>
            <a:ext cx="4184089" cy="474446"/>
          </a:xfrm>
          <a:prstGeom prst="rect">
            <a:avLst/>
          </a:prstGeom>
        </p:spPr>
        <p:txBody>
          <a:bodyPr lIns="68569" tIns="68569" rIns="68569" bIns="68569" anchor="b" anchorCtr="0">
            <a:noAutofit/>
          </a:bodyPr>
          <a:lstStyle/>
          <a:p>
            <a:r>
              <a:rPr lang="en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Resultados</a:t>
            </a:r>
            <a:endParaRPr lang="e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ipse 4"/>
          <p:cNvSpPr/>
          <p:nvPr/>
        </p:nvSpPr>
        <p:spPr>
          <a:xfrm>
            <a:off x="799868" y="2404966"/>
            <a:ext cx="523511" cy="523511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25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225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" name="Shape 17"/>
          <p:cNvCxnSpPr/>
          <p:nvPr/>
        </p:nvCxnSpPr>
        <p:spPr>
          <a:xfrm>
            <a:off x="2907787" y="2678823"/>
            <a:ext cx="3950213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5" name="Shape 17"/>
          <p:cNvCxnSpPr/>
          <p:nvPr/>
        </p:nvCxnSpPr>
        <p:spPr>
          <a:xfrm>
            <a:off x="0" y="2678823"/>
            <a:ext cx="684702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4" name="Rectángulo 23"/>
          <p:cNvSpPr/>
          <p:nvPr/>
        </p:nvSpPr>
        <p:spPr>
          <a:xfrm>
            <a:off x="0" y="0"/>
            <a:ext cx="6858000" cy="2319063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ángulo 27"/>
          <p:cNvSpPr/>
          <p:nvPr/>
        </p:nvSpPr>
        <p:spPr>
          <a:xfrm>
            <a:off x="0" y="2999603"/>
            <a:ext cx="6858000" cy="21438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ortar rectángulo de esquina del mismo lado 24"/>
          <p:cNvSpPr/>
          <p:nvPr/>
        </p:nvSpPr>
        <p:spPr>
          <a:xfrm>
            <a:off x="684703" y="2222598"/>
            <a:ext cx="2223089" cy="167591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ortar rectángulo de esquina del mismo lado 29"/>
          <p:cNvSpPr/>
          <p:nvPr/>
        </p:nvSpPr>
        <p:spPr>
          <a:xfrm rot="10800000">
            <a:off x="684698" y="2928474"/>
            <a:ext cx="2223089" cy="167591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152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uadroTexto 50"/>
          <p:cNvSpPr txBox="1"/>
          <p:nvPr/>
        </p:nvSpPr>
        <p:spPr>
          <a:xfrm>
            <a:off x="650408" y="957766"/>
            <a:ext cx="5662388" cy="574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Recepción de aprox. </a:t>
            </a:r>
            <a:r>
              <a:rPr lang="es-E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100 aeronaves </a:t>
            </a: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por parte de Barcelona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Display</a:t>
            </a: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 de información:</a:t>
            </a:r>
          </a:p>
        </p:txBody>
      </p:sp>
      <p:sp>
        <p:nvSpPr>
          <p:cNvPr id="52" name="Triángulo rectángulo 51"/>
          <p:cNvSpPr/>
          <p:nvPr/>
        </p:nvSpPr>
        <p:spPr>
          <a:xfrm flipH="1">
            <a:off x="6350000" y="2404592"/>
            <a:ext cx="508000" cy="273890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riángulo rectángulo 52"/>
          <p:cNvSpPr/>
          <p:nvPr/>
        </p:nvSpPr>
        <p:spPr>
          <a:xfrm rot="10800000">
            <a:off x="6350000" y="14952"/>
            <a:ext cx="508000" cy="2738907"/>
          </a:xfrm>
          <a:prstGeom prst="rtTriangl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12" y="1600199"/>
            <a:ext cx="6147988" cy="2101080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650408" y="3939427"/>
            <a:ext cx="5662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Tiempos de integración </a:t>
            </a: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(Barcelona – Barcelona):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941612" y="4268500"/>
            <a:ext cx="5662388" cy="574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Típico: 300 ms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Picos de hasta 4 s</a:t>
            </a:r>
          </a:p>
        </p:txBody>
      </p:sp>
      <p:sp>
        <p:nvSpPr>
          <p:cNvPr id="11" name="Shape 98"/>
          <p:cNvSpPr txBox="1">
            <a:spLocks/>
          </p:cNvSpPr>
          <p:nvPr/>
        </p:nvSpPr>
        <p:spPr>
          <a:xfrm>
            <a:off x="831224" y="96541"/>
            <a:ext cx="3077495" cy="474446"/>
          </a:xfrm>
          <a:prstGeom prst="rect">
            <a:avLst/>
          </a:prstGeom>
        </p:spPr>
        <p:txBody>
          <a:bodyPr lIns="68569" tIns="68569" rIns="68569" bIns="68569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Resultados</a:t>
            </a:r>
            <a:endParaRPr lang="en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Elipse 14"/>
          <p:cNvSpPr/>
          <p:nvPr/>
        </p:nvSpPr>
        <p:spPr>
          <a:xfrm>
            <a:off x="245654" y="96541"/>
            <a:ext cx="523511" cy="523511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721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ctrTitle"/>
          </p:nvPr>
        </p:nvSpPr>
        <p:spPr>
          <a:xfrm>
            <a:off x="1336955" y="2441600"/>
            <a:ext cx="4184089" cy="474446"/>
          </a:xfrm>
          <a:prstGeom prst="rect">
            <a:avLst/>
          </a:prstGeom>
        </p:spPr>
        <p:txBody>
          <a:bodyPr lIns="68569" tIns="68569" rIns="68569" bIns="68569" anchor="b" anchorCtr="0">
            <a:noAutofit/>
          </a:bodyPr>
          <a:lstStyle/>
          <a:p>
            <a:r>
              <a:rPr lang="en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Conclusiones</a:t>
            </a:r>
            <a:endParaRPr lang="e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ipse 4"/>
          <p:cNvSpPr/>
          <p:nvPr/>
        </p:nvSpPr>
        <p:spPr>
          <a:xfrm>
            <a:off x="799868" y="2404966"/>
            <a:ext cx="523511" cy="523511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25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sz="225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" name="Shape 17"/>
          <p:cNvCxnSpPr/>
          <p:nvPr/>
        </p:nvCxnSpPr>
        <p:spPr>
          <a:xfrm>
            <a:off x="3163013" y="2678823"/>
            <a:ext cx="3694987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5" name="Shape 17"/>
          <p:cNvCxnSpPr/>
          <p:nvPr/>
        </p:nvCxnSpPr>
        <p:spPr>
          <a:xfrm>
            <a:off x="0" y="2678823"/>
            <a:ext cx="684702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4" name="Rectángulo 23"/>
          <p:cNvSpPr/>
          <p:nvPr/>
        </p:nvSpPr>
        <p:spPr>
          <a:xfrm>
            <a:off x="0" y="0"/>
            <a:ext cx="6858000" cy="2319063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ángulo 27"/>
          <p:cNvSpPr/>
          <p:nvPr/>
        </p:nvSpPr>
        <p:spPr>
          <a:xfrm>
            <a:off x="0" y="2999603"/>
            <a:ext cx="6858000" cy="21438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ortar rectángulo de esquina del mismo lado 24"/>
          <p:cNvSpPr/>
          <p:nvPr/>
        </p:nvSpPr>
        <p:spPr>
          <a:xfrm>
            <a:off x="684702" y="2222598"/>
            <a:ext cx="2478317" cy="167591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ortar rectángulo de esquina del mismo lado 29"/>
          <p:cNvSpPr/>
          <p:nvPr/>
        </p:nvSpPr>
        <p:spPr>
          <a:xfrm rot="10800000">
            <a:off x="684696" y="2928474"/>
            <a:ext cx="2478317" cy="167591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70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hape 167"/>
          <p:cNvCxnSpPr/>
          <p:nvPr/>
        </p:nvCxnSpPr>
        <p:spPr>
          <a:xfrm>
            <a:off x="-4837" y="1123032"/>
            <a:ext cx="686294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2" name="Triángulo rectángulo 51"/>
          <p:cNvSpPr/>
          <p:nvPr/>
        </p:nvSpPr>
        <p:spPr>
          <a:xfrm flipH="1">
            <a:off x="6350000" y="2404592"/>
            <a:ext cx="508000" cy="273890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riángulo rectángulo 52"/>
          <p:cNvSpPr/>
          <p:nvPr/>
        </p:nvSpPr>
        <p:spPr>
          <a:xfrm rot="10800000">
            <a:off x="6350000" y="14952"/>
            <a:ext cx="508000" cy="2738907"/>
          </a:xfrm>
          <a:prstGeom prst="rtTriangl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hape 252"/>
          <p:cNvSpPr txBox="1">
            <a:spLocks/>
          </p:cNvSpPr>
          <p:nvPr/>
        </p:nvSpPr>
        <p:spPr>
          <a:xfrm>
            <a:off x="497954" y="972414"/>
            <a:ext cx="3368361" cy="326699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en" sz="1600" dirty="0" smtClean="0">
                <a:highlight>
                  <a:srgbClr val="FFCD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Estado de la versión actual</a:t>
            </a:r>
            <a:endParaRPr lang="en" sz="1600" dirty="0">
              <a:highlight>
                <a:srgbClr val="FFCD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61294" y="1480280"/>
            <a:ext cx="5662388" cy="2287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Recepción de información de la antena de Barcelona</a:t>
            </a:r>
          </a:p>
          <a:p>
            <a:pPr marL="285750" indent="-28575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Decodificación de gran parte de las respuestas Modo S</a:t>
            </a:r>
          </a:p>
          <a:p>
            <a:pPr marL="285750" indent="-28575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Manejo de excepciones en la recepción de mensajes erróneos</a:t>
            </a:r>
          </a:p>
          <a:p>
            <a:pPr marL="285750" indent="-28575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Capacidad de extrapolación de posición</a:t>
            </a:r>
          </a:p>
          <a:p>
            <a:pPr marL="285750" indent="-28575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Formato definido para envío de información a clientes</a:t>
            </a:r>
          </a:p>
          <a:p>
            <a:pPr marL="285750" indent="-28575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Display</a:t>
            </a: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 sencillo de la información recibida (tabla)</a:t>
            </a:r>
          </a:p>
        </p:txBody>
      </p:sp>
      <p:sp>
        <p:nvSpPr>
          <p:cNvPr id="10" name="Shape 98"/>
          <p:cNvSpPr txBox="1">
            <a:spLocks/>
          </p:cNvSpPr>
          <p:nvPr/>
        </p:nvSpPr>
        <p:spPr>
          <a:xfrm>
            <a:off x="831224" y="96541"/>
            <a:ext cx="3077495" cy="474446"/>
          </a:xfrm>
          <a:prstGeom prst="rect">
            <a:avLst/>
          </a:prstGeom>
        </p:spPr>
        <p:txBody>
          <a:bodyPr lIns="68569" tIns="68569" rIns="68569" bIns="68569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Conclusiones</a:t>
            </a:r>
            <a:endParaRPr lang="en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245654" y="96541"/>
            <a:ext cx="523511" cy="523511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4048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hape 167"/>
          <p:cNvCxnSpPr/>
          <p:nvPr/>
        </p:nvCxnSpPr>
        <p:spPr>
          <a:xfrm>
            <a:off x="-4837" y="1123032"/>
            <a:ext cx="686294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2" name="Triángulo rectángulo 51"/>
          <p:cNvSpPr/>
          <p:nvPr/>
        </p:nvSpPr>
        <p:spPr>
          <a:xfrm flipH="1">
            <a:off x="6350000" y="2404592"/>
            <a:ext cx="508000" cy="273890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riángulo rectángulo 52"/>
          <p:cNvSpPr/>
          <p:nvPr/>
        </p:nvSpPr>
        <p:spPr>
          <a:xfrm rot="10800000">
            <a:off x="6350000" y="14952"/>
            <a:ext cx="508000" cy="2738907"/>
          </a:xfrm>
          <a:prstGeom prst="rtTriangl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hape 252"/>
          <p:cNvSpPr txBox="1">
            <a:spLocks/>
          </p:cNvSpPr>
          <p:nvPr/>
        </p:nvSpPr>
        <p:spPr>
          <a:xfrm>
            <a:off x="497954" y="972414"/>
            <a:ext cx="4953722" cy="326699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en" sz="1600" dirty="0" smtClean="0">
                <a:highlight>
                  <a:srgbClr val="FFCD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Necesidades del proyecto en versiones futuras</a:t>
            </a:r>
            <a:endParaRPr lang="en" sz="1600" dirty="0">
              <a:highlight>
                <a:srgbClr val="FFCD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61294" y="1480280"/>
            <a:ext cx="5662388" cy="1913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Resolución de ambigüedades en la integración</a:t>
            </a:r>
          </a:p>
          <a:p>
            <a:pPr marL="285750" indent="-28575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Estudio en profundidad de tiempos de recepción y envío</a:t>
            </a:r>
          </a:p>
          <a:p>
            <a:pPr marL="285750" indent="-28575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Decodificación de los mensajes Modo S restantes</a:t>
            </a:r>
          </a:p>
          <a:p>
            <a:pPr marL="285750" indent="-28575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Manejo de excepciones mejorado (mayor integridad</a:t>
            </a: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s-E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Display</a:t>
            </a: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 avanzado de la información</a:t>
            </a:r>
          </a:p>
        </p:txBody>
      </p:sp>
      <p:sp>
        <p:nvSpPr>
          <p:cNvPr id="10" name="Shape 98"/>
          <p:cNvSpPr txBox="1">
            <a:spLocks/>
          </p:cNvSpPr>
          <p:nvPr/>
        </p:nvSpPr>
        <p:spPr>
          <a:xfrm>
            <a:off x="831224" y="96541"/>
            <a:ext cx="3077495" cy="474446"/>
          </a:xfrm>
          <a:prstGeom prst="rect">
            <a:avLst/>
          </a:prstGeom>
        </p:spPr>
        <p:txBody>
          <a:bodyPr lIns="68569" tIns="68569" rIns="68569" bIns="68569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Conclusiones</a:t>
            </a:r>
            <a:endParaRPr lang="en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245654" y="96541"/>
            <a:ext cx="523511" cy="523511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486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hape 167"/>
          <p:cNvCxnSpPr/>
          <p:nvPr/>
        </p:nvCxnSpPr>
        <p:spPr>
          <a:xfrm>
            <a:off x="-4837" y="2612724"/>
            <a:ext cx="686294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9" name="Rectángulo 8"/>
          <p:cNvSpPr/>
          <p:nvPr/>
        </p:nvSpPr>
        <p:spPr>
          <a:xfrm>
            <a:off x="1816442" y="1927654"/>
            <a:ext cx="3274541" cy="1470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Shape 166"/>
          <p:cNvSpPr txBox="1">
            <a:spLocks/>
          </p:cNvSpPr>
          <p:nvPr/>
        </p:nvSpPr>
        <p:spPr>
          <a:xfrm>
            <a:off x="1805830" y="1344240"/>
            <a:ext cx="3285153" cy="2643459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CD00"/>
              </a:buClr>
              <a:buSzPct val="100000"/>
              <a:buFont typeface="Quattrocento Sans"/>
              <a:buChar char="◉"/>
              <a:defRPr sz="24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CD00"/>
              </a:buClr>
              <a:buSzPct val="100000"/>
              <a:buFont typeface="Quattrocento Sans"/>
              <a:buNone/>
              <a:defRPr sz="20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CD00"/>
              </a:buClr>
              <a:buSzPct val="100000"/>
              <a:buFont typeface="Quattrocento Sans"/>
              <a:buNone/>
              <a:defRPr sz="20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CD00"/>
              </a:buClr>
              <a:buSzPct val="100000"/>
              <a:buFont typeface="Quattrocento Sans"/>
              <a:buNone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CD00"/>
              </a:buClr>
              <a:buSzPct val="100000"/>
              <a:buFont typeface="Quattrocento Sans"/>
              <a:buNone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CD00"/>
              </a:buClr>
              <a:buSzPct val="100000"/>
              <a:buFont typeface="Quattrocento Sans"/>
              <a:buNone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CD00"/>
              </a:buClr>
              <a:buSzPct val="100000"/>
              <a:buFont typeface="Quattrocento Sans"/>
              <a:buNone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CD00"/>
              </a:buClr>
              <a:buSzPct val="100000"/>
              <a:buFont typeface="Quattrocento Sans"/>
              <a:buNone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CD00"/>
              </a:buClr>
              <a:buSzPct val="100000"/>
              <a:buFont typeface="Quattrocento Sans"/>
              <a:buNone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algn="ctr">
              <a:spcBef>
                <a:spcPts val="0"/>
              </a:spcBef>
              <a:buClr>
                <a:schemeClr val="dk1"/>
              </a:buClr>
              <a:buSzPct val="55000"/>
              <a:buFont typeface="Quattrocento Sans"/>
              <a:buNone/>
            </a:pPr>
            <a:r>
              <a:rPr lang="en" sz="3600" b="1" dirty="0" smtClean="0">
                <a:solidFill>
                  <a:schemeClr val="dk1"/>
                </a:solidFill>
                <a:highlight>
                  <a:srgbClr val="FFCD00"/>
                </a:highlight>
                <a:latin typeface="Calibri" panose="020F0502020204030204" pitchFamily="34" charset="0"/>
                <a:ea typeface="Lora"/>
                <a:cs typeface="Calibri" panose="020F0502020204030204" pitchFamily="34" charset="0"/>
                <a:sym typeface="Lora"/>
              </a:rPr>
              <a:t>Gracias</a:t>
            </a:r>
            <a:endParaRPr lang="en-US" sz="3600" b="1" dirty="0" smtClean="0">
              <a:highlight>
                <a:srgbClr val="FFCD00"/>
              </a:highlight>
              <a:latin typeface="Calibri" panose="020F0502020204030204" pitchFamily="34" charset="0"/>
              <a:ea typeface="Lora"/>
              <a:cs typeface="Calibri" panose="020F0502020204030204" pitchFamily="34" charset="0"/>
            </a:endParaRPr>
          </a:p>
          <a:p>
            <a:pPr algn="ctr">
              <a:spcBef>
                <a:spcPts val="0"/>
              </a:spcBef>
              <a:buClr>
                <a:schemeClr val="dk1"/>
              </a:buClr>
              <a:buSzPct val="55000"/>
              <a:buFont typeface="Quattrocento Sans"/>
              <a:buNone/>
            </a:pPr>
            <a:r>
              <a:rPr lang="en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por su atención</a:t>
            </a:r>
            <a:endParaRPr lang="en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Shape 111"/>
          <p:cNvSpPr txBox="1">
            <a:spLocks/>
          </p:cNvSpPr>
          <p:nvPr/>
        </p:nvSpPr>
        <p:spPr>
          <a:xfrm>
            <a:off x="1431192" y="4083178"/>
            <a:ext cx="5107275" cy="290243"/>
          </a:xfrm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Nazariy </a:t>
            </a:r>
            <a:r>
              <a:rPr lang="es-ES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Harvat</a:t>
            </a:r>
            <a:endParaRPr lang="uk-UA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nahar@etsid.upv.es</a:t>
            </a:r>
          </a:p>
          <a:p>
            <a:pPr algn="r"/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+34 651 11 81 49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5004797"/>
            <a:ext cx="6866981" cy="123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ángulo 6"/>
          <p:cNvSpPr/>
          <p:nvPr/>
        </p:nvSpPr>
        <p:spPr>
          <a:xfrm>
            <a:off x="-8981" y="-54224"/>
            <a:ext cx="6866981" cy="123424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14304"/>
      </p:ext>
    </p:extLst>
  </p:cSld>
  <p:clrMapOvr>
    <a:masterClrMapping/>
  </p:clrMapOvr>
</p:sld>
</file>

<file path=ppt/theme/theme1.xml><?xml version="1.0" encoding="utf-8"?>
<a:theme xmlns:a="http://schemas.openxmlformats.org/drawingml/2006/main" name="Viol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828</TotalTime>
  <Words>491</Words>
  <Application>Microsoft Office PowerPoint</Application>
  <PresentationFormat>Personalizado</PresentationFormat>
  <Paragraphs>144</Paragraphs>
  <Slides>18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Lora</vt:lpstr>
      <vt:lpstr>Calibri</vt:lpstr>
      <vt:lpstr>Arial</vt:lpstr>
      <vt:lpstr>Wingdings</vt:lpstr>
      <vt:lpstr>Quattrocento Sans</vt:lpstr>
      <vt:lpstr>Viola template</vt:lpstr>
      <vt:lpstr>Desarrollo de un sistema para la recepción de la señal transpondedor y para la presentación y transmisión de datos radar</vt:lpstr>
      <vt:lpstr>Presentación de PowerPoint</vt:lpstr>
      <vt:lpstr>Motivación y objetivos</vt:lpstr>
      <vt:lpstr>Presentación de PowerPoint</vt:lpstr>
      <vt:lpstr>Presentación de PowerPoint</vt:lpstr>
      <vt:lpstr>Diseño del sistema</vt:lpstr>
      <vt:lpstr>Presentación de PowerPoint</vt:lpstr>
      <vt:lpstr>Presentación de PowerPoint</vt:lpstr>
      <vt:lpstr>Ubicación de las antenas</vt:lpstr>
      <vt:lpstr>Presentación de PowerPoint</vt:lpstr>
      <vt:lpstr>Aplicación integradora</vt:lpstr>
      <vt:lpstr>Presentación de PowerPoint</vt:lpstr>
      <vt:lpstr>Resultados</vt:lpstr>
      <vt:lpstr>Presentación de PowerPoint</vt:lpstr>
      <vt:lpstr>Conclusiones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Desarrollo de un sistema para la recepción de la señal transpondedor y para la presentación y transmisión de datos radar</dc:title>
  <dc:creator>Nazariy</dc:creator>
  <cp:lastModifiedBy>Nazariy Harvat</cp:lastModifiedBy>
  <cp:revision>75</cp:revision>
  <dcterms:modified xsi:type="dcterms:W3CDTF">2017-07-05T17:31:46Z</dcterms:modified>
</cp:coreProperties>
</file>