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56" r:id="rId2"/>
    <p:sldId id="262" r:id="rId3"/>
    <p:sldId id="261" r:id="rId4"/>
    <p:sldId id="263" r:id="rId5"/>
    <p:sldId id="257" r:id="rId6"/>
    <p:sldId id="260" r:id="rId7"/>
    <p:sldId id="258" r:id="rId8"/>
    <p:sldId id="275" r:id="rId9"/>
    <p:sldId id="264" r:id="rId10"/>
    <p:sldId id="270" r:id="rId11"/>
    <p:sldId id="271" r:id="rId12"/>
    <p:sldId id="272" r:id="rId13"/>
    <p:sldId id="273" r:id="rId14"/>
    <p:sldId id="274" r:id="rId15"/>
    <p:sldId id="268" r:id="rId16"/>
    <p:sldId id="265" r:id="rId17"/>
    <p:sldId id="267" r:id="rId18"/>
    <p:sldId id="269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79" d="100"/>
          <a:sy n="79" d="100"/>
        </p:scale>
        <p:origin x="-90" y="-7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F6B7-2BA6-4011-B0D7-091062904EFF}" type="datetimeFigureOut">
              <a:rPr lang="es-ES" smtClean="0"/>
              <a:t>16/06/2017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5DA123-7E14-45C4-B22A-8881A967D8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8381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22595-61F0-4C08-88DB-E05D5E1BC09B}" type="datetime1">
              <a:rPr lang="ca-ES" smtClean="0"/>
              <a:t>16/06/2017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7228-3913-4F9E-87A6-C71B10CC5096}" type="slidenum">
              <a:rPr lang="ca-ES" smtClean="0"/>
              <a:t>‹Nº›</a:t>
            </a:fld>
            <a:endParaRPr lang="ca-E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444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56FC8-AE9D-48BD-B51C-540284936912}" type="datetime1">
              <a:rPr lang="ca-ES" smtClean="0"/>
              <a:t>16/06/2017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7228-3913-4F9E-87A6-C71B10CC5096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14042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28EBB-4BF9-417C-81B0-8285CCA0C00E}" type="datetime1">
              <a:rPr lang="ca-ES" smtClean="0"/>
              <a:t>16/06/2017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7228-3913-4F9E-87A6-C71B10CC5096}" type="slidenum">
              <a:rPr lang="ca-ES" smtClean="0"/>
              <a:t>‹Nº›</a:t>
            </a:fld>
            <a:endParaRPr lang="ca-E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8865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1CAC3-DD27-49FA-892A-257DD560FEFF}" type="datetime1">
              <a:rPr lang="ca-ES" smtClean="0"/>
              <a:t>16/06/2017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7228-3913-4F9E-87A6-C71B10CC5096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668159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AF3F0-5EC5-416C-AFC8-BE2838F412E0}" type="datetime1">
              <a:rPr lang="ca-ES" smtClean="0"/>
              <a:t>16/06/2017</a:t>
            </a:fld>
            <a:endParaRPr lang="ca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7228-3913-4F9E-87A6-C71B10CC5096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04629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A2883-47DE-4407-90D6-7A1B45AF0764}" type="datetime1">
              <a:rPr lang="ca-ES" smtClean="0"/>
              <a:t>16/06/2017</a:t>
            </a:fld>
            <a:endParaRPr lang="ca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7228-3913-4F9E-87A6-C71B10CC5096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94781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52108-9DB1-47BE-9F80-F7F543680125}" type="datetime1">
              <a:rPr lang="ca-ES" smtClean="0"/>
              <a:t>16/06/2017</a:t>
            </a:fld>
            <a:endParaRPr lang="ca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7228-3913-4F9E-87A6-C71B10CC5096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693843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D3E3E86-A6C7-4CD2-8531-CB64B2273DD5}" type="datetime1">
              <a:rPr lang="ca-ES" smtClean="0"/>
              <a:t>16/06/2017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5707228-3913-4F9E-87A6-C71B10CC5096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487073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5982A-4578-4CF8-8E5C-9E773483AD4D}" type="datetime1">
              <a:rPr lang="ca-ES" smtClean="0"/>
              <a:t>16/06/2017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7228-3913-4F9E-87A6-C71B10CC5096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409712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285E-5A0B-4041-8B66-33A3DF24507C}" type="datetime1">
              <a:rPr lang="ca-ES" smtClean="0"/>
              <a:t>16/06/2017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7228-3913-4F9E-87A6-C71B10CC5096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72096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1098F-D451-45D2-8D0B-9A1535CD69CC}" type="datetime1">
              <a:rPr lang="ca-ES" smtClean="0"/>
              <a:t>16/06/2017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7228-3913-4F9E-87A6-C71B10CC5096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653648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8C0E6BA-1D39-4F5F-BD00-B9744122AE1D}" type="datetime1">
              <a:rPr lang="ca-ES" smtClean="0"/>
              <a:t>16/06/2017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5707228-3913-4F9E-87A6-C71B10CC5096}" type="slidenum">
              <a:rPr lang="ca-ES" smtClean="0"/>
              <a:t>‹Nº›</a:t>
            </a:fld>
            <a:endParaRPr lang="ca-E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9636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7.png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673331"/>
            <a:ext cx="9144000" cy="2169622"/>
          </a:xfrm>
        </p:spPr>
        <p:txBody>
          <a:bodyPr>
            <a:normAutofit/>
          </a:bodyPr>
          <a:lstStyle/>
          <a:p>
            <a:pPr algn="ctr"/>
            <a:r>
              <a:rPr lang="es-ES" sz="2400" dirty="0" smtClean="0"/>
              <a:t>TRABAJO FIN DE GRADO</a:t>
            </a:r>
            <a:r>
              <a:rPr lang="es-ES" sz="3600" b="1" dirty="0" smtClean="0"/>
              <a:t/>
            </a:r>
            <a:br>
              <a:rPr lang="es-ES" sz="3600" b="1" dirty="0" smtClean="0"/>
            </a:br>
            <a:r>
              <a:rPr lang="es-ES" sz="3600" b="1" dirty="0"/>
              <a:t/>
            </a:r>
            <a:br>
              <a:rPr lang="es-ES" sz="3600" b="1" dirty="0"/>
            </a:br>
            <a:r>
              <a:rPr lang="es-ES" sz="4000" b="1" dirty="0" smtClean="0"/>
              <a:t>DISEÑO DE </a:t>
            </a:r>
            <a:r>
              <a:rPr lang="es-ES" sz="4000" b="1" dirty="0" smtClean="0"/>
              <a:t>LA</a:t>
            </a:r>
            <a:r>
              <a:rPr lang="es-ES" sz="4000" b="1" dirty="0" smtClean="0"/>
              <a:t> JAULA </a:t>
            </a:r>
            <a:r>
              <a:rPr lang="es-ES" sz="4000" b="1" dirty="0" smtClean="0"/>
              <a:t>DE SEGURIDAD </a:t>
            </a:r>
            <a:r>
              <a:rPr lang="es-ES" sz="4000" b="1" dirty="0" smtClean="0"/>
              <a:t>DE </a:t>
            </a:r>
            <a:r>
              <a:rPr lang="es-ES" sz="4000" b="1" dirty="0" smtClean="0"/>
              <a:t>UN VEHÍCULO DE COMPETICIÓN</a:t>
            </a:r>
            <a:endParaRPr lang="ca-ES" sz="40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3999" y="3219653"/>
            <a:ext cx="9299171" cy="2898514"/>
          </a:xfrm>
        </p:spPr>
        <p:txBody>
          <a:bodyPr>
            <a:normAutofit lnSpcReduction="10000"/>
          </a:bodyPr>
          <a:lstStyle/>
          <a:p>
            <a:pPr algn="l"/>
            <a:r>
              <a:rPr lang="es-ES" dirty="0" smtClean="0"/>
              <a:t>ALUMNO: Albert Morales </a:t>
            </a:r>
            <a:r>
              <a:rPr lang="es-ES" dirty="0" err="1" smtClean="0"/>
              <a:t>Chover</a:t>
            </a:r>
            <a:endParaRPr lang="es-ES" dirty="0" smtClean="0"/>
          </a:p>
          <a:p>
            <a:pPr algn="l"/>
            <a:r>
              <a:rPr lang="es-ES" dirty="0" smtClean="0"/>
              <a:t>TUTOR DEL PROYECTO: Pedro Efrén Martín Concepción</a:t>
            </a:r>
          </a:p>
          <a:p>
            <a:endParaRPr lang="es-ES" dirty="0" smtClean="0"/>
          </a:p>
          <a:p>
            <a:pPr algn="ctr"/>
            <a:r>
              <a:rPr lang="es-ES" sz="3600" b="1" dirty="0" smtClean="0"/>
              <a:t>ETSID</a:t>
            </a:r>
          </a:p>
          <a:p>
            <a:endParaRPr lang="es-ES" sz="1000" dirty="0"/>
          </a:p>
          <a:p>
            <a:pPr algn="ctr"/>
            <a:r>
              <a:rPr lang="es-ES" dirty="0" err="1" smtClean="0"/>
              <a:t>València</a:t>
            </a:r>
            <a:r>
              <a:rPr lang="es-ES" dirty="0" smtClean="0"/>
              <a:t>, junio de 2017</a:t>
            </a:r>
            <a:endParaRPr lang="ca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70343" y="257196"/>
            <a:ext cx="1414463" cy="143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13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b="1" dirty="0" smtClean="0"/>
              <a:t>DOCUMENTOS DEL PROYECTO</a:t>
            </a:r>
            <a:endParaRPr lang="es-ES" sz="4000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1097280" y="1938338"/>
            <a:ext cx="10450484" cy="3365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El proyecto consta de 4 documentos básicos, ordenados de la siguiente manera:</a:t>
            </a:r>
          </a:p>
          <a:p>
            <a:endParaRPr lang="es-ES" sz="2400" dirty="0"/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err="1" smtClean="0"/>
              <a:t>Memoria</a:t>
            </a:r>
            <a:endParaRPr lang="ca-ES" sz="2400" dirty="0"/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err="1" smtClean="0"/>
              <a:t>Pliego</a:t>
            </a:r>
            <a:r>
              <a:rPr lang="ca-ES" sz="2400" dirty="0" smtClean="0"/>
              <a:t> de Condiciones</a:t>
            </a:r>
            <a:endParaRPr lang="ca-ES" sz="2000" dirty="0"/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err="1" smtClean="0"/>
              <a:t>Presupuesto</a:t>
            </a:r>
            <a:endParaRPr lang="ca-ES" sz="2400" dirty="0" smtClean="0"/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err="1" smtClean="0"/>
              <a:t>Planos</a:t>
            </a:r>
            <a:endParaRPr lang="ca-ES" sz="2400" dirty="0" smtClean="0"/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endParaRPr lang="ca-ES" sz="24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70343" y="257196"/>
            <a:ext cx="1414463" cy="1433492"/>
          </a:xfrm>
          <a:prstGeom prst="rect">
            <a:avLst/>
          </a:prstGeom>
        </p:spPr>
      </p:pic>
      <p:sp>
        <p:nvSpPr>
          <p:cNvPr id="7" name="Marcador de pie de pá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DISEÑO DE </a:t>
            </a:r>
            <a:r>
              <a:rPr lang="es-ES" dirty="0" smtClean="0"/>
              <a:t>LA JAULA </a:t>
            </a:r>
            <a:r>
              <a:rPr lang="es-ES" dirty="0" smtClean="0"/>
              <a:t>DE SEGURIDAD </a:t>
            </a:r>
            <a:r>
              <a:rPr lang="es-ES" dirty="0" smtClean="0"/>
              <a:t>DE</a:t>
            </a:r>
            <a:r>
              <a:rPr lang="es-ES" dirty="0" smtClean="0"/>
              <a:t> </a:t>
            </a:r>
            <a:r>
              <a:rPr lang="es-ES" dirty="0" smtClean="0"/>
              <a:t>UN VEHÍCULO DE COMPETICIÓN</a:t>
            </a:r>
            <a:endParaRPr lang="ca-ES" dirty="0"/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7228-3913-4F9E-87A6-C71B10CC5096}" type="slidenum">
              <a:rPr lang="ca-ES" smtClean="0"/>
              <a:t>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466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a-ES" sz="4000" b="1" dirty="0" smtClean="0"/>
              <a:t>OBJETIVOS</a:t>
            </a:r>
            <a:endParaRPr lang="ca-ES" sz="40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1952625"/>
            <a:ext cx="6126480" cy="3623282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ca-ES" sz="2400" dirty="0" smtClean="0">
                <a:solidFill>
                  <a:schemeClr val="tx1"/>
                </a:solidFill>
              </a:rPr>
              <a:t>Diseño Estructura Seguridad SEAT 127</a:t>
            </a:r>
          </a:p>
          <a:p>
            <a:pPr marL="457200" indent="-457200" algn="just">
              <a:buFont typeface="+mj-lt"/>
              <a:buAutoNum type="arabicPeriod"/>
            </a:pPr>
            <a:endParaRPr lang="ca-ES" sz="2400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ca-ES" sz="2400" dirty="0" err="1" smtClean="0">
                <a:solidFill>
                  <a:schemeClr val="tx1"/>
                </a:solidFill>
              </a:rPr>
              <a:t>Análisis</a:t>
            </a:r>
            <a:r>
              <a:rPr lang="ca-ES" sz="2400" dirty="0" smtClean="0">
                <a:solidFill>
                  <a:schemeClr val="tx1"/>
                </a:solidFill>
              </a:rPr>
              <a:t> </a:t>
            </a:r>
            <a:r>
              <a:rPr lang="ca-ES" sz="2400" dirty="0" err="1" smtClean="0">
                <a:solidFill>
                  <a:schemeClr val="tx1"/>
                </a:solidFill>
              </a:rPr>
              <a:t>frente</a:t>
            </a:r>
            <a:r>
              <a:rPr lang="ca-ES" sz="2400" dirty="0" smtClean="0">
                <a:solidFill>
                  <a:schemeClr val="tx1"/>
                </a:solidFill>
              </a:rPr>
              <a:t> </a:t>
            </a:r>
            <a:r>
              <a:rPr lang="ca-ES" sz="2400" dirty="0" err="1" smtClean="0">
                <a:solidFill>
                  <a:schemeClr val="tx1"/>
                </a:solidFill>
              </a:rPr>
              <a:t>Cargas</a:t>
            </a:r>
            <a:r>
              <a:rPr lang="ca-ES" sz="2400" dirty="0" smtClean="0">
                <a:solidFill>
                  <a:schemeClr val="tx1"/>
                </a:solidFill>
              </a:rPr>
              <a:t> </a:t>
            </a:r>
            <a:r>
              <a:rPr lang="ca-ES" sz="2400" dirty="0" err="1" smtClean="0">
                <a:solidFill>
                  <a:schemeClr val="tx1"/>
                </a:solidFill>
              </a:rPr>
              <a:t>Estáticas</a:t>
            </a:r>
            <a:endParaRPr lang="ca-ES" sz="2400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endParaRPr lang="ca-ES" dirty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ca-ES" sz="2400" dirty="0" err="1" smtClean="0">
                <a:solidFill>
                  <a:schemeClr val="tx1"/>
                </a:solidFill>
              </a:rPr>
              <a:t>Estándares</a:t>
            </a:r>
            <a:r>
              <a:rPr lang="ca-ES" sz="2400" dirty="0" smtClean="0">
                <a:solidFill>
                  <a:schemeClr val="tx1"/>
                </a:solidFill>
              </a:rPr>
              <a:t> Seguridad y </a:t>
            </a:r>
            <a:r>
              <a:rPr lang="ca-ES" sz="2400" dirty="0" err="1" smtClean="0">
                <a:solidFill>
                  <a:schemeClr val="tx1"/>
                </a:solidFill>
              </a:rPr>
              <a:t>Calidad</a:t>
            </a:r>
            <a:r>
              <a:rPr lang="ca-ES" sz="2400" dirty="0" smtClean="0">
                <a:solidFill>
                  <a:schemeClr val="tx1"/>
                </a:solidFill>
              </a:rPr>
              <a:t> FIA</a:t>
            </a:r>
          </a:p>
          <a:p>
            <a:pPr marL="0" indent="0">
              <a:buNone/>
            </a:pPr>
            <a:endParaRPr lang="ca-ES" dirty="0" smtClean="0"/>
          </a:p>
          <a:p>
            <a:endParaRPr lang="ca-ES" dirty="0" smtClean="0"/>
          </a:p>
          <a:p>
            <a:endParaRPr lang="ca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867" y="2881529"/>
            <a:ext cx="3190616" cy="176547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70343" y="257196"/>
            <a:ext cx="1414463" cy="1433492"/>
          </a:xfrm>
          <a:prstGeom prst="rect">
            <a:avLst/>
          </a:prstGeom>
        </p:spPr>
      </p:pic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7228-3913-4F9E-87A6-C71B10CC5096}" type="slidenum">
              <a:rPr lang="ca-ES" smtClean="0"/>
              <a:t>3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01775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b="1" dirty="0" smtClean="0"/>
              <a:t>MOTIVACIÓN</a:t>
            </a:r>
            <a:endParaRPr lang="es-ES" sz="4000" b="1" dirty="0"/>
          </a:p>
        </p:txBody>
      </p:sp>
      <p:sp>
        <p:nvSpPr>
          <p:cNvPr id="3" name="CuadroTexto 2"/>
          <p:cNvSpPr txBox="1"/>
          <p:nvPr/>
        </p:nvSpPr>
        <p:spPr>
          <a:xfrm>
            <a:off x="6224111" y="2357437"/>
            <a:ext cx="5560695" cy="2417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err="1" smtClean="0"/>
              <a:t>Smash</a:t>
            </a:r>
            <a:r>
              <a:rPr lang="ca-ES" sz="2400" dirty="0" smtClean="0"/>
              <a:t> </a:t>
            </a:r>
            <a:r>
              <a:rPr lang="ca-ES" sz="2400" dirty="0" err="1" smtClean="0"/>
              <a:t>Rally</a:t>
            </a:r>
            <a:r>
              <a:rPr lang="ca-ES" sz="2400" dirty="0" smtClean="0"/>
              <a:t> Team UPV</a:t>
            </a:r>
            <a:endParaRPr lang="ca-ES" sz="2400" dirty="0"/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endParaRPr lang="ca-ES" sz="2400" dirty="0"/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err="1" smtClean="0"/>
              <a:t>Desarrollo</a:t>
            </a:r>
            <a:r>
              <a:rPr lang="ca-ES" sz="2400" dirty="0" smtClean="0"/>
              <a:t> Autónomo de </a:t>
            </a:r>
            <a:r>
              <a:rPr lang="ca-ES" sz="2400" dirty="0" err="1" smtClean="0"/>
              <a:t>proyectos</a:t>
            </a:r>
            <a:r>
              <a:rPr lang="ca-ES" sz="2400" dirty="0" smtClean="0"/>
              <a:t> </a:t>
            </a:r>
            <a:endParaRPr lang="ca-ES" sz="2400" dirty="0"/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endParaRPr lang="ca-ES" sz="2000" dirty="0"/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err="1" smtClean="0"/>
              <a:t>Funcionalidad</a:t>
            </a:r>
            <a:r>
              <a:rPr lang="ca-ES" sz="2400" dirty="0" smtClean="0"/>
              <a:t> Diseño Personal</a:t>
            </a:r>
            <a:endParaRPr lang="ca-ES" sz="2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70343" y="257196"/>
            <a:ext cx="1414463" cy="1433492"/>
          </a:xfrm>
          <a:prstGeom prst="rect">
            <a:avLst/>
          </a:prstGeom>
        </p:spPr>
      </p:pic>
      <p:pic>
        <p:nvPicPr>
          <p:cNvPr id="1026" name="Picture 2" descr="Resultat d'imatges de smash rally team upv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780" y="1814139"/>
            <a:ext cx="2960370" cy="296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7228-3913-4F9E-87A6-C71B10CC5096}" type="slidenum">
              <a:rPr lang="ca-ES" smtClean="0"/>
              <a:t>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67006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s-ES" sz="4000" b="1" dirty="0" smtClean="0"/>
              <a:t>MEMORIA</a:t>
            </a:r>
            <a:endParaRPr lang="ca-ES" sz="40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70343" y="257196"/>
            <a:ext cx="1414463" cy="143349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097280" y="1943100"/>
            <a:ext cx="9926955" cy="3507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Desarrolla:</a:t>
            </a:r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smtClean="0"/>
              <a:t>Historia del </a:t>
            </a:r>
            <a:r>
              <a:rPr lang="ca-ES" sz="2400" dirty="0" err="1" smtClean="0"/>
              <a:t>rally</a:t>
            </a:r>
            <a:r>
              <a:rPr lang="ca-ES" sz="2400" dirty="0" smtClean="0"/>
              <a:t> </a:t>
            </a:r>
            <a:endParaRPr lang="ca-ES" sz="2400" dirty="0"/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err="1" smtClean="0"/>
              <a:t>Medidas</a:t>
            </a:r>
            <a:r>
              <a:rPr lang="ca-ES" sz="2400" dirty="0" smtClean="0"/>
              <a:t> de Seguridad. </a:t>
            </a:r>
            <a:r>
              <a:rPr lang="ca-ES" sz="2400" dirty="0" err="1" smtClean="0"/>
              <a:t>Evolución</a:t>
            </a:r>
            <a:endParaRPr lang="ca-ES" sz="2400" dirty="0" smtClean="0"/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smtClean="0"/>
              <a:t>Normativa Técnica Estructura de Seguridad</a:t>
            </a:r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smtClean="0"/>
              <a:t>Material de Trabajo</a:t>
            </a:r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smtClean="0"/>
              <a:t>Diseño y </a:t>
            </a:r>
            <a:r>
              <a:rPr lang="ca-ES" sz="2400" dirty="0" err="1" smtClean="0"/>
              <a:t>análisis</a:t>
            </a:r>
            <a:r>
              <a:rPr lang="ca-ES" sz="2400" dirty="0" smtClean="0"/>
              <a:t> de la </a:t>
            </a:r>
            <a:r>
              <a:rPr lang="ca-ES" sz="2400" dirty="0" err="1" smtClean="0"/>
              <a:t>Geometría</a:t>
            </a:r>
            <a:endParaRPr lang="ca-ES" sz="2400" dirty="0" smtClean="0"/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err="1" smtClean="0"/>
              <a:t>Conclusiones</a:t>
            </a:r>
            <a:endParaRPr lang="ca-ES" dirty="0" smtClean="0"/>
          </a:p>
        </p:txBody>
      </p:sp>
      <p:sp>
        <p:nvSpPr>
          <p:cNvPr id="7" name="Marcador de pie de pá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7228-3913-4F9E-87A6-C71B10CC5096}" type="slidenum">
              <a:rPr lang="ca-ES" smtClean="0"/>
              <a:t>5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4151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a-ES" sz="3600" b="1" dirty="0" smtClean="0"/>
              <a:t>1.1	MATERIAL</a:t>
            </a:r>
            <a:endParaRPr lang="ca-ES" sz="3600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1097280" y="1938338"/>
            <a:ext cx="100965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400" u="sng" dirty="0" smtClean="0"/>
              <a:t>NORMATIVA</a:t>
            </a:r>
            <a:r>
              <a:rPr lang="es-ES" sz="2400" dirty="0" smtClean="0"/>
              <a:t>: Artículo 253 Anexo J de la FIA</a:t>
            </a:r>
          </a:p>
          <a:p>
            <a:pPr algn="just"/>
            <a:endParaRPr lang="es-ES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400" u="sng" dirty="0" smtClean="0"/>
              <a:t>SOLUCIÓN ADOPTADA</a:t>
            </a:r>
            <a:r>
              <a:rPr lang="es-ES" sz="2400" dirty="0" smtClean="0"/>
              <a:t>: 25CrMo4 (ISO)</a:t>
            </a:r>
          </a:p>
          <a:p>
            <a:pPr algn="just"/>
            <a:endParaRPr lang="es-ES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400" u="sng" dirty="0" smtClean="0"/>
              <a:t>PROPIEDADES MECÁNICAS</a:t>
            </a:r>
            <a:r>
              <a:rPr lang="es-ES" sz="2400" dirty="0" smtClean="0"/>
              <a:t>: Elevada Resistencia a Tracción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400" u="sng" dirty="0" smtClean="0"/>
              <a:t>ALEANTES</a:t>
            </a:r>
            <a:r>
              <a:rPr lang="es-ES" sz="2400" dirty="0" smtClean="0"/>
              <a:t>: Cromo; Molibdeno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400" u="sng" dirty="0" smtClean="0"/>
              <a:t>SOLDADURA</a:t>
            </a:r>
            <a:r>
              <a:rPr lang="es-ES" sz="2400" dirty="0" smtClean="0"/>
              <a:t>: 2 Procesos, TIG y SMAW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70343" y="257196"/>
            <a:ext cx="1414463" cy="1433492"/>
          </a:xfrm>
          <a:prstGeom prst="rect">
            <a:avLst/>
          </a:prstGeom>
        </p:spPr>
      </p:pic>
      <p:sp>
        <p:nvSpPr>
          <p:cNvPr id="7" name="Marcador de pie de pá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7228-3913-4F9E-87A6-C71B10CC5096}" type="slidenum">
              <a:rPr lang="ca-ES" smtClean="0"/>
              <a:t>6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18144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a-ES" sz="3600" b="1" dirty="0" smtClean="0"/>
              <a:t>1.2</a:t>
            </a:r>
            <a:r>
              <a:rPr lang="ca-ES" sz="3600" b="1" dirty="0"/>
              <a:t>	</a:t>
            </a:r>
            <a:r>
              <a:rPr lang="ca-ES" sz="3600" b="1" dirty="0" smtClean="0"/>
              <a:t>MÉTODO DE TRABAJO</a:t>
            </a:r>
            <a:endParaRPr lang="ca-ES" sz="3600" dirty="0"/>
          </a:p>
        </p:txBody>
      </p:sp>
      <p:sp>
        <p:nvSpPr>
          <p:cNvPr id="3" name="CuadroTexto 2"/>
          <p:cNvSpPr txBox="1"/>
          <p:nvPr/>
        </p:nvSpPr>
        <p:spPr>
          <a:xfrm>
            <a:off x="1097280" y="1881815"/>
            <a:ext cx="10507288" cy="344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Software CAD/CAE (</a:t>
            </a:r>
            <a:r>
              <a:rPr lang="es-ES" sz="2400" dirty="0" err="1" smtClean="0"/>
              <a:t>SolidWorks</a:t>
            </a:r>
            <a:r>
              <a:rPr lang="es-ES" sz="2400" dirty="0" smtClean="0"/>
              <a:t> 2016)</a:t>
            </a:r>
          </a:p>
          <a:p>
            <a:endParaRPr lang="es-ES" sz="2400" dirty="0" smtClean="0"/>
          </a:p>
          <a:p>
            <a:r>
              <a:rPr lang="es-ES" sz="2400" dirty="0" smtClean="0"/>
              <a:t>Dividido en 3 etapas: </a:t>
            </a:r>
          </a:p>
          <a:p>
            <a:endParaRPr lang="es-ES" dirty="0" smtClean="0"/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smtClean="0">
                <a:solidFill>
                  <a:srgbClr val="000000"/>
                </a:solidFill>
              </a:rPr>
              <a:t>Diseño </a:t>
            </a:r>
            <a:r>
              <a:rPr lang="ca-ES" sz="2400" dirty="0" err="1" smtClean="0">
                <a:solidFill>
                  <a:srgbClr val="000000"/>
                </a:solidFill>
              </a:rPr>
              <a:t>Geometría</a:t>
            </a:r>
            <a:endParaRPr lang="ca-ES" sz="2400" dirty="0">
              <a:solidFill>
                <a:srgbClr val="000000"/>
              </a:solidFill>
            </a:endParaRPr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err="1" smtClean="0">
                <a:solidFill>
                  <a:srgbClr val="000000"/>
                </a:solidFill>
              </a:rPr>
              <a:t>Ejecución</a:t>
            </a:r>
            <a:r>
              <a:rPr lang="ca-ES" sz="2400" dirty="0" smtClean="0">
                <a:solidFill>
                  <a:srgbClr val="000000"/>
                </a:solidFill>
              </a:rPr>
              <a:t> </a:t>
            </a:r>
            <a:r>
              <a:rPr lang="ca-ES" sz="2400" dirty="0" err="1" smtClean="0">
                <a:solidFill>
                  <a:srgbClr val="000000"/>
                </a:solidFill>
              </a:rPr>
              <a:t>Ensayos</a:t>
            </a:r>
            <a:r>
              <a:rPr lang="ca-ES" sz="2400" dirty="0" smtClean="0">
                <a:solidFill>
                  <a:srgbClr val="000000"/>
                </a:solidFill>
              </a:rPr>
              <a:t>. 2 </a:t>
            </a:r>
            <a:r>
              <a:rPr lang="ca-ES" sz="2400" dirty="0" err="1" smtClean="0">
                <a:solidFill>
                  <a:srgbClr val="000000"/>
                </a:solidFill>
              </a:rPr>
              <a:t>Distintos</a:t>
            </a:r>
            <a:endParaRPr lang="ca-ES" sz="2400" dirty="0" smtClean="0">
              <a:solidFill>
                <a:srgbClr val="000000"/>
              </a:solidFill>
            </a:endParaRPr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err="1" smtClean="0">
                <a:solidFill>
                  <a:srgbClr val="000000"/>
                </a:solidFill>
              </a:rPr>
              <a:t>Análisis</a:t>
            </a:r>
            <a:r>
              <a:rPr lang="ca-ES" sz="2400" dirty="0" smtClean="0">
                <a:solidFill>
                  <a:srgbClr val="000000"/>
                </a:solidFill>
              </a:rPr>
              <a:t> de </a:t>
            </a:r>
            <a:r>
              <a:rPr lang="ca-ES" sz="2400" dirty="0" err="1" smtClean="0">
                <a:solidFill>
                  <a:srgbClr val="000000"/>
                </a:solidFill>
              </a:rPr>
              <a:t>Resultados</a:t>
            </a:r>
            <a:endParaRPr lang="ca-ES" sz="2400" dirty="0">
              <a:solidFill>
                <a:srgbClr val="000000"/>
              </a:solidFill>
            </a:endParaRPr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endParaRPr lang="ca-ES" sz="2000" dirty="0">
              <a:solidFill>
                <a:srgbClr val="00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70343" y="257196"/>
            <a:ext cx="1414463" cy="1433492"/>
          </a:xfrm>
          <a:prstGeom prst="rect">
            <a:avLst/>
          </a:prstGeom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7228-3913-4F9E-87A6-C71B10CC5096}" type="slidenum">
              <a:rPr lang="ca-ES" smtClean="0"/>
              <a:t>7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1606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a-ES" sz="3600" b="1" dirty="0"/>
              <a:t>1</a:t>
            </a:r>
            <a:r>
              <a:rPr lang="ca-ES" sz="3600" b="1" dirty="0" smtClean="0"/>
              <a:t>.3</a:t>
            </a:r>
            <a:r>
              <a:rPr lang="ca-ES" sz="3600" b="1" dirty="0"/>
              <a:t>	</a:t>
            </a:r>
            <a:r>
              <a:rPr lang="ca-ES" sz="3600" b="1" dirty="0" smtClean="0"/>
              <a:t>NORMATIVA</a:t>
            </a:r>
            <a:endParaRPr lang="es-ES" sz="3600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7228-3913-4F9E-87A6-C71B10CC5096}" type="slidenum">
              <a:rPr lang="ca-ES" smtClean="0"/>
              <a:t>8</a:t>
            </a:fld>
            <a:endParaRPr lang="ca-ES"/>
          </a:p>
        </p:txBody>
      </p:sp>
      <p:sp>
        <p:nvSpPr>
          <p:cNvPr id="5" name="CuadroTexto 4"/>
          <p:cNvSpPr txBox="1"/>
          <p:nvPr/>
        </p:nvSpPr>
        <p:spPr>
          <a:xfrm>
            <a:off x="1097280" y="2060620"/>
            <a:ext cx="10058400" cy="3507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s-ES" sz="2400" dirty="0">
                <a:solidFill>
                  <a:srgbClr val="000000"/>
                </a:solidFill>
              </a:rPr>
              <a:t>Establece:</a:t>
            </a:r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err="1" smtClean="0">
                <a:solidFill>
                  <a:srgbClr val="000000"/>
                </a:solidFill>
              </a:rPr>
              <a:t>Artículo</a:t>
            </a:r>
            <a:r>
              <a:rPr lang="ca-ES" sz="2400" dirty="0" smtClean="0">
                <a:solidFill>
                  <a:srgbClr val="000000"/>
                </a:solidFill>
              </a:rPr>
              <a:t> 253 </a:t>
            </a:r>
            <a:r>
              <a:rPr lang="ca-ES" sz="2400" dirty="0" err="1" smtClean="0">
                <a:solidFill>
                  <a:srgbClr val="000000"/>
                </a:solidFill>
              </a:rPr>
              <a:t>Anexo</a:t>
            </a:r>
            <a:r>
              <a:rPr lang="ca-ES" sz="2400" dirty="0" smtClean="0">
                <a:solidFill>
                  <a:srgbClr val="000000"/>
                </a:solidFill>
              </a:rPr>
              <a:t> J de la FIA</a:t>
            </a:r>
            <a:endParaRPr lang="ca-ES" sz="2400" dirty="0">
              <a:solidFill>
                <a:srgbClr val="000000"/>
              </a:solidFill>
            </a:endParaRPr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smtClean="0">
                <a:solidFill>
                  <a:srgbClr val="000000"/>
                </a:solidFill>
              </a:rPr>
              <a:t>Normativa </a:t>
            </a:r>
            <a:r>
              <a:rPr lang="ca-ES" sz="2400" dirty="0" err="1" smtClean="0">
                <a:solidFill>
                  <a:srgbClr val="000000"/>
                </a:solidFill>
              </a:rPr>
              <a:t>Imprimación</a:t>
            </a:r>
            <a:r>
              <a:rPr lang="ca-ES" sz="2400" dirty="0" smtClean="0">
                <a:solidFill>
                  <a:srgbClr val="000000"/>
                </a:solidFill>
              </a:rPr>
              <a:t> Ignífuga</a:t>
            </a:r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err="1" smtClean="0">
                <a:solidFill>
                  <a:srgbClr val="000000"/>
                </a:solidFill>
              </a:rPr>
              <a:t>Ejecución</a:t>
            </a:r>
            <a:r>
              <a:rPr lang="ca-ES" sz="2400" dirty="0" smtClean="0">
                <a:solidFill>
                  <a:srgbClr val="000000"/>
                </a:solidFill>
              </a:rPr>
              <a:t> de las </a:t>
            </a:r>
            <a:r>
              <a:rPr lang="ca-ES" sz="2400" dirty="0" err="1" smtClean="0">
                <a:solidFill>
                  <a:srgbClr val="000000"/>
                </a:solidFill>
              </a:rPr>
              <a:t>Soldaduras</a:t>
            </a:r>
            <a:endParaRPr lang="ca-ES" sz="2400" dirty="0" smtClean="0">
              <a:solidFill>
                <a:srgbClr val="000000"/>
              </a:solidFill>
            </a:endParaRPr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err="1" smtClean="0">
                <a:solidFill>
                  <a:srgbClr val="000000"/>
                </a:solidFill>
              </a:rPr>
              <a:t>Homologación</a:t>
            </a:r>
            <a:r>
              <a:rPr lang="ca-ES" sz="2400" dirty="0" smtClean="0">
                <a:solidFill>
                  <a:srgbClr val="000000"/>
                </a:solidFill>
              </a:rPr>
              <a:t> de </a:t>
            </a:r>
            <a:r>
              <a:rPr lang="ca-ES" sz="2400" dirty="0" err="1" smtClean="0">
                <a:solidFill>
                  <a:srgbClr val="000000"/>
                </a:solidFill>
              </a:rPr>
              <a:t>Reformas</a:t>
            </a:r>
            <a:r>
              <a:rPr lang="ca-ES" sz="2400" dirty="0" smtClean="0">
                <a:solidFill>
                  <a:srgbClr val="000000"/>
                </a:solidFill>
              </a:rPr>
              <a:t> en </a:t>
            </a:r>
            <a:r>
              <a:rPr lang="ca-ES" sz="2400" dirty="0" err="1" smtClean="0">
                <a:solidFill>
                  <a:srgbClr val="000000"/>
                </a:solidFill>
              </a:rPr>
              <a:t>Vehículos</a:t>
            </a:r>
            <a:endParaRPr lang="ca-ES" sz="2400" dirty="0">
              <a:solidFill>
                <a:srgbClr val="000000"/>
              </a:solidFill>
            </a:endParaRPr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smtClean="0">
                <a:solidFill>
                  <a:srgbClr val="000000"/>
                </a:solidFill>
              </a:rPr>
              <a:t>Seguridad Trabajo en Taller</a:t>
            </a:r>
            <a:endParaRPr lang="ca-ES" sz="2400" dirty="0">
              <a:solidFill>
                <a:srgbClr val="000000"/>
              </a:solidFill>
            </a:endParaRPr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smtClean="0">
                <a:solidFill>
                  <a:srgbClr val="000000"/>
                </a:solidFill>
              </a:rPr>
              <a:t>Seguridad </a:t>
            </a:r>
            <a:r>
              <a:rPr lang="ca-ES" sz="2400" dirty="0" err="1" smtClean="0">
                <a:solidFill>
                  <a:srgbClr val="000000"/>
                </a:solidFill>
              </a:rPr>
              <a:t>Ejecución</a:t>
            </a:r>
            <a:r>
              <a:rPr lang="ca-ES" sz="2400" dirty="0" smtClean="0">
                <a:solidFill>
                  <a:srgbClr val="000000"/>
                </a:solidFill>
              </a:rPr>
              <a:t> Soldadura</a:t>
            </a:r>
            <a:endParaRPr lang="ca-E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07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a-ES" sz="3600" b="1" dirty="0" smtClean="0"/>
              <a:t>1.4	GEOMETRÍA BASE</a:t>
            </a:r>
            <a:endParaRPr lang="es-ES" sz="3600" b="1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" b="1" dirty="0" smtClean="0"/>
              <a:t>Ensayo vertical sobre arco principal</a:t>
            </a:r>
            <a:endParaRPr lang="es-ES" b="1" dirty="0"/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3"/>
          </p:nvPr>
        </p:nvSpPr>
        <p:spPr>
          <a:xfrm>
            <a:off x="6035040" y="1846052"/>
            <a:ext cx="5120640" cy="736282"/>
          </a:xfrm>
        </p:spPr>
        <p:txBody>
          <a:bodyPr/>
          <a:lstStyle/>
          <a:p>
            <a:pPr algn="ctr"/>
            <a:r>
              <a:rPr lang="es-ES" b="1" dirty="0" smtClean="0"/>
              <a:t>Ensayo angular sobre </a:t>
            </a:r>
            <a:r>
              <a:rPr lang="es-ES" b="1" dirty="0" err="1" smtClean="0"/>
              <a:t>semiarco</a:t>
            </a:r>
            <a:r>
              <a:rPr lang="es-ES" b="1" dirty="0" smtClean="0"/>
              <a:t> lateral</a:t>
            </a:r>
            <a:endParaRPr lang="es-ES" b="1" dirty="0"/>
          </a:p>
        </p:txBody>
      </p:sp>
      <p:grpSp>
        <p:nvGrpSpPr>
          <p:cNvPr id="16" name="Grupo 15"/>
          <p:cNvGrpSpPr/>
          <p:nvPr/>
        </p:nvGrpSpPr>
        <p:grpSpPr>
          <a:xfrm>
            <a:off x="6662970" y="2582334"/>
            <a:ext cx="4492709" cy="2887554"/>
            <a:chOff x="6662560" y="2582333"/>
            <a:chExt cx="4492709" cy="28875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Forma libre 17"/>
                <p:cNvSpPr/>
                <p:nvPr/>
              </p:nvSpPr>
              <p:spPr>
                <a:xfrm>
                  <a:off x="6701446" y="5014771"/>
                  <a:ext cx="2017141" cy="455115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3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34290" tIns="34290" rIns="34290" bIns="34290" numCol="1" spcCol="1270" anchor="ctr" anchorCtr="0">
                  <a:noAutofit/>
                </a:bodyPr>
                <a:lstStyle/>
                <a:p>
                  <a:pPr lvl="0" algn="ctr" defTabSz="8001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5000"/>
                    </a:spcAft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s-ES" sz="1800" i="1" kern="120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ES" sz="1800" i="1" kern="12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ca-ES" sz="1800" b="0" i="1" kern="1200" smtClean="0">
                              <a:latin typeface="Cambria Math" panose="02040503050406030204" pitchFamily="18" charset="0"/>
                            </a:rPr>
                            <m:t>𝑉𝑀</m:t>
                          </m:r>
                        </m:sub>
                      </m:sSub>
                    </m:oMath>
                  </a14:m>
                  <a:r>
                    <a:rPr lang="es-ES" sz="1800" kern="1200" dirty="0" smtClean="0"/>
                    <a:t> =1.427,32 </a:t>
                  </a:r>
                  <a:r>
                    <a:rPr lang="es-ES" sz="1800" kern="1200" dirty="0" err="1" smtClean="0"/>
                    <a:t>MPa</a:t>
                  </a:r>
                  <a:endParaRPr lang="es-ES" sz="1800" kern="1200" dirty="0"/>
                </a:p>
              </p:txBody>
            </p:sp>
          </mc:Choice>
          <mc:Fallback xmlns="">
            <p:sp>
              <p:nvSpPr>
                <p:cNvPr id="18" name="Forma libr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01446" y="5014771"/>
                  <a:ext cx="2017141" cy="455115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Rectángulo 18"/>
            <p:cNvSpPr/>
            <p:nvPr/>
          </p:nvSpPr>
          <p:spPr>
            <a:xfrm>
              <a:off x="6662560" y="2582333"/>
              <a:ext cx="4492709" cy="2414669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Forma libre 19"/>
                <p:cNvSpPr/>
                <p:nvPr/>
              </p:nvSpPr>
              <p:spPr>
                <a:xfrm>
                  <a:off x="9261448" y="5014771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3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34290" tIns="34290" rIns="34290" bIns="34290" numCol="1" spcCol="1270" anchor="ctr" anchorCtr="0">
                  <a:noAutofit/>
                </a:bodyPr>
                <a:lstStyle/>
                <a:p>
                  <a:pPr lvl="0" algn="ctr" defTabSz="8001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5000"/>
                    </a:spcAft>
                  </a:pPr>
                  <a14:m>
                    <m:oMath xmlns:m="http://schemas.openxmlformats.org/officeDocument/2006/math">
                      <m:r>
                        <a:rPr lang="es-ES" sz="1800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ca-ES" sz="1800" b="0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s-ES" sz="1800" kern="1200" dirty="0" smtClean="0"/>
                    <a:t>35,7 mm</a:t>
                  </a:r>
                  <a:endParaRPr lang="es-ES" sz="1800" kern="1200" dirty="0"/>
                </a:p>
              </p:txBody>
            </p:sp>
          </mc:Choice>
          <mc:Fallback xmlns="">
            <p:sp>
              <p:nvSpPr>
                <p:cNvPr id="20" name="Forma libre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61448" y="5014771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7228-3913-4F9E-87A6-C71B10CC5096}" type="slidenum">
              <a:rPr lang="ca-ES" smtClean="0"/>
              <a:pPr/>
              <a:t>9</a:t>
            </a:fld>
            <a:endParaRPr lang="ca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70343" y="257196"/>
            <a:ext cx="1414463" cy="1433492"/>
          </a:xfrm>
          <a:prstGeom prst="rect">
            <a:avLst/>
          </a:prstGeom>
        </p:spPr>
      </p:pic>
      <p:pic>
        <p:nvPicPr>
          <p:cNvPr id="29" name="Imagen 28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87" t="34198" r="20979" b="28153"/>
          <a:stretch/>
        </p:blipFill>
        <p:spPr bwMode="auto">
          <a:xfrm>
            <a:off x="1384058" y="2582334"/>
            <a:ext cx="4364204" cy="2432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Forma libre 31"/>
              <p:cNvSpPr/>
              <p:nvPr/>
            </p:nvSpPr>
            <p:spPr>
              <a:xfrm>
                <a:off x="3854441" y="5018711"/>
                <a:ext cx="1893821" cy="455116"/>
              </a:xfrm>
              <a:custGeom>
                <a:avLst/>
                <a:gdLst>
                  <a:gd name="connsiteX0" fmla="*/ 0 w 1893821"/>
                  <a:gd name="connsiteY0" fmla="*/ 0 h 455116"/>
                  <a:gd name="connsiteX1" fmla="*/ 1893821 w 1893821"/>
                  <a:gd name="connsiteY1" fmla="*/ 0 h 455116"/>
                  <a:gd name="connsiteX2" fmla="*/ 1893821 w 1893821"/>
                  <a:gd name="connsiteY2" fmla="*/ 455116 h 455116"/>
                  <a:gd name="connsiteX3" fmla="*/ 0 w 1893821"/>
                  <a:gd name="connsiteY3" fmla="*/ 455116 h 455116"/>
                  <a:gd name="connsiteX4" fmla="*/ 0 w 1893821"/>
                  <a:gd name="connsiteY4" fmla="*/ 0 h 455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3821" h="455116">
                    <a:moveTo>
                      <a:pt x="0" y="0"/>
                    </a:moveTo>
                    <a:lnTo>
                      <a:pt x="1893821" y="0"/>
                    </a:lnTo>
                    <a:lnTo>
                      <a:pt x="1893821" y="455116"/>
                    </a:lnTo>
                    <a:lnTo>
                      <a:pt x="0" y="455116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4290" tIns="34290" rIns="34290" bIns="34290" numCol="1" spcCol="1270" anchor="ctr" anchorCtr="0">
                <a:noAutofit/>
              </a:bodyPr>
              <a:lstStyle/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5000"/>
                  </a:spcAft>
                </a:pPr>
                <a14:m>
                  <m:oMath xmlns:m="http://schemas.openxmlformats.org/officeDocument/2006/math">
                    <m:r>
                      <a:rPr lang="es-ES" sz="180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ca-ES" sz="1800" b="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s-ES" sz="1800" kern="1200" dirty="0" smtClean="0"/>
                  <a:t>3,7 mm</a:t>
                </a:r>
                <a:endParaRPr lang="es-ES" sz="1800" kern="1200" dirty="0"/>
              </a:p>
            </p:txBody>
          </p:sp>
        </mc:Choice>
        <mc:Fallback xmlns="">
          <p:sp>
            <p:nvSpPr>
              <p:cNvPr id="32" name="Forma libr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441" y="5018711"/>
                <a:ext cx="1893821" cy="455116"/>
              </a:xfrm>
              <a:custGeom>
                <a:avLst/>
                <a:gdLst>
                  <a:gd name="connsiteX0" fmla="*/ 0 w 1893821"/>
                  <a:gd name="connsiteY0" fmla="*/ 0 h 455116"/>
                  <a:gd name="connsiteX1" fmla="*/ 1893821 w 1893821"/>
                  <a:gd name="connsiteY1" fmla="*/ 0 h 455116"/>
                  <a:gd name="connsiteX2" fmla="*/ 1893821 w 1893821"/>
                  <a:gd name="connsiteY2" fmla="*/ 455116 h 455116"/>
                  <a:gd name="connsiteX3" fmla="*/ 0 w 1893821"/>
                  <a:gd name="connsiteY3" fmla="*/ 455116 h 455116"/>
                  <a:gd name="connsiteX4" fmla="*/ 0 w 1893821"/>
                  <a:gd name="connsiteY4" fmla="*/ 0 h 455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3821" h="455116">
                    <a:moveTo>
                      <a:pt x="0" y="0"/>
                    </a:moveTo>
                    <a:lnTo>
                      <a:pt x="1893821" y="0"/>
                    </a:lnTo>
                    <a:lnTo>
                      <a:pt x="1893821" y="455116"/>
                    </a:lnTo>
                    <a:lnTo>
                      <a:pt x="0" y="455116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Forma libre 32"/>
              <p:cNvSpPr/>
              <p:nvPr/>
            </p:nvSpPr>
            <p:spPr>
              <a:xfrm>
                <a:off x="1384057" y="4997002"/>
                <a:ext cx="2183606" cy="472885"/>
              </a:xfrm>
              <a:custGeom>
                <a:avLst/>
                <a:gdLst>
                  <a:gd name="connsiteX0" fmla="*/ 0 w 1893821"/>
                  <a:gd name="connsiteY0" fmla="*/ 0 h 455116"/>
                  <a:gd name="connsiteX1" fmla="*/ 1893821 w 1893821"/>
                  <a:gd name="connsiteY1" fmla="*/ 0 h 455116"/>
                  <a:gd name="connsiteX2" fmla="*/ 1893821 w 1893821"/>
                  <a:gd name="connsiteY2" fmla="*/ 455116 h 455116"/>
                  <a:gd name="connsiteX3" fmla="*/ 0 w 1893821"/>
                  <a:gd name="connsiteY3" fmla="*/ 455116 h 455116"/>
                  <a:gd name="connsiteX4" fmla="*/ 0 w 1893821"/>
                  <a:gd name="connsiteY4" fmla="*/ 0 h 455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3821" h="455116">
                    <a:moveTo>
                      <a:pt x="0" y="0"/>
                    </a:moveTo>
                    <a:lnTo>
                      <a:pt x="1893821" y="0"/>
                    </a:lnTo>
                    <a:lnTo>
                      <a:pt x="1893821" y="455116"/>
                    </a:lnTo>
                    <a:lnTo>
                      <a:pt x="0" y="455116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4290" tIns="34290" rIns="34290" bIns="34290" numCol="1" spcCol="1270" anchor="ctr" anchorCtr="0">
                <a:noAutofit/>
              </a:bodyPr>
              <a:lstStyle/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50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ca-ES" sz="1800" b="0" i="1" kern="1200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a-ES" sz="1800" b="0" i="1" kern="12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s-ES" sz="1800" b="0" i="1" kern="12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𝑉𝑀</m:t>
                        </m:r>
                      </m:sub>
                    </m:sSub>
                    <m:r>
                      <a:rPr lang="ca-ES" sz="1800" b="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s-ES" sz="1800" kern="1200" dirty="0" smtClean="0"/>
                  <a:t>1.335,86 </a:t>
                </a:r>
                <a:r>
                  <a:rPr lang="es-ES" sz="1800" kern="1200" dirty="0" err="1" smtClean="0"/>
                  <a:t>MPa</a:t>
                </a:r>
                <a:endParaRPr lang="es-ES" sz="1800" kern="1200" dirty="0"/>
              </a:p>
            </p:txBody>
          </p:sp>
        </mc:Choice>
        <mc:Fallback xmlns="">
          <p:sp>
            <p:nvSpPr>
              <p:cNvPr id="33" name="Forma libr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4057" y="4997002"/>
                <a:ext cx="2183606" cy="472885"/>
              </a:xfrm>
              <a:custGeom>
                <a:avLst/>
                <a:gdLst>
                  <a:gd name="connsiteX0" fmla="*/ 0 w 1893821"/>
                  <a:gd name="connsiteY0" fmla="*/ 0 h 455116"/>
                  <a:gd name="connsiteX1" fmla="*/ 1893821 w 1893821"/>
                  <a:gd name="connsiteY1" fmla="*/ 0 h 455116"/>
                  <a:gd name="connsiteX2" fmla="*/ 1893821 w 1893821"/>
                  <a:gd name="connsiteY2" fmla="*/ 455116 h 455116"/>
                  <a:gd name="connsiteX3" fmla="*/ 0 w 1893821"/>
                  <a:gd name="connsiteY3" fmla="*/ 455116 h 455116"/>
                  <a:gd name="connsiteX4" fmla="*/ 0 w 1893821"/>
                  <a:gd name="connsiteY4" fmla="*/ 0 h 455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3821" h="455116">
                    <a:moveTo>
                      <a:pt x="0" y="0"/>
                    </a:moveTo>
                    <a:lnTo>
                      <a:pt x="1893821" y="0"/>
                    </a:lnTo>
                    <a:lnTo>
                      <a:pt x="1893821" y="455116"/>
                    </a:lnTo>
                    <a:lnTo>
                      <a:pt x="0" y="455116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921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a-ES" sz="3600" b="1" dirty="0" smtClean="0"/>
              <a:t>1.5</a:t>
            </a:r>
            <a:r>
              <a:rPr lang="ca-ES" sz="3600" b="1" dirty="0"/>
              <a:t>	</a:t>
            </a:r>
            <a:r>
              <a:rPr lang="ca-ES" sz="3600" b="1" dirty="0" smtClean="0"/>
              <a:t>1ª SOLUCIÓN; MOD. 1</a:t>
            </a:r>
            <a:endParaRPr lang="es-ES" sz="3600" b="1" dirty="0"/>
          </a:p>
        </p:txBody>
      </p:sp>
      <p:grpSp>
        <p:nvGrpSpPr>
          <p:cNvPr id="13" name="Grupo 12"/>
          <p:cNvGrpSpPr/>
          <p:nvPr/>
        </p:nvGrpSpPr>
        <p:grpSpPr>
          <a:xfrm>
            <a:off x="1097280" y="2691026"/>
            <a:ext cx="4797267" cy="2690350"/>
            <a:chOff x="1097280" y="2691026"/>
            <a:chExt cx="4797267" cy="269035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Forma libre 16"/>
                <p:cNvSpPr/>
                <p:nvPr/>
              </p:nvSpPr>
              <p:spPr>
                <a:xfrm>
                  <a:off x="1097280" y="4926260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34290" tIns="34290" rIns="34290" bIns="34290" numCol="1" spcCol="1270" anchor="ctr" anchorCtr="0">
                  <a:noAutofit/>
                </a:bodyPr>
                <a:lstStyle/>
                <a:p>
                  <a:pPr lvl="0" algn="ctr" defTabSz="8001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5000"/>
                    </a:spcAft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s-ES" sz="1800" i="1" kern="120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ES" sz="1800" i="1" kern="12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ca-ES" sz="1800" b="0" i="1" kern="1200" smtClean="0">
                              <a:latin typeface="Cambria Math" panose="02040503050406030204" pitchFamily="18" charset="0"/>
                            </a:rPr>
                            <m:t>𝑉𝑀</m:t>
                          </m:r>
                        </m:sub>
                      </m:sSub>
                    </m:oMath>
                  </a14:m>
                  <a:r>
                    <a:rPr lang="es-ES" sz="1800" kern="1200" dirty="0" smtClean="0"/>
                    <a:t>=1.360,72 </a:t>
                  </a:r>
                  <a:r>
                    <a:rPr lang="es-ES" sz="1800" kern="1200" dirty="0" err="1" smtClean="0"/>
                    <a:t>MPa</a:t>
                  </a:r>
                  <a:endParaRPr lang="es-ES" sz="1800" kern="1200" dirty="0"/>
                </a:p>
              </p:txBody>
            </p:sp>
          </mc:Choice>
          <mc:Fallback xmlns="">
            <p:sp>
              <p:nvSpPr>
                <p:cNvPr id="17" name="Forma libr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7280" y="4926260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rotWithShape="0">
                  <a:blip r:embed="rId2"/>
                  <a:stretch>
                    <a:fillRect r="-3503" b="-641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Rectángulo 17"/>
            <p:cNvSpPr/>
            <p:nvPr/>
          </p:nvSpPr>
          <p:spPr>
            <a:xfrm>
              <a:off x="1097280" y="2691026"/>
              <a:ext cx="4797267" cy="2235234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Forma libre 18"/>
                <p:cNvSpPr/>
                <p:nvPr/>
              </p:nvSpPr>
              <p:spPr>
                <a:xfrm>
                  <a:off x="4000726" y="4926260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34290" tIns="34290" rIns="34290" bIns="34290" numCol="1" spcCol="1270" anchor="ctr" anchorCtr="0">
                  <a:noAutofit/>
                </a:bodyPr>
                <a:lstStyle/>
                <a:p>
                  <a:pPr lvl="0" algn="ctr" defTabSz="8001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5000"/>
                    </a:spcAft>
                  </a:pPr>
                  <a14:m>
                    <m:oMath xmlns:m="http://schemas.openxmlformats.org/officeDocument/2006/math">
                      <m:r>
                        <a:rPr lang="es-ES" sz="1800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ca-ES" sz="1800" b="0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s-ES" sz="1800" kern="1200" dirty="0" smtClean="0"/>
                    <a:t>3,5 mm</a:t>
                  </a:r>
                  <a:endParaRPr lang="es-ES" sz="1800" kern="1200" dirty="0"/>
                </a:p>
              </p:txBody>
            </p:sp>
          </mc:Choice>
          <mc:Fallback xmlns="">
            <p:sp>
              <p:nvSpPr>
                <p:cNvPr id="19" name="Forma libr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00726" y="4926260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rotWithShape="0">
                  <a:blip r:embed="rId4"/>
                  <a:stretch>
                    <a:fillRect b="-641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upo 2"/>
          <p:cNvGrpSpPr/>
          <p:nvPr/>
        </p:nvGrpSpPr>
        <p:grpSpPr>
          <a:xfrm>
            <a:off x="6067391" y="2691026"/>
            <a:ext cx="4936940" cy="2690350"/>
            <a:chOff x="6035040" y="2691026"/>
            <a:chExt cx="4936940" cy="2690350"/>
          </a:xfrm>
        </p:grpSpPr>
        <p:sp>
          <p:nvSpPr>
            <p:cNvPr id="4" name="Rectángulo 3"/>
            <p:cNvSpPr/>
            <p:nvPr/>
          </p:nvSpPr>
          <p:spPr>
            <a:xfrm>
              <a:off x="6035040" y="2691026"/>
              <a:ext cx="4936940" cy="2235234"/>
            </a:xfrm>
            <a:prstGeom prst="rect">
              <a:avLst/>
            </a:prstGeom>
            <a:blipFill rotWithShape="1">
              <a:blip r:embed="rId5"/>
              <a:stretch>
                <a:fillRect/>
              </a:stretch>
            </a:blip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Forma libre 4"/>
                <p:cNvSpPr/>
                <p:nvPr/>
              </p:nvSpPr>
              <p:spPr>
                <a:xfrm>
                  <a:off x="6035040" y="4926260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34290" tIns="34290" rIns="34290" bIns="34290" numCol="1" spcCol="1270" anchor="ctr" anchorCtr="0">
                  <a:noAutofit/>
                </a:bodyPr>
                <a:lstStyle/>
                <a:p>
                  <a:pPr lvl="0" algn="ctr" defTabSz="8001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5000"/>
                    </a:spcAft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s-ES" sz="1800" i="1" kern="120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ES" sz="1800" i="1" kern="12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ca-ES" sz="1800" b="0" i="1" kern="1200" smtClean="0">
                              <a:latin typeface="Cambria Math" panose="02040503050406030204" pitchFamily="18" charset="0"/>
                            </a:rPr>
                            <m:t>𝑉𝑀</m:t>
                          </m:r>
                        </m:sub>
                      </m:sSub>
                    </m:oMath>
                  </a14:m>
                  <a:r>
                    <a:rPr lang="es-ES" sz="1800" kern="1200" dirty="0" smtClean="0"/>
                    <a:t>=1.055,35 </a:t>
                  </a:r>
                  <a:r>
                    <a:rPr lang="es-ES" sz="1800" kern="1200" dirty="0" err="1" smtClean="0"/>
                    <a:t>MPa</a:t>
                  </a:r>
                  <a:endParaRPr lang="es-ES" sz="1800" kern="1200" dirty="0"/>
                </a:p>
              </p:txBody>
            </p:sp>
          </mc:Choice>
          <mc:Fallback xmlns="">
            <p:sp>
              <p:nvSpPr>
                <p:cNvPr id="5" name="Forma libr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35040" y="4926260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rotWithShape="0">
                  <a:blip r:embed="rId6"/>
                  <a:stretch>
                    <a:fillRect r="-3822" b="-641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Forma libre 11"/>
                <p:cNvSpPr/>
                <p:nvPr/>
              </p:nvSpPr>
              <p:spPr>
                <a:xfrm>
                  <a:off x="9078159" y="4926260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34290" tIns="34290" rIns="34290" bIns="34290" numCol="1" spcCol="1270" anchor="ctr" anchorCtr="0">
                  <a:noAutofit/>
                </a:bodyPr>
                <a:lstStyle/>
                <a:p>
                  <a:pPr lvl="0" algn="ctr" defTabSz="8001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5000"/>
                    </a:spcAft>
                  </a:pPr>
                  <a14:m>
                    <m:oMath xmlns:m="http://schemas.openxmlformats.org/officeDocument/2006/math">
                      <m:r>
                        <a:rPr lang="es-ES" sz="1800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ca-ES" sz="1800" b="0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s-ES" sz="1800" kern="1200" dirty="0" smtClean="0"/>
                    <a:t>24,2 mm</a:t>
                  </a:r>
                  <a:endParaRPr lang="es-ES" sz="1800" kern="1200" dirty="0"/>
                </a:p>
              </p:txBody>
            </p:sp>
          </mc:Choice>
          <mc:Fallback xmlns="">
            <p:sp>
              <p:nvSpPr>
                <p:cNvPr id="12" name="Forma libr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78159" y="4926260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rotWithShape="0">
                  <a:blip r:embed="rId7"/>
                  <a:stretch>
                    <a:fillRect b="-6410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" name="Marcador de pie de pá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7228-3913-4F9E-87A6-C71B10CC5096}" type="slidenum">
              <a:rPr lang="ca-ES" smtClean="0"/>
              <a:t>10</a:t>
            </a:fld>
            <a:endParaRPr lang="ca-ES"/>
          </a:p>
        </p:txBody>
      </p:sp>
      <p:sp>
        <p:nvSpPr>
          <p:cNvPr id="9" name="Marcador de texto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" b="1" dirty="0" smtClean="0"/>
              <a:t>Ensayo vertical sobre arco principal</a:t>
            </a:r>
            <a:endParaRPr lang="es-ES" b="1" dirty="0"/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3"/>
          </p:nvPr>
        </p:nvSpPr>
        <p:spPr>
          <a:xfrm>
            <a:off x="6035040" y="1846052"/>
            <a:ext cx="5120640" cy="736282"/>
          </a:xfrm>
        </p:spPr>
        <p:txBody>
          <a:bodyPr/>
          <a:lstStyle/>
          <a:p>
            <a:pPr algn="ctr"/>
            <a:r>
              <a:rPr lang="es-ES" b="1" dirty="0" smtClean="0"/>
              <a:t>Ensayo angular sobre </a:t>
            </a:r>
            <a:r>
              <a:rPr lang="es-ES" b="1" dirty="0" err="1" smtClean="0"/>
              <a:t>semiarco</a:t>
            </a:r>
            <a:r>
              <a:rPr lang="es-ES" b="1" dirty="0" smtClean="0"/>
              <a:t> lateral</a:t>
            </a:r>
            <a:endParaRPr lang="es-ES" b="1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70343" y="257196"/>
            <a:ext cx="1414463" cy="143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24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a-ES" sz="3600" b="1" dirty="0" smtClean="0"/>
              <a:t>1.6</a:t>
            </a:r>
            <a:r>
              <a:rPr lang="ca-ES" sz="3600" b="1" dirty="0"/>
              <a:t>	</a:t>
            </a:r>
            <a:r>
              <a:rPr lang="ca-ES" sz="3600" b="1" dirty="0" smtClean="0"/>
              <a:t>2ª SOLUCIÓN; MOD. 1</a:t>
            </a:r>
            <a:endParaRPr lang="es-ES" sz="3600" b="1" dirty="0"/>
          </a:p>
        </p:txBody>
      </p:sp>
      <p:grpSp>
        <p:nvGrpSpPr>
          <p:cNvPr id="15" name="Grupo 14"/>
          <p:cNvGrpSpPr/>
          <p:nvPr/>
        </p:nvGrpSpPr>
        <p:grpSpPr>
          <a:xfrm>
            <a:off x="1097280" y="2536191"/>
            <a:ext cx="4846320" cy="2732057"/>
            <a:chOff x="1097280" y="2536191"/>
            <a:chExt cx="4846320" cy="2732057"/>
          </a:xfrm>
        </p:grpSpPr>
        <p:sp>
          <p:nvSpPr>
            <p:cNvPr id="16" name="Rectángulo 15"/>
            <p:cNvSpPr/>
            <p:nvPr/>
          </p:nvSpPr>
          <p:spPr>
            <a:xfrm>
              <a:off x="1097807" y="2536191"/>
              <a:ext cx="4845793" cy="2276941"/>
            </a:xfrm>
            <a:prstGeom prst="rect">
              <a:avLst/>
            </a:prstGeom>
            <a:blipFill rotWithShape="1">
              <a:blip r:embed="rId2"/>
              <a:stretch>
                <a:fillRect/>
              </a:stretch>
            </a:blip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Forma libre 16"/>
                <p:cNvSpPr/>
                <p:nvPr/>
              </p:nvSpPr>
              <p:spPr>
                <a:xfrm>
                  <a:off x="1097280" y="4813132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34290" tIns="34290" rIns="34290" bIns="34290" numCol="1" spcCol="1270" anchor="ctr" anchorCtr="0">
                  <a:noAutofit/>
                </a:bodyPr>
                <a:lstStyle/>
                <a:p>
                  <a:pPr lvl="0" algn="ctr" defTabSz="8001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5000"/>
                    </a:spcAft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s-ES" sz="1800" i="1" kern="120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ES" sz="1800" i="1" kern="12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ca-ES" sz="1800" b="0" i="1" kern="1200" smtClean="0">
                              <a:latin typeface="Cambria Math" panose="02040503050406030204" pitchFamily="18" charset="0"/>
                            </a:rPr>
                            <m:t>𝑉𝑀</m:t>
                          </m:r>
                        </m:sub>
                      </m:sSub>
                    </m:oMath>
                  </a14:m>
                  <a:r>
                    <a:rPr lang="es-ES" sz="1800" kern="1200" dirty="0" smtClean="0"/>
                    <a:t>=1.330,03 </a:t>
                  </a:r>
                  <a:r>
                    <a:rPr lang="es-ES" sz="1800" kern="1200" dirty="0" err="1" smtClean="0"/>
                    <a:t>MPa</a:t>
                  </a:r>
                  <a:endParaRPr lang="es-ES" sz="1800" kern="1200" dirty="0"/>
                </a:p>
              </p:txBody>
            </p:sp>
          </mc:Choice>
          <mc:Fallback xmlns="">
            <p:sp>
              <p:nvSpPr>
                <p:cNvPr id="17" name="Forma libr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7280" y="4813132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rotWithShape="0">
                  <a:blip r:embed="rId3"/>
                  <a:stretch>
                    <a:fillRect r="-3503" b="-649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Forma libre 18"/>
                <p:cNvSpPr/>
                <p:nvPr/>
              </p:nvSpPr>
              <p:spPr>
                <a:xfrm>
                  <a:off x="4049779" y="4813132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34290" tIns="34290" rIns="34290" bIns="34290" numCol="1" spcCol="1270" anchor="ctr" anchorCtr="0">
                  <a:noAutofit/>
                </a:bodyPr>
                <a:lstStyle/>
                <a:p>
                  <a:pPr lvl="0" algn="ctr" defTabSz="8001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5000"/>
                    </a:spcAft>
                  </a:pPr>
                  <a14:m>
                    <m:oMath xmlns:m="http://schemas.openxmlformats.org/officeDocument/2006/math">
                      <m:r>
                        <a:rPr lang="es-ES" sz="1800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ca-ES" sz="1800" b="0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s-ES" sz="1800" kern="1200" dirty="0" smtClean="0"/>
                    <a:t>3,5 mm</a:t>
                  </a:r>
                  <a:endParaRPr lang="es-ES" sz="1800" kern="1200" dirty="0"/>
                </a:p>
              </p:txBody>
            </p:sp>
          </mc:Choice>
          <mc:Fallback xmlns="">
            <p:sp>
              <p:nvSpPr>
                <p:cNvPr id="19" name="Forma libr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49779" y="4813132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rotWithShape="0">
                  <a:blip r:embed="rId4"/>
                  <a:stretch>
                    <a:fillRect b="-649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upo 2"/>
          <p:cNvGrpSpPr/>
          <p:nvPr/>
        </p:nvGrpSpPr>
        <p:grpSpPr>
          <a:xfrm>
            <a:off x="6373427" y="2536191"/>
            <a:ext cx="4352426" cy="2736493"/>
            <a:chOff x="6373427" y="2536191"/>
            <a:chExt cx="4352426" cy="27364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Forma libre 4"/>
                <p:cNvSpPr/>
                <p:nvPr/>
              </p:nvSpPr>
              <p:spPr>
                <a:xfrm>
                  <a:off x="6373427" y="4817568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32385" tIns="32385" rIns="32385" bIns="32385" numCol="1" spcCol="1270" anchor="ctr" anchorCtr="0">
                  <a:noAutofit/>
                </a:bodyPr>
                <a:lstStyle/>
                <a:p>
                  <a:pPr lvl="0" algn="ctr" defTabSz="7556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5000"/>
                    </a:spcAft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s-ES" sz="1700" i="1" kern="120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ES" sz="1700" i="1" kern="12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ca-ES" sz="1700" b="0" i="1" kern="1200" smtClean="0">
                              <a:latin typeface="Cambria Math" panose="02040503050406030204" pitchFamily="18" charset="0"/>
                            </a:rPr>
                            <m:t>𝑉𝑀</m:t>
                          </m:r>
                        </m:sub>
                      </m:sSub>
                    </m:oMath>
                  </a14:m>
                  <a:r>
                    <a:rPr lang="es-ES" sz="1700" kern="1200" dirty="0" smtClean="0"/>
                    <a:t>=1.1127,50 </a:t>
                  </a:r>
                  <a:r>
                    <a:rPr lang="es-ES" sz="1700" kern="1200" dirty="0" err="1" smtClean="0"/>
                    <a:t>MPa</a:t>
                  </a:r>
                  <a:endParaRPr lang="es-ES" sz="1700" kern="1200" dirty="0"/>
                </a:p>
              </p:txBody>
            </p:sp>
          </mc:Choice>
          <mc:Fallback xmlns="">
            <p:sp>
              <p:nvSpPr>
                <p:cNvPr id="5" name="Forma libr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73427" y="4817568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rotWithShape="0">
                  <a:blip r:embed="rId5"/>
                  <a:stretch>
                    <a:fillRect r="-3195" b="-1282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Rectángulo 5"/>
            <p:cNvSpPr/>
            <p:nvPr/>
          </p:nvSpPr>
          <p:spPr>
            <a:xfrm>
              <a:off x="6373427" y="2536191"/>
              <a:ext cx="4352426" cy="2281377"/>
            </a:xfrm>
            <a:prstGeom prst="rect">
              <a:avLst/>
            </a:prstGeom>
            <a:blipFill rotWithShape="1">
              <a:blip r:embed="rId6"/>
              <a:stretch>
                <a:fillRect/>
              </a:stretch>
            </a:blip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Forma libre 13"/>
                <p:cNvSpPr/>
                <p:nvPr/>
              </p:nvSpPr>
              <p:spPr>
                <a:xfrm>
                  <a:off x="8832032" y="4817568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32385" tIns="32385" rIns="32385" bIns="32385" numCol="1" spcCol="1270" anchor="ctr" anchorCtr="0">
                  <a:noAutofit/>
                </a:bodyPr>
                <a:lstStyle/>
                <a:p>
                  <a:pPr lvl="0" algn="ctr" defTabSz="7556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5000"/>
                    </a:spcAft>
                  </a:pPr>
                  <a14:m>
                    <m:oMath xmlns:m="http://schemas.openxmlformats.org/officeDocument/2006/math">
                      <m:r>
                        <a:rPr lang="es-ES" sz="1700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ca-ES" sz="1700" b="0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=25,0</m:t>
                      </m:r>
                    </m:oMath>
                  </a14:m>
                  <a:r>
                    <a:rPr lang="es-ES" sz="1700" kern="1200" dirty="0" smtClean="0"/>
                    <a:t> mm</a:t>
                  </a:r>
                  <a:endParaRPr lang="es-ES" sz="1700" kern="1200" dirty="0"/>
                </a:p>
              </p:txBody>
            </p:sp>
          </mc:Choice>
          <mc:Fallback xmlns="">
            <p:sp>
              <p:nvSpPr>
                <p:cNvPr id="14" name="Forma libr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32032" y="4817568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rotWithShape="0">
                  <a:blip r:embed="rId7"/>
                  <a:stretch>
                    <a:fillRect b="-1282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" name="Marcador de pie de pá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7228-3913-4F9E-87A6-C71B10CC5096}" type="slidenum">
              <a:rPr lang="ca-ES" smtClean="0"/>
              <a:t>11</a:t>
            </a:fld>
            <a:endParaRPr lang="ca-ES"/>
          </a:p>
        </p:txBody>
      </p:sp>
      <p:sp>
        <p:nvSpPr>
          <p:cNvPr id="9" name="Marcador de texto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" b="1" dirty="0" smtClean="0"/>
              <a:t>Ensayo vertical sobre arco principal</a:t>
            </a:r>
            <a:endParaRPr lang="es-ES" b="1" dirty="0"/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3"/>
          </p:nvPr>
        </p:nvSpPr>
        <p:spPr>
          <a:xfrm>
            <a:off x="5943600" y="1846052"/>
            <a:ext cx="5212080" cy="690139"/>
          </a:xfrm>
        </p:spPr>
        <p:txBody>
          <a:bodyPr/>
          <a:lstStyle/>
          <a:p>
            <a:pPr algn="ctr"/>
            <a:r>
              <a:rPr lang="es-ES" b="1" dirty="0" smtClean="0"/>
              <a:t>Ensayo angular sobre </a:t>
            </a:r>
            <a:r>
              <a:rPr lang="es-ES" b="1" dirty="0" err="1" smtClean="0"/>
              <a:t>semiarco</a:t>
            </a:r>
            <a:r>
              <a:rPr lang="es-ES" b="1" dirty="0" smtClean="0"/>
              <a:t> lateral</a:t>
            </a:r>
            <a:endParaRPr lang="es-ES" b="1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70343" y="257196"/>
            <a:ext cx="1414463" cy="143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42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a-ES" sz="3600" b="1" dirty="0" smtClean="0"/>
              <a:t>1.7</a:t>
            </a:r>
            <a:r>
              <a:rPr lang="ca-ES" sz="3600" b="1" dirty="0"/>
              <a:t>	</a:t>
            </a:r>
            <a:r>
              <a:rPr lang="ca-ES" sz="3600" b="1" dirty="0" smtClean="0"/>
              <a:t>MODIFICACIÓN 2</a:t>
            </a:r>
            <a:endParaRPr lang="es-ES" sz="3600" b="1" dirty="0"/>
          </a:p>
        </p:txBody>
      </p:sp>
      <p:grpSp>
        <p:nvGrpSpPr>
          <p:cNvPr id="3" name="Grupo 2"/>
          <p:cNvGrpSpPr/>
          <p:nvPr/>
        </p:nvGrpSpPr>
        <p:grpSpPr>
          <a:xfrm>
            <a:off x="1145857" y="2582334"/>
            <a:ext cx="4797584" cy="2876501"/>
            <a:chOff x="1096964" y="2582334"/>
            <a:chExt cx="4797584" cy="28765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Forma libre 4"/>
                <p:cNvSpPr/>
                <p:nvPr/>
              </p:nvSpPr>
              <p:spPr>
                <a:xfrm>
                  <a:off x="1096964" y="5003719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34290" tIns="34290" rIns="34290" bIns="34290" numCol="1" spcCol="1270" anchor="ctr" anchorCtr="0">
                  <a:noAutofit/>
                </a:bodyPr>
                <a:lstStyle/>
                <a:p>
                  <a:pPr lvl="0" algn="ctr" defTabSz="8001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5000"/>
                    </a:spcAft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s-ES" sz="1800" i="1" kern="120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ES" sz="1800" i="1" kern="12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ca-ES" sz="1800" b="0" i="1" kern="1200" smtClean="0">
                              <a:latin typeface="Cambria Math" panose="02040503050406030204" pitchFamily="18" charset="0"/>
                            </a:rPr>
                            <m:t>𝑉𝑀</m:t>
                          </m:r>
                        </m:sub>
                      </m:sSub>
                    </m:oMath>
                  </a14:m>
                  <a:r>
                    <a:rPr lang="es-ES" sz="1800" kern="1200" dirty="0" smtClean="0"/>
                    <a:t>=1.131,40 </a:t>
                  </a:r>
                  <a:r>
                    <a:rPr lang="es-ES" sz="1800" kern="1200" dirty="0" err="1" smtClean="0"/>
                    <a:t>MPa</a:t>
                  </a:r>
                  <a:endParaRPr lang="es-ES" sz="1800" kern="1200" dirty="0"/>
                </a:p>
              </p:txBody>
            </p:sp>
          </mc:Choice>
          <mc:Fallback xmlns="">
            <p:sp>
              <p:nvSpPr>
                <p:cNvPr id="5" name="Forma libr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6964" y="5003719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rotWithShape="0">
                  <a:blip r:embed="rId2"/>
                  <a:stretch>
                    <a:fillRect r="-3503" b="-649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Rectángulo 5"/>
            <p:cNvSpPr/>
            <p:nvPr/>
          </p:nvSpPr>
          <p:spPr>
            <a:xfrm>
              <a:off x="2167893" y="2582334"/>
              <a:ext cx="2655726" cy="2421385"/>
            </a:xfrm>
            <a:prstGeom prst="rect">
              <a:avLst/>
            </a:prstGeom>
            <a:blipFill rotWithShape="1">
              <a:blip r:embed="rId3"/>
              <a:srcRect/>
              <a:stretch>
                <a:fillRect r="-31154"/>
              </a:stretch>
            </a:blip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Forma libre 8"/>
                <p:cNvSpPr/>
                <p:nvPr/>
              </p:nvSpPr>
              <p:spPr>
                <a:xfrm>
                  <a:off x="4000727" y="5003719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34290" tIns="34290" rIns="34290" bIns="34290" numCol="1" spcCol="1270" anchor="ctr" anchorCtr="0">
                  <a:noAutofit/>
                </a:bodyPr>
                <a:lstStyle/>
                <a:p>
                  <a:pPr lvl="0" algn="ctr" defTabSz="8001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5000"/>
                    </a:spcAft>
                  </a:pPr>
                  <a14:m>
                    <m:oMath xmlns:m="http://schemas.openxmlformats.org/officeDocument/2006/math">
                      <m:r>
                        <a:rPr lang="es-ES" sz="1800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ca-ES" sz="1800" b="0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s-ES" sz="1800" kern="1200" dirty="0" smtClean="0"/>
                    <a:t>3,4 mm</a:t>
                  </a:r>
                  <a:endParaRPr lang="es-ES" sz="1800" kern="1200" dirty="0"/>
                </a:p>
              </p:txBody>
            </p:sp>
          </mc:Choice>
          <mc:Fallback xmlns="">
            <p:sp>
              <p:nvSpPr>
                <p:cNvPr id="9" name="Forma libr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00727" y="5003719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rotWithShape="0">
                  <a:blip r:embed="rId4"/>
                  <a:stretch>
                    <a:fillRect b="-6494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Grupo 14"/>
          <p:cNvGrpSpPr/>
          <p:nvPr/>
        </p:nvGrpSpPr>
        <p:grpSpPr>
          <a:xfrm>
            <a:off x="6126480" y="2582334"/>
            <a:ext cx="4937118" cy="2901473"/>
            <a:chOff x="6087733" y="2594191"/>
            <a:chExt cx="4937118" cy="2901473"/>
          </a:xfrm>
        </p:grpSpPr>
        <p:sp>
          <p:nvSpPr>
            <p:cNvPr id="16" name="Rectángulo 15"/>
            <p:cNvSpPr/>
            <p:nvPr/>
          </p:nvSpPr>
          <p:spPr>
            <a:xfrm>
              <a:off x="6087911" y="2594191"/>
              <a:ext cx="4936940" cy="2409528"/>
            </a:xfrm>
            <a:prstGeom prst="rect">
              <a:avLst/>
            </a:prstGeom>
            <a:blipFill rotWithShape="1">
              <a:blip r:embed="rId5"/>
              <a:stretch>
                <a:fillRect/>
              </a:stretch>
            </a:blip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Forma libre 16"/>
                <p:cNvSpPr/>
                <p:nvPr/>
              </p:nvSpPr>
              <p:spPr>
                <a:xfrm>
                  <a:off x="6087733" y="5040548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38100" tIns="38100" rIns="38100" bIns="38100" numCol="1" spcCol="1270" anchor="ctr" anchorCtr="0">
                  <a:noAutofit/>
                </a:bodyPr>
                <a:lstStyle/>
                <a:p>
                  <a:pPr lvl="0" algn="ctr" defTabSz="8890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5000"/>
                    </a:spcAft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s-ES" sz="2000" i="1" kern="120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ES" sz="2000" i="1" kern="12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ca-ES" sz="2000" b="0" i="1" kern="1200" smtClean="0">
                              <a:latin typeface="Cambria Math" panose="02040503050406030204" pitchFamily="18" charset="0"/>
                            </a:rPr>
                            <m:t>𝑉𝑀</m:t>
                          </m:r>
                        </m:sub>
                      </m:sSub>
                    </m:oMath>
                  </a14:m>
                  <a:r>
                    <a:rPr lang="es-ES" sz="2000" kern="1200" dirty="0" smtClean="0"/>
                    <a:t>=823,90 </a:t>
                  </a:r>
                  <a:r>
                    <a:rPr lang="es-ES" sz="2000" kern="1200" dirty="0" err="1" smtClean="0"/>
                    <a:t>MPa</a:t>
                  </a:r>
                  <a:endParaRPr lang="es-ES" sz="2000" kern="1200" dirty="0"/>
                </a:p>
              </p:txBody>
            </p:sp>
          </mc:Choice>
          <mc:Fallback xmlns="">
            <p:sp>
              <p:nvSpPr>
                <p:cNvPr id="17" name="Forma libr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87733" y="5040548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rotWithShape="0">
                  <a:blip r:embed="rId6"/>
                  <a:stretch>
                    <a:fillRect l="-318" t="-2564" r="-4777" b="-1025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Forma libre 18"/>
                <p:cNvSpPr/>
                <p:nvPr/>
              </p:nvSpPr>
              <p:spPr>
                <a:xfrm>
                  <a:off x="9131030" y="5003719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38100" tIns="38100" rIns="38100" bIns="38100" numCol="1" spcCol="1270" anchor="ctr" anchorCtr="0">
                  <a:noAutofit/>
                </a:bodyPr>
                <a:lstStyle/>
                <a:p>
                  <a:pPr lvl="0" algn="ctr" defTabSz="8890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5000"/>
                    </a:spcAft>
                  </a:pPr>
                  <a14:m>
                    <m:oMath xmlns:m="http://schemas.openxmlformats.org/officeDocument/2006/math">
                      <m:r>
                        <a:rPr lang="es-ES" sz="2000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ca-ES" sz="2000" b="0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=19</m:t>
                      </m:r>
                    </m:oMath>
                  </a14:m>
                  <a:r>
                    <a:rPr lang="es-ES" sz="2000" kern="1200" dirty="0" smtClean="0"/>
                    <a:t>,2 mm</a:t>
                  </a:r>
                  <a:endParaRPr lang="es-ES" sz="2000" kern="1200" dirty="0"/>
                </a:p>
              </p:txBody>
            </p:sp>
          </mc:Choice>
          <mc:Fallback xmlns="">
            <p:sp>
              <p:nvSpPr>
                <p:cNvPr id="19" name="Forma libr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31030" y="5003719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rotWithShape="0">
                  <a:blip r:embed="rId7"/>
                  <a:stretch>
                    <a:fillRect t="-2564" b="-10256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" name="Marcador de pie de pá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7228-3913-4F9E-87A6-C71B10CC5096}" type="slidenum">
              <a:rPr lang="ca-ES" smtClean="0"/>
              <a:t>12</a:t>
            </a:fld>
            <a:endParaRPr lang="ca-ES"/>
          </a:p>
        </p:txBody>
      </p:sp>
      <p:sp>
        <p:nvSpPr>
          <p:cNvPr id="10" name="Marcador de texto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" b="1" dirty="0" smtClean="0"/>
              <a:t>Ensayo vertical sobre arco principal</a:t>
            </a:r>
            <a:endParaRPr lang="es-ES" b="1" dirty="0"/>
          </a:p>
        </p:txBody>
      </p:sp>
      <p:sp>
        <p:nvSpPr>
          <p:cNvPr id="11" name="Marcador de texto 8"/>
          <p:cNvSpPr>
            <a:spLocks noGrp="1"/>
          </p:cNvSpPr>
          <p:nvPr>
            <p:ph type="body" sz="quarter" idx="3"/>
          </p:nvPr>
        </p:nvSpPr>
        <p:spPr>
          <a:xfrm>
            <a:off x="6035040" y="1846052"/>
            <a:ext cx="5120640" cy="736282"/>
          </a:xfrm>
        </p:spPr>
        <p:txBody>
          <a:bodyPr/>
          <a:lstStyle/>
          <a:p>
            <a:pPr algn="ctr"/>
            <a:r>
              <a:rPr lang="es-ES" b="1" dirty="0" smtClean="0"/>
              <a:t>Ensayo angular sobre </a:t>
            </a:r>
            <a:r>
              <a:rPr lang="es-ES" b="1" dirty="0" err="1" smtClean="0"/>
              <a:t>semiarco</a:t>
            </a:r>
            <a:r>
              <a:rPr lang="es-ES" b="1" dirty="0" smtClean="0"/>
              <a:t> lateral</a:t>
            </a:r>
            <a:endParaRPr lang="es-ES" b="1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70343" y="257196"/>
            <a:ext cx="1414463" cy="143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67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a-ES" sz="3600" b="1" dirty="0" smtClean="0"/>
              <a:t>1.8</a:t>
            </a:r>
            <a:r>
              <a:rPr lang="ca-ES" sz="3600" b="1" dirty="0"/>
              <a:t>	</a:t>
            </a:r>
            <a:r>
              <a:rPr lang="ca-ES" sz="3600" b="1" dirty="0" smtClean="0"/>
              <a:t>MODIFICACIÓN 3</a:t>
            </a:r>
            <a:endParaRPr lang="es-ES" sz="3600" b="1" dirty="0"/>
          </a:p>
        </p:txBody>
      </p:sp>
      <p:grpSp>
        <p:nvGrpSpPr>
          <p:cNvPr id="3" name="Grupo 2"/>
          <p:cNvGrpSpPr/>
          <p:nvPr/>
        </p:nvGrpSpPr>
        <p:grpSpPr>
          <a:xfrm>
            <a:off x="1097280" y="2582334"/>
            <a:ext cx="4937443" cy="2878788"/>
            <a:chOff x="1097387" y="2582334"/>
            <a:chExt cx="4937443" cy="2878788"/>
          </a:xfrm>
        </p:grpSpPr>
        <p:sp>
          <p:nvSpPr>
            <p:cNvPr id="4" name="Rectángulo 3"/>
            <p:cNvSpPr/>
            <p:nvPr/>
          </p:nvSpPr>
          <p:spPr>
            <a:xfrm>
              <a:off x="1097807" y="2582334"/>
              <a:ext cx="4937023" cy="2421385"/>
            </a:xfrm>
            <a:prstGeom prst="rect">
              <a:avLst/>
            </a:prstGeom>
            <a:blipFill rotWithShape="1">
              <a:blip r:embed="rId2"/>
              <a:stretch>
                <a:fillRect/>
              </a:stretch>
            </a:blip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Forma libre 4"/>
                <p:cNvSpPr/>
                <p:nvPr/>
              </p:nvSpPr>
              <p:spPr>
                <a:xfrm>
                  <a:off x="1097387" y="5006006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38100" tIns="38100" rIns="38100" bIns="38100" numCol="1" spcCol="1270" anchor="ctr" anchorCtr="0">
                  <a:noAutofit/>
                </a:bodyPr>
                <a:lstStyle/>
                <a:p>
                  <a:pPr lvl="0" algn="ctr" defTabSz="8890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5000"/>
                    </a:spcAft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s-ES" sz="2000" i="1" kern="120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ES" sz="2000" i="1" kern="12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ca-ES" sz="2000" b="0" i="1" kern="1200" smtClean="0">
                              <a:latin typeface="Cambria Math" panose="02040503050406030204" pitchFamily="18" charset="0"/>
                            </a:rPr>
                            <m:t>𝑉𝑀</m:t>
                          </m:r>
                        </m:sub>
                      </m:sSub>
                    </m:oMath>
                  </a14:m>
                  <a:r>
                    <a:rPr lang="es-ES" sz="2000" kern="1200" dirty="0" smtClean="0"/>
                    <a:t>=811,85 </a:t>
                  </a:r>
                  <a:r>
                    <a:rPr lang="es-ES" sz="2000" kern="1200" dirty="0" err="1" smtClean="0"/>
                    <a:t>MPa</a:t>
                  </a:r>
                  <a:endParaRPr lang="es-ES" sz="2000" kern="1200" dirty="0"/>
                </a:p>
              </p:txBody>
            </p:sp>
          </mc:Choice>
          <mc:Fallback xmlns="">
            <p:sp>
              <p:nvSpPr>
                <p:cNvPr id="5" name="Forma libr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7387" y="5006006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rotWithShape="0">
                  <a:blip r:embed="rId3"/>
                  <a:stretch>
                    <a:fillRect l="-318" t="-2564" r="-4777" b="-1153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Forma libre 13"/>
                <p:cNvSpPr/>
                <p:nvPr/>
              </p:nvSpPr>
              <p:spPr>
                <a:xfrm>
                  <a:off x="4141009" y="5003719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38100" tIns="38100" rIns="38100" bIns="38100" numCol="1" spcCol="1270" anchor="ctr" anchorCtr="0">
                  <a:noAutofit/>
                </a:bodyPr>
                <a:lstStyle/>
                <a:p>
                  <a:pPr lvl="0" algn="ctr" defTabSz="8890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5000"/>
                    </a:spcAft>
                  </a:pPr>
                  <a14:m>
                    <m:oMath xmlns:m="http://schemas.openxmlformats.org/officeDocument/2006/math">
                      <m:r>
                        <a:rPr lang="es-ES" sz="2000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ca-ES" sz="2000" b="0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=1,8</m:t>
                      </m:r>
                    </m:oMath>
                  </a14:m>
                  <a:r>
                    <a:rPr lang="es-ES" sz="2000" kern="1200" dirty="0" smtClean="0"/>
                    <a:t> mm</a:t>
                  </a:r>
                  <a:endParaRPr lang="es-ES" sz="2000" kern="1200" dirty="0"/>
                </a:p>
              </p:txBody>
            </p:sp>
          </mc:Choice>
          <mc:Fallback xmlns="">
            <p:sp>
              <p:nvSpPr>
                <p:cNvPr id="14" name="Forma libr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41009" y="5003719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rotWithShape="0">
                  <a:blip r:embed="rId4"/>
                  <a:stretch>
                    <a:fillRect t="-2597" b="-1168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Grupo 14"/>
          <p:cNvGrpSpPr/>
          <p:nvPr/>
        </p:nvGrpSpPr>
        <p:grpSpPr>
          <a:xfrm>
            <a:off x="6217827" y="2582334"/>
            <a:ext cx="4754656" cy="2876501"/>
            <a:chOff x="6217827" y="2582334"/>
            <a:chExt cx="4754656" cy="2876501"/>
          </a:xfrm>
        </p:grpSpPr>
        <p:sp>
          <p:nvSpPr>
            <p:cNvPr id="16" name="Rectángulo 15"/>
            <p:cNvSpPr/>
            <p:nvPr/>
          </p:nvSpPr>
          <p:spPr>
            <a:xfrm>
              <a:off x="6218330" y="2582334"/>
              <a:ext cx="4754153" cy="2421385"/>
            </a:xfrm>
            <a:prstGeom prst="rect">
              <a:avLst/>
            </a:prstGeom>
            <a:blipFill rotWithShape="1">
              <a:blip r:embed="rId5"/>
              <a:stretch>
                <a:fillRect/>
              </a:stretch>
            </a:blip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Forma libre 16"/>
                <p:cNvSpPr/>
                <p:nvPr/>
              </p:nvSpPr>
              <p:spPr>
                <a:xfrm>
                  <a:off x="6217827" y="5003719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38100" tIns="38100" rIns="38100" bIns="38100" numCol="1" spcCol="1270" anchor="ctr" anchorCtr="0">
                  <a:noAutofit/>
                </a:bodyPr>
                <a:lstStyle/>
                <a:p>
                  <a:pPr lvl="0" algn="ctr" defTabSz="8890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5000"/>
                    </a:spcAft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s-ES" sz="2000" i="1" kern="120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ES" sz="2000" i="1" kern="12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ca-ES" sz="2000" b="0" i="1" kern="1200" smtClean="0">
                              <a:latin typeface="Cambria Math" panose="02040503050406030204" pitchFamily="18" charset="0"/>
                            </a:rPr>
                            <m:t>𝑉𝑀</m:t>
                          </m:r>
                        </m:sub>
                      </m:sSub>
                    </m:oMath>
                  </a14:m>
                  <a:r>
                    <a:rPr lang="es-ES" sz="2000" kern="1200" dirty="0" smtClean="0"/>
                    <a:t>=288,70MPa</a:t>
                  </a:r>
                  <a:endParaRPr lang="es-ES" sz="2000" kern="1200" dirty="0"/>
                </a:p>
              </p:txBody>
            </p:sp>
          </mc:Choice>
          <mc:Fallback xmlns="">
            <p:sp>
              <p:nvSpPr>
                <p:cNvPr id="17" name="Forma libr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17827" y="5003719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rotWithShape="0">
                  <a:blip r:embed="rId6"/>
                  <a:stretch>
                    <a:fillRect t="-2597" r="-3185" b="-1168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Forma libre 18"/>
                <p:cNvSpPr/>
                <p:nvPr/>
              </p:nvSpPr>
              <p:spPr>
                <a:xfrm>
                  <a:off x="9078662" y="5003719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38100" tIns="38100" rIns="38100" bIns="38100" numCol="1" spcCol="1270" anchor="ctr" anchorCtr="0">
                  <a:noAutofit/>
                </a:bodyPr>
                <a:lstStyle/>
                <a:p>
                  <a:pPr lvl="0" algn="ctr" defTabSz="8890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5000"/>
                    </a:spcAft>
                  </a:pPr>
                  <a14:m>
                    <m:oMath xmlns:m="http://schemas.openxmlformats.org/officeDocument/2006/math">
                      <m:r>
                        <a:rPr lang="es-ES" sz="2000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ca-ES" sz="2000" b="0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=2,3</m:t>
                      </m:r>
                    </m:oMath>
                  </a14:m>
                  <a:r>
                    <a:rPr lang="es-ES" sz="2000" kern="1200" dirty="0" smtClean="0"/>
                    <a:t> mm</a:t>
                  </a:r>
                  <a:endParaRPr lang="es-ES" sz="2000" kern="1200" dirty="0"/>
                </a:p>
              </p:txBody>
            </p:sp>
          </mc:Choice>
          <mc:Fallback xmlns="">
            <p:sp>
              <p:nvSpPr>
                <p:cNvPr id="19" name="Forma libr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78662" y="5003719"/>
                  <a:ext cx="1893821" cy="455116"/>
                </a:xfrm>
                <a:custGeom>
                  <a:avLst/>
                  <a:gdLst>
                    <a:gd name="connsiteX0" fmla="*/ 0 w 1893821"/>
                    <a:gd name="connsiteY0" fmla="*/ 0 h 455116"/>
                    <a:gd name="connsiteX1" fmla="*/ 1893821 w 1893821"/>
                    <a:gd name="connsiteY1" fmla="*/ 0 h 455116"/>
                    <a:gd name="connsiteX2" fmla="*/ 1893821 w 1893821"/>
                    <a:gd name="connsiteY2" fmla="*/ 455116 h 455116"/>
                    <a:gd name="connsiteX3" fmla="*/ 0 w 1893821"/>
                    <a:gd name="connsiteY3" fmla="*/ 455116 h 455116"/>
                    <a:gd name="connsiteX4" fmla="*/ 0 w 1893821"/>
                    <a:gd name="connsiteY4" fmla="*/ 0 h 455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3821" h="455116">
                      <a:moveTo>
                        <a:pt x="0" y="0"/>
                      </a:moveTo>
                      <a:lnTo>
                        <a:pt x="1893821" y="0"/>
                      </a:lnTo>
                      <a:lnTo>
                        <a:pt x="1893821" y="455116"/>
                      </a:lnTo>
                      <a:lnTo>
                        <a:pt x="0" y="455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rotWithShape="0">
                  <a:blip r:embed="rId7"/>
                  <a:stretch>
                    <a:fillRect t="-2597" b="-1168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" name="Marcador de pie de pá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7228-3913-4F9E-87A6-C71B10CC5096}" type="slidenum">
              <a:rPr lang="ca-ES" smtClean="0"/>
              <a:t>13</a:t>
            </a:fld>
            <a:endParaRPr lang="ca-ES"/>
          </a:p>
        </p:txBody>
      </p:sp>
      <p:sp>
        <p:nvSpPr>
          <p:cNvPr id="9" name="Marcador de texto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" b="1" dirty="0" smtClean="0"/>
              <a:t>Ensayo vertical sobre arco principal</a:t>
            </a:r>
            <a:endParaRPr lang="es-ES" b="1" dirty="0"/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3"/>
          </p:nvPr>
        </p:nvSpPr>
        <p:spPr>
          <a:xfrm>
            <a:off x="6035040" y="1846052"/>
            <a:ext cx="5120640" cy="736282"/>
          </a:xfrm>
        </p:spPr>
        <p:txBody>
          <a:bodyPr/>
          <a:lstStyle/>
          <a:p>
            <a:pPr algn="ctr"/>
            <a:r>
              <a:rPr lang="es-ES" b="1" dirty="0" smtClean="0"/>
              <a:t>Ensayo angular sobre </a:t>
            </a:r>
            <a:r>
              <a:rPr lang="es-ES" b="1" dirty="0" err="1" smtClean="0"/>
              <a:t>semiarco</a:t>
            </a:r>
            <a:r>
              <a:rPr lang="es-ES" b="1" dirty="0" smtClean="0"/>
              <a:t> lateral</a:t>
            </a:r>
            <a:endParaRPr lang="es-ES" b="1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70343" y="257196"/>
            <a:ext cx="1414463" cy="143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98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a-ES" sz="3600" b="1" dirty="0" smtClean="0"/>
              <a:t>1.9</a:t>
            </a:r>
            <a:r>
              <a:rPr lang="ca-ES" sz="3600" b="1" dirty="0"/>
              <a:t>	</a:t>
            </a:r>
            <a:r>
              <a:rPr lang="ca-ES" sz="3600" b="1" dirty="0" smtClean="0"/>
              <a:t>CONCLUSIÓN</a:t>
            </a:r>
            <a:endParaRPr lang="es-ES" sz="3600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7228-3913-4F9E-87A6-C71B10CC5096}" type="slidenum">
              <a:rPr lang="ca-ES" smtClean="0"/>
              <a:t>14</a:t>
            </a:fld>
            <a:endParaRPr lang="ca-ES"/>
          </a:p>
        </p:txBody>
      </p:sp>
      <p:sp>
        <p:nvSpPr>
          <p:cNvPr id="5" name="CuadroTexto 4"/>
          <p:cNvSpPr txBox="1"/>
          <p:nvPr/>
        </p:nvSpPr>
        <p:spPr>
          <a:xfrm>
            <a:off x="1097280" y="2105025"/>
            <a:ext cx="479869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smtClean="0"/>
              <a:t>Tensiones Equivalentes Bajas</a:t>
            </a:r>
          </a:p>
          <a:p>
            <a:endParaRPr lang="es-E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smtClean="0"/>
              <a:t>Deformaciones casi inexistentes</a:t>
            </a:r>
          </a:p>
          <a:p>
            <a:endParaRPr lang="es-E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smtClean="0"/>
              <a:t>Peso Total Contenido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dirty="0"/>
          </a:p>
          <a:p>
            <a:endParaRPr lang="es-ES" sz="2400" dirty="0"/>
          </a:p>
        </p:txBody>
      </p:sp>
      <p:pic>
        <p:nvPicPr>
          <p:cNvPr id="7" name="Imagen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82" t="17570" r="20096" b="20623"/>
          <a:stretch/>
        </p:blipFill>
        <p:spPr bwMode="auto">
          <a:xfrm>
            <a:off x="7621586" y="1950790"/>
            <a:ext cx="2779713" cy="1981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61" t="19641" r="11785" b="18001"/>
          <a:stretch/>
        </p:blipFill>
        <p:spPr bwMode="auto">
          <a:xfrm>
            <a:off x="7419735" y="4145420"/>
            <a:ext cx="3183414" cy="1981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2" t="39469" r="74937" b="42593"/>
          <a:stretch/>
        </p:blipFill>
        <p:spPr bwMode="auto">
          <a:xfrm>
            <a:off x="2098674" y="4489311"/>
            <a:ext cx="2795905" cy="13220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0643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365125"/>
            <a:ext cx="10439400" cy="1325563"/>
          </a:xfrm>
        </p:spPr>
        <p:txBody>
          <a:bodyPr>
            <a:normAutofit/>
          </a:bodyPr>
          <a:lstStyle/>
          <a:p>
            <a:r>
              <a:rPr lang="es-ES" sz="4400" b="1" dirty="0" smtClean="0"/>
              <a:t>2.	PLIEGO DE CONDICIONES</a:t>
            </a:r>
            <a:r>
              <a:rPr lang="es-ES" sz="4000" dirty="0" smtClean="0"/>
              <a:t>	</a:t>
            </a:r>
            <a:endParaRPr lang="es-ES" sz="4000" dirty="0"/>
          </a:p>
        </p:txBody>
      </p:sp>
      <p:sp>
        <p:nvSpPr>
          <p:cNvPr id="3" name="CuadroTexto 2"/>
          <p:cNvSpPr txBox="1"/>
          <p:nvPr/>
        </p:nvSpPr>
        <p:spPr>
          <a:xfrm>
            <a:off x="914400" y="1912917"/>
            <a:ext cx="10163175" cy="408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/>
              <a:t>Establece:</a:t>
            </a:r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err="1" smtClean="0">
                <a:solidFill>
                  <a:srgbClr val="000000"/>
                </a:solidFill>
              </a:rPr>
              <a:t>Alcance</a:t>
            </a:r>
            <a:r>
              <a:rPr lang="ca-ES" sz="2400" dirty="0" smtClean="0">
                <a:solidFill>
                  <a:srgbClr val="000000"/>
                </a:solidFill>
              </a:rPr>
              <a:t> del </a:t>
            </a:r>
            <a:r>
              <a:rPr lang="ca-ES" sz="2400" dirty="0" err="1" smtClean="0">
                <a:solidFill>
                  <a:srgbClr val="000000"/>
                </a:solidFill>
              </a:rPr>
              <a:t>Proyecto</a:t>
            </a:r>
            <a:endParaRPr lang="ca-ES" sz="2400" dirty="0">
              <a:solidFill>
                <a:srgbClr val="000000"/>
              </a:solidFill>
            </a:endParaRPr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err="1" smtClean="0">
                <a:solidFill>
                  <a:srgbClr val="000000"/>
                </a:solidFill>
              </a:rPr>
              <a:t>Legislación</a:t>
            </a:r>
            <a:r>
              <a:rPr lang="ca-ES" sz="2400" dirty="0" smtClean="0">
                <a:solidFill>
                  <a:srgbClr val="000000"/>
                </a:solidFill>
              </a:rPr>
              <a:t> </a:t>
            </a:r>
            <a:r>
              <a:rPr lang="ca-ES" sz="2400" dirty="0" err="1" smtClean="0">
                <a:solidFill>
                  <a:srgbClr val="000000"/>
                </a:solidFill>
              </a:rPr>
              <a:t>Vigente</a:t>
            </a:r>
            <a:endParaRPr lang="ca-ES" sz="2400" dirty="0">
              <a:solidFill>
                <a:srgbClr val="000000"/>
              </a:solidFill>
            </a:endParaRPr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err="1" smtClean="0">
                <a:solidFill>
                  <a:srgbClr val="000000"/>
                </a:solidFill>
              </a:rPr>
              <a:t>Derechos</a:t>
            </a:r>
            <a:endParaRPr lang="ca-ES" sz="2400" dirty="0">
              <a:solidFill>
                <a:srgbClr val="000000"/>
              </a:solidFill>
            </a:endParaRPr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err="1" smtClean="0">
                <a:solidFill>
                  <a:srgbClr val="000000"/>
                </a:solidFill>
              </a:rPr>
              <a:t>Obligaciones</a:t>
            </a:r>
            <a:endParaRPr lang="ca-ES" sz="2400" dirty="0">
              <a:solidFill>
                <a:srgbClr val="000000"/>
              </a:solidFill>
            </a:endParaRPr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err="1" smtClean="0">
                <a:solidFill>
                  <a:srgbClr val="000000"/>
                </a:solidFill>
              </a:rPr>
              <a:t>Proceso</a:t>
            </a:r>
            <a:r>
              <a:rPr lang="ca-ES" sz="2400" dirty="0" smtClean="0">
                <a:solidFill>
                  <a:srgbClr val="000000"/>
                </a:solidFill>
              </a:rPr>
              <a:t> de </a:t>
            </a:r>
            <a:r>
              <a:rPr lang="ca-ES" sz="2400" dirty="0" err="1" smtClean="0">
                <a:solidFill>
                  <a:srgbClr val="000000"/>
                </a:solidFill>
              </a:rPr>
              <a:t>Ejecución</a:t>
            </a:r>
            <a:r>
              <a:rPr lang="ca-ES" sz="2400" dirty="0" smtClean="0">
                <a:solidFill>
                  <a:srgbClr val="000000"/>
                </a:solidFill>
              </a:rPr>
              <a:t> Material</a:t>
            </a:r>
            <a:endParaRPr lang="ca-ES" sz="2400" dirty="0">
              <a:solidFill>
                <a:srgbClr val="000000"/>
              </a:solidFill>
            </a:endParaRPr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err="1" smtClean="0">
                <a:solidFill>
                  <a:srgbClr val="000000"/>
                </a:solidFill>
              </a:rPr>
              <a:t>Mantenimiento</a:t>
            </a:r>
            <a:endParaRPr lang="ca-ES" dirty="0">
              <a:solidFill>
                <a:srgbClr val="000000"/>
              </a:solidFill>
            </a:endParaRPr>
          </a:p>
          <a:p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70343" y="257196"/>
            <a:ext cx="1414463" cy="1433492"/>
          </a:xfrm>
          <a:prstGeom prst="rect">
            <a:avLst/>
          </a:prstGeom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7228-3913-4F9E-87A6-C71B10CC5096}" type="slidenum">
              <a:rPr lang="ca-ES" smtClean="0"/>
              <a:t>15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7325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365125"/>
            <a:ext cx="10439400" cy="1325563"/>
          </a:xfrm>
        </p:spPr>
        <p:txBody>
          <a:bodyPr>
            <a:normAutofit/>
          </a:bodyPr>
          <a:lstStyle/>
          <a:p>
            <a:r>
              <a:rPr lang="es-ES" sz="4000" b="1" dirty="0" smtClean="0"/>
              <a:t>3.</a:t>
            </a:r>
            <a:r>
              <a:rPr lang="es-ES" sz="4000" b="1" dirty="0"/>
              <a:t>	</a:t>
            </a:r>
            <a:r>
              <a:rPr lang="es-ES" sz="4000" b="1" dirty="0" smtClean="0"/>
              <a:t>PRESUPUESTO</a:t>
            </a:r>
            <a:endParaRPr lang="es-ES" sz="4000" dirty="0"/>
          </a:p>
        </p:txBody>
      </p:sp>
      <p:sp>
        <p:nvSpPr>
          <p:cNvPr id="3" name="CuadroTexto 2"/>
          <p:cNvSpPr txBox="1"/>
          <p:nvPr/>
        </p:nvSpPr>
        <p:spPr>
          <a:xfrm>
            <a:off x="914400" y="1771650"/>
            <a:ext cx="10163175" cy="3349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/>
              <a:t>Desglose de los costes:</a:t>
            </a:r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err="1" smtClean="0">
                <a:solidFill>
                  <a:srgbClr val="000000"/>
                </a:solidFill>
              </a:rPr>
              <a:t>Presupuesto</a:t>
            </a:r>
            <a:r>
              <a:rPr lang="ca-ES" sz="2400" dirty="0" smtClean="0">
                <a:solidFill>
                  <a:srgbClr val="000000"/>
                </a:solidFill>
              </a:rPr>
              <a:t> </a:t>
            </a:r>
            <a:r>
              <a:rPr lang="ca-ES" sz="2400" dirty="0" err="1" smtClean="0">
                <a:solidFill>
                  <a:srgbClr val="000000"/>
                </a:solidFill>
              </a:rPr>
              <a:t>Ejecución</a:t>
            </a:r>
            <a:r>
              <a:rPr lang="ca-ES" sz="2400" dirty="0" smtClean="0">
                <a:solidFill>
                  <a:srgbClr val="000000"/>
                </a:solidFill>
              </a:rPr>
              <a:t> Material. </a:t>
            </a:r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smtClean="0">
                <a:solidFill>
                  <a:srgbClr val="000000"/>
                </a:solidFill>
              </a:rPr>
              <a:t>I.V.A. (21%)</a:t>
            </a:r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err="1" smtClean="0">
                <a:solidFill>
                  <a:srgbClr val="000000"/>
                </a:solidFill>
              </a:rPr>
              <a:t>Coste</a:t>
            </a:r>
            <a:r>
              <a:rPr lang="ca-ES" sz="2400" dirty="0" smtClean="0">
                <a:solidFill>
                  <a:srgbClr val="000000"/>
                </a:solidFill>
              </a:rPr>
              <a:t> final</a:t>
            </a:r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endParaRPr lang="ca-ES" dirty="0">
              <a:solidFill>
                <a:srgbClr val="000000"/>
              </a:solidFill>
            </a:endParaRPr>
          </a:p>
          <a:p>
            <a:pPr algn="just"/>
            <a:r>
              <a:rPr lang="es-ES" sz="2400" dirty="0" smtClean="0"/>
              <a:t>Coste Final, función del nº de Productos fabricados.</a:t>
            </a:r>
          </a:p>
          <a:p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70343" y="257196"/>
            <a:ext cx="1414463" cy="1433492"/>
          </a:xfrm>
          <a:prstGeom prst="rect">
            <a:avLst/>
          </a:prstGeom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7228-3913-4F9E-87A6-C71B10CC5096}" type="slidenum">
              <a:rPr lang="ca-ES" smtClean="0"/>
              <a:t>16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6950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365125"/>
            <a:ext cx="10439400" cy="1325563"/>
          </a:xfrm>
        </p:spPr>
        <p:txBody>
          <a:bodyPr>
            <a:normAutofit/>
          </a:bodyPr>
          <a:lstStyle/>
          <a:p>
            <a:r>
              <a:rPr lang="es-ES" sz="4000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4.</a:t>
            </a:r>
            <a:r>
              <a:rPr lang="es-ES" sz="4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	</a:t>
            </a:r>
            <a:r>
              <a:rPr lang="es-ES" sz="4000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PLANOS</a:t>
            </a:r>
            <a:endParaRPr lang="es-ES" sz="3600" dirty="0"/>
          </a:p>
        </p:txBody>
      </p:sp>
      <p:sp>
        <p:nvSpPr>
          <p:cNvPr id="3" name="CuadroTexto 2"/>
          <p:cNvSpPr txBox="1"/>
          <p:nvPr/>
        </p:nvSpPr>
        <p:spPr>
          <a:xfrm>
            <a:off x="914400" y="1865292"/>
            <a:ext cx="10163175" cy="3298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400" dirty="0" err="1" smtClean="0"/>
              <a:t>Función</a:t>
            </a:r>
            <a:r>
              <a:rPr lang="ca-ES" sz="2400" dirty="0" smtClean="0"/>
              <a:t>:</a:t>
            </a:r>
            <a:endParaRPr lang="es-ES" dirty="0" smtClean="0"/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smtClean="0">
                <a:solidFill>
                  <a:srgbClr val="000000"/>
                </a:solidFill>
              </a:rPr>
              <a:t>Definir </a:t>
            </a:r>
            <a:r>
              <a:rPr lang="ca-ES" sz="2400" dirty="0" err="1">
                <a:solidFill>
                  <a:srgbClr val="000000"/>
                </a:solidFill>
              </a:rPr>
              <a:t>G</a:t>
            </a:r>
            <a:r>
              <a:rPr lang="ca-ES" sz="2400" dirty="0" err="1" smtClean="0">
                <a:solidFill>
                  <a:srgbClr val="000000"/>
                </a:solidFill>
              </a:rPr>
              <a:t>eometría</a:t>
            </a:r>
            <a:endParaRPr lang="ca-ES" sz="2400" dirty="0">
              <a:solidFill>
                <a:srgbClr val="000000"/>
              </a:solidFill>
            </a:endParaRPr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smtClean="0">
                <a:solidFill>
                  <a:srgbClr val="000000"/>
                </a:solidFill>
              </a:rPr>
              <a:t>Perfiles de los Componentes</a:t>
            </a:r>
          </a:p>
          <a:p>
            <a:pPr marL="457200" lvl="0" indent="-4572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+mj-lt"/>
              <a:buAutoNum type="arabicPeriod"/>
            </a:pPr>
            <a:r>
              <a:rPr lang="ca-ES" sz="2400" dirty="0" smtClean="0">
                <a:solidFill>
                  <a:srgbClr val="000000"/>
                </a:solidFill>
              </a:rPr>
              <a:t>Material de </a:t>
            </a:r>
            <a:r>
              <a:rPr lang="ca-ES" sz="2400" dirty="0" err="1" smtClean="0">
                <a:solidFill>
                  <a:srgbClr val="000000"/>
                </a:solidFill>
              </a:rPr>
              <a:t>Fabricación</a:t>
            </a:r>
            <a:endParaRPr lang="ca-ES" sz="2400" dirty="0" smtClean="0">
              <a:solidFill>
                <a:srgbClr val="000000"/>
              </a:solidFill>
            </a:endParaRPr>
          </a:p>
          <a:p>
            <a:pPr lvl="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</a:pPr>
            <a:endParaRPr lang="ca-ES" sz="2400" dirty="0" smtClean="0">
              <a:solidFill>
                <a:srgbClr val="000000"/>
              </a:solidFill>
            </a:endParaRPr>
          </a:p>
          <a:p>
            <a:pPr lvl="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</a:pPr>
            <a:r>
              <a:rPr lang="ca-ES" sz="2400" dirty="0" smtClean="0">
                <a:solidFill>
                  <a:srgbClr val="000000"/>
                </a:solidFill>
              </a:rPr>
              <a:t>Norma ISO</a:t>
            </a:r>
            <a:endParaRPr lang="ca-ES" sz="2400" dirty="0">
              <a:solidFill>
                <a:srgbClr val="000000"/>
              </a:solidFill>
            </a:endParaRPr>
          </a:p>
          <a:p>
            <a:endParaRPr lang="es-ES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70343" y="257196"/>
            <a:ext cx="1414463" cy="1433492"/>
          </a:xfrm>
          <a:prstGeom prst="rect">
            <a:avLst/>
          </a:prstGeom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7228-3913-4F9E-87A6-C71B10CC5096}" type="slidenum">
              <a:rPr lang="ca-ES" smtClean="0"/>
              <a:t>17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77961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7200" b="1" dirty="0" smtClean="0"/>
              <a:t> </a:t>
            </a:r>
            <a:endParaRPr lang="es-ES" sz="7200" b="1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DISEÑO DE UNA ESTRUCTURA DE SEGURIDAD PARA UN VEHÍCULO DE COMPETICIÓN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7228-3913-4F9E-87A6-C71B10CC5096}" type="slidenum">
              <a:rPr lang="ca-ES" smtClean="0"/>
              <a:t>18</a:t>
            </a:fld>
            <a:endParaRPr lang="ca-ES"/>
          </a:p>
        </p:txBody>
      </p:sp>
      <p:sp>
        <p:nvSpPr>
          <p:cNvPr id="6" name="CuadroTexto 5"/>
          <p:cNvSpPr txBox="1"/>
          <p:nvPr/>
        </p:nvSpPr>
        <p:spPr>
          <a:xfrm>
            <a:off x="3421380" y="2971800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/>
              <a:t>¡Gracias por su Atención!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65441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596</TotalTime>
  <Words>642</Words>
  <Application>Microsoft Office PowerPoint</Application>
  <PresentationFormat>Personalizado</PresentationFormat>
  <Paragraphs>160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Retrospección</vt:lpstr>
      <vt:lpstr>TRABAJO FIN DE GRADO  DISEÑO DE LA JAULA DE SEGURIDAD DE UN VEHÍCULO DE COMPETICIÓN</vt:lpstr>
      <vt:lpstr>DOCUMENTOS DEL PROYECTO</vt:lpstr>
      <vt:lpstr>OBJETIVOS</vt:lpstr>
      <vt:lpstr>MOTIVACIÓN</vt:lpstr>
      <vt:lpstr>MEMORIA</vt:lpstr>
      <vt:lpstr>1.1 MATERIAL</vt:lpstr>
      <vt:lpstr>1.2 MÉTODO DE TRABAJO</vt:lpstr>
      <vt:lpstr>1.3 NORMATIVA</vt:lpstr>
      <vt:lpstr>1.4 GEOMETRÍA BASE</vt:lpstr>
      <vt:lpstr>1.5 1ª SOLUCIÓN; MOD. 1</vt:lpstr>
      <vt:lpstr>1.6 2ª SOLUCIÓN; MOD. 1</vt:lpstr>
      <vt:lpstr>1.7 MODIFICACIÓN 2</vt:lpstr>
      <vt:lpstr>1.8 MODIFICACIÓN 3</vt:lpstr>
      <vt:lpstr>1.9 CONCLUSIÓN</vt:lpstr>
      <vt:lpstr>2. PLIEGO DE CONDICIONES </vt:lpstr>
      <vt:lpstr>3. PRESUPUESTO</vt:lpstr>
      <vt:lpstr>4. PLANOS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TRABAJO FIN DE GRADO  DISEÑO DE UNA ESTRUCTURA DE SEGURIDAD PARA UN VEHÍCULO DE COMPETICIÓN</dc:title>
  <dc:creator>Albert Jr</dc:creator>
  <cp:lastModifiedBy>opetsid</cp:lastModifiedBy>
  <cp:revision>37</cp:revision>
  <dcterms:created xsi:type="dcterms:W3CDTF">2017-06-12T14:56:30Z</dcterms:created>
  <dcterms:modified xsi:type="dcterms:W3CDTF">2017-06-16T10:57:41Z</dcterms:modified>
</cp:coreProperties>
</file>