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377" r:id="rId2"/>
    <p:sldId id="328" r:id="rId3"/>
    <p:sldId id="378" r:id="rId4"/>
    <p:sldId id="379" r:id="rId5"/>
    <p:sldId id="380" r:id="rId6"/>
    <p:sldId id="381" r:id="rId7"/>
    <p:sldId id="391" r:id="rId8"/>
    <p:sldId id="382" r:id="rId9"/>
    <p:sldId id="383" r:id="rId10"/>
    <p:sldId id="384" r:id="rId11"/>
    <p:sldId id="386" r:id="rId12"/>
    <p:sldId id="385" r:id="rId13"/>
    <p:sldId id="388" r:id="rId14"/>
    <p:sldId id="389" r:id="rId15"/>
    <p:sldId id="390" r:id="rId16"/>
    <p:sldId id="392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" initials="D" lastIdx="1" clrIdx="0">
    <p:extLst>
      <p:ext uri="{19B8F6BF-5375-455C-9EA6-DF929625EA0E}">
        <p15:presenceInfo xmlns:p15="http://schemas.microsoft.com/office/powerpoint/2012/main" userId="Danie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76" autoAdjust="0"/>
    <p:restoredTop sz="92998" autoAdjust="0"/>
  </p:normalViewPr>
  <p:slideViewPr>
    <p:cSldViewPr>
      <p:cViewPr varScale="1">
        <p:scale>
          <a:sx n="120" d="100"/>
          <a:sy n="120" d="100"/>
        </p:scale>
        <p:origin x="1616" y="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E72F89C4-B9C8-4073-9C48-1E5A6F0D31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0687463-BFF4-4343-96B3-0AF56010D0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1EEED4-2724-4662-973D-0FBB90E6D1B6}" type="datetimeFigureOut">
              <a:rPr lang="es-ES" smtClean="0"/>
              <a:t>13/07/2017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244E77F-FEF9-4731-A3E4-DB6F2802019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ES" dirty="0"/>
              <a:t>1/17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B3F5535-5847-4E4E-8216-52FF776CAF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0AFB8F-36B7-42AF-903D-0E25CA7B3B3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492048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BB5112-A7BE-4AE2-A2B6-03CCF0809641}" type="datetimeFigureOut">
              <a:rPr lang="es-ES" smtClean="0"/>
              <a:t>13/07/2017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ES" dirty="0"/>
              <a:t>1/17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E3D03-A41E-4855-BC0C-85D086513EE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040711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316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C354C0D-47B5-47D4-86DD-9F21E7DA4CD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ES" dirty="0"/>
              <a:t>1/17</a:t>
            </a:r>
          </a:p>
        </p:txBody>
      </p:sp>
    </p:spTree>
    <p:extLst>
      <p:ext uri="{BB962C8B-B14F-4D97-AF65-F5344CB8AC3E}">
        <p14:creationId xmlns:p14="http://schemas.microsoft.com/office/powerpoint/2010/main" val="1277858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316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D3C710FA-26A4-447A-8460-3C7FBC36AA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ES" dirty="0"/>
              <a:t>1/17</a:t>
            </a:r>
          </a:p>
        </p:txBody>
      </p:sp>
    </p:spTree>
    <p:extLst>
      <p:ext uri="{BB962C8B-B14F-4D97-AF65-F5344CB8AC3E}">
        <p14:creationId xmlns:p14="http://schemas.microsoft.com/office/powerpoint/2010/main" val="2440227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316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9FBAD25-9881-484E-9984-3C28A42678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ES" dirty="0"/>
              <a:t>1/17</a:t>
            </a:r>
          </a:p>
        </p:txBody>
      </p:sp>
    </p:spTree>
    <p:extLst>
      <p:ext uri="{BB962C8B-B14F-4D97-AF65-F5344CB8AC3E}">
        <p14:creationId xmlns:p14="http://schemas.microsoft.com/office/powerpoint/2010/main" val="2505360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316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7CAA539-AC16-492E-8F54-2D433D0036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ES" dirty="0"/>
              <a:t>1/17</a:t>
            </a:r>
          </a:p>
        </p:txBody>
      </p:sp>
    </p:spTree>
    <p:extLst>
      <p:ext uri="{BB962C8B-B14F-4D97-AF65-F5344CB8AC3E}">
        <p14:creationId xmlns:p14="http://schemas.microsoft.com/office/powerpoint/2010/main" val="481649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316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0E87174-6B67-46F2-AF0D-0E676469CF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ES" dirty="0"/>
              <a:t>1/17</a:t>
            </a:r>
          </a:p>
        </p:txBody>
      </p:sp>
    </p:spTree>
    <p:extLst>
      <p:ext uri="{BB962C8B-B14F-4D97-AF65-F5344CB8AC3E}">
        <p14:creationId xmlns:p14="http://schemas.microsoft.com/office/powerpoint/2010/main" val="2673732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316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59E8907-994D-4280-B199-9888F67508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ES" dirty="0"/>
              <a:t>1/17</a:t>
            </a:r>
          </a:p>
        </p:txBody>
      </p:sp>
    </p:spTree>
    <p:extLst>
      <p:ext uri="{BB962C8B-B14F-4D97-AF65-F5344CB8AC3E}">
        <p14:creationId xmlns:p14="http://schemas.microsoft.com/office/powerpoint/2010/main" val="1729318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316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59E8907-994D-4280-B199-9888F67508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ES" dirty="0"/>
              <a:t>1/17</a:t>
            </a:r>
          </a:p>
        </p:txBody>
      </p:sp>
    </p:spTree>
    <p:extLst>
      <p:ext uri="{BB962C8B-B14F-4D97-AF65-F5344CB8AC3E}">
        <p14:creationId xmlns:p14="http://schemas.microsoft.com/office/powerpoint/2010/main" val="40243890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316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D806C94C-3B64-4665-AA14-751352A1FC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ES" dirty="0"/>
              <a:t>1/17</a:t>
            </a:r>
          </a:p>
        </p:txBody>
      </p:sp>
    </p:spTree>
    <p:extLst>
      <p:ext uri="{BB962C8B-B14F-4D97-AF65-F5344CB8AC3E}">
        <p14:creationId xmlns:p14="http://schemas.microsoft.com/office/powerpoint/2010/main" val="24540321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316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7452198-A9E2-4FEA-83CC-F14247E4F47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ES" dirty="0"/>
              <a:t>1/17</a:t>
            </a:r>
          </a:p>
        </p:txBody>
      </p:sp>
    </p:spTree>
    <p:extLst>
      <p:ext uri="{BB962C8B-B14F-4D97-AF65-F5344CB8AC3E}">
        <p14:creationId xmlns:p14="http://schemas.microsoft.com/office/powerpoint/2010/main" val="1995977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316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DB1D625-333E-43CC-96E8-BFE45528DE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ES" dirty="0"/>
              <a:t>1/17</a:t>
            </a:r>
          </a:p>
        </p:txBody>
      </p:sp>
    </p:spTree>
    <p:extLst>
      <p:ext uri="{BB962C8B-B14F-4D97-AF65-F5344CB8AC3E}">
        <p14:creationId xmlns:p14="http://schemas.microsoft.com/office/powerpoint/2010/main" val="12316655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316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9F0178E-AEE9-4389-A49B-30C2089B16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ES" dirty="0"/>
              <a:t>1/17</a:t>
            </a:r>
          </a:p>
        </p:txBody>
      </p:sp>
    </p:spTree>
    <p:extLst>
      <p:ext uri="{BB962C8B-B14F-4D97-AF65-F5344CB8AC3E}">
        <p14:creationId xmlns:p14="http://schemas.microsoft.com/office/powerpoint/2010/main" val="16484483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316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1859A33-11C5-4FFF-AFAB-E8813116A9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ES" dirty="0"/>
              <a:t>1/17</a:t>
            </a:r>
          </a:p>
        </p:txBody>
      </p:sp>
    </p:spTree>
    <p:extLst>
      <p:ext uri="{BB962C8B-B14F-4D97-AF65-F5344CB8AC3E}">
        <p14:creationId xmlns:p14="http://schemas.microsoft.com/office/powerpoint/2010/main" val="22885027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316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FF1FDD4F-A754-4A96-A94F-1D55A23DA3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ES" dirty="0"/>
              <a:t>1/17</a:t>
            </a:r>
          </a:p>
        </p:txBody>
      </p:sp>
    </p:spTree>
    <p:extLst>
      <p:ext uri="{BB962C8B-B14F-4D97-AF65-F5344CB8AC3E}">
        <p14:creationId xmlns:p14="http://schemas.microsoft.com/office/powerpoint/2010/main" val="20452283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316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BA576F7-BE51-4EED-82F4-BDB03ABD3D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ES" dirty="0"/>
              <a:t>1/17</a:t>
            </a:r>
          </a:p>
        </p:txBody>
      </p:sp>
    </p:spTree>
    <p:extLst>
      <p:ext uri="{BB962C8B-B14F-4D97-AF65-F5344CB8AC3E}">
        <p14:creationId xmlns:p14="http://schemas.microsoft.com/office/powerpoint/2010/main" val="25321203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316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91A55B6-51B7-421F-8237-F269986A82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ES" dirty="0"/>
              <a:t>1/17</a:t>
            </a:r>
          </a:p>
        </p:txBody>
      </p:sp>
    </p:spTree>
    <p:extLst>
      <p:ext uri="{BB962C8B-B14F-4D97-AF65-F5344CB8AC3E}">
        <p14:creationId xmlns:p14="http://schemas.microsoft.com/office/powerpoint/2010/main" val="39550258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316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91A55B6-51B7-421F-8237-F269986A82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ES" dirty="0"/>
              <a:t>1/17</a:t>
            </a:r>
          </a:p>
        </p:txBody>
      </p:sp>
    </p:spTree>
    <p:extLst>
      <p:ext uri="{BB962C8B-B14F-4D97-AF65-F5344CB8AC3E}">
        <p14:creationId xmlns:p14="http://schemas.microsoft.com/office/powerpoint/2010/main" val="1323080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522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1.vml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wmf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Rectangle 45"/>
          <p:cNvSpPr>
            <a:spLocks noChangeArrowheads="1"/>
          </p:cNvSpPr>
          <p:nvPr userDrawn="1"/>
        </p:nvSpPr>
        <p:spPr bwMode="auto">
          <a:xfrm>
            <a:off x="4437063" y="6330950"/>
            <a:ext cx="63341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262FEA5-B982-48A1-9F89-00D5B04A98A3}" type="slidenum">
              <a:rPr lang="es-ES_tradnl" altLang="es-ES" sz="140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altLang="es-ES" sz="1400" dirty="0">
              <a:solidFill>
                <a:srgbClr val="000000"/>
              </a:solidFill>
            </a:endParaRPr>
          </a:p>
        </p:txBody>
      </p:sp>
      <p:sp>
        <p:nvSpPr>
          <p:cNvPr id="1027" name="Line 54"/>
          <p:cNvSpPr>
            <a:spLocks noChangeShapeType="1"/>
          </p:cNvSpPr>
          <p:nvPr userDrawn="1"/>
        </p:nvSpPr>
        <p:spPr bwMode="auto">
          <a:xfrm>
            <a:off x="571500" y="674688"/>
            <a:ext cx="81216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sz="2000" u="sng" dirty="0">
              <a:solidFill>
                <a:srgbClr val="3333CC"/>
              </a:solidFill>
              <a:latin typeface="Arial Narrow" pitchFamily="34" charset="0"/>
            </a:endParaRPr>
          </a:p>
        </p:txBody>
      </p:sp>
      <p:sp>
        <p:nvSpPr>
          <p:cNvPr id="1028" name="Line 55"/>
          <p:cNvSpPr>
            <a:spLocks noChangeShapeType="1"/>
          </p:cNvSpPr>
          <p:nvPr userDrawn="1"/>
        </p:nvSpPr>
        <p:spPr bwMode="auto">
          <a:xfrm>
            <a:off x="560388" y="6216650"/>
            <a:ext cx="81216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sz="2000" u="sng" dirty="0">
              <a:solidFill>
                <a:srgbClr val="3333CC"/>
              </a:solidFill>
              <a:latin typeface="Arial Narrow" pitchFamily="34" charset="0"/>
            </a:endParaRPr>
          </a:p>
        </p:txBody>
      </p:sp>
      <p:grpSp>
        <p:nvGrpSpPr>
          <p:cNvPr id="1031" name="Group 58"/>
          <p:cNvGrpSpPr>
            <a:grpSpLocks noChangeAspect="1"/>
          </p:cNvGrpSpPr>
          <p:nvPr userDrawn="1"/>
        </p:nvGrpSpPr>
        <p:grpSpPr bwMode="auto">
          <a:xfrm>
            <a:off x="606425" y="9525"/>
            <a:ext cx="1258888" cy="638175"/>
            <a:chOff x="1976" y="1608"/>
            <a:chExt cx="1164" cy="590"/>
          </a:xfrm>
        </p:grpSpPr>
        <p:graphicFrame>
          <p:nvGraphicFramePr>
            <p:cNvPr id="1026" name="Object 59"/>
            <p:cNvGraphicFramePr>
              <a:graphicFrameLocks noChangeAspect="1"/>
            </p:cNvGraphicFramePr>
            <p:nvPr/>
          </p:nvGraphicFramePr>
          <p:xfrm>
            <a:off x="2116" y="1917"/>
            <a:ext cx="884" cy="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4" name="Documento" r:id="rId4" imgW="2420112" imgH="771144" progId="Word.Document.8">
                    <p:embed/>
                  </p:oleObj>
                </mc:Choice>
                <mc:Fallback>
                  <p:oleObj name="Documento" r:id="rId4" imgW="2420112" imgH="771144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16" y="1917"/>
                          <a:ext cx="884" cy="2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CC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" name="Line 60"/>
            <p:cNvSpPr>
              <a:spLocks noChangeAspect="1" noChangeShapeType="1"/>
            </p:cNvSpPr>
            <p:nvPr/>
          </p:nvSpPr>
          <p:spPr bwMode="auto">
            <a:xfrm>
              <a:off x="1976" y="1608"/>
              <a:ext cx="0" cy="58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2000" u="sng" dirty="0">
                <a:solidFill>
                  <a:srgbClr val="3333CC"/>
                </a:solidFill>
                <a:latin typeface="Arial Narrow" pitchFamily="34" charset="0"/>
              </a:endParaRPr>
            </a:p>
          </p:txBody>
        </p:sp>
        <p:sp>
          <p:nvSpPr>
            <p:cNvPr id="1035" name="Line 61"/>
            <p:cNvSpPr>
              <a:spLocks noChangeAspect="1" noChangeShapeType="1"/>
            </p:cNvSpPr>
            <p:nvPr/>
          </p:nvSpPr>
          <p:spPr bwMode="auto">
            <a:xfrm>
              <a:off x="3140" y="1608"/>
              <a:ext cx="0" cy="58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2000" u="sng" dirty="0">
                <a:solidFill>
                  <a:srgbClr val="3333CC"/>
                </a:solidFill>
                <a:latin typeface="Arial Narrow" pitchFamily="34" charset="0"/>
              </a:endParaRPr>
            </a:p>
          </p:txBody>
        </p:sp>
      </p:grpSp>
      <p:sp>
        <p:nvSpPr>
          <p:cNvPr id="1030" name="Text Box 63"/>
          <p:cNvSpPr txBox="1">
            <a:spLocks noChangeArrowheads="1"/>
          </p:cNvSpPr>
          <p:nvPr userDrawn="1"/>
        </p:nvSpPr>
        <p:spPr bwMode="auto">
          <a:xfrm>
            <a:off x="527050" y="6223000"/>
            <a:ext cx="2357438" cy="312738"/>
          </a:xfrm>
          <a:prstGeom prst="rect">
            <a:avLst/>
          </a:prstGeom>
          <a:noFill/>
          <a:ln>
            <a:noFill/>
          </a:ln>
          <a:extLst/>
        </p:spPr>
        <p:txBody>
          <a:bodyPr lIns="95770" tIns="47885" rIns="95770" bIns="47885">
            <a:spAutoFit/>
          </a:bodyPr>
          <a:lstStyle>
            <a:lvl1pPr algn="ctr" defTabSz="957263">
              <a:spcBef>
                <a:spcPct val="50000"/>
              </a:spcBef>
              <a:defRPr sz="2000" u="sng">
                <a:solidFill>
                  <a:schemeClr val="accent2"/>
                </a:solidFill>
                <a:latin typeface="Arial Narrow" panose="020B0606020202030204" pitchFamily="34" charset="0"/>
              </a:defRPr>
            </a:lvl1pPr>
            <a:lvl2pPr marL="742950" indent="-285750" algn="ctr" defTabSz="957263">
              <a:spcBef>
                <a:spcPct val="50000"/>
              </a:spcBef>
              <a:defRPr sz="2000" u="sng">
                <a:solidFill>
                  <a:schemeClr val="accent2"/>
                </a:solidFill>
                <a:latin typeface="Arial Narrow" panose="020B0606020202030204" pitchFamily="34" charset="0"/>
              </a:defRPr>
            </a:lvl2pPr>
            <a:lvl3pPr marL="1143000" indent="-228600" algn="ctr" defTabSz="957263">
              <a:spcBef>
                <a:spcPct val="50000"/>
              </a:spcBef>
              <a:defRPr sz="2000" u="sng">
                <a:solidFill>
                  <a:schemeClr val="accent2"/>
                </a:solidFill>
                <a:latin typeface="Arial Narrow" panose="020B0606020202030204" pitchFamily="34" charset="0"/>
              </a:defRPr>
            </a:lvl3pPr>
            <a:lvl4pPr marL="1600200" indent="-228600" algn="ctr" defTabSz="957263">
              <a:spcBef>
                <a:spcPct val="50000"/>
              </a:spcBef>
              <a:defRPr sz="2000" u="sng">
                <a:solidFill>
                  <a:schemeClr val="accent2"/>
                </a:solidFill>
                <a:latin typeface="Arial Narrow" panose="020B0606020202030204" pitchFamily="34" charset="0"/>
              </a:defRPr>
            </a:lvl4pPr>
            <a:lvl5pPr marL="2057400" indent="-228600" algn="ctr" defTabSz="957263">
              <a:spcBef>
                <a:spcPct val="50000"/>
              </a:spcBef>
              <a:defRPr sz="2000" u="sng">
                <a:solidFill>
                  <a:schemeClr val="accent2"/>
                </a:solidFill>
                <a:latin typeface="Arial Narrow" panose="020B0606020202030204" pitchFamily="34" charset="0"/>
              </a:defRPr>
            </a:lvl5pPr>
            <a:lvl6pPr marL="2514600" indent="-228600" algn="ctr" defTabSz="957263" eaLnBrk="0" fontAlgn="base" hangingPunct="0">
              <a:spcBef>
                <a:spcPct val="50000"/>
              </a:spcBef>
              <a:spcAft>
                <a:spcPct val="0"/>
              </a:spcAft>
              <a:defRPr sz="2000" u="sng">
                <a:solidFill>
                  <a:schemeClr val="accent2"/>
                </a:solidFill>
                <a:latin typeface="Arial Narrow" panose="020B0606020202030204" pitchFamily="34" charset="0"/>
              </a:defRPr>
            </a:lvl6pPr>
            <a:lvl7pPr marL="2971800" indent="-228600" algn="ctr" defTabSz="957263" eaLnBrk="0" fontAlgn="base" hangingPunct="0">
              <a:spcBef>
                <a:spcPct val="50000"/>
              </a:spcBef>
              <a:spcAft>
                <a:spcPct val="0"/>
              </a:spcAft>
              <a:defRPr sz="2000" u="sng">
                <a:solidFill>
                  <a:schemeClr val="accent2"/>
                </a:solidFill>
                <a:latin typeface="Arial Narrow" panose="020B0606020202030204" pitchFamily="34" charset="0"/>
              </a:defRPr>
            </a:lvl7pPr>
            <a:lvl8pPr marL="3429000" indent="-228600" algn="ctr" defTabSz="957263" eaLnBrk="0" fontAlgn="base" hangingPunct="0">
              <a:spcBef>
                <a:spcPct val="50000"/>
              </a:spcBef>
              <a:spcAft>
                <a:spcPct val="0"/>
              </a:spcAft>
              <a:defRPr sz="2000" u="sng">
                <a:solidFill>
                  <a:schemeClr val="accent2"/>
                </a:solidFill>
                <a:latin typeface="Arial Narrow" panose="020B0606020202030204" pitchFamily="34" charset="0"/>
              </a:defRPr>
            </a:lvl8pPr>
            <a:lvl9pPr marL="3886200" indent="-228600" algn="ctr" defTabSz="957263" eaLnBrk="0" fontAlgn="base" hangingPunct="0">
              <a:spcBef>
                <a:spcPct val="50000"/>
              </a:spcBef>
              <a:spcAft>
                <a:spcPct val="0"/>
              </a:spcAft>
              <a:defRPr sz="2000" u="sng">
                <a:solidFill>
                  <a:schemeClr val="accent2"/>
                </a:solidFill>
                <a:latin typeface="Arial Narrow" panose="020B0606020202030204" pitchFamily="34" charset="0"/>
              </a:defRPr>
            </a:lvl9pPr>
          </a:lstStyle>
          <a:p>
            <a:pPr algn="l" eaLnBrk="0" fontAlgn="base" hangingPunct="0">
              <a:spcBef>
                <a:spcPct val="65000"/>
              </a:spcBef>
              <a:spcAft>
                <a:spcPct val="0"/>
              </a:spcAft>
              <a:defRPr/>
            </a:pPr>
            <a:r>
              <a:rPr lang="es-ES" altLang="es-ES" sz="1400" b="1" u="none" dirty="0">
                <a:solidFill>
                  <a:srgbClr val="000000"/>
                </a:solidFill>
                <a:latin typeface="cmr8" pitchFamily="34" charset="0"/>
              </a:rPr>
              <a:t>Daniel Wilczynski </a:t>
            </a:r>
          </a:p>
        </p:txBody>
      </p:sp>
      <p:pic>
        <p:nvPicPr>
          <p:cNvPr id="1033" name="Picture 64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425" y="168275"/>
            <a:ext cx="160337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65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150" y="6305550"/>
            <a:ext cx="10033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066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dt="0"/>
  <p:txStyles>
    <p:titleStyle>
      <a:lvl1pPr algn="l" defTabSz="957263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+mj-lt"/>
          <a:ea typeface="+mj-ea"/>
          <a:cs typeface="+mj-cs"/>
        </a:defRPr>
      </a:lvl1pPr>
      <a:lvl2pPr algn="l" defTabSz="957263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2pPr>
      <a:lvl3pPr algn="l" defTabSz="957263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3pPr>
      <a:lvl4pPr algn="l" defTabSz="957263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4pPr>
      <a:lvl5pPr algn="l" defTabSz="957263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5pPr>
      <a:lvl6pPr marL="457200" algn="l" defTabSz="957263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6pPr>
      <a:lvl7pPr marL="914400" algn="l" defTabSz="957263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7pPr>
      <a:lvl8pPr marL="1371600" algn="l" defTabSz="957263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8pPr>
      <a:lvl9pPr marL="1828800" algn="l" defTabSz="957263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defTabSz="957263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120000"/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193675" indent="-3175" algn="l" defTabSz="957263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130000"/>
        <a:buFont typeface="Wingdings" pitchFamily="2" charset="2"/>
        <a:buChar char="–"/>
        <a:defRPr sz="2200">
          <a:solidFill>
            <a:schemeClr val="tx1"/>
          </a:solidFill>
          <a:latin typeface="+mn-lt"/>
        </a:defRPr>
      </a:lvl2pPr>
      <a:lvl3pPr marL="488950" indent="425450" algn="l" defTabSz="957263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Font typeface="Wingdings" pitchFamily="2" charset="2"/>
        <a:buChar char="Ø"/>
        <a:defRPr sz="2000">
          <a:solidFill>
            <a:schemeClr val="tx1"/>
          </a:solidFill>
          <a:latin typeface="+mn-lt"/>
        </a:defRPr>
      </a:lvl3pPr>
      <a:lvl4pPr marL="952500" indent="63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1330325" indent="11113" algn="l" defTabSz="957263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1787525" indent="11113" algn="l" defTabSz="957263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244725" indent="11113" algn="l" defTabSz="957263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2701925" indent="11113" algn="l" defTabSz="957263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159125" indent="11113" algn="l" defTabSz="957263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3" name="Rectangle 3"/>
          <p:cNvSpPr>
            <a:spLocks noChangeArrowheads="1"/>
          </p:cNvSpPr>
          <p:nvPr/>
        </p:nvSpPr>
        <p:spPr bwMode="auto">
          <a:xfrm>
            <a:off x="241600" y="1081472"/>
            <a:ext cx="8722888" cy="1686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just" defTabSz="957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000" b="1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Análisis computacional de la reducción de</a:t>
            </a:r>
          </a:p>
          <a:p>
            <a:pPr algn="just" defTabSz="957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000" b="1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vorticidad para la turbosobrealimentación</a:t>
            </a:r>
          </a:p>
          <a:p>
            <a:pPr algn="just" defTabSz="957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000" b="1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en los motores de combustión interna</a:t>
            </a:r>
          </a:p>
          <a:p>
            <a:pPr algn="just" defTabSz="95726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800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</a:t>
            </a:r>
            <a:r>
              <a:rPr lang="es-ES" sz="2400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Trabajo de fin de grado</a:t>
            </a:r>
          </a:p>
        </p:txBody>
      </p:sp>
      <p:sp>
        <p:nvSpPr>
          <p:cNvPr id="343047" name="Rectangle 7"/>
          <p:cNvSpPr>
            <a:spLocks noChangeArrowheads="1"/>
          </p:cNvSpPr>
          <p:nvPr/>
        </p:nvSpPr>
        <p:spPr bwMode="auto">
          <a:xfrm>
            <a:off x="241600" y="4941168"/>
            <a:ext cx="8172450" cy="874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 defTabSz="95726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s-ES" sz="1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Universitat 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Politècnica de València</a:t>
            </a:r>
          </a:p>
          <a:p>
            <a:pPr algn="ctr" defTabSz="95726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s-ES" sz="1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Departamento de Máquinas y Motores Térmicos</a:t>
            </a:r>
          </a:p>
          <a:p>
            <a:pPr algn="ctr" defTabSz="957263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s-ES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Grado en Ingeniería Aeroespacial, Julio 2017</a:t>
            </a:r>
          </a:p>
        </p:txBody>
      </p:sp>
      <p:sp>
        <p:nvSpPr>
          <p:cNvPr id="32" name="Rectángulo 31"/>
          <p:cNvSpPr/>
          <p:nvPr/>
        </p:nvSpPr>
        <p:spPr bwMode="auto">
          <a:xfrm>
            <a:off x="515938" y="620688"/>
            <a:ext cx="8172450" cy="144016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sp>
        <p:nvSpPr>
          <p:cNvPr id="33" name="Rectángulo 32"/>
          <p:cNvSpPr/>
          <p:nvPr/>
        </p:nvSpPr>
        <p:spPr bwMode="auto">
          <a:xfrm>
            <a:off x="755576" y="332656"/>
            <a:ext cx="1008112" cy="360040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5" name="Conector recto 34"/>
          <p:cNvCxnSpPr>
            <a:cxnSpLocks/>
          </p:cNvCxnSpPr>
          <p:nvPr/>
        </p:nvCxnSpPr>
        <p:spPr bwMode="auto">
          <a:xfrm flipV="1">
            <a:off x="467544" y="735013"/>
            <a:ext cx="8280920" cy="29691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6" name="Picture 8" descr="Resultado de imagen de universitat politecnica de valenc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49" y="231912"/>
            <a:ext cx="1212087" cy="42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915816" y="3084533"/>
            <a:ext cx="3070264" cy="1451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endParaRPr lang="es-ES" sz="200" dirty="0"/>
          </a:p>
          <a:p>
            <a:pPr algn="just">
              <a:lnSpc>
                <a:spcPct val="150000"/>
              </a:lnSpc>
            </a:pPr>
            <a:r>
              <a:rPr lang="es-ES" sz="2000" i="1" dirty="0"/>
              <a:t>Autor:</a:t>
            </a:r>
            <a:r>
              <a:rPr lang="es-ES" sz="2000" dirty="0"/>
              <a:t> Daniel Wilczynski</a:t>
            </a:r>
          </a:p>
          <a:p>
            <a:pPr algn="just">
              <a:lnSpc>
                <a:spcPct val="150000"/>
              </a:lnSpc>
            </a:pPr>
            <a:r>
              <a:rPr lang="es-ES" sz="2000" i="1" dirty="0"/>
              <a:t>Tutor: </a:t>
            </a:r>
            <a:r>
              <a:rPr lang="es-ES" sz="2000" dirty="0"/>
              <a:t>Antonio Gil Megías</a:t>
            </a:r>
          </a:p>
          <a:p>
            <a:pPr algn="just">
              <a:lnSpc>
                <a:spcPct val="150000"/>
              </a:lnSpc>
            </a:pPr>
            <a:r>
              <a:rPr lang="es-ES" sz="2000" i="1" dirty="0"/>
              <a:t>Cotutor: </a:t>
            </a:r>
            <a:r>
              <a:rPr lang="es-ES" sz="2000" dirty="0"/>
              <a:t>Pau Raga Nieto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954F845-9E38-4C5E-9695-E62EDC9BE475}"/>
              </a:ext>
            </a:extLst>
          </p:cNvPr>
          <p:cNvSpPr txBox="1"/>
          <p:nvPr/>
        </p:nvSpPr>
        <p:spPr>
          <a:xfrm>
            <a:off x="6516216" y="6308868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1/16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88B3C2D-50E7-40AD-9FFD-39F95884A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825" y="6333403"/>
            <a:ext cx="419158" cy="22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36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ángulo 31"/>
          <p:cNvSpPr/>
          <p:nvPr/>
        </p:nvSpPr>
        <p:spPr bwMode="auto">
          <a:xfrm>
            <a:off x="515938" y="620688"/>
            <a:ext cx="8172450" cy="144016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sp>
        <p:nvSpPr>
          <p:cNvPr id="33" name="Rectángulo 32"/>
          <p:cNvSpPr/>
          <p:nvPr/>
        </p:nvSpPr>
        <p:spPr bwMode="auto">
          <a:xfrm>
            <a:off x="755576" y="332656"/>
            <a:ext cx="1008112" cy="360040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5" name="Conector recto 34"/>
          <p:cNvCxnSpPr>
            <a:cxnSpLocks/>
          </p:cNvCxnSpPr>
          <p:nvPr/>
        </p:nvCxnSpPr>
        <p:spPr bwMode="auto">
          <a:xfrm flipV="1">
            <a:off x="467544" y="735013"/>
            <a:ext cx="8280920" cy="29691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6" name="Picture 8" descr="Resultado de imagen de universitat politecnica de valenc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49" y="231912"/>
            <a:ext cx="1212087" cy="42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3 CuadroTexto"/>
          <p:cNvSpPr txBox="1"/>
          <p:nvPr/>
        </p:nvSpPr>
        <p:spPr>
          <a:xfrm>
            <a:off x="3131840" y="844373"/>
            <a:ext cx="3810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6"/>
                </a:solidFill>
              </a:rPr>
              <a:t>ÍNDICE GENERAL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1737867" y="1405205"/>
            <a:ext cx="572859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sz="2000" b="1" dirty="0"/>
              <a:t>Objetivos del trabajo</a:t>
            </a:r>
          </a:p>
          <a:p>
            <a:pPr marL="285750" indent="-285750">
              <a:buFont typeface="Arial" pitchFamily="34" charset="0"/>
              <a:buChar char="•"/>
            </a:pPr>
            <a:endParaRPr lang="es-ES" sz="20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s-ES" sz="2000" b="1" dirty="0"/>
              <a:t>Trabajo previo</a:t>
            </a:r>
          </a:p>
          <a:p>
            <a:pPr marL="285750" indent="-285750">
              <a:buFont typeface="Arial" pitchFamily="34" charset="0"/>
              <a:buChar char="•"/>
            </a:pPr>
            <a:endParaRPr lang="es-ES" sz="20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s-ES" sz="2000" b="1" dirty="0"/>
              <a:t>Explicación del problema</a:t>
            </a:r>
          </a:p>
          <a:p>
            <a:pPr marL="285750" indent="-285750">
              <a:buFont typeface="Arial" pitchFamily="34" charset="0"/>
              <a:buChar char="•"/>
            </a:pPr>
            <a:endParaRPr lang="es-ES" sz="20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s-ES" sz="2000" b="1" dirty="0"/>
              <a:t>Solución principal propuesta</a:t>
            </a:r>
          </a:p>
          <a:p>
            <a:pPr marL="285750" indent="-285750">
              <a:buFont typeface="Arial" pitchFamily="34" charset="0"/>
              <a:buChar char="•"/>
            </a:pPr>
            <a:endParaRPr lang="es-ES" sz="20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s-ES" sz="2000" b="1" dirty="0"/>
              <a:t>Soluciones alternativas</a:t>
            </a:r>
          </a:p>
          <a:p>
            <a:pPr marL="285750" indent="-285750">
              <a:buFont typeface="Arial" pitchFamily="34" charset="0"/>
              <a:buChar char="•"/>
            </a:pPr>
            <a:endParaRPr lang="es-ES" sz="20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s-ES" sz="2000" b="1" dirty="0"/>
              <a:t>Mejora de la solución con estator</a:t>
            </a:r>
          </a:p>
          <a:p>
            <a:pPr marL="285750" indent="-285750">
              <a:buFont typeface="Arial" pitchFamily="34" charset="0"/>
              <a:buChar char="•"/>
            </a:pPr>
            <a:endParaRPr lang="es-ES" sz="20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s-ES" sz="2000" b="1" dirty="0"/>
              <a:t>Conclusiones finales</a:t>
            </a:r>
          </a:p>
          <a:p>
            <a:pPr marL="285750" indent="-285750">
              <a:buFont typeface="Arial" pitchFamily="34" charset="0"/>
              <a:buChar char="•"/>
            </a:pPr>
            <a:endParaRPr lang="es-ES" sz="20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s-ES" sz="2000" b="1" dirty="0"/>
              <a:t>Presupuesto</a:t>
            </a:r>
          </a:p>
          <a:p>
            <a:pPr marL="285750" indent="-285750">
              <a:buFont typeface="Arial" pitchFamily="34" charset="0"/>
              <a:buChar char="•"/>
            </a:pPr>
            <a:endParaRPr lang="es-ES" sz="2000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C4AB83B-8C37-4B23-ADE4-BFCB4E1B18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825" y="6333403"/>
            <a:ext cx="419158" cy="228632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E12C1984-6062-4C4B-B51A-EEECA837EBDB}"/>
              </a:ext>
            </a:extLst>
          </p:cNvPr>
          <p:cNvSpPr txBox="1"/>
          <p:nvPr/>
        </p:nvSpPr>
        <p:spPr>
          <a:xfrm>
            <a:off x="6516216" y="6308868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2/16</a:t>
            </a:r>
          </a:p>
        </p:txBody>
      </p:sp>
    </p:spTree>
    <p:extLst>
      <p:ext uri="{BB962C8B-B14F-4D97-AF65-F5344CB8AC3E}">
        <p14:creationId xmlns:p14="http://schemas.microsoft.com/office/powerpoint/2010/main" val="288836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ángulo 31"/>
          <p:cNvSpPr/>
          <p:nvPr/>
        </p:nvSpPr>
        <p:spPr bwMode="auto">
          <a:xfrm>
            <a:off x="515938" y="620688"/>
            <a:ext cx="8172450" cy="144016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sp>
        <p:nvSpPr>
          <p:cNvPr id="33" name="Rectángulo 32"/>
          <p:cNvSpPr/>
          <p:nvPr/>
        </p:nvSpPr>
        <p:spPr bwMode="auto">
          <a:xfrm>
            <a:off x="755576" y="332656"/>
            <a:ext cx="1008112" cy="360040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5" name="Conector recto 34"/>
          <p:cNvCxnSpPr>
            <a:cxnSpLocks/>
          </p:cNvCxnSpPr>
          <p:nvPr/>
        </p:nvCxnSpPr>
        <p:spPr bwMode="auto">
          <a:xfrm flipV="1">
            <a:off x="467544" y="735013"/>
            <a:ext cx="8280920" cy="29691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6" name="Picture 8" descr="Resultado de imagen de universitat politecnica de valenc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49" y="231912"/>
            <a:ext cx="1212087" cy="42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3 CuadroTexto"/>
          <p:cNvSpPr txBox="1"/>
          <p:nvPr/>
        </p:nvSpPr>
        <p:spPr>
          <a:xfrm>
            <a:off x="2987824" y="856199"/>
            <a:ext cx="3810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6"/>
                </a:solidFill>
              </a:rPr>
              <a:t>Objetivos del trabajo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5364088" y="1397843"/>
            <a:ext cx="3629250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ES" b="1" dirty="0"/>
              <a:t>Llevar a cabo distintos enfoques para reducir todo lo posible el movimiento swirl en un conducto</a:t>
            </a:r>
          </a:p>
          <a:p>
            <a:pPr algn="just"/>
            <a:endParaRPr lang="es-ES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b="1" dirty="0"/>
              <a:t>29 diseños originales creados</a:t>
            </a:r>
          </a:p>
          <a:p>
            <a:pPr algn="just"/>
            <a:endParaRPr lang="es-ES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b="1" dirty="0"/>
              <a:t>Método CFD</a:t>
            </a:r>
          </a:p>
          <a:p>
            <a:pPr algn="just"/>
            <a:endParaRPr lang="es-ES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b="1" dirty="0"/>
              <a:t>El aire inyectado tiene un cierto momento angular</a:t>
            </a:r>
          </a:p>
          <a:p>
            <a:pPr algn="just"/>
            <a:endParaRPr lang="es-ES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b="1" dirty="0"/>
              <a:t>Se pretenderá minimizar la velocidad tangencial del aire, así como las pérdidas de presión</a:t>
            </a:r>
          </a:p>
          <a:p>
            <a:pPr marL="285750" indent="-285750">
              <a:buFont typeface="Arial" pitchFamily="34" charset="0"/>
              <a:buChar char="•"/>
            </a:pPr>
            <a:endParaRPr lang="es-ES" sz="2000" b="1" dirty="0"/>
          </a:p>
          <a:p>
            <a:pPr marL="285750" indent="-285750">
              <a:buFont typeface="Arial" pitchFamily="34" charset="0"/>
              <a:buChar char="•"/>
            </a:pPr>
            <a:endParaRPr lang="es-ES" sz="2000" b="1" dirty="0"/>
          </a:p>
        </p:txBody>
      </p:sp>
      <p:sp>
        <p:nvSpPr>
          <p:cNvPr id="10" name="1 Rectángulo">
            <a:extLst>
              <a:ext uri="{FF2B5EF4-FFF2-40B4-BE49-F238E27FC236}">
                <a16:creationId xmlns:a16="http://schemas.microsoft.com/office/drawing/2014/main" id="{33618B2F-A348-4508-9210-788E1C306E8B}"/>
              </a:ext>
            </a:extLst>
          </p:cNvPr>
          <p:cNvSpPr/>
          <p:nvPr/>
        </p:nvSpPr>
        <p:spPr bwMode="auto">
          <a:xfrm>
            <a:off x="435048" y="5079399"/>
            <a:ext cx="4295824" cy="33855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strike="noStrike" cap="none" normalizeH="0" baseline="0" dirty="0">
                <a:ln>
                  <a:noFill/>
                </a:ln>
                <a:effectLst/>
                <a:latin typeface="Arial Narrow" pitchFamily="34" charset="0"/>
              </a:rPr>
              <a:t>Fig 1: Representación visual del swirl en la geometría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666312F-60BA-460A-A01C-F893B72838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825" y="6333403"/>
            <a:ext cx="419158" cy="228632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511051F2-D76E-4378-AA78-A0F77D8A6CA8}"/>
              </a:ext>
            </a:extLst>
          </p:cNvPr>
          <p:cNvSpPr txBox="1"/>
          <p:nvPr/>
        </p:nvSpPr>
        <p:spPr>
          <a:xfrm>
            <a:off x="6516216" y="6308868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3/16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C6EB466-0E0C-488C-9B85-FDA20F0675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7035"/>
            <a:ext cx="5390867" cy="303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78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ángulo 31"/>
          <p:cNvSpPr/>
          <p:nvPr/>
        </p:nvSpPr>
        <p:spPr bwMode="auto">
          <a:xfrm>
            <a:off x="515938" y="620688"/>
            <a:ext cx="8172450" cy="144016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sp>
        <p:nvSpPr>
          <p:cNvPr id="33" name="Rectángulo 32"/>
          <p:cNvSpPr/>
          <p:nvPr/>
        </p:nvSpPr>
        <p:spPr bwMode="auto">
          <a:xfrm>
            <a:off x="755576" y="332656"/>
            <a:ext cx="1008112" cy="360040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5" name="Conector recto 34"/>
          <p:cNvCxnSpPr>
            <a:cxnSpLocks/>
          </p:cNvCxnSpPr>
          <p:nvPr/>
        </p:nvCxnSpPr>
        <p:spPr bwMode="auto">
          <a:xfrm flipV="1">
            <a:off x="467544" y="735013"/>
            <a:ext cx="8280920" cy="29691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6" name="Picture 8" descr="Resultado de imagen de universitat politecnica de valenc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49" y="231912"/>
            <a:ext cx="1212087" cy="42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3 CuadroTexto"/>
          <p:cNvSpPr txBox="1"/>
          <p:nvPr/>
        </p:nvSpPr>
        <p:spPr>
          <a:xfrm>
            <a:off x="1259632" y="979899"/>
            <a:ext cx="2873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6"/>
                </a:solidFill>
              </a:rPr>
              <a:t>Trabajo previo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71080" y="1800776"/>
            <a:ext cx="411522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sz="2000" b="1" dirty="0"/>
              <a:t>Diseño basado en un estator</a:t>
            </a:r>
          </a:p>
          <a:p>
            <a:pPr marL="285750" indent="-285750">
              <a:buFont typeface="Arial" pitchFamily="34" charset="0"/>
              <a:buChar char="•"/>
            </a:pPr>
            <a:endParaRPr lang="es-ES" sz="20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s-ES" sz="2000" b="1" dirty="0"/>
              <a:t>Redirección del flujo con el fin de laminarizarlo</a:t>
            </a:r>
          </a:p>
          <a:p>
            <a:pPr marL="285750" indent="-285750">
              <a:buFont typeface="Arial" pitchFamily="34" charset="0"/>
              <a:buChar char="•"/>
            </a:pPr>
            <a:endParaRPr lang="es-ES" sz="20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s-ES" sz="2000" b="1" dirty="0"/>
              <a:t>Mejora en un 22,87% del swirl</a:t>
            </a:r>
          </a:p>
          <a:p>
            <a:pPr marL="285750" indent="-285750">
              <a:buFont typeface="Arial" pitchFamily="34" charset="0"/>
              <a:buChar char="•"/>
            </a:pPr>
            <a:endParaRPr lang="es-ES" sz="20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s-ES" sz="2000" b="1" dirty="0"/>
              <a:t>Mejora en un 12,55% de las pérdidas de presión total</a:t>
            </a:r>
          </a:p>
          <a:p>
            <a:pPr marL="285750" indent="-285750">
              <a:buFont typeface="Arial" pitchFamily="34" charset="0"/>
              <a:buChar char="•"/>
            </a:pPr>
            <a:endParaRPr lang="es-ES" sz="2000" b="1" dirty="0"/>
          </a:p>
          <a:p>
            <a:endParaRPr lang="es-ES" sz="2000" b="1" dirty="0"/>
          </a:p>
        </p:txBody>
      </p:sp>
      <p:sp>
        <p:nvSpPr>
          <p:cNvPr id="13" name="1 Rectángulo">
            <a:extLst>
              <a:ext uri="{FF2B5EF4-FFF2-40B4-BE49-F238E27FC236}">
                <a16:creationId xmlns:a16="http://schemas.microsoft.com/office/drawing/2014/main" id="{600F13B9-3125-4A3A-A197-8EFC09A10551}"/>
              </a:ext>
            </a:extLst>
          </p:cNvPr>
          <p:cNvSpPr/>
          <p:nvPr/>
        </p:nvSpPr>
        <p:spPr bwMode="auto">
          <a:xfrm>
            <a:off x="4211960" y="5836456"/>
            <a:ext cx="4320480" cy="33855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strike="noStrike" cap="none" normalizeH="0" baseline="0" dirty="0">
                <a:ln>
                  <a:noFill/>
                </a:ln>
                <a:effectLst/>
                <a:latin typeface="Arial Narrow" pitchFamily="34" charset="0"/>
              </a:rPr>
              <a:t>Fig 2: Estato</a:t>
            </a:r>
            <a:r>
              <a:rPr lang="es-ES" sz="1600" dirty="0">
                <a:latin typeface="Arial Narrow" pitchFamily="34" charset="0"/>
              </a:rPr>
              <a:t>r inicial – vista del perfil e isométrica</a:t>
            </a:r>
            <a:endParaRPr kumimoji="0" lang="es-ES" sz="1600" b="0" i="0" strike="noStrike" cap="none" normalizeH="0" baseline="0" dirty="0">
              <a:ln>
                <a:noFill/>
              </a:ln>
              <a:effectLst/>
              <a:latin typeface="Arial Narrow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38C5EF2-7A9E-46CE-B2C1-2052F978C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825" y="6333403"/>
            <a:ext cx="419158" cy="228632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72D24963-6955-4D0A-B2A7-7286E3E008C6}"/>
              </a:ext>
            </a:extLst>
          </p:cNvPr>
          <p:cNvSpPr txBox="1"/>
          <p:nvPr/>
        </p:nvSpPr>
        <p:spPr>
          <a:xfrm>
            <a:off x="6516216" y="6308868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4/16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ABE9276-19F2-40DC-B4D9-E28880FD5D5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4"/>
          <a:stretch/>
        </p:blipFill>
        <p:spPr>
          <a:xfrm>
            <a:off x="4932039" y="807021"/>
            <a:ext cx="3857909" cy="255795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7420AA6-15D4-4287-87F0-CBF0E997B50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9"/>
          <a:stretch/>
        </p:blipFill>
        <p:spPr>
          <a:xfrm>
            <a:off x="5076056" y="3103691"/>
            <a:ext cx="3906958" cy="277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7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ángulo 31"/>
          <p:cNvSpPr/>
          <p:nvPr/>
        </p:nvSpPr>
        <p:spPr bwMode="auto">
          <a:xfrm>
            <a:off x="515938" y="620688"/>
            <a:ext cx="8172450" cy="144016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sp>
        <p:nvSpPr>
          <p:cNvPr id="33" name="Rectángulo 32"/>
          <p:cNvSpPr/>
          <p:nvPr/>
        </p:nvSpPr>
        <p:spPr bwMode="auto">
          <a:xfrm>
            <a:off x="755576" y="332656"/>
            <a:ext cx="1008112" cy="360040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5" name="Conector recto 34"/>
          <p:cNvCxnSpPr>
            <a:cxnSpLocks/>
          </p:cNvCxnSpPr>
          <p:nvPr/>
        </p:nvCxnSpPr>
        <p:spPr bwMode="auto">
          <a:xfrm flipV="1">
            <a:off x="467544" y="735013"/>
            <a:ext cx="8280920" cy="29691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6" name="Picture 8" descr="Resultado de imagen de universitat politecnica de valenc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49" y="231912"/>
            <a:ext cx="1212087" cy="42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3 CuadroTexto"/>
          <p:cNvSpPr txBox="1"/>
          <p:nvPr/>
        </p:nvSpPr>
        <p:spPr>
          <a:xfrm>
            <a:off x="2688464" y="972380"/>
            <a:ext cx="4117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6"/>
                </a:solidFill>
              </a:rPr>
              <a:t>Explicación del problema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6156176" y="1734611"/>
            <a:ext cx="2853517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ES" b="1" dirty="0"/>
              <a:t>Zona de recirculación en el interior del swirl (fig. 3)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b="1" dirty="0"/>
              <a:t>Creación de un cilindro para la medida de la velocidad tangencial del flujo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b="1" dirty="0"/>
              <a:t>Geometría externa confinada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b="1" dirty="0"/>
          </a:p>
          <a:p>
            <a:pPr marL="285750" indent="-285750" algn="just">
              <a:buFont typeface="Arial" pitchFamily="34" charset="0"/>
              <a:buChar char="•"/>
            </a:pPr>
            <a:endParaRPr lang="es-ES" b="1" dirty="0"/>
          </a:p>
          <a:p>
            <a:pPr algn="just"/>
            <a:endParaRPr lang="es-ES" b="1" dirty="0"/>
          </a:p>
          <a:p>
            <a:pPr marL="285750" indent="-285750">
              <a:buFont typeface="Arial" pitchFamily="34" charset="0"/>
              <a:buChar char="•"/>
            </a:pPr>
            <a:endParaRPr lang="es-ES" sz="2000" b="1" dirty="0"/>
          </a:p>
          <a:p>
            <a:pPr marL="285750" indent="-285750">
              <a:buFont typeface="Arial" pitchFamily="34" charset="0"/>
              <a:buChar char="•"/>
            </a:pPr>
            <a:endParaRPr lang="es-ES" sz="2000" b="1" dirty="0"/>
          </a:p>
        </p:txBody>
      </p:sp>
      <p:sp>
        <p:nvSpPr>
          <p:cNvPr id="15" name="1 Rectángulo">
            <a:extLst>
              <a:ext uri="{FF2B5EF4-FFF2-40B4-BE49-F238E27FC236}">
                <a16:creationId xmlns:a16="http://schemas.microsoft.com/office/drawing/2014/main" id="{3C81AFC6-665B-4AAA-8075-656B28E00821}"/>
              </a:ext>
            </a:extLst>
          </p:cNvPr>
          <p:cNvSpPr/>
          <p:nvPr/>
        </p:nvSpPr>
        <p:spPr bwMode="auto">
          <a:xfrm>
            <a:off x="910431" y="5140376"/>
            <a:ext cx="4320480" cy="33855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strike="noStrike" cap="none" normalizeH="0" baseline="0" dirty="0">
                <a:ln>
                  <a:noFill/>
                </a:ln>
                <a:effectLst/>
                <a:latin typeface="Arial Narrow" pitchFamily="34" charset="0"/>
              </a:rPr>
              <a:t>Fig 3: Scalar scene</a:t>
            </a:r>
            <a:r>
              <a:rPr lang="es-ES" sz="1600" dirty="0">
                <a:latin typeface="Arial Narrow" pitchFamily="34" charset="0"/>
              </a:rPr>
              <a:t> de la geometría inicial</a:t>
            </a:r>
            <a:endParaRPr kumimoji="0" lang="es-ES" sz="1600" b="0" i="0" strike="noStrike" cap="none" normalizeH="0" baseline="0" dirty="0">
              <a:ln>
                <a:noFill/>
              </a:ln>
              <a:effectLst/>
              <a:latin typeface="Arial Narrow" pitchFamily="34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0B79BAC-230F-47F7-9994-A4E41CEE38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825" y="6333403"/>
            <a:ext cx="419158" cy="228632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0F193C73-9954-44A5-8D8B-27939441CAFD}"/>
              </a:ext>
            </a:extLst>
          </p:cNvPr>
          <p:cNvSpPr txBox="1"/>
          <p:nvPr/>
        </p:nvSpPr>
        <p:spPr>
          <a:xfrm>
            <a:off x="6516216" y="6308868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5/16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337BF62-6578-48B8-B6D7-F8B5E017F8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37134"/>
            <a:ext cx="6228185" cy="350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73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ángulo 31"/>
          <p:cNvSpPr/>
          <p:nvPr/>
        </p:nvSpPr>
        <p:spPr bwMode="auto">
          <a:xfrm>
            <a:off x="515938" y="620688"/>
            <a:ext cx="8172450" cy="144016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sp>
        <p:nvSpPr>
          <p:cNvPr id="33" name="Rectángulo 32"/>
          <p:cNvSpPr/>
          <p:nvPr/>
        </p:nvSpPr>
        <p:spPr bwMode="auto">
          <a:xfrm>
            <a:off x="755576" y="332656"/>
            <a:ext cx="1008112" cy="360040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5" name="Conector recto 34"/>
          <p:cNvCxnSpPr>
            <a:cxnSpLocks/>
          </p:cNvCxnSpPr>
          <p:nvPr/>
        </p:nvCxnSpPr>
        <p:spPr bwMode="auto">
          <a:xfrm flipV="1">
            <a:off x="467544" y="735013"/>
            <a:ext cx="8280920" cy="29691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6" name="Picture 8" descr="Resultado de imagen de universitat politecnica de valenc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49" y="231912"/>
            <a:ext cx="1212087" cy="42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3 CuadroTexto"/>
          <p:cNvSpPr txBox="1"/>
          <p:nvPr/>
        </p:nvSpPr>
        <p:spPr>
          <a:xfrm>
            <a:off x="84110" y="815754"/>
            <a:ext cx="4117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6"/>
                </a:solidFill>
              </a:rPr>
              <a:t>Explicación del problema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80E31206-6CE1-4F6C-9B9A-EDBF1EEAA7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156186"/>
              </p:ext>
            </p:extLst>
          </p:nvPr>
        </p:nvGraphicFramePr>
        <p:xfrm>
          <a:off x="2182794" y="4468855"/>
          <a:ext cx="6783657" cy="1711809"/>
        </p:xfrm>
        <a:graphic>
          <a:graphicData uri="http://schemas.openxmlformats.org/drawingml/2006/table">
            <a:tbl>
              <a:tblPr firstRow="1" firstCol="1" bandRow="1">
                <a:tableStyleId>{37CE84F3-28C3-443E-9E96-99CF82512B78}</a:tableStyleId>
              </a:tblPr>
              <a:tblGrid>
                <a:gridCol w="2516604">
                  <a:extLst>
                    <a:ext uri="{9D8B030D-6E8A-4147-A177-3AD203B41FA5}">
                      <a16:colId xmlns:a16="http://schemas.microsoft.com/office/drawing/2014/main" val="120614570"/>
                    </a:ext>
                  </a:extLst>
                </a:gridCol>
                <a:gridCol w="2106814">
                  <a:extLst>
                    <a:ext uri="{9D8B030D-6E8A-4147-A177-3AD203B41FA5}">
                      <a16:colId xmlns:a16="http://schemas.microsoft.com/office/drawing/2014/main" val="40835300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3575445166"/>
                    </a:ext>
                  </a:extLst>
                </a:gridCol>
              </a:tblGrid>
              <a:tr h="374541"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Parámetro medido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Geometría inicial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Geometría estator 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1060571"/>
                  </a:ext>
                </a:extLst>
              </a:tr>
              <a:tr h="575914">
                <a:tc>
                  <a:txBody>
                    <a:bodyPr/>
                    <a:lstStyle/>
                    <a:p>
                      <a:pPr marL="463550" indent="-6350"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Velocidad tangencial de referencia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113,47 m/s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87,52 m/s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4802983"/>
                  </a:ext>
                </a:extLst>
              </a:tr>
              <a:tr h="393780">
                <a:tc>
                  <a:txBody>
                    <a:bodyPr/>
                    <a:lstStyle/>
                    <a:p>
                      <a:pPr marL="463550" indent="-6350"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Δ Presión total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23.084 Pa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20.186 Pa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0287149"/>
                  </a:ext>
                </a:extLst>
              </a:tr>
              <a:tr h="367574">
                <a:tc>
                  <a:txBody>
                    <a:bodyPr/>
                    <a:lstStyle/>
                    <a:p>
                      <a:pPr marL="463550" indent="-6350"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Δ Presión estática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18.918 Pa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16.596 Pa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8708325"/>
                  </a:ext>
                </a:extLst>
              </a:tr>
            </a:tbl>
          </a:graphicData>
        </a:graphic>
      </p:graphicFrame>
      <p:sp>
        <p:nvSpPr>
          <p:cNvPr id="12" name="1 Rectángulo">
            <a:extLst>
              <a:ext uri="{FF2B5EF4-FFF2-40B4-BE49-F238E27FC236}">
                <a16:creationId xmlns:a16="http://schemas.microsoft.com/office/drawing/2014/main" id="{2D205B3F-BCB1-4F88-90CB-9F737B85956D}"/>
              </a:ext>
            </a:extLst>
          </p:cNvPr>
          <p:cNvSpPr/>
          <p:nvPr/>
        </p:nvSpPr>
        <p:spPr bwMode="auto">
          <a:xfrm>
            <a:off x="1085188" y="3663752"/>
            <a:ext cx="2280058" cy="584775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strike="noStrike" cap="none" normalizeH="0" baseline="0" dirty="0">
                <a:ln>
                  <a:noFill/>
                </a:ln>
                <a:effectLst/>
                <a:latin typeface="Arial Narrow" pitchFamily="34" charset="0"/>
              </a:rPr>
              <a:t>Fig 4: Scalar scene de la geometría estator</a:t>
            </a:r>
          </a:p>
        </p:txBody>
      </p:sp>
      <p:sp>
        <p:nvSpPr>
          <p:cNvPr id="13" name="1 Rectángulo">
            <a:extLst>
              <a:ext uri="{FF2B5EF4-FFF2-40B4-BE49-F238E27FC236}">
                <a16:creationId xmlns:a16="http://schemas.microsoft.com/office/drawing/2014/main" id="{D2C4C835-7C02-4037-9C61-F6133B9FD642}"/>
              </a:ext>
            </a:extLst>
          </p:cNvPr>
          <p:cNvSpPr/>
          <p:nvPr/>
        </p:nvSpPr>
        <p:spPr bwMode="auto">
          <a:xfrm>
            <a:off x="27747" y="4829479"/>
            <a:ext cx="2114882" cy="584775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strike="noStrike" cap="none" normalizeH="0" baseline="0" dirty="0">
                <a:ln>
                  <a:noFill/>
                </a:ln>
                <a:effectLst/>
                <a:latin typeface="Arial Narrow" pitchFamily="34" charset="0"/>
              </a:rPr>
              <a:t>Tabla 1: Comparación de los resultados iniciales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548A4E6-0BAA-4C3E-9245-102C0D103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825" y="6333403"/>
            <a:ext cx="419158" cy="228632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5B9DFE9D-3C4F-4F92-AC27-9E69F484EDB6}"/>
              </a:ext>
            </a:extLst>
          </p:cNvPr>
          <p:cNvSpPr txBox="1"/>
          <p:nvPr/>
        </p:nvSpPr>
        <p:spPr>
          <a:xfrm>
            <a:off x="6516216" y="6308868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6/16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A07CAC0-1429-451A-902F-B481726522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7" y="1179403"/>
            <a:ext cx="5774342" cy="324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866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ángulo 31"/>
          <p:cNvSpPr/>
          <p:nvPr/>
        </p:nvSpPr>
        <p:spPr bwMode="auto">
          <a:xfrm>
            <a:off x="515938" y="620688"/>
            <a:ext cx="8172450" cy="144016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sp>
        <p:nvSpPr>
          <p:cNvPr id="33" name="Rectángulo 32"/>
          <p:cNvSpPr/>
          <p:nvPr/>
        </p:nvSpPr>
        <p:spPr bwMode="auto">
          <a:xfrm>
            <a:off x="755576" y="332656"/>
            <a:ext cx="1008112" cy="360040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5" name="Conector recto 34"/>
          <p:cNvCxnSpPr>
            <a:cxnSpLocks/>
          </p:cNvCxnSpPr>
          <p:nvPr/>
        </p:nvCxnSpPr>
        <p:spPr bwMode="auto">
          <a:xfrm flipV="1">
            <a:off x="467544" y="735013"/>
            <a:ext cx="8280920" cy="29691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6" name="Picture 8" descr="Resultado de imagen de universitat politecnica de valenc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49" y="231912"/>
            <a:ext cx="1212087" cy="42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3 CuadroTexto"/>
          <p:cNvSpPr txBox="1"/>
          <p:nvPr/>
        </p:nvSpPr>
        <p:spPr>
          <a:xfrm>
            <a:off x="1709936" y="978670"/>
            <a:ext cx="7164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6"/>
                </a:solidFill>
              </a:rPr>
              <a:t>Descripción genérica del procedimiento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548A4E6-0BAA-4C3E-9245-102C0D103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825" y="6333403"/>
            <a:ext cx="419158" cy="228632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5B9DFE9D-3C4F-4F92-AC27-9E69F484EDB6}"/>
              </a:ext>
            </a:extLst>
          </p:cNvPr>
          <p:cNvSpPr txBox="1"/>
          <p:nvPr/>
        </p:nvSpPr>
        <p:spPr>
          <a:xfrm>
            <a:off x="6516216" y="6308868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7/16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C79F88C-5B6F-4BF4-97F1-579EBD5B9006}"/>
              </a:ext>
            </a:extLst>
          </p:cNvPr>
          <p:cNvSpPr txBox="1"/>
          <p:nvPr/>
        </p:nvSpPr>
        <p:spPr>
          <a:xfrm>
            <a:off x="29074" y="1767139"/>
            <a:ext cx="44709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Software </a:t>
            </a:r>
            <a:r>
              <a:rPr lang="es-ES" b="1" dirty="0"/>
              <a:t>Star CCM+</a:t>
            </a:r>
            <a:r>
              <a:rPr lang="es-ES" dirty="0"/>
              <a:t> de CD-Adapco</a:t>
            </a:r>
          </a:p>
          <a:p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Modelo 3D, steady flow, densidad constante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Flujo </a:t>
            </a:r>
            <a:r>
              <a:rPr lang="es-ES" b="1" dirty="0"/>
              <a:t>segregado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Modelo de turbulencia </a:t>
            </a:r>
            <a:r>
              <a:rPr lang="es-ES" b="1" dirty="0"/>
              <a:t>RANS </a:t>
            </a:r>
            <a:r>
              <a:rPr lang="en-US" b="1" dirty="0"/>
              <a:t>SST k-ω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/>
              <a:t>Mass flow inlet </a:t>
            </a:r>
            <a:r>
              <a:rPr lang="es-ES" dirty="0"/>
              <a:t>de 0,7kg/s; dirección de </a:t>
            </a:r>
            <a:r>
              <a:rPr lang="en-US" dirty="0"/>
              <a:t>[-0,577; 1,0; 0,0] en coordenadas </a:t>
            </a:r>
            <a:r>
              <a:rPr lang="en-US" b="1" dirty="0"/>
              <a:t>cilíndricas</a:t>
            </a:r>
            <a:endParaRPr lang="es-ES" b="1" dirty="0"/>
          </a:p>
        </p:txBody>
      </p:sp>
      <p:sp>
        <p:nvSpPr>
          <p:cNvPr id="17" name="1 Rectángulo">
            <a:extLst>
              <a:ext uri="{FF2B5EF4-FFF2-40B4-BE49-F238E27FC236}">
                <a16:creationId xmlns:a16="http://schemas.microsoft.com/office/drawing/2014/main" id="{A8E800A7-2C8E-43D0-B9F2-82B773C11D93}"/>
              </a:ext>
            </a:extLst>
          </p:cNvPr>
          <p:cNvSpPr/>
          <p:nvPr/>
        </p:nvSpPr>
        <p:spPr bwMode="auto">
          <a:xfrm>
            <a:off x="4120430" y="5001509"/>
            <a:ext cx="4948014" cy="33855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strike="noStrike" cap="none" normalizeH="0" baseline="0" dirty="0">
                <a:ln>
                  <a:noFill/>
                </a:ln>
                <a:effectLst/>
                <a:latin typeface="Arial Narrow" pitchFamily="34" charset="0"/>
              </a:rPr>
              <a:t>Fig 5: Representación detallada de las condiciones de contorno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BC479D8-295F-4AD7-8750-846F121BEFF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3"/>
          <a:stretch/>
        </p:blipFill>
        <p:spPr>
          <a:xfrm>
            <a:off x="5292080" y="2115115"/>
            <a:ext cx="3744416" cy="270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475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ángulo 31"/>
          <p:cNvSpPr/>
          <p:nvPr/>
        </p:nvSpPr>
        <p:spPr bwMode="auto">
          <a:xfrm>
            <a:off x="515938" y="620688"/>
            <a:ext cx="8172450" cy="144016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sp>
        <p:nvSpPr>
          <p:cNvPr id="33" name="Rectángulo 32"/>
          <p:cNvSpPr/>
          <p:nvPr/>
        </p:nvSpPr>
        <p:spPr bwMode="auto">
          <a:xfrm>
            <a:off x="755576" y="332656"/>
            <a:ext cx="1008112" cy="360040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5" name="Conector recto 34"/>
          <p:cNvCxnSpPr>
            <a:cxnSpLocks/>
          </p:cNvCxnSpPr>
          <p:nvPr/>
        </p:nvCxnSpPr>
        <p:spPr bwMode="auto">
          <a:xfrm flipV="1">
            <a:off x="467544" y="735013"/>
            <a:ext cx="8280920" cy="29691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6" name="Picture 8" descr="Resultado de imagen de universitat politecnica de valenc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49" y="231912"/>
            <a:ext cx="1212087" cy="42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3 CuadroTexto"/>
          <p:cNvSpPr txBox="1"/>
          <p:nvPr/>
        </p:nvSpPr>
        <p:spPr>
          <a:xfrm>
            <a:off x="1269663" y="702076"/>
            <a:ext cx="6984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6"/>
                </a:solidFill>
              </a:rPr>
              <a:t>Solución principal propuesta: idea conceptual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5337224" y="1461995"/>
            <a:ext cx="3351163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ES" b="1" dirty="0"/>
              <a:t>Una placa transversal en el conducto – “romper” el movimiento helicoidal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b="1" dirty="0"/>
              <a:t>Placa de 2 mm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b="1" dirty="0"/>
              <a:t>Velocidad tangencial de 25,38 m/s – mejora en un 77,63%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sz="2000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sz="2000" b="1" dirty="0"/>
              <a:t>Ligero empeoramiento de la caída de presión</a:t>
            </a:r>
          </a:p>
        </p:txBody>
      </p:sp>
      <p:sp>
        <p:nvSpPr>
          <p:cNvPr id="15" name="1 Rectángulo">
            <a:extLst>
              <a:ext uri="{FF2B5EF4-FFF2-40B4-BE49-F238E27FC236}">
                <a16:creationId xmlns:a16="http://schemas.microsoft.com/office/drawing/2014/main" id="{3C81AFC6-665B-4AAA-8075-656B28E00821}"/>
              </a:ext>
            </a:extLst>
          </p:cNvPr>
          <p:cNvSpPr/>
          <p:nvPr/>
        </p:nvSpPr>
        <p:spPr bwMode="auto">
          <a:xfrm>
            <a:off x="5112060" y="5613847"/>
            <a:ext cx="3672408" cy="33855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strike="noStrike" cap="none" normalizeH="0" baseline="0" dirty="0">
                <a:ln>
                  <a:noFill/>
                </a:ln>
                <a:effectLst/>
                <a:latin typeface="Arial Narrow" pitchFamily="34" charset="0"/>
              </a:rPr>
              <a:t>Fig 7: Scalar scene</a:t>
            </a:r>
            <a:r>
              <a:rPr lang="es-ES" sz="1600" dirty="0">
                <a:latin typeface="Arial Narrow" pitchFamily="34" charset="0"/>
              </a:rPr>
              <a:t> del diseño conceptual</a:t>
            </a:r>
            <a:endParaRPr kumimoji="0" lang="es-ES" sz="1600" b="0" i="0" strike="noStrike" cap="none" normalizeH="0" baseline="0" dirty="0">
              <a:ln>
                <a:noFill/>
              </a:ln>
              <a:effectLst/>
              <a:latin typeface="Arial Narrow" pitchFamily="34" charset="0"/>
            </a:endParaRPr>
          </a:p>
        </p:txBody>
      </p:sp>
      <p:sp>
        <p:nvSpPr>
          <p:cNvPr id="16" name="1 Rectángulo">
            <a:extLst>
              <a:ext uri="{FF2B5EF4-FFF2-40B4-BE49-F238E27FC236}">
                <a16:creationId xmlns:a16="http://schemas.microsoft.com/office/drawing/2014/main" id="{A8861C19-3CDB-4CB6-8650-24B8683A8D7C}"/>
              </a:ext>
            </a:extLst>
          </p:cNvPr>
          <p:cNvSpPr/>
          <p:nvPr/>
        </p:nvSpPr>
        <p:spPr bwMode="auto">
          <a:xfrm>
            <a:off x="781235" y="3239640"/>
            <a:ext cx="3900496" cy="33855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strike="noStrike" cap="none" normalizeH="0" baseline="0" dirty="0">
                <a:ln>
                  <a:noFill/>
                </a:ln>
                <a:effectLst/>
                <a:latin typeface="Arial Narrow" pitchFamily="34" charset="0"/>
              </a:rPr>
              <a:t>Fig 6: Idea conceptual del diseño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824736E-B462-4E56-B4B9-B1786F1560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825" y="6333403"/>
            <a:ext cx="419158" cy="22863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4A1688A9-91E3-4A2B-8749-B80B34E2578B}"/>
              </a:ext>
            </a:extLst>
          </p:cNvPr>
          <p:cNvSpPr txBox="1"/>
          <p:nvPr/>
        </p:nvSpPr>
        <p:spPr>
          <a:xfrm>
            <a:off x="6516216" y="6308868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8/16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F0D0980-6ED7-4D63-A7EB-8BE13D3590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84764"/>
            <a:ext cx="3957914" cy="222632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221B458-A0BE-4738-ABBD-069649424D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54" y="3559303"/>
            <a:ext cx="4251399" cy="239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628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ángulo 31"/>
          <p:cNvSpPr/>
          <p:nvPr/>
        </p:nvSpPr>
        <p:spPr bwMode="auto">
          <a:xfrm>
            <a:off x="515938" y="620688"/>
            <a:ext cx="8172450" cy="144016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sp>
        <p:nvSpPr>
          <p:cNvPr id="33" name="Rectángulo 32"/>
          <p:cNvSpPr/>
          <p:nvPr/>
        </p:nvSpPr>
        <p:spPr bwMode="auto">
          <a:xfrm>
            <a:off x="755576" y="332656"/>
            <a:ext cx="1008112" cy="360040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5" name="Conector recto 34"/>
          <p:cNvCxnSpPr>
            <a:cxnSpLocks/>
          </p:cNvCxnSpPr>
          <p:nvPr/>
        </p:nvCxnSpPr>
        <p:spPr bwMode="auto">
          <a:xfrm flipV="1">
            <a:off x="467544" y="735013"/>
            <a:ext cx="8280920" cy="29691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6" name="Picture 8" descr="Resultado de imagen de universitat politecnica de valenc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49" y="231912"/>
            <a:ext cx="1212087" cy="42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3 CuadroTexto">
            <a:extLst>
              <a:ext uri="{FF2B5EF4-FFF2-40B4-BE49-F238E27FC236}">
                <a16:creationId xmlns:a16="http://schemas.microsoft.com/office/drawing/2014/main" id="{228C5659-9326-4FB9-BDB2-C00F13A82424}"/>
              </a:ext>
            </a:extLst>
          </p:cNvPr>
          <p:cNvSpPr txBox="1"/>
          <p:nvPr/>
        </p:nvSpPr>
        <p:spPr>
          <a:xfrm>
            <a:off x="745282" y="797297"/>
            <a:ext cx="794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6"/>
                </a:solidFill>
              </a:rPr>
              <a:t>Solución principal propuesta: estudios paramétricos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2 CuadroTexto">
                <a:extLst>
                  <a:ext uri="{FF2B5EF4-FFF2-40B4-BE49-F238E27FC236}">
                    <a16:creationId xmlns:a16="http://schemas.microsoft.com/office/drawing/2014/main" id="{6D5649ED-8DF5-4A75-B4B2-E92542000008}"/>
                  </a:ext>
                </a:extLst>
              </p:cNvPr>
              <p:cNvSpPr txBox="1"/>
              <p:nvPr/>
            </p:nvSpPr>
            <p:spPr>
              <a:xfrm>
                <a:off x="74094" y="1644158"/>
                <a:ext cx="3614365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buFont typeface="Arial" pitchFamily="34" charset="0"/>
                  <a:buChar char="•"/>
                </a:pPr>
                <a:r>
                  <a:rPr lang="es-ES" b="1" dirty="0"/>
                  <a:t>Estudio de la independencia de malla </a:t>
                </a:r>
                <a:r>
                  <a:rPr lang="es-ES" b="1" dirty="0">
                    <a:sym typeface="Wingdings" panose="05000000000000000000" pitchFamily="2" charset="2"/>
                  </a:rPr>
                  <a:t> base size = 5 mm</a:t>
                </a:r>
                <a:endParaRPr lang="es-ES" b="1" dirty="0"/>
              </a:p>
              <a:p>
                <a:pPr marL="285750" indent="-285750" algn="just">
                  <a:buFont typeface="Arial" pitchFamily="34" charset="0"/>
                  <a:buChar char="•"/>
                </a:pPr>
                <a:endParaRPr lang="es-ES" b="1" dirty="0"/>
              </a:p>
              <a:p>
                <a:pPr marL="285750" indent="-285750" algn="just">
                  <a:buFont typeface="Arial" pitchFamily="34" charset="0"/>
                  <a:buChar char="•"/>
                </a:pPr>
                <a:r>
                  <a:rPr lang="es-ES" b="1" dirty="0"/>
                  <a:t>Estudio del número de placas: una rejilla de </a:t>
                </a:r>
                <a:r>
                  <a:rPr lang="es-ES" b="1" u="sng" dirty="0"/>
                  <a:t>seis placas transversales</a:t>
                </a:r>
              </a:p>
              <a:p>
                <a:pPr marL="285750" indent="-285750" algn="just">
                  <a:buFont typeface="Arial" pitchFamily="34" charset="0"/>
                  <a:buChar char="•"/>
                </a:pPr>
                <a:endParaRPr lang="es-ES" b="1" u="sng" dirty="0"/>
              </a:p>
              <a:p>
                <a:pPr marL="285750" indent="-285750" algn="just">
                  <a:buFont typeface="Arial" pitchFamily="34" charset="0"/>
                  <a:buChar char="•"/>
                </a:pPr>
                <a:r>
                  <a:rPr lang="es-ES" b="1" dirty="0"/>
                  <a:t>Estudio de la ubicación de la rejilla: </a:t>
                </a:r>
                <a:r>
                  <a:rPr lang="es-ES" b="1" u="sng" dirty="0"/>
                  <a:t>lo más bajo posible</a:t>
                </a:r>
              </a:p>
              <a:p>
                <a:pPr marL="285750" indent="-285750" algn="just">
                  <a:buFont typeface="Arial" pitchFamily="34" charset="0"/>
                  <a:buChar char="•"/>
                </a:pPr>
                <a:endParaRPr lang="es-ES" b="1" dirty="0"/>
              </a:p>
              <a:p>
                <a:pPr marL="285750" indent="-285750" algn="just">
                  <a:buFont typeface="Arial" pitchFamily="34" charset="0"/>
                  <a:buChar char="•"/>
                </a:pPr>
                <a:r>
                  <a:rPr lang="es-ES" b="1" dirty="0"/>
                  <a:t>Estudio de la altura de la rejilla: </a:t>
                </a:r>
                <a14:m>
                  <m:oMath xmlns:m="http://schemas.openxmlformats.org/officeDocument/2006/math">
                    <m:r>
                      <a:rPr lang="es-E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s-E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s-E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s-E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s-E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𝒎</m:t>
                    </m:r>
                  </m:oMath>
                </a14:m>
                <a:endParaRPr lang="es-ES" b="1" dirty="0"/>
              </a:p>
              <a:p>
                <a:pPr marL="285750" indent="-285750" algn="just">
                  <a:buFont typeface="Arial" pitchFamily="34" charset="0"/>
                  <a:buChar char="•"/>
                </a:pPr>
                <a:endParaRPr lang="es-ES" b="1" dirty="0"/>
              </a:p>
              <a:p>
                <a:pPr marL="285750" indent="-285750" algn="just">
                  <a:buFont typeface="Arial" pitchFamily="34" charset="0"/>
                  <a:buChar char="•"/>
                </a:pPr>
                <a:endParaRPr lang="es-ES" b="1" dirty="0"/>
              </a:p>
              <a:p>
                <a:pPr marL="285750" indent="-285750" algn="just">
                  <a:buFont typeface="Arial" pitchFamily="34" charset="0"/>
                  <a:buChar char="•"/>
                </a:pPr>
                <a:endParaRPr lang="es-ES" b="1" dirty="0"/>
              </a:p>
              <a:p>
                <a:pPr marL="285750" indent="-285750" algn="just">
                  <a:buFont typeface="Arial" pitchFamily="34" charset="0"/>
                  <a:buChar char="•"/>
                </a:pPr>
                <a:endParaRPr lang="es-ES" b="1" dirty="0"/>
              </a:p>
            </p:txBody>
          </p:sp>
        </mc:Choice>
        <mc:Fallback xmlns="">
          <p:sp>
            <p:nvSpPr>
              <p:cNvPr id="16" name="2 CuadroTexto">
                <a:extLst>
                  <a:ext uri="{FF2B5EF4-FFF2-40B4-BE49-F238E27FC236}">
                    <a16:creationId xmlns:a16="http://schemas.microsoft.com/office/drawing/2014/main" id="{6D5649ED-8DF5-4A75-B4B2-E92542000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94" y="1644158"/>
                <a:ext cx="3614365" cy="4524315"/>
              </a:xfrm>
              <a:prstGeom prst="rect">
                <a:avLst/>
              </a:prstGeom>
              <a:blipFill>
                <a:blip r:embed="rId4"/>
                <a:stretch>
                  <a:fillRect l="-1012" t="-809" r="-151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1 Rectángulo">
            <a:extLst>
              <a:ext uri="{FF2B5EF4-FFF2-40B4-BE49-F238E27FC236}">
                <a16:creationId xmlns:a16="http://schemas.microsoft.com/office/drawing/2014/main" id="{520D73E6-FB01-450B-ABE9-D7B07EFD6771}"/>
              </a:ext>
            </a:extLst>
          </p:cNvPr>
          <p:cNvSpPr/>
          <p:nvPr/>
        </p:nvSpPr>
        <p:spPr bwMode="auto">
          <a:xfrm>
            <a:off x="899592" y="5721071"/>
            <a:ext cx="3735760" cy="33855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strike="noStrike" cap="none" normalizeH="0" baseline="0" dirty="0">
                <a:ln>
                  <a:noFill/>
                </a:ln>
                <a:effectLst/>
                <a:latin typeface="Arial Narrow" pitchFamily="34" charset="0"/>
              </a:rPr>
              <a:t>Fig 9: Rejilla situada a 0,35 m sobre la base </a:t>
            </a:r>
          </a:p>
        </p:txBody>
      </p:sp>
      <p:sp>
        <p:nvSpPr>
          <p:cNvPr id="21" name="1 Rectángulo">
            <a:extLst>
              <a:ext uri="{FF2B5EF4-FFF2-40B4-BE49-F238E27FC236}">
                <a16:creationId xmlns:a16="http://schemas.microsoft.com/office/drawing/2014/main" id="{2E351827-850F-4E3D-B5D8-C7D460AB1F9F}"/>
              </a:ext>
            </a:extLst>
          </p:cNvPr>
          <p:cNvSpPr/>
          <p:nvPr/>
        </p:nvSpPr>
        <p:spPr bwMode="auto">
          <a:xfrm>
            <a:off x="3779912" y="3648493"/>
            <a:ext cx="3832220" cy="33855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strike="noStrike" cap="none" normalizeH="0" baseline="0" dirty="0">
                <a:ln>
                  <a:noFill/>
                </a:ln>
                <a:effectLst/>
                <a:latin typeface="Arial Narrow" pitchFamily="34" charset="0"/>
              </a:rPr>
              <a:t>Fig 8: Diseño con cuatro placas transversales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2ADEF9D-6A14-49C4-9204-50CACD39A3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825" y="6333403"/>
            <a:ext cx="419158" cy="228632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1387480B-3AB7-471F-9492-1612CC41B28F}"/>
              </a:ext>
            </a:extLst>
          </p:cNvPr>
          <p:cNvSpPr txBox="1"/>
          <p:nvPr/>
        </p:nvSpPr>
        <p:spPr>
          <a:xfrm>
            <a:off x="6516216" y="6308868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9/16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2766367-6238-4672-AA63-CF88DFC687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300137"/>
            <a:ext cx="4309063" cy="242384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FEA5C8D-EBC8-433A-871A-E429AF039EC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852" y="3943902"/>
            <a:ext cx="3980150" cy="223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22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ángulo 31"/>
          <p:cNvSpPr/>
          <p:nvPr/>
        </p:nvSpPr>
        <p:spPr bwMode="auto">
          <a:xfrm>
            <a:off x="515938" y="620688"/>
            <a:ext cx="8172450" cy="144016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sp>
        <p:nvSpPr>
          <p:cNvPr id="33" name="Rectángulo 32"/>
          <p:cNvSpPr/>
          <p:nvPr/>
        </p:nvSpPr>
        <p:spPr bwMode="auto">
          <a:xfrm>
            <a:off x="755576" y="332656"/>
            <a:ext cx="1008112" cy="360040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5" name="Conector recto 34"/>
          <p:cNvCxnSpPr>
            <a:cxnSpLocks/>
          </p:cNvCxnSpPr>
          <p:nvPr/>
        </p:nvCxnSpPr>
        <p:spPr bwMode="auto">
          <a:xfrm flipV="1">
            <a:off x="467544" y="735013"/>
            <a:ext cx="8280920" cy="29691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6" name="Picture 8" descr="Resultado de imagen de universitat politecnica de valenc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49" y="231912"/>
            <a:ext cx="1212087" cy="42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3 CuadroTexto"/>
          <p:cNvSpPr txBox="1"/>
          <p:nvPr/>
        </p:nvSpPr>
        <p:spPr>
          <a:xfrm>
            <a:off x="1301025" y="761095"/>
            <a:ext cx="6984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6"/>
                </a:solidFill>
              </a:rPr>
              <a:t>Solución principal propuesta: el diseño óptimo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5190156" y="2094359"/>
            <a:ext cx="369018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ES" b="1" dirty="0"/>
              <a:t>Velocidad tangencial: 1,8 m/s </a:t>
            </a:r>
            <a:r>
              <a:rPr lang="es-ES" b="1" dirty="0">
                <a:sym typeface="Wingdings" panose="05000000000000000000" pitchFamily="2" charset="2"/>
              </a:rPr>
              <a:t> reducción en un 98,41% del swirl (!)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b="1" dirty="0">
              <a:sym typeface="Wingdings" panose="05000000000000000000" pitchFamily="2" charset="2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b="1" dirty="0">
                <a:sym typeface="Wingdings" panose="05000000000000000000" pitchFamily="2" charset="2"/>
              </a:rPr>
              <a:t>Caída de presión total: </a:t>
            </a:r>
            <a:r>
              <a:rPr lang="en-US" b="1" dirty="0"/>
              <a:t>19.183 Pa </a:t>
            </a:r>
            <a:r>
              <a:rPr lang="en-US" b="1" dirty="0">
                <a:sym typeface="Wingdings" panose="05000000000000000000" pitchFamily="2" charset="2"/>
              </a:rPr>
              <a:t> mejora en un 16,89% con respecto a la geometría inicial 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b="1" dirty="0">
              <a:sym typeface="Wingdings" panose="05000000000000000000" pitchFamily="2" charset="2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b="1" u="sng" dirty="0">
                <a:sym typeface="Wingdings" panose="05000000000000000000" pitchFamily="2" charset="2"/>
              </a:rPr>
              <a:t>Relativa facilidad de fabricar</a:t>
            </a:r>
            <a:endParaRPr lang="es-ES" b="1" u="sng" dirty="0">
              <a:sym typeface="Wingdings" panose="05000000000000000000" pitchFamily="2" charset="2"/>
            </a:endParaRPr>
          </a:p>
          <a:p>
            <a:pPr algn="just"/>
            <a:endParaRPr lang="es-ES" sz="2000" b="1" dirty="0"/>
          </a:p>
        </p:txBody>
      </p:sp>
      <p:sp>
        <p:nvSpPr>
          <p:cNvPr id="15" name="1 Rectángulo">
            <a:extLst>
              <a:ext uri="{FF2B5EF4-FFF2-40B4-BE49-F238E27FC236}">
                <a16:creationId xmlns:a16="http://schemas.microsoft.com/office/drawing/2014/main" id="{3C81AFC6-665B-4AAA-8075-656B28E00821}"/>
              </a:ext>
            </a:extLst>
          </p:cNvPr>
          <p:cNvSpPr/>
          <p:nvPr/>
        </p:nvSpPr>
        <p:spPr bwMode="auto">
          <a:xfrm>
            <a:off x="5294259" y="5617386"/>
            <a:ext cx="3648525" cy="33855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strike="noStrike" cap="none" normalizeH="0" baseline="0" dirty="0">
                <a:ln>
                  <a:noFill/>
                </a:ln>
                <a:effectLst/>
                <a:latin typeface="Arial Narrow" pitchFamily="34" charset="0"/>
              </a:rPr>
              <a:t>Fig 11: Las streamlines para el diseño óptimo</a:t>
            </a:r>
          </a:p>
        </p:txBody>
      </p:sp>
      <p:sp>
        <p:nvSpPr>
          <p:cNvPr id="16" name="1 Rectángulo">
            <a:extLst>
              <a:ext uri="{FF2B5EF4-FFF2-40B4-BE49-F238E27FC236}">
                <a16:creationId xmlns:a16="http://schemas.microsoft.com/office/drawing/2014/main" id="{A8861C19-3CDB-4CB6-8650-24B8683A8D7C}"/>
              </a:ext>
            </a:extLst>
          </p:cNvPr>
          <p:cNvSpPr/>
          <p:nvPr/>
        </p:nvSpPr>
        <p:spPr bwMode="auto">
          <a:xfrm>
            <a:off x="5190156" y="1444915"/>
            <a:ext cx="3481018" cy="33855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strike="noStrike" cap="none" normalizeH="0" baseline="0" dirty="0">
                <a:ln>
                  <a:noFill/>
                </a:ln>
                <a:effectLst/>
                <a:latin typeface="Arial Narrow" pitchFamily="34" charset="0"/>
              </a:rPr>
              <a:t>Fig 10: Diseño seleccionado como idóneo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FBDC8E90-0095-41EE-A20F-901CD3AE33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825" y="6333403"/>
            <a:ext cx="419158" cy="228632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331E4148-DB96-426C-8A5B-6D40FE00A1E3}"/>
              </a:ext>
            </a:extLst>
          </p:cNvPr>
          <p:cNvSpPr txBox="1"/>
          <p:nvPr/>
        </p:nvSpPr>
        <p:spPr>
          <a:xfrm>
            <a:off x="6516216" y="6308868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10/16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412A97-B926-4D36-9B11-51759753B8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194570"/>
            <a:ext cx="5087935" cy="286196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01FA813-3B2D-4337-9EC8-451C524F721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73" y="3356036"/>
            <a:ext cx="4979683" cy="280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975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ángulo 31"/>
          <p:cNvSpPr/>
          <p:nvPr/>
        </p:nvSpPr>
        <p:spPr bwMode="auto">
          <a:xfrm>
            <a:off x="515938" y="620688"/>
            <a:ext cx="8172450" cy="144016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sp>
        <p:nvSpPr>
          <p:cNvPr id="33" name="Rectángulo 32"/>
          <p:cNvSpPr/>
          <p:nvPr/>
        </p:nvSpPr>
        <p:spPr bwMode="auto">
          <a:xfrm>
            <a:off x="755576" y="332656"/>
            <a:ext cx="1008112" cy="360040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5" name="Conector recto 34"/>
          <p:cNvCxnSpPr>
            <a:cxnSpLocks/>
          </p:cNvCxnSpPr>
          <p:nvPr/>
        </p:nvCxnSpPr>
        <p:spPr bwMode="auto">
          <a:xfrm flipV="1">
            <a:off x="467544" y="735013"/>
            <a:ext cx="8280920" cy="29691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6" name="Picture 8" descr="Resultado de imagen de universitat politecnica de valenc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49" y="231912"/>
            <a:ext cx="1212087" cy="42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3 CuadroTexto">
            <a:extLst>
              <a:ext uri="{FF2B5EF4-FFF2-40B4-BE49-F238E27FC236}">
                <a16:creationId xmlns:a16="http://schemas.microsoft.com/office/drawing/2014/main" id="{228C5659-9326-4FB9-BDB2-C00F13A82424}"/>
              </a:ext>
            </a:extLst>
          </p:cNvPr>
          <p:cNvSpPr txBox="1"/>
          <p:nvPr/>
        </p:nvSpPr>
        <p:spPr>
          <a:xfrm>
            <a:off x="33189" y="782639"/>
            <a:ext cx="9324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6"/>
                </a:solidFill>
              </a:rPr>
              <a:t>Soluciones alternativas: llenado de las zonas de recirculación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6D5649ED-8DF5-4A75-B4B2-E92542000008}"/>
              </a:ext>
            </a:extLst>
          </p:cNvPr>
          <p:cNvSpPr txBox="1"/>
          <p:nvPr/>
        </p:nvSpPr>
        <p:spPr>
          <a:xfrm>
            <a:off x="99171" y="1813819"/>
            <a:ext cx="350655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ES" b="1" dirty="0"/>
              <a:t>7 diseños pertinentes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b="1" dirty="0"/>
              <a:t>Enfocado a mejorar la caída de presión</a:t>
            </a:r>
            <a:endParaRPr lang="es-ES" b="1" u="sng" dirty="0"/>
          </a:p>
          <a:p>
            <a:pPr marL="285750" indent="-285750" algn="just">
              <a:buFont typeface="Arial" pitchFamily="34" charset="0"/>
              <a:buChar char="•"/>
            </a:pPr>
            <a:endParaRPr lang="es-ES" b="1" u="sng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b="1" dirty="0"/>
              <a:t>Combinado con la rejilla</a:t>
            </a:r>
            <a:endParaRPr lang="es-ES" b="1" u="sng" dirty="0"/>
          </a:p>
          <a:p>
            <a:pPr algn="just"/>
            <a:endParaRPr lang="es-ES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b="1" dirty="0"/>
              <a:t>El mejor diseño (4.4): velocidad tangencial de 0,195 m/s y </a:t>
            </a:r>
            <a:r>
              <a:rPr lang="el-GR" b="1" dirty="0"/>
              <a:t>Δ</a:t>
            </a:r>
            <a:r>
              <a:rPr lang="es-ES" b="1" dirty="0"/>
              <a:t>p de 21.133 Pa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b="1" dirty="0"/>
              <a:t>Mejoras poco satisfactorias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b="1" dirty="0"/>
          </a:p>
        </p:txBody>
      </p:sp>
      <p:sp>
        <p:nvSpPr>
          <p:cNvPr id="22" name="1 Rectángulo">
            <a:extLst>
              <a:ext uri="{FF2B5EF4-FFF2-40B4-BE49-F238E27FC236}">
                <a16:creationId xmlns:a16="http://schemas.microsoft.com/office/drawing/2014/main" id="{88FBE4E8-D208-475D-B81B-1BC696A741A5}"/>
              </a:ext>
            </a:extLst>
          </p:cNvPr>
          <p:cNvSpPr/>
          <p:nvPr/>
        </p:nvSpPr>
        <p:spPr bwMode="auto">
          <a:xfrm>
            <a:off x="3661451" y="1574538"/>
            <a:ext cx="1681108" cy="33855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strike="noStrike" cap="none" normalizeH="0" baseline="0" dirty="0">
                <a:ln>
                  <a:noFill/>
                </a:ln>
                <a:effectLst/>
                <a:latin typeface="Arial Narrow" pitchFamily="34" charset="0"/>
              </a:rPr>
              <a:t>Fig 12: Diseño 4.3</a:t>
            </a:r>
          </a:p>
        </p:txBody>
      </p:sp>
      <p:sp>
        <p:nvSpPr>
          <p:cNvPr id="25" name="1 Rectángulo">
            <a:extLst>
              <a:ext uri="{FF2B5EF4-FFF2-40B4-BE49-F238E27FC236}">
                <a16:creationId xmlns:a16="http://schemas.microsoft.com/office/drawing/2014/main" id="{3F7412D6-1F18-4FD0-BF1C-FC893C59F185}"/>
              </a:ext>
            </a:extLst>
          </p:cNvPr>
          <p:cNvSpPr/>
          <p:nvPr/>
        </p:nvSpPr>
        <p:spPr bwMode="auto">
          <a:xfrm>
            <a:off x="3638838" y="3160024"/>
            <a:ext cx="1681108" cy="33855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strike="noStrike" cap="none" normalizeH="0" baseline="0" dirty="0">
                <a:ln>
                  <a:noFill/>
                </a:ln>
                <a:effectLst/>
                <a:latin typeface="Arial Narrow" pitchFamily="34" charset="0"/>
              </a:rPr>
              <a:t>Fig 13: Diseño 4.7</a:t>
            </a:r>
          </a:p>
        </p:txBody>
      </p:sp>
      <p:sp>
        <p:nvSpPr>
          <p:cNvPr id="26" name="1 Rectángulo">
            <a:extLst>
              <a:ext uri="{FF2B5EF4-FFF2-40B4-BE49-F238E27FC236}">
                <a16:creationId xmlns:a16="http://schemas.microsoft.com/office/drawing/2014/main" id="{7BA92219-9105-4552-B06E-1F7128D6BCF2}"/>
              </a:ext>
            </a:extLst>
          </p:cNvPr>
          <p:cNvSpPr/>
          <p:nvPr/>
        </p:nvSpPr>
        <p:spPr bwMode="auto">
          <a:xfrm>
            <a:off x="3682597" y="4813785"/>
            <a:ext cx="1681108" cy="33855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strike="noStrike" cap="none" normalizeH="0" baseline="0" dirty="0">
                <a:ln>
                  <a:noFill/>
                </a:ln>
                <a:effectLst/>
                <a:latin typeface="Arial Narrow" pitchFamily="34" charset="0"/>
              </a:rPr>
              <a:t>Fig 14: Diseño 4.4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D5354FB-AC58-4EFB-B03C-5FFDA6F0B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825" y="6333403"/>
            <a:ext cx="419158" cy="228632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259C7E35-D0B1-49B8-9725-6923842F6E6F}"/>
              </a:ext>
            </a:extLst>
          </p:cNvPr>
          <p:cNvSpPr txBox="1"/>
          <p:nvPr/>
        </p:nvSpPr>
        <p:spPr>
          <a:xfrm>
            <a:off x="6516216" y="6308868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11/16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39519D4-41AE-4F5B-B895-724227BBF2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692" y="1153480"/>
            <a:ext cx="3551956" cy="199797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8C65520-EA6C-48C3-997F-3A0AF0561B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122" y="2773963"/>
            <a:ext cx="3209097" cy="180511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C592B81-C92C-4B1C-B11D-5C917D3D64F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201586"/>
            <a:ext cx="3368374" cy="189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604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ángulo 31"/>
          <p:cNvSpPr/>
          <p:nvPr/>
        </p:nvSpPr>
        <p:spPr bwMode="auto">
          <a:xfrm>
            <a:off x="515938" y="620688"/>
            <a:ext cx="8172450" cy="144016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sp>
        <p:nvSpPr>
          <p:cNvPr id="33" name="Rectángulo 32"/>
          <p:cNvSpPr/>
          <p:nvPr/>
        </p:nvSpPr>
        <p:spPr bwMode="auto">
          <a:xfrm>
            <a:off x="755576" y="332656"/>
            <a:ext cx="1008112" cy="360040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5" name="Conector recto 34"/>
          <p:cNvCxnSpPr>
            <a:cxnSpLocks/>
          </p:cNvCxnSpPr>
          <p:nvPr/>
        </p:nvCxnSpPr>
        <p:spPr bwMode="auto">
          <a:xfrm flipV="1">
            <a:off x="467544" y="735013"/>
            <a:ext cx="8280920" cy="29691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6" name="Picture 8" descr="Resultado de imagen de universitat politecnica de valenc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49" y="231912"/>
            <a:ext cx="1212087" cy="42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3 CuadroTexto"/>
          <p:cNvSpPr txBox="1"/>
          <p:nvPr/>
        </p:nvSpPr>
        <p:spPr>
          <a:xfrm>
            <a:off x="1087220" y="786218"/>
            <a:ext cx="7601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6"/>
                </a:solidFill>
              </a:rPr>
              <a:t>Soluciones alternativas: rejilla en forma de estrella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5318645" y="1559914"/>
            <a:ext cx="352084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ES" b="1" dirty="0"/>
              <a:t>6 diseños analizados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b="1" dirty="0">
              <a:sym typeface="Wingdings" panose="05000000000000000000" pitchFamily="2" charset="2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b="1" dirty="0">
                <a:sym typeface="Wingdings" panose="05000000000000000000" pitchFamily="2" charset="2"/>
              </a:rPr>
              <a:t>Combinación del llenado de las zonas de recirculación con una rejilla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b="1" dirty="0">
              <a:sym typeface="Wingdings" panose="05000000000000000000" pitchFamily="2" charset="2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b="1" dirty="0">
                <a:sym typeface="Wingdings" panose="05000000000000000000" pitchFamily="2" charset="2"/>
              </a:rPr>
              <a:t>El mejor diseño (5.2): velocidad tangencial de 9 m/s y </a:t>
            </a:r>
            <a:r>
              <a:rPr lang="el-GR" b="1" dirty="0"/>
              <a:t>Δ</a:t>
            </a:r>
            <a:r>
              <a:rPr lang="es-ES" b="1" dirty="0"/>
              <a:t>p de 20.879 Pa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b="1" dirty="0">
              <a:sym typeface="Wingdings" panose="05000000000000000000" pitchFamily="2" charset="2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b="1" dirty="0">
                <a:sym typeface="Wingdings" panose="05000000000000000000" pitchFamily="2" charset="2"/>
              </a:rPr>
              <a:t>Mejoras insatisfactorias; producción más compleja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b="1" dirty="0">
              <a:sym typeface="Wingdings" panose="05000000000000000000" pitchFamily="2" charset="2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b="1" dirty="0">
                <a:sym typeface="Wingdings" panose="05000000000000000000" pitchFamily="2" charset="2"/>
              </a:rPr>
              <a:t>Otros enfoques estudiados</a:t>
            </a:r>
          </a:p>
          <a:p>
            <a:pPr algn="just"/>
            <a:endParaRPr lang="es-ES" sz="2000" b="1" dirty="0"/>
          </a:p>
        </p:txBody>
      </p:sp>
      <p:sp>
        <p:nvSpPr>
          <p:cNvPr id="20" name="1 Rectángulo">
            <a:extLst>
              <a:ext uri="{FF2B5EF4-FFF2-40B4-BE49-F238E27FC236}">
                <a16:creationId xmlns:a16="http://schemas.microsoft.com/office/drawing/2014/main" id="{28F39AE1-D974-42E9-B4F8-74C89A452DA3}"/>
              </a:ext>
            </a:extLst>
          </p:cNvPr>
          <p:cNvSpPr/>
          <p:nvPr/>
        </p:nvSpPr>
        <p:spPr bwMode="auto">
          <a:xfrm>
            <a:off x="3555301" y="4693201"/>
            <a:ext cx="1681108" cy="33855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strike="noStrike" cap="none" normalizeH="0" baseline="0" dirty="0">
                <a:ln>
                  <a:noFill/>
                </a:ln>
                <a:effectLst/>
                <a:latin typeface="Arial Narrow" pitchFamily="34" charset="0"/>
              </a:rPr>
              <a:t>Fig 17: Diseño 5.2</a:t>
            </a:r>
          </a:p>
        </p:txBody>
      </p:sp>
      <p:sp>
        <p:nvSpPr>
          <p:cNvPr id="21" name="1 Rectángulo">
            <a:extLst>
              <a:ext uri="{FF2B5EF4-FFF2-40B4-BE49-F238E27FC236}">
                <a16:creationId xmlns:a16="http://schemas.microsoft.com/office/drawing/2014/main" id="{5F88A310-956A-41E3-851F-499957CAF303}"/>
              </a:ext>
            </a:extLst>
          </p:cNvPr>
          <p:cNvSpPr/>
          <p:nvPr/>
        </p:nvSpPr>
        <p:spPr bwMode="auto">
          <a:xfrm>
            <a:off x="3571325" y="3244109"/>
            <a:ext cx="1681108" cy="33855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strike="noStrike" cap="none" normalizeH="0" baseline="0" dirty="0">
                <a:ln>
                  <a:noFill/>
                </a:ln>
                <a:effectLst/>
                <a:latin typeface="Arial Narrow" pitchFamily="34" charset="0"/>
              </a:rPr>
              <a:t>Fig 16: Diseño 5.4</a:t>
            </a:r>
          </a:p>
        </p:txBody>
      </p:sp>
      <p:sp>
        <p:nvSpPr>
          <p:cNvPr id="22" name="1 Rectángulo">
            <a:extLst>
              <a:ext uri="{FF2B5EF4-FFF2-40B4-BE49-F238E27FC236}">
                <a16:creationId xmlns:a16="http://schemas.microsoft.com/office/drawing/2014/main" id="{9A2DAADA-8A7A-4F83-AEDA-6C8B84282F9A}"/>
              </a:ext>
            </a:extLst>
          </p:cNvPr>
          <p:cNvSpPr/>
          <p:nvPr/>
        </p:nvSpPr>
        <p:spPr bwMode="auto">
          <a:xfrm>
            <a:off x="3626723" y="1958270"/>
            <a:ext cx="1681108" cy="33855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strike="noStrike" cap="none" normalizeH="0" baseline="0" dirty="0">
                <a:ln>
                  <a:noFill/>
                </a:ln>
                <a:effectLst/>
                <a:latin typeface="Arial Narrow" pitchFamily="34" charset="0"/>
              </a:rPr>
              <a:t>Fig 15: Diseño 5.6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23A97FA5-4979-4216-A75F-81A6502C2D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825" y="6333403"/>
            <a:ext cx="419158" cy="228632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7F0499AB-B453-427F-9FF3-63B5EFC538F0}"/>
              </a:ext>
            </a:extLst>
          </p:cNvPr>
          <p:cNvSpPr txBox="1"/>
          <p:nvPr/>
        </p:nvSpPr>
        <p:spPr>
          <a:xfrm>
            <a:off x="6516216" y="6308868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12/16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28B3A04-7227-4EBB-9794-2A3FFDA08A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64" y="1239569"/>
            <a:ext cx="3312368" cy="186320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D8BCE40-786B-47FE-9071-D8D701BD2A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82" y="2725309"/>
            <a:ext cx="3461876" cy="194730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B41971B-A142-4794-8522-6DAF2585DE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47" y="4277841"/>
            <a:ext cx="3293785" cy="185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33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ángulo 31"/>
          <p:cNvSpPr/>
          <p:nvPr/>
        </p:nvSpPr>
        <p:spPr bwMode="auto">
          <a:xfrm>
            <a:off x="515938" y="620688"/>
            <a:ext cx="8172450" cy="144016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sp>
        <p:nvSpPr>
          <p:cNvPr id="33" name="Rectángulo 32"/>
          <p:cNvSpPr/>
          <p:nvPr/>
        </p:nvSpPr>
        <p:spPr bwMode="auto">
          <a:xfrm>
            <a:off x="755576" y="332656"/>
            <a:ext cx="1008112" cy="360040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5" name="Conector recto 34"/>
          <p:cNvCxnSpPr>
            <a:cxnSpLocks/>
          </p:cNvCxnSpPr>
          <p:nvPr/>
        </p:nvCxnSpPr>
        <p:spPr bwMode="auto">
          <a:xfrm flipV="1">
            <a:off x="467544" y="735013"/>
            <a:ext cx="8280920" cy="29691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6" name="Picture 8" descr="Resultado de imagen de universitat politecnica de valenc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49" y="231912"/>
            <a:ext cx="1212087" cy="42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3 CuadroTexto">
            <a:extLst>
              <a:ext uri="{FF2B5EF4-FFF2-40B4-BE49-F238E27FC236}">
                <a16:creationId xmlns:a16="http://schemas.microsoft.com/office/drawing/2014/main" id="{228C5659-9326-4FB9-BDB2-C00F13A82424}"/>
              </a:ext>
            </a:extLst>
          </p:cNvPr>
          <p:cNvSpPr txBox="1"/>
          <p:nvPr/>
        </p:nvSpPr>
        <p:spPr>
          <a:xfrm>
            <a:off x="2458045" y="782033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6"/>
                </a:solidFill>
              </a:rPr>
              <a:t>Mejora de la solución estator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6D5649ED-8DF5-4A75-B4B2-E92542000008}"/>
              </a:ext>
            </a:extLst>
          </p:cNvPr>
          <p:cNvSpPr txBox="1"/>
          <p:nvPr/>
        </p:nvSpPr>
        <p:spPr>
          <a:xfrm>
            <a:off x="50713" y="1376313"/>
            <a:ext cx="393307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ES" b="1" dirty="0"/>
              <a:t>Poca restricción del flujo del estator inicial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b="1" dirty="0"/>
              <a:t>Diseño de una carcasa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b="1" dirty="0"/>
              <a:t>Redirección mucho más eficaz del flujo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b="1" dirty="0"/>
              <a:t>Fabricación compleja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b="1" dirty="0"/>
          </a:p>
          <a:p>
            <a:pPr marL="285750" indent="-285750" algn="just">
              <a:buFont typeface="Arial" pitchFamily="34" charset="0"/>
              <a:buChar char="•"/>
            </a:pPr>
            <a:endParaRPr lang="es-ES" b="1" dirty="0"/>
          </a:p>
          <a:p>
            <a:pPr marL="285750" indent="-285750" algn="just">
              <a:buFont typeface="Arial" pitchFamily="34" charset="0"/>
              <a:buChar char="•"/>
            </a:pPr>
            <a:endParaRPr lang="es-ES" b="1" dirty="0"/>
          </a:p>
          <a:p>
            <a:pPr marL="285750" indent="-285750" algn="just">
              <a:buFont typeface="Arial" pitchFamily="34" charset="0"/>
              <a:buChar char="•"/>
            </a:pPr>
            <a:endParaRPr lang="es-ES" b="1" dirty="0"/>
          </a:p>
        </p:txBody>
      </p:sp>
      <p:sp>
        <p:nvSpPr>
          <p:cNvPr id="20" name="1 Rectángulo">
            <a:extLst>
              <a:ext uri="{FF2B5EF4-FFF2-40B4-BE49-F238E27FC236}">
                <a16:creationId xmlns:a16="http://schemas.microsoft.com/office/drawing/2014/main" id="{520D73E6-FB01-450B-ABE9-D7B07EFD6771}"/>
              </a:ext>
            </a:extLst>
          </p:cNvPr>
          <p:cNvSpPr/>
          <p:nvPr/>
        </p:nvSpPr>
        <p:spPr bwMode="auto">
          <a:xfrm>
            <a:off x="7068664" y="5562404"/>
            <a:ext cx="1980592" cy="584775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strike="noStrike" cap="none" normalizeH="0" baseline="0" dirty="0">
                <a:ln>
                  <a:noFill/>
                </a:ln>
                <a:effectLst/>
                <a:latin typeface="Arial Narrow" pitchFamily="34" charset="0"/>
              </a:rPr>
              <a:t>Tabla 2: Comparación de los resultados</a:t>
            </a:r>
          </a:p>
        </p:txBody>
      </p:sp>
      <p:sp>
        <p:nvSpPr>
          <p:cNvPr id="21" name="1 Rectángulo">
            <a:extLst>
              <a:ext uri="{FF2B5EF4-FFF2-40B4-BE49-F238E27FC236}">
                <a16:creationId xmlns:a16="http://schemas.microsoft.com/office/drawing/2014/main" id="{2E351827-850F-4E3D-B5D8-C7D460AB1F9F}"/>
              </a:ext>
            </a:extLst>
          </p:cNvPr>
          <p:cNvSpPr/>
          <p:nvPr/>
        </p:nvSpPr>
        <p:spPr bwMode="auto">
          <a:xfrm>
            <a:off x="4551689" y="3923821"/>
            <a:ext cx="3507271" cy="33855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strike="noStrike" cap="none" normalizeH="0" baseline="0" dirty="0">
                <a:ln>
                  <a:noFill/>
                </a:ln>
                <a:effectLst/>
                <a:latin typeface="Arial Narrow" pitchFamily="34" charset="0"/>
              </a:rPr>
              <a:t>Fig 18: Diseño 8.1 – el estator mejorado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D1CB90F8-2C99-4313-BB6A-FD1E89ADC2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419876"/>
              </p:ext>
            </p:extLst>
          </p:nvPr>
        </p:nvGraphicFramePr>
        <p:xfrm>
          <a:off x="50713" y="4291972"/>
          <a:ext cx="7113576" cy="1884804"/>
        </p:xfrm>
        <a:graphic>
          <a:graphicData uri="http://schemas.openxmlformats.org/drawingml/2006/table">
            <a:tbl>
              <a:tblPr firstRow="1" firstCol="1" bandRow="1">
                <a:tableStyleId>{37CE84F3-28C3-443E-9E96-99CF82512B78}</a:tableStyleId>
              </a:tblPr>
              <a:tblGrid>
                <a:gridCol w="2505063">
                  <a:extLst>
                    <a:ext uri="{9D8B030D-6E8A-4147-A177-3AD203B41FA5}">
                      <a16:colId xmlns:a16="http://schemas.microsoft.com/office/drawing/2014/main" val="1618821511"/>
                    </a:ext>
                  </a:extLst>
                </a:gridCol>
                <a:gridCol w="2022740">
                  <a:extLst>
                    <a:ext uri="{9D8B030D-6E8A-4147-A177-3AD203B41FA5}">
                      <a16:colId xmlns:a16="http://schemas.microsoft.com/office/drawing/2014/main" val="3243210825"/>
                    </a:ext>
                  </a:extLst>
                </a:gridCol>
                <a:gridCol w="1047583">
                  <a:extLst>
                    <a:ext uri="{9D8B030D-6E8A-4147-A177-3AD203B41FA5}">
                      <a16:colId xmlns:a16="http://schemas.microsoft.com/office/drawing/2014/main" val="353819835"/>
                    </a:ext>
                  </a:extLst>
                </a:gridCol>
                <a:gridCol w="1538190">
                  <a:extLst>
                    <a:ext uri="{9D8B030D-6E8A-4147-A177-3AD203B41FA5}">
                      <a16:colId xmlns:a16="http://schemas.microsoft.com/office/drawing/2014/main" val="2247092889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</a:rPr>
                        <a:t>Ideas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</a:rPr>
                        <a:t>Velocidad tangencial (m/s)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</a:rPr>
                        <a:t>Delta p (Pa)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</a:rPr>
                        <a:t>Delta total p (Pa)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2442797219"/>
                  </a:ext>
                </a:extLst>
              </a:tr>
              <a:tr h="590486"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</a:rPr>
                        <a:t>Geometría inicial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</a:rPr>
                        <a:t>113,47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</a:rPr>
                        <a:t>18918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</a:rPr>
                        <a:t>23084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3909891593"/>
                  </a:ext>
                </a:extLst>
              </a:tr>
              <a:tr h="495138"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</a:rPr>
                        <a:t>El estator inicial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</a:rPr>
                        <a:t>87,52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</a:rPr>
                        <a:t>16596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</a:rPr>
                        <a:t>20186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993872459"/>
                  </a:ext>
                </a:extLst>
              </a:tr>
              <a:tr h="295124"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</a:rPr>
                        <a:t>8.1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</a:rPr>
                        <a:t>59,38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</a:rPr>
                        <a:t>19450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</a:rPr>
                        <a:t>20486</a:t>
                      </a:r>
                      <a:endParaRPr lang="es-E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2892161080"/>
                  </a:ext>
                </a:extLst>
              </a:tr>
            </a:tbl>
          </a:graphicData>
        </a:graphic>
      </p:graphicFrame>
      <p:pic>
        <p:nvPicPr>
          <p:cNvPr id="14" name="Imagen 13">
            <a:extLst>
              <a:ext uri="{FF2B5EF4-FFF2-40B4-BE49-F238E27FC236}">
                <a16:creationId xmlns:a16="http://schemas.microsoft.com/office/drawing/2014/main" id="{54230531-8079-493D-864B-0688274ED6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825" y="6333403"/>
            <a:ext cx="419158" cy="22863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6C44DB76-FD57-45B9-B65F-BAC41E82EC78}"/>
              </a:ext>
            </a:extLst>
          </p:cNvPr>
          <p:cNvSpPr txBox="1"/>
          <p:nvPr/>
        </p:nvSpPr>
        <p:spPr>
          <a:xfrm>
            <a:off x="6516216" y="6308868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13/16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75654A3-DE3A-4ACE-A239-8EC5D2FF7C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081" y="1261027"/>
            <a:ext cx="4816175" cy="270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646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ángulo 31"/>
          <p:cNvSpPr/>
          <p:nvPr/>
        </p:nvSpPr>
        <p:spPr bwMode="auto">
          <a:xfrm>
            <a:off x="515938" y="620688"/>
            <a:ext cx="8172450" cy="144016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sp>
        <p:nvSpPr>
          <p:cNvPr id="33" name="Rectángulo 32"/>
          <p:cNvSpPr/>
          <p:nvPr/>
        </p:nvSpPr>
        <p:spPr bwMode="auto">
          <a:xfrm>
            <a:off x="755576" y="332656"/>
            <a:ext cx="1008112" cy="360040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5" name="Conector recto 34"/>
          <p:cNvCxnSpPr>
            <a:cxnSpLocks/>
          </p:cNvCxnSpPr>
          <p:nvPr/>
        </p:nvCxnSpPr>
        <p:spPr bwMode="auto">
          <a:xfrm flipV="1">
            <a:off x="467544" y="735013"/>
            <a:ext cx="8280920" cy="29691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6" name="Picture 8" descr="Resultado de imagen de universitat politecnica de valenc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49" y="231912"/>
            <a:ext cx="1212087" cy="42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3 CuadroTexto"/>
          <p:cNvSpPr txBox="1"/>
          <p:nvPr/>
        </p:nvSpPr>
        <p:spPr>
          <a:xfrm>
            <a:off x="2987824" y="1062484"/>
            <a:ext cx="3810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6"/>
                </a:solidFill>
              </a:rPr>
              <a:t>Conclusiones finales 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1997777" y="1719484"/>
            <a:ext cx="520877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ES" sz="2000" b="1" dirty="0"/>
              <a:t>Completa erradicación del swirl vía numerosos diseños diferentes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sz="2000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sz="2000" b="1" dirty="0"/>
              <a:t>Mejoras sustanciales de la </a:t>
            </a:r>
            <a:r>
              <a:rPr lang="el-GR" sz="2000" b="1" dirty="0"/>
              <a:t>Δ</a:t>
            </a:r>
            <a:r>
              <a:rPr lang="es-ES" sz="2000" b="1" dirty="0"/>
              <a:t>p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sz="2000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sz="2000" b="1" dirty="0"/>
              <a:t>Considerable mejora del estator inicial proporcionado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sz="2000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sz="2000" b="1" dirty="0"/>
              <a:t>Futuros enfoques deberían estar destinados a reducir todavía más </a:t>
            </a:r>
            <a:r>
              <a:rPr lang="el-GR" sz="2000" b="1" dirty="0"/>
              <a:t>Δ</a:t>
            </a:r>
            <a:r>
              <a:rPr lang="es-ES" sz="2000" b="1" dirty="0"/>
              <a:t>p </a:t>
            </a:r>
            <a:r>
              <a:rPr lang="es-ES" sz="2000" b="1" dirty="0">
                <a:sym typeface="Wingdings" panose="05000000000000000000" pitchFamily="2" charset="2"/>
              </a:rPr>
              <a:t> optimizar el estator</a:t>
            </a:r>
            <a:endParaRPr lang="es-ES" sz="2000" b="1" dirty="0"/>
          </a:p>
          <a:p>
            <a:pPr marL="285750" indent="-285750">
              <a:buFont typeface="Arial" pitchFamily="34" charset="0"/>
              <a:buChar char="•"/>
            </a:pPr>
            <a:endParaRPr lang="es-ES" sz="2000" b="1" dirty="0"/>
          </a:p>
          <a:p>
            <a:pPr marL="285750" indent="-285750">
              <a:buFont typeface="Arial" pitchFamily="34" charset="0"/>
              <a:buChar char="•"/>
            </a:pPr>
            <a:endParaRPr lang="es-ES" sz="2000" b="1" dirty="0"/>
          </a:p>
          <a:p>
            <a:pPr marL="285750" indent="-285750">
              <a:buFont typeface="Arial" pitchFamily="34" charset="0"/>
              <a:buChar char="•"/>
            </a:pPr>
            <a:endParaRPr lang="es-ES" sz="2000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4DE7F53-A2F9-45BB-8CF7-C25919808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825" y="6333403"/>
            <a:ext cx="419158" cy="22863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54A61D3-D748-4473-9AAE-8B1D15082FA4}"/>
              </a:ext>
            </a:extLst>
          </p:cNvPr>
          <p:cNvSpPr txBox="1"/>
          <p:nvPr/>
        </p:nvSpPr>
        <p:spPr>
          <a:xfrm>
            <a:off x="6516216" y="6308868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14/16</a:t>
            </a:r>
          </a:p>
        </p:txBody>
      </p:sp>
    </p:spTree>
    <p:extLst>
      <p:ext uri="{BB962C8B-B14F-4D97-AF65-F5344CB8AC3E}">
        <p14:creationId xmlns:p14="http://schemas.microsoft.com/office/powerpoint/2010/main" val="3103261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ángulo 31"/>
          <p:cNvSpPr/>
          <p:nvPr/>
        </p:nvSpPr>
        <p:spPr bwMode="auto">
          <a:xfrm>
            <a:off x="515938" y="620688"/>
            <a:ext cx="8172450" cy="144016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sp>
        <p:nvSpPr>
          <p:cNvPr id="33" name="Rectángulo 32"/>
          <p:cNvSpPr/>
          <p:nvPr/>
        </p:nvSpPr>
        <p:spPr bwMode="auto">
          <a:xfrm>
            <a:off x="755576" y="332656"/>
            <a:ext cx="1008112" cy="360040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5" name="Conector recto 34"/>
          <p:cNvCxnSpPr>
            <a:cxnSpLocks/>
          </p:cNvCxnSpPr>
          <p:nvPr/>
        </p:nvCxnSpPr>
        <p:spPr bwMode="auto">
          <a:xfrm flipV="1">
            <a:off x="467544" y="735013"/>
            <a:ext cx="8280920" cy="29691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6" name="Picture 8" descr="Resultado de imagen de universitat politecnica de valenc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49" y="231912"/>
            <a:ext cx="1212087" cy="42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3 CuadroTexto"/>
          <p:cNvSpPr txBox="1"/>
          <p:nvPr/>
        </p:nvSpPr>
        <p:spPr>
          <a:xfrm>
            <a:off x="2551659" y="756767"/>
            <a:ext cx="43966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6"/>
                </a:solidFill>
              </a:rPr>
              <a:t>Presupuesto del proyecto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7D62E0-ADC4-456E-B8EE-9BE1DE4B7A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825" y="6333403"/>
            <a:ext cx="419158" cy="22863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8C0DE64-B443-4D7D-9D2B-E7C329A1B203}"/>
              </a:ext>
            </a:extLst>
          </p:cNvPr>
          <p:cNvSpPr txBox="1"/>
          <p:nvPr/>
        </p:nvSpPr>
        <p:spPr>
          <a:xfrm>
            <a:off x="6516216" y="6308868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15/16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4473483-0A38-44D6-9F9E-34A107077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813271"/>
              </p:ext>
            </p:extLst>
          </p:nvPr>
        </p:nvGraphicFramePr>
        <p:xfrm>
          <a:off x="1906544" y="1280741"/>
          <a:ext cx="5261719" cy="4851519"/>
        </p:xfrm>
        <a:graphic>
          <a:graphicData uri="http://schemas.openxmlformats.org/drawingml/2006/table">
            <a:tbl>
              <a:tblPr firstRow="1" firstCol="1" bandRow="1">
                <a:tableStyleId>{37CE84F3-28C3-443E-9E96-99CF82512B78}</a:tableStyleId>
              </a:tblPr>
              <a:tblGrid>
                <a:gridCol w="2744624">
                  <a:extLst>
                    <a:ext uri="{9D8B030D-6E8A-4147-A177-3AD203B41FA5}">
                      <a16:colId xmlns:a16="http://schemas.microsoft.com/office/drawing/2014/main" val="1213853456"/>
                    </a:ext>
                  </a:extLst>
                </a:gridCol>
                <a:gridCol w="2517095">
                  <a:extLst>
                    <a:ext uri="{9D8B030D-6E8A-4147-A177-3AD203B41FA5}">
                      <a16:colId xmlns:a16="http://schemas.microsoft.com/office/drawing/2014/main" val="9980236"/>
                    </a:ext>
                  </a:extLst>
                </a:gridCol>
              </a:tblGrid>
              <a:tr h="372975"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Descripción</a:t>
                      </a:r>
                      <a:endParaRPr lang="es-ES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Coste total (€)</a:t>
                      </a:r>
                      <a:endParaRPr lang="es-ES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7673884"/>
                  </a:ext>
                </a:extLst>
              </a:tr>
              <a:tr h="677374"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Preparación teórica (tutoriales)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4.190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7514608"/>
                  </a:ext>
                </a:extLst>
              </a:tr>
              <a:tr h="634826"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Análisis inicial de las geometrías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430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1257173"/>
                  </a:ext>
                </a:extLst>
              </a:tr>
              <a:tr h="684157"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Nuevas geometrías y el mallado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1.835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4478426"/>
                  </a:ext>
                </a:extLst>
              </a:tr>
              <a:tr h="647970"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Configuración del solver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700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3575865"/>
                  </a:ext>
                </a:extLst>
              </a:tr>
              <a:tr h="634826"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Análisis del postprocesado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800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3124573"/>
                  </a:ext>
                </a:extLst>
              </a:tr>
              <a:tr h="567916"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Preparación del documento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3.600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6259834"/>
                  </a:ext>
                </a:extLst>
              </a:tr>
              <a:tr h="290682"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Hardware</a:t>
                      </a:r>
                      <a:endParaRPr lang="es-ES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4.800</a:t>
                      </a:r>
                      <a:endParaRPr lang="es-ES" sz="16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5778313"/>
                  </a:ext>
                </a:extLst>
              </a:tr>
              <a:tr h="340793"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Total:</a:t>
                      </a:r>
                      <a:endParaRPr lang="es-ES" sz="20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3550" indent="-635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16.355</a:t>
                      </a:r>
                      <a:endParaRPr lang="es-ES" sz="20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0871488"/>
                  </a:ext>
                </a:extLst>
              </a:tr>
            </a:tbl>
          </a:graphicData>
        </a:graphic>
      </p:graphicFrame>
      <p:sp>
        <p:nvSpPr>
          <p:cNvPr id="12" name="1 Rectángulo">
            <a:extLst>
              <a:ext uri="{FF2B5EF4-FFF2-40B4-BE49-F238E27FC236}">
                <a16:creationId xmlns:a16="http://schemas.microsoft.com/office/drawing/2014/main" id="{17173CBA-C16E-40F0-8992-DAA36BEA308F}"/>
              </a:ext>
            </a:extLst>
          </p:cNvPr>
          <p:cNvSpPr/>
          <p:nvPr/>
        </p:nvSpPr>
        <p:spPr bwMode="auto">
          <a:xfrm>
            <a:off x="7224612" y="5082206"/>
            <a:ext cx="1919388" cy="584775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strike="noStrike" cap="none" normalizeH="0" baseline="0" dirty="0">
                <a:ln>
                  <a:noFill/>
                </a:ln>
                <a:effectLst/>
                <a:latin typeface="Arial Narrow" pitchFamily="34" charset="0"/>
              </a:rPr>
              <a:t>Tabla 3: Estimación de los costes globales</a:t>
            </a:r>
          </a:p>
        </p:txBody>
      </p:sp>
    </p:spTree>
    <p:extLst>
      <p:ext uri="{BB962C8B-B14F-4D97-AF65-F5344CB8AC3E}">
        <p14:creationId xmlns:p14="http://schemas.microsoft.com/office/powerpoint/2010/main" val="3902908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ángulo 31"/>
          <p:cNvSpPr/>
          <p:nvPr/>
        </p:nvSpPr>
        <p:spPr bwMode="auto">
          <a:xfrm>
            <a:off x="515938" y="620688"/>
            <a:ext cx="8172450" cy="144016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sp>
        <p:nvSpPr>
          <p:cNvPr id="33" name="Rectángulo 32"/>
          <p:cNvSpPr/>
          <p:nvPr/>
        </p:nvSpPr>
        <p:spPr bwMode="auto">
          <a:xfrm>
            <a:off x="755576" y="332656"/>
            <a:ext cx="1008112" cy="360040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5726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5" name="Conector recto 34"/>
          <p:cNvCxnSpPr>
            <a:cxnSpLocks/>
          </p:cNvCxnSpPr>
          <p:nvPr/>
        </p:nvCxnSpPr>
        <p:spPr bwMode="auto">
          <a:xfrm flipV="1">
            <a:off x="467544" y="735013"/>
            <a:ext cx="8280920" cy="29691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6" name="Picture 8" descr="Resultado de imagen de universitat politecnica de valenc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49" y="231912"/>
            <a:ext cx="1212087" cy="42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3 CuadroTexto"/>
          <p:cNvSpPr txBox="1"/>
          <p:nvPr/>
        </p:nvSpPr>
        <p:spPr>
          <a:xfrm>
            <a:off x="1267619" y="1988840"/>
            <a:ext cx="69847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i="1" dirty="0">
                <a:solidFill>
                  <a:schemeClr val="accent6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Gracias por su atención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7D62E0-ADC4-456E-B8EE-9BE1DE4B7A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825" y="6333403"/>
            <a:ext cx="419158" cy="22863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8C0DE64-B443-4D7D-9D2B-E7C329A1B203}"/>
              </a:ext>
            </a:extLst>
          </p:cNvPr>
          <p:cNvSpPr txBox="1"/>
          <p:nvPr/>
        </p:nvSpPr>
        <p:spPr>
          <a:xfrm>
            <a:off x="6516216" y="6308868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16/16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E9E563DF-8558-4383-BCBA-0CAA2FB7E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4500" y="4123221"/>
            <a:ext cx="8722888" cy="1686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just" defTabSz="957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Análisis computacional de la reducción de</a:t>
            </a:r>
          </a:p>
          <a:p>
            <a:pPr algn="just" defTabSz="957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vorticidad para la turbosobrealimentación</a:t>
            </a:r>
          </a:p>
          <a:p>
            <a:pPr algn="just" defTabSz="957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en los motores de combustión interna</a:t>
            </a:r>
          </a:p>
          <a:p>
            <a:pPr algn="just" defTabSz="95726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Trabajo de fin de grado</a:t>
            </a:r>
          </a:p>
        </p:txBody>
      </p:sp>
    </p:spTree>
    <p:extLst>
      <p:ext uri="{BB962C8B-B14F-4D97-AF65-F5344CB8AC3E}">
        <p14:creationId xmlns:p14="http://schemas.microsoft.com/office/powerpoint/2010/main" val="3675827627"/>
      </p:ext>
    </p:extLst>
  </p:cSld>
  <p:clrMapOvr>
    <a:masterClrMapping/>
  </p:clrMapOvr>
</p:sld>
</file>

<file path=ppt/theme/theme1.xml><?xml version="1.0" encoding="utf-8"?>
<a:theme xmlns:a="http://schemas.openxmlformats.org/drawingml/2006/main" name="CMT1">
  <a:themeElements>
    <a:clrScheme name="CMT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MT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57263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sng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57263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sng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CMT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MT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MT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MT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MT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MT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MT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3653</TotalTime>
  <Words>854</Words>
  <Application>Microsoft Office PowerPoint</Application>
  <PresentationFormat>Presentación en pantalla (4:3)</PresentationFormat>
  <Paragraphs>233</Paragraphs>
  <Slides>16</Slides>
  <Notes>16</Notes>
  <HiddenSlides>0</HiddenSlides>
  <MMClips>0</MMClips>
  <ScaleCrop>false</ScaleCrop>
  <HeadingPairs>
    <vt:vector size="8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6" baseType="lpstr">
      <vt:lpstr>Arial</vt:lpstr>
      <vt:lpstr>Arial Narrow</vt:lpstr>
      <vt:lpstr>Calibri</vt:lpstr>
      <vt:lpstr>Cambria Math</vt:lpstr>
      <vt:lpstr>cmr8</vt:lpstr>
      <vt:lpstr>JasmineUPC</vt:lpstr>
      <vt:lpstr>Times New Roman</vt:lpstr>
      <vt:lpstr>Wingdings</vt:lpstr>
      <vt:lpstr>CMT1</vt:lpstr>
      <vt:lpstr>Documento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Diego</dc:creator>
  <cp:lastModifiedBy>Antonio Gil</cp:lastModifiedBy>
  <cp:revision>195</cp:revision>
  <dcterms:created xsi:type="dcterms:W3CDTF">2017-02-20T11:06:23Z</dcterms:created>
  <dcterms:modified xsi:type="dcterms:W3CDTF">2017-07-13T09:48:04Z</dcterms:modified>
</cp:coreProperties>
</file>