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
  </p:notesMasterIdLst>
  <p:sldIdLst>
    <p:sldId id="319" r:id="rId2"/>
    <p:sldId id="256" r:id="rId3"/>
    <p:sldId id="320" r:id="rId4"/>
    <p:sldId id="330" r:id="rId5"/>
    <p:sldId id="327" r:id="rId6"/>
    <p:sldId id="345" r:id="rId7"/>
    <p:sldId id="326" r:id="rId8"/>
    <p:sldId id="328" r:id="rId9"/>
    <p:sldId id="333" r:id="rId10"/>
    <p:sldId id="334" r:id="rId11"/>
    <p:sldId id="335" r:id="rId12"/>
    <p:sldId id="337" r:id="rId13"/>
    <p:sldId id="346" r:id="rId14"/>
    <p:sldId id="339" r:id="rId15"/>
    <p:sldId id="338" r:id="rId16"/>
    <p:sldId id="340" r:id="rId17"/>
    <p:sldId id="347" r:id="rId18"/>
    <p:sldId id="348" r:id="rId19"/>
    <p:sldId id="349" r:id="rId20"/>
    <p:sldId id="35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RTADA" id="{EC728537-D94B-4FB2-A20D-3E67537DD46F}">
          <p14:sldIdLst>
            <p14:sldId id="319"/>
            <p14:sldId id="256"/>
            <p14:sldId id="320"/>
            <p14:sldId id="330"/>
            <p14:sldId id="327"/>
            <p14:sldId id="345"/>
            <p14:sldId id="326"/>
            <p14:sldId id="328"/>
            <p14:sldId id="333"/>
            <p14:sldId id="334"/>
            <p14:sldId id="335"/>
            <p14:sldId id="337"/>
            <p14:sldId id="346"/>
            <p14:sldId id="339"/>
            <p14:sldId id="338"/>
            <p14:sldId id="340"/>
            <p14:sldId id="347"/>
            <p14:sldId id="348"/>
            <p14:sldId id="349"/>
            <p14:sldId id="35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3F3"/>
    <a:srgbClr val="4472C4"/>
    <a:srgbClr val="FFFFFF"/>
    <a:srgbClr val="0003BD"/>
    <a:srgbClr val="0033CC"/>
    <a:srgbClr val="465FAC"/>
    <a:srgbClr val="0766BD"/>
    <a:srgbClr val="4A66B2"/>
    <a:srgbClr val="003399"/>
    <a:srgbClr val="0027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11" autoAdjust="0"/>
    <p:restoredTop sz="94660"/>
  </p:normalViewPr>
  <p:slideViewPr>
    <p:cSldViewPr snapToGrid="0">
      <p:cViewPr varScale="1">
        <p:scale>
          <a:sx n="72" d="100"/>
          <a:sy n="72" d="100"/>
        </p:scale>
        <p:origin x="11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9D9E60-887A-4007-A2D1-957B4E02889E}" type="datetimeFigureOut">
              <a:rPr lang="es-ES" smtClean="0"/>
              <a:t>13/07/2017</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AF1318-61B1-4419-9F9B-49D7EBFA1164}" type="slidenum">
              <a:rPr lang="es-ES" smtClean="0"/>
              <a:t>‹Nº›</a:t>
            </a:fld>
            <a:endParaRPr lang="es-ES"/>
          </a:p>
        </p:txBody>
      </p:sp>
    </p:spTree>
    <p:extLst>
      <p:ext uri="{BB962C8B-B14F-4D97-AF65-F5344CB8AC3E}">
        <p14:creationId xmlns:p14="http://schemas.microsoft.com/office/powerpoint/2010/main" val="2136413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1</a:t>
            </a:fld>
            <a:endParaRPr lang="es-ES"/>
          </a:p>
        </p:txBody>
      </p:sp>
    </p:spTree>
    <p:extLst>
      <p:ext uri="{BB962C8B-B14F-4D97-AF65-F5344CB8AC3E}">
        <p14:creationId xmlns:p14="http://schemas.microsoft.com/office/powerpoint/2010/main" val="257583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2</a:t>
            </a:fld>
            <a:endParaRPr lang="es-ES"/>
          </a:p>
        </p:txBody>
      </p:sp>
    </p:spTree>
    <p:extLst>
      <p:ext uri="{BB962C8B-B14F-4D97-AF65-F5344CB8AC3E}">
        <p14:creationId xmlns:p14="http://schemas.microsoft.com/office/powerpoint/2010/main" val="3245732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3</a:t>
            </a:fld>
            <a:endParaRPr lang="es-ES"/>
          </a:p>
        </p:txBody>
      </p:sp>
    </p:spTree>
    <p:extLst>
      <p:ext uri="{BB962C8B-B14F-4D97-AF65-F5344CB8AC3E}">
        <p14:creationId xmlns:p14="http://schemas.microsoft.com/office/powerpoint/2010/main" val="4165359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4</a:t>
            </a:fld>
            <a:endParaRPr lang="es-ES"/>
          </a:p>
        </p:txBody>
      </p:sp>
    </p:spTree>
    <p:extLst>
      <p:ext uri="{BB962C8B-B14F-4D97-AF65-F5344CB8AC3E}">
        <p14:creationId xmlns:p14="http://schemas.microsoft.com/office/powerpoint/2010/main" val="802725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5</a:t>
            </a:fld>
            <a:endParaRPr lang="es-ES"/>
          </a:p>
        </p:txBody>
      </p:sp>
    </p:spTree>
    <p:extLst>
      <p:ext uri="{BB962C8B-B14F-4D97-AF65-F5344CB8AC3E}">
        <p14:creationId xmlns:p14="http://schemas.microsoft.com/office/powerpoint/2010/main" val="2339182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6</a:t>
            </a:fld>
            <a:endParaRPr lang="es-ES"/>
          </a:p>
        </p:txBody>
      </p:sp>
    </p:spTree>
    <p:extLst>
      <p:ext uri="{BB962C8B-B14F-4D97-AF65-F5344CB8AC3E}">
        <p14:creationId xmlns:p14="http://schemas.microsoft.com/office/powerpoint/2010/main" val="526049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7</a:t>
            </a:fld>
            <a:endParaRPr lang="es-ES"/>
          </a:p>
        </p:txBody>
      </p:sp>
    </p:spTree>
    <p:extLst>
      <p:ext uri="{BB962C8B-B14F-4D97-AF65-F5344CB8AC3E}">
        <p14:creationId xmlns:p14="http://schemas.microsoft.com/office/powerpoint/2010/main" val="3812600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8</a:t>
            </a:fld>
            <a:endParaRPr lang="es-ES"/>
          </a:p>
        </p:txBody>
      </p:sp>
    </p:spTree>
    <p:extLst>
      <p:ext uri="{BB962C8B-B14F-4D97-AF65-F5344CB8AC3E}">
        <p14:creationId xmlns:p14="http://schemas.microsoft.com/office/powerpoint/2010/main" val="198575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9</a:t>
            </a:fld>
            <a:endParaRPr lang="es-ES"/>
          </a:p>
        </p:txBody>
      </p:sp>
    </p:spTree>
    <p:extLst>
      <p:ext uri="{BB962C8B-B14F-4D97-AF65-F5344CB8AC3E}">
        <p14:creationId xmlns:p14="http://schemas.microsoft.com/office/powerpoint/2010/main" val="2622255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10</a:t>
            </a:fld>
            <a:endParaRPr lang="es-ES"/>
          </a:p>
        </p:txBody>
      </p:sp>
    </p:spTree>
    <p:extLst>
      <p:ext uri="{BB962C8B-B14F-4D97-AF65-F5344CB8AC3E}">
        <p14:creationId xmlns:p14="http://schemas.microsoft.com/office/powerpoint/2010/main" val="4156133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11</a:t>
            </a:fld>
            <a:endParaRPr lang="es-ES"/>
          </a:p>
        </p:txBody>
      </p:sp>
    </p:spTree>
    <p:extLst>
      <p:ext uri="{BB962C8B-B14F-4D97-AF65-F5344CB8AC3E}">
        <p14:creationId xmlns:p14="http://schemas.microsoft.com/office/powerpoint/2010/main" val="2674134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12</a:t>
            </a:fld>
            <a:endParaRPr lang="es-ES"/>
          </a:p>
        </p:txBody>
      </p:sp>
    </p:spTree>
    <p:extLst>
      <p:ext uri="{BB962C8B-B14F-4D97-AF65-F5344CB8AC3E}">
        <p14:creationId xmlns:p14="http://schemas.microsoft.com/office/powerpoint/2010/main" val="2850215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13</a:t>
            </a:fld>
            <a:endParaRPr lang="es-ES"/>
          </a:p>
        </p:txBody>
      </p:sp>
    </p:spTree>
    <p:extLst>
      <p:ext uri="{BB962C8B-B14F-4D97-AF65-F5344CB8AC3E}">
        <p14:creationId xmlns:p14="http://schemas.microsoft.com/office/powerpoint/2010/main" val="3105265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14</a:t>
            </a:fld>
            <a:endParaRPr lang="es-ES"/>
          </a:p>
        </p:txBody>
      </p:sp>
    </p:spTree>
    <p:extLst>
      <p:ext uri="{BB962C8B-B14F-4D97-AF65-F5344CB8AC3E}">
        <p14:creationId xmlns:p14="http://schemas.microsoft.com/office/powerpoint/2010/main" val="1142671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15</a:t>
            </a:fld>
            <a:endParaRPr lang="es-ES"/>
          </a:p>
        </p:txBody>
      </p:sp>
    </p:spTree>
    <p:extLst>
      <p:ext uri="{BB962C8B-B14F-4D97-AF65-F5344CB8AC3E}">
        <p14:creationId xmlns:p14="http://schemas.microsoft.com/office/powerpoint/2010/main" val="1418538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16</a:t>
            </a:fld>
            <a:endParaRPr lang="es-ES"/>
          </a:p>
        </p:txBody>
      </p:sp>
    </p:spTree>
    <p:extLst>
      <p:ext uri="{BB962C8B-B14F-4D97-AF65-F5344CB8AC3E}">
        <p14:creationId xmlns:p14="http://schemas.microsoft.com/office/powerpoint/2010/main" val="4240982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17</a:t>
            </a:fld>
            <a:endParaRPr lang="es-ES"/>
          </a:p>
        </p:txBody>
      </p:sp>
    </p:spTree>
    <p:extLst>
      <p:ext uri="{BB962C8B-B14F-4D97-AF65-F5344CB8AC3E}">
        <p14:creationId xmlns:p14="http://schemas.microsoft.com/office/powerpoint/2010/main" val="3074750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18</a:t>
            </a:fld>
            <a:endParaRPr lang="es-ES"/>
          </a:p>
        </p:txBody>
      </p:sp>
    </p:spTree>
    <p:extLst>
      <p:ext uri="{BB962C8B-B14F-4D97-AF65-F5344CB8AC3E}">
        <p14:creationId xmlns:p14="http://schemas.microsoft.com/office/powerpoint/2010/main" val="627583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19</a:t>
            </a:fld>
            <a:endParaRPr lang="es-ES"/>
          </a:p>
        </p:txBody>
      </p:sp>
    </p:spTree>
    <p:extLst>
      <p:ext uri="{BB962C8B-B14F-4D97-AF65-F5344CB8AC3E}">
        <p14:creationId xmlns:p14="http://schemas.microsoft.com/office/powerpoint/2010/main" val="3769473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D0AF1318-61B1-4419-9F9B-49D7EBFA1164}" type="slidenum">
              <a:rPr lang="es-ES" smtClean="0"/>
              <a:t>20</a:t>
            </a:fld>
            <a:endParaRPr lang="es-ES"/>
          </a:p>
        </p:txBody>
      </p:sp>
    </p:spTree>
    <p:extLst>
      <p:ext uri="{BB962C8B-B14F-4D97-AF65-F5344CB8AC3E}">
        <p14:creationId xmlns:p14="http://schemas.microsoft.com/office/powerpoint/2010/main" val="3970343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E9BA7C4F-1FEE-4D5C-A67C-56C5E6A8A107}" type="datetime1">
              <a:rPr lang="es-ES" smtClean="0"/>
              <a:t>13/07/2017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0590AF3-D8D0-4ACD-90C5-4C4A873A3595}" type="slidenum">
              <a:rPr lang="es-ES" smtClean="0"/>
              <a:t>‹Nº›</a:t>
            </a:fld>
            <a:endParaRPr lang="es-ES"/>
          </a:p>
        </p:txBody>
      </p:sp>
    </p:spTree>
    <p:extLst>
      <p:ext uri="{BB962C8B-B14F-4D97-AF65-F5344CB8AC3E}">
        <p14:creationId xmlns:p14="http://schemas.microsoft.com/office/powerpoint/2010/main" val="4270907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B6CAE80-8860-4A72-840E-CB43425636D0}" type="datetime1">
              <a:rPr lang="es-ES" smtClean="0"/>
              <a:t>13/07/2017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a:xfrm>
            <a:off x="6836773" y="6356351"/>
            <a:ext cx="2057400" cy="365125"/>
          </a:xfrm>
        </p:spPr>
        <p:txBody>
          <a:bodyPr/>
          <a:lstStyle>
            <a:lvl1pPr>
              <a:defRPr sz="1400"/>
            </a:lvl1pPr>
          </a:lstStyle>
          <a:p>
            <a:fld id="{E0590AF3-D8D0-4ACD-90C5-4C4A873A3595}" type="slidenum">
              <a:rPr lang="es-ES" smtClean="0"/>
              <a:pPr/>
              <a:t>‹Nº›</a:t>
            </a:fld>
            <a:r>
              <a:rPr lang="es-ES" dirty="0"/>
              <a:t> de 16</a:t>
            </a:r>
          </a:p>
        </p:txBody>
      </p:sp>
    </p:spTree>
    <p:extLst>
      <p:ext uri="{BB962C8B-B14F-4D97-AF65-F5344CB8AC3E}">
        <p14:creationId xmlns:p14="http://schemas.microsoft.com/office/powerpoint/2010/main" val="3962955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F7359F99-5DB1-4556-BFE2-913C424E6EAD}" type="datetime1">
              <a:rPr lang="es-ES" smtClean="0"/>
              <a:t>13/07/2017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0590AF3-D8D0-4ACD-90C5-4C4A873A3595}" type="slidenum">
              <a:rPr lang="es-ES" smtClean="0"/>
              <a:t>‹Nº›</a:t>
            </a:fld>
            <a:endParaRPr lang="es-ES"/>
          </a:p>
        </p:txBody>
      </p:sp>
    </p:spTree>
    <p:extLst>
      <p:ext uri="{BB962C8B-B14F-4D97-AF65-F5344CB8AC3E}">
        <p14:creationId xmlns:p14="http://schemas.microsoft.com/office/powerpoint/2010/main" val="3384734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7645B84-BB5A-48F4-9F1D-B58EA1BD1DCA}" type="datetime1">
              <a:rPr lang="es-ES" smtClean="0"/>
              <a:t>13/07/2017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E0590AF3-D8D0-4ACD-90C5-4C4A873A3595}" type="slidenum">
              <a:rPr lang="es-ES" smtClean="0"/>
              <a:t>‹Nº›</a:t>
            </a:fld>
            <a:endParaRPr lang="es-ES"/>
          </a:p>
        </p:txBody>
      </p:sp>
    </p:spTree>
    <p:extLst>
      <p:ext uri="{BB962C8B-B14F-4D97-AF65-F5344CB8AC3E}">
        <p14:creationId xmlns:p14="http://schemas.microsoft.com/office/powerpoint/2010/main" val="1604042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20904F3-AE18-4495-9121-844D8B72F179}" type="datetime1">
              <a:rPr lang="es-ES" smtClean="0"/>
              <a:t>13/07/2017</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E0590AF3-D8D0-4ACD-90C5-4C4A873A3595}" type="slidenum">
              <a:rPr lang="es-ES" smtClean="0"/>
              <a:t>‹Nº›</a:t>
            </a:fld>
            <a:endParaRPr lang="es-ES"/>
          </a:p>
        </p:txBody>
      </p:sp>
    </p:spTree>
    <p:extLst>
      <p:ext uri="{BB962C8B-B14F-4D97-AF65-F5344CB8AC3E}">
        <p14:creationId xmlns:p14="http://schemas.microsoft.com/office/powerpoint/2010/main" val="378830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A0041E0-E503-4DFF-A6E5-CE4134093B3B}" type="datetime1">
              <a:rPr lang="es-ES" smtClean="0"/>
              <a:t>13/07/2017</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E0590AF3-D8D0-4ACD-90C5-4C4A873A3595}" type="slidenum">
              <a:rPr lang="es-ES" smtClean="0"/>
              <a:t>‹Nº›</a:t>
            </a:fld>
            <a:endParaRPr lang="es-ES"/>
          </a:p>
        </p:txBody>
      </p:sp>
    </p:spTree>
    <p:extLst>
      <p:ext uri="{BB962C8B-B14F-4D97-AF65-F5344CB8AC3E}">
        <p14:creationId xmlns:p14="http://schemas.microsoft.com/office/powerpoint/2010/main" val="414952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E9062B-84AD-4E89-908D-E4CE1368D62D}" type="datetime1">
              <a:rPr lang="es-ES" smtClean="0"/>
              <a:t>13/07/2017</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E0590AF3-D8D0-4ACD-90C5-4C4A873A3595}" type="slidenum">
              <a:rPr lang="es-ES" smtClean="0"/>
              <a:t>‹Nº›</a:t>
            </a:fld>
            <a:endParaRPr lang="es-ES"/>
          </a:p>
        </p:txBody>
      </p:sp>
    </p:spTree>
    <p:extLst>
      <p:ext uri="{BB962C8B-B14F-4D97-AF65-F5344CB8AC3E}">
        <p14:creationId xmlns:p14="http://schemas.microsoft.com/office/powerpoint/2010/main" val="2886207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63A8CB9-46E2-4FFA-A6D3-660FBFA686DD}" type="datetime1">
              <a:rPr lang="es-ES" smtClean="0"/>
              <a:t>13/07/2017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E0590AF3-D8D0-4ACD-90C5-4C4A873A3595}" type="slidenum">
              <a:rPr lang="es-ES" smtClean="0"/>
              <a:t>‹Nº›</a:t>
            </a:fld>
            <a:endParaRPr lang="es-ES"/>
          </a:p>
        </p:txBody>
      </p:sp>
    </p:spTree>
    <p:extLst>
      <p:ext uri="{BB962C8B-B14F-4D97-AF65-F5344CB8AC3E}">
        <p14:creationId xmlns:p14="http://schemas.microsoft.com/office/powerpoint/2010/main" val="643952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89F0D4E4-9148-4CF3-AA42-0DC45C9F6AD9}" type="datetime1">
              <a:rPr lang="es-ES" smtClean="0"/>
              <a:t>13/07/2017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E0590AF3-D8D0-4ACD-90C5-4C4A873A3595}" type="slidenum">
              <a:rPr lang="es-ES" smtClean="0"/>
              <a:t>‹Nº›</a:t>
            </a:fld>
            <a:endParaRPr lang="es-ES"/>
          </a:p>
        </p:txBody>
      </p:sp>
    </p:spTree>
    <p:extLst>
      <p:ext uri="{BB962C8B-B14F-4D97-AF65-F5344CB8AC3E}">
        <p14:creationId xmlns:p14="http://schemas.microsoft.com/office/powerpoint/2010/main" val="4171717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465708E-FAF4-4E57-9EA5-27DA4E6258CA}" type="datetime1">
              <a:rPr lang="es-ES" smtClean="0"/>
              <a:t>13/07/2017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0590AF3-D8D0-4ACD-90C5-4C4A873A3595}" type="slidenum">
              <a:rPr lang="es-ES" smtClean="0"/>
              <a:t>‹Nº›</a:t>
            </a:fld>
            <a:endParaRPr lang="es-ES"/>
          </a:p>
        </p:txBody>
      </p:sp>
    </p:spTree>
    <p:extLst>
      <p:ext uri="{BB962C8B-B14F-4D97-AF65-F5344CB8AC3E}">
        <p14:creationId xmlns:p14="http://schemas.microsoft.com/office/powerpoint/2010/main" val="2268917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04DB2B7-A622-4391-98EC-11A0F6B767DE}" type="datetime1">
              <a:rPr lang="es-ES" smtClean="0"/>
              <a:t>13/07/2017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0590AF3-D8D0-4ACD-90C5-4C4A873A3595}" type="slidenum">
              <a:rPr lang="es-ES" smtClean="0"/>
              <a:t>‹Nº›</a:t>
            </a:fld>
            <a:endParaRPr lang="es-ES"/>
          </a:p>
        </p:txBody>
      </p:sp>
    </p:spTree>
    <p:extLst>
      <p:ext uri="{BB962C8B-B14F-4D97-AF65-F5344CB8AC3E}">
        <p14:creationId xmlns:p14="http://schemas.microsoft.com/office/powerpoint/2010/main" val="1073187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B90992-CB0F-40A8-BD99-7AA740E38CE8}" type="datetime1">
              <a:rPr lang="es-ES" smtClean="0"/>
              <a:t>13/07/2017</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590AF3-D8D0-4ACD-90C5-4C4A873A3595}" type="slidenum">
              <a:rPr lang="es-ES" smtClean="0"/>
              <a:pPr/>
              <a:t>‹Nº›</a:t>
            </a:fld>
            <a:r>
              <a:rPr lang="es-ES" dirty="0"/>
              <a:t>#de 16</a:t>
            </a:r>
          </a:p>
        </p:txBody>
      </p:sp>
    </p:spTree>
    <p:extLst>
      <p:ext uri="{BB962C8B-B14F-4D97-AF65-F5344CB8AC3E}">
        <p14:creationId xmlns:p14="http://schemas.microsoft.com/office/powerpoint/2010/main" val="39893642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g"/><Relationship Id="rId10" Type="http://schemas.openxmlformats.org/officeDocument/2006/relationships/image" Target="../media/image5.jpeg"/><Relationship Id="rId4" Type="http://schemas.openxmlformats.org/officeDocument/2006/relationships/image" Target="../media/image6.png"/><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5.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5.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5.jpeg"/><Relationship Id="rId10"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5.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5.jpeg"/><Relationship Id="rId4" Type="http://schemas.openxmlformats.org/officeDocument/2006/relationships/image" Target="../media/image2.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5.jpeg"/><Relationship Id="rId4" Type="http://schemas.openxmlformats.org/officeDocument/2006/relationships/image" Target="../media/image2.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240.png"/><Relationship Id="rId3" Type="http://schemas.openxmlformats.org/officeDocument/2006/relationships/image" Target="../media/image1.png"/><Relationship Id="rId7" Type="http://schemas.openxmlformats.org/officeDocument/2006/relationships/image" Target="../media/image2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0.png"/><Relationship Id="rId5" Type="http://schemas.openxmlformats.org/officeDocument/2006/relationships/image" Target="../media/image5.jpeg"/><Relationship Id="rId4" Type="http://schemas.openxmlformats.org/officeDocument/2006/relationships/image" Target="../media/image2.png"/><Relationship Id="rId9" Type="http://schemas.openxmlformats.org/officeDocument/2006/relationships/image" Target="../media/image250.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5.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5.jpe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5.jpe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5.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5"/>
          <p:cNvSpPr>
            <a:spLocks noGrp="1"/>
          </p:cNvSpPr>
          <p:nvPr>
            <p:ph type="title"/>
          </p:nvPr>
        </p:nvSpPr>
        <p:spPr>
          <a:xfrm>
            <a:off x="579368" y="861946"/>
            <a:ext cx="7826237" cy="4560699"/>
          </a:xfrm>
        </p:spPr>
        <p:txBody>
          <a:bodyPr>
            <a:noAutofit/>
          </a:bodyPr>
          <a:lstStyle/>
          <a:p>
            <a:pPr algn="ctr"/>
            <a:r>
              <a:rPr lang="es-ES" sz="3200" b="1" dirty="0">
                <a:cs typeface="Arial" panose="020B0604020202020204" pitchFamily="34" charset="0"/>
              </a:rPr>
              <a:t>Estudio CFD del proceso de inyección diésel combinando el flujo en el interior de las toberas en condiciones de cavitación con el chorro en el interior de la cámara de combustión</a:t>
            </a:r>
          </a:p>
        </p:txBody>
      </p:sp>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03374" y="0"/>
            <a:ext cx="1378226" cy="929582"/>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170110"/>
            <a:ext cx="2357580" cy="707972"/>
          </a:xfrm>
          <a:prstGeom prst="rect">
            <a:avLst/>
          </a:prstGeom>
        </p:spPr>
      </p:pic>
      <p:sp>
        <p:nvSpPr>
          <p:cNvPr id="4" name="CuadroTexto 3">
            <a:extLst>
              <a:ext uri="{FF2B5EF4-FFF2-40B4-BE49-F238E27FC236}">
                <a16:creationId xmlns:a16="http://schemas.microsoft.com/office/drawing/2014/main" id="{194CAD3A-8A87-4191-9C48-8ABDB96CF2E9}"/>
              </a:ext>
            </a:extLst>
          </p:cNvPr>
          <p:cNvSpPr txBox="1"/>
          <p:nvPr/>
        </p:nvSpPr>
        <p:spPr>
          <a:xfrm>
            <a:off x="596347" y="4572000"/>
            <a:ext cx="7826237" cy="1200329"/>
          </a:xfrm>
          <a:prstGeom prst="rect">
            <a:avLst/>
          </a:prstGeom>
          <a:noFill/>
        </p:spPr>
        <p:txBody>
          <a:bodyPr wrap="square" rtlCol="0">
            <a:spAutoFit/>
          </a:bodyPr>
          <a:lstStyle/>
          <a:p>
            <a:r>
              <a:rPr lang="es-ES" dirty="0">
                <a:latin typeface="+mj-lt"/>
              </a:rPr>
              <a:t>Autor:           Juan José García Sanz</a:t>
            </a:r>
          </a:p>
          <a:p>
            <a:endParaRPr lang="es-ES" dirty="0">
              <a:latin typeface="+mj-lt"/>
            </a:endParaRPr>
          </a:p>
          <a:p>
            <a:r>
              <a:rPr lang="es-ES" dirty="0">
                <a:latin typeface="+mj-lt"/>
              </a:rPr>
              <a:t>Director:      Pedro Martí Gómez-</a:t>
            </a:r>
            <a:r>
              <a:rPr lang="es-ES" dirty="0" err="1">
                <a:latin typeface="+mj-lt"/>
              </a:rPr>
              <a:t>Aldaraví</a:t>
            </a:r>
            <a:endParaRPr lang="es-ES" dirty="0">
              <a:latin typeface="+mj-lt"/>
            </a:endParaRPr>
          </a:p>
          <a:p>
            <a:r>
              <a:rPr lang="es-ES" dirty="0">
                <a:latin typeface="+mj-lt"/>
              </a:rPr>
              <a:t>Tutor:           Mary Alarcón Herrera</a:t>
            </a:r>
          </a:p>
        </p:txBody>
      </p:sp>
      <p:pic>
        <p:nvPicPr>
          <p:cNvPr id="6" name="Imagen 5">
            <a:extLst>
              <a:ext uri="{FF2B5EF4-FFF2-40B4-BE49-F238E27FC236}">
                <a16:creationId xmlns:a16="http://schemas.microsoft.com/office/drawing/2014/main" id="{55C377F9-EA7E-47B5-9386-6E56305F3C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5270" y="170110"/>
            <a:ext cx="2516606" cy="641883"/>
          </a:xfrm>
          <a:prstGeom prst="rect">
            <a:avLst/>
          </a:prstGeom>
        </p:spPr>
      </p:pic>
      <p:cxnSp>
        <p:nvCxnSpPr>
          <p:cNvPr id="15" name="Conector recto 14">
            <a:extLst>
              <a:ext uri="{FF2B5EF4-FFF2-40B4-BE49-F238E27FC236}">
                <a16:creationId xmlns:a16="http://schemas.microsoft.com/office/drawing/2014/main" id="{EA62E319-C8C2-4D07-BE77-37A4462E81D3}"/>
              </a:ext>
            </a:extLst>
          </p:cNvPr>
          <p:cNvCxnSpPr>
            <a:cxnSpLocks/>
          </p:cNvCxnSpPr>
          <p:nvPr/>
        </p:nvCxnSpPr>
        <p:spPr>
          <a:xfrm>
            <a:off x="596347" y="1942438"/>
            <a:ext cx="7826237" cy="0"/>
          </a:xfrm>
          <a:prstGeom prst="line">
            <a:avLst/>
          </a:prstGeom>
          <a:ln w="28575">
            <a:solidFill>
              <a:schemeClr val="tx1"/>
            </a:solidFill>
          </a:ln>
        </p:spPr>
        <p:style>
          <a:lnRef idx="3">
            <a:schemeClr val="accent2"/>
          </a:lnRef>
          <a:fillRef idx="0">
            <a:schemeClr val="accent2"/>
          </a:fillRef>
          <a:effectRef idx="2">
            <a:schemeClr val="accent2"/>
          </a:effectRef>
          <a:fontRef idx="minor">
            <a:schemeClr val="tx1"/>
          </a:fontRef>
        </p:style>
      </p:cxnSp>
      <p:cxnSp>
        <p:nvCxnSpPr>
          <p:cNvPr id="18" name="Conector recto 17">
            <a:extLst>
              <a:ext uri="{FF2B5EF4-FFF2-40B4-BE49-F238E27FC236}">
                <a16:creationId xmlns:a16="http://schemas.microsoft.com/office/drawing/2014/main" id="{134D3F47-7CF8-4CF0-97A8-FDE91700E9A5}"/>
              </a:ext>
            </a:extLst>
          </p:cNvPr>
          <p:cNvCxnSpPr>
            <a:cxnSpLocks/>
          </p:cNvCxnSpPr>
          <p:nvPr/>
        </p:nvCxnSpPr>
        <p:spPr>
          <a:xfrm>
            <a:off x="589723" y="4281448"/>
            <a:ext cx="7826237" cy="0"/>
          </a:xfrm>
          <a:prstGeom prst="line">
            <a:avLst/>
          </a:prstGeom>
          <a:ln w="28575">
            <a:solidFill>
              <a:schemeClr val="tx1"/>
            </a:solidFill>
          </a:ln>
        </p:spPr>
        <p:style>
          <a:lnRef idx="3">
            <a:schemeClr val="accent2"/>
          </a:lnRef>
          <a:fillRef idx="0">
            <a:schemeClr val="accent2"/>
          </a:fillRef>
          <a:effectRef idx="2">
            <a:schemeClr val="accent2"/>
          </a:effectRef>
          <a:fontRef idx="minor">
            <a:schemeClr val="tx1"/>
          </a:fontRef>
        </p:style>
      </p:cxnSp>
      <p:sp>
        <p:nvSpPr>
          <p:cNvPr id="5" name="CuadroTexto 4">
            <a:extLst>
              <a:ext uri="{FF2B5EF4-FFF2-40B4-BE49-F238E27FC236}">
                <a16:creationId xmlns:a16="http://schemas.microsoft.com/office/drawing/2014/main" id="{F00642EE-BADE-4954-A165-52EF5CA25F32}"/>
              </a:ext>
            </a:extLst>
          </p:cNvPr>
          <p:cNvSpPr txBox="1"/>
          <p:nvPr/>
        </p:nvSpPr>
        <p:spPr>
          <a:xfrm>
            <a:off x="1861929" y="1066706"/>
            <a:ext cx="5261113" cy="523220"/>
          </a:xfrm>
          <a:prstGeom prst="rect">
            <a:avLst/>
          </a:prstGeom>
          <a:noFill/>
        </p:spPr>
        <p:txBody>
          <a:bodyPr wrap="square" rtlCol="0">
            <a:spAutoFit/>
          </a:bodyPr>
          <a:lstStyle/>
          <a:p>
            <a:pPr algn="ctr"/>
            <a:r>
              <a:rPr lang="es-ES" sz="2800" dirty="0">
                <a:latin typeface="Copperplate Gothic Light" panose="020E0507020206020404" pitchFamily="34" charset="0"/>
              </a:rPr>
              <a:t>Trabajo Final De Grado</a:t>
            </a:r>
          </a:p>
        </p:txBody>
      </p:sp>
      <p:pic>
        <p:nvPicPr>
          <p:cNvPr id="17" name="Picture 3" descr="C:\Users\Javi\Documents\TFG\Pictures\logoaeroespacial.png">
            <a:extLst>
              <a:ext uri="{FF2B5EF4-FFF2-40B4-BE49-F238E27FC236}">
                <a16:creationId xmlns:a16="http://schemas.microsoft.com/office/drawing/2014/main" id="{635993ED-2B6D-4D48-BC28-2A9158F6AA1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2492" y="4309125"/>
            <a:ext cx="1522162" cy="1805356"/>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9AFA3ED1-6D27-4FE7-B617-81AAFBE7F223}"/>
              </a:ext>
            </a:extLst>
          </p:cNvPr>
          <p:cNvSpPr txBox="1"/>
          <p:nvPr/>
        </p:nvSpPr>
        <p:spPr>
          <a:xfrm>
            <a:off x="1745352" y="1582151"/>
            <a:ext cx="5653296" cy="369332"/>
          </a:xfrm>
          <a:prstGeom prst="rect">
            <a:avLst/>
          </a:prstGeom>
          <a:noFill/>
        </p:spPr>
        <p:txBody>
          <a:bodyPr wrap="square" rtlCol="0">
            <a:spAutoFit/>
          </a:bodyPr>
          <a:lstStyle/>
          <a:p>
            <a:pPr algn="ctr"/>
            <a:r>
              <a:rPr lang="es-ES" dirty="0"/>
              <a:t>Grado en Ingeniería Aeroespacial</a:t>
            </a:r>
          </a:p>
        </p:txBody>
      </p:sp>
      <p:sp>
        <p:nvSpPr>
          <p:cNvPr id="7" name="Marcador de número de diapositiva 6">
            <a:extLst>
              <a:ext uri="{FF2B5EF4-FFF2-40B4-BE49-F238E27FC236}">
                <a16:creationId xmlns:a16="http://schemas.microsoft.com/office/drawing/2014/main" id="{DBB72865-7018-46D7-B911-59D7ABFD804F}"/>
              </a:ext>
            </a:extLst>
          </p:cNvPr>
          <p:cNvSpPr>
            <a:spLocks noGrp="1"/>
          </p:cNvSpPr>
          <p:nvPr>
            <p:ph type="sldNum" sz="quarter" idx="12"/>
          </p:nvPr>
        </p:nvSpPr>
        <p:spPr/>
        <p:txBody>
          <a:bodyPr/>
          <a:lstStyle/>
          <a:p>
            <a:fld id="{E0590AF3-D8D0-4ACD-90C5-4C4A873A3595}" type="slidenum">
              <a:rPr lang="es-ES" smtClean="0"/>
              <a:pPr/>
              <a:t>1</a:t>
            </a:fld>
            <a:r>
              <a:rPr lang="es-ES"/>
              <a:t> de 16</a:t>
            </a:r>
            <a:endParaRPr lang="es-ES" dirty="0"/>
          </a:p>
        </p:txBody>
      </p:sp>
    </p:spTree>
    <p:extLst>
      <p:ext uri="{BB962C8B-B14F-4D97-AF65-F5344CB8AC3E}">
        <p14:creationId xmlns:p14="http://schemas.microsoft.com/office/powerpoint/2010/main" val="2182622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6" name="Imagen 5">
            <a:extLst>
              <a:ext uri="{FF2B5EF4-FFF2-40B4-BE49-F238E27FC236}">
                <a16:creationId xmlns:a16="http://schemas.microsoft.com/office/drawing/2014/main" id="{55C377F9-EA7E-47B5-9386-6E56305F3C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17" name="Marcador de contenido 2">
            <a:extLst>
              <a:ext uri="{FF2B5EF4-FFF2-40B4-BE49-F238E27FC236}">
                <a16:creationId xmlns:a16="http://schemas.microsoft.com/office/drawing/2014/main" id="{CF738D8E-EEFB-48A8-8219-7E58C33B6FC2}"/>
              </a:ext>
            </a:extLst>
          </p:cNvPr>
          <p:cNvSpPr txBox="1">
            <a:spLocks/>
          </p:cNvSpPr>
          <p:nvPr/>
        </p:nvSpPr>
        <p:spPr>
          <a:xfrm>
            <a:off x="412124" y="1180542"/>
            <a:ext cx="78867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latin typeface="LM Roman 10" panose="00000500000000000000" pitchFamily="50" charset="0"/>
              </a:rPr>
              <a:t>	</a:t>
            </a:r>
            <a:r>
              <a:rPr lang="es-ES" sz="2400" dirty="0"/>
              <a:t>1. Introducción</a:t>
            </a:r>
          </a:p>
          <a:p>
            <a:pPr marL="0" indent="0">
              <a:buFont typeface="Arial" panose="020B0604020202020204" pitchFamily="34" charset="0"/>
              <a:buNone/>
            </a:pPr>
            <a:r>
              <a:rPr lang="es-ES" sz="2400" dirty="0"/>
              <a:t>	2. Validación código</a:t>
            </a:r>
          </a:p>
          <a:p>
            <a:pPr marL="0" indent="0">
              <a:buFont typeface="Arial" panose="020B0604020202020204" pitchFamily="34" charset="0"/>
              <a:buNone/>
            </a:pPr>
            <a:r>
              <a:rPr lang="es-ES" sz="2400" dirty="0"/>
              <a:t>		a) Código</a:t>
            </a:r>
          </a:p>
          <a:p>
            <a:pPr marL="0" indent="0">
              <a:buFont typeface="Arial" panose="020B0604020202020204" pitchFamily="34" charset="0"/>
              <a:buNone/>
            </a:pPr>
            <a:r>
              <a:rPr lang="es-ES" sz="2400" dirty="0"/>
              <a:t>		b) Configuración caso</a:t>
            </a:r>
          </a:p>
          <a:p>
            <a:pPr marL="0" indent="0">
              <a:buFont typeface="Arial" panose="020B0604020202020204" pitchFamily="34" charset="0"/>
              <a:buNone/>
            </a:pPr>
            <a:r>
              <a:rPr lang="es-ES" sz="2400" dirty="0"/>
              <a:t>		c) Resultados</a:t>
            </a:r>
          </a:p>
          <a:p>
            <a:pPr marL="0" indent="0">
              <a:buFont typeface="Arial" panose="020B0604020202020204" pitchFamily="34" charset="0"/>
              <a:buNone/>
            </a:pPr>
            <a:r>
              <a:rPr lang="es-ES" sz="2400" dirty="0"/>
              <a:t>	3. Toberas de inyección</a:t>
            </a:r>
          </a:p>
          <a:p>
            <a:pPr marL="0" indent="0">
              <a:buFont typeface="Arial" panose="020B0604020202020204" pitchFamily="34" charset="0"/>
              <a:buNone/>
            </a:pPr>
            <a:r>
              <a:rPr lang="es-ES" sz="2400" dirty="0"/>
              <a:t>		a) Configuración caso</a:t>
            </a:r>
          </a:p>
          <a:p>
            <a:pPr marL="0" indent="0">
              <a:buFont typeface="Arial" panose="020B0604020202020204" pitchFamily="34" charset="0"/>
              <a:buNone/>
            </a:pPr>
            <a:r>
              <a:rPr lang="es-ES" sz="2400" dirty="0"/>
              <a:t>		b) Resultados</a:t>
            </a:r>
          </a:p>
          <a:p>
            <a:pPr marL="0" indent="0">
              <a:buFont typeface="Arial" panose="020B0604020202020204" pitchFamily="34" charset="0"/>
              <a:buNone/>
            </a:pPr>
            <a:r>
              <a:rPr lang="es-ES" sz="2400" dirty="0"/>
              <a:t>	4. Presupuesto</a:t>
            </a:r>
          </a:p>
          <a:p>
            <a:pPr marL="0" indent="0">
              <a:buFont typeface="Arial" panose="020B0604020202020204" pitchFamily="34" charset="0"/>
              <a:buNone/>
            </a:pPr>
            <a:r>
              <a:rPr lang="es-ES" sz="2400" dirty="0"/>
              <a:t>	5. Conclusiones</a:t>
            </a:r>
          </a:p>
        </p:txBody>
      </p:sp>
      <p:sp>
        <p:nvSpPr>
          <p:cNvPr id="3" name="CuadroTexto 2">
            <a:extLst>
              <a:ext uri="{FF2B5EF4-FFF2-40B4-BE49-F238E27FC236}">
                <a16:creationId xmlns:a16="http://schemas.microsoft.com/office/drawing/2014/main" id="{E9F20571-A8A2-419F-94E3-663B2B957EB9}"/>
              </a:ext>
            </a:extLst>
          </p:cNvPr>
          <p:cNvSpPr txBox="1"/>
          <p:nvPr/>
        </p:nvSpPr>
        <p:spPr>
          <a:xfrm>
            <a:off x="3636717" y="455967"/>
            <a:ext cx="1484984"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ÍNDICE</a:t>
            </a:r>
            <a:endParaRPr lang="es-ES" sz="2800" dirty="0">
              <a:latin typeface="Times New Roman" panose="02020603050405020304" pitchFamily="18" charset="0"/>
              <a:cs typeface="Times New Roman" panose="02020603050405020304" pitchFamily="18" charset="0"/>
            </a:endParaRPr>
          </a:p>
        </p:txBody>
      </p:sp>
      <p:sp>
        <p:nvSpPr>
          <p:cNvPr id="5" name="Marcador de número de diapositiva 4">
            <a:extLst>
              <a:ext uri="{FF2B5EF4-FFF2-40B4-BE49-F238E27FC236}">
                <a16:creationId xmlns:a16="http://schemas.microsoft.com/office/drawing/2014/main" id="{E9171070-0356-417B-B94E-BEE5649A1520}"/>
              </a:ext>
            </a:extLst>
          </p:cNvPr>
          <p:cNvSpPr>
            <a:spLocks noGrp="1"/>
          </p:cNvSpPr>
          <p:nvPr>
            <p:ph type="sldNum" sz="quarter" idx="12"/>
          </p:nvPr>
        </p:nvSpPr>
        <p:spPr/>
        <p:txBody>
          <a:bodyPr/>
          <a:lstStyle/>
          <a:p>
            <a:fld id="{E0590AF3-D8D0-4ACD-90C5-4C4A873A3595}" type="slidenum">
              <a:rPr lang="es-ES" smtClean="0"/>
              <a:pPr/>
              <a:t>2</a:t>
            </a:fld>
            <a:r>
              <a:rPr lang="es-ES"/>
              <a:t> de 16</a:t>
            </a:r>
            <a:endParaRPr lang="es-ES" dirty="0"/>
          </a:p>
        </p:txBody>
      </p:sp>
    </p:spTree>
    <p:extLst>
      <p:ext uri="{BB962C8B-B14F-4D97-AF65-F5344CB8AC3E}">
        <p14:creationId xmlns:p14="http://schemas.microsoft.com/office/powerpoint/2010/main" val="3198802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4" name="Imagen 3">
            <a:extLst>
              <a:ext uri="{FF2B5EF4-FFF2-40B4-BE49-F238E27FC236}">
                <a16:creationId xmlns:a16="http://schemas.microsoft.com/office/drawing/2014/main" id="{6171A952-6C0D-4B02-AF2B-BD82A94A02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8650" y="2510824"/>
            <a:ext cx="3691559" cy="2452353"/>
          </a:xfrm>
          <a:prstGeom prst="rect">
            <a:avLst/>
          </a:prstGeom>
        </p:spPr>
      </p:pic>
      <p:pic>
        <p:nvPicPr>
          <p:cNvPr id="8" name="Imagen 7">
            <a:extLst>
              <a:ext uri="{FF2B5EF4-FFF2-40B4-BE49-F238E27FC236}">
                <a16:creationId xmlns:a16="http://schemas.microsoft.com/office/drawing/2014/main" id="{A4417F48-80A8-493F-BD66-1CFAB3EAD2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3304" y="2510824"/>
            <a:ext cx="1138832" cy="1271173"/>
          </a:xfrm>
          <a:prstGeom prst="rect">
            <a:avLst/>
          </a:prstGeom>
        </p:spPr>
      </p:pic>
      <p:pic>
        <p:nvPicPr>
          <p:cNvPr id="15" name="Imagen 14">
            <a:extLst>
              <a:ext uri="{FF2B5EF4-FFF2-40B4-BE49-F238E27FC236}">
                <a16:creationId xmlns:a16="http://schemas.microsoft.com/office/drawing/2014/main" id="{FC50DCFA-2553-4B74-9A6E-AD71C0E3A4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81284" y="3921590"/>
            <a:ext cx="762871" cy="1076632"/>
          </a:xfrm>
          <a:prstGeom prst="rect">
            <a:avLst/>
          </a:prstGeom>
        </p:spPr>
      </p:pic>
      <p:sp>
        <p:nvSpPr>
          <p:cNvPr id="16" name="Rectángulo 15">
            <a:extLst>
              <a:ext uri="{FF2B5EF4-FFF2-40B4-BE49-F238E27FC236}">
                <a16:creationId xmlns:a16="http://schemas.microsoft.com/office/drawing/2014/main" id="{BC98AF02-A65F-4E63-9994-CDF598450118}"/>
              </a:ext>
            </a:extLst>
          </p:cNvPr>
          <p:cNvSpPr/>
          <p:nvPr/>
        </p:nvSpPr>
        <p:spPr>
          <a:xfrm>
            <a:off x="628651" y="5229960"/>
            <a:ext cx="3691558" cy="852576"/>
          </a:xfrm>
          <a:prstGeom prst="rect">
            <a:avLst/>
          </a:prstGeom>
          <a:solidFill>
            <a:schemeClr val="accent5">
              <a:lumMod val="40000"/>
              <a:lumOff val="60000"/>
            </a:schemeClr>
          </a:solidFill>
          <a:ln w="28575">
            <a:solidFill>
              <a:srgbClr val="0033CC"/>
            </a:solidFill>
          </a:ln>
        </p:spPr>
        <p:style>
          <a:lnRef idx="2">
            <a:schemeClr val="accent6"/>
          </a:lnRef>
          <a:fillRef idx="1">
            <a:schemeClr val="lt1"/>
          </a:fillRef>
          <a:effectRef idx="0">
            <a:schemeClr val="accent6"/>
          </a:effectRef>
          <a:fontRef idx="minor">
            <a:schemeClr val="dk1"/>
          </a:fontRef>
        </p:style>
        <p:txBody>
          <a:bodyPr rtlCol="0" anchor="ctr"/>
          <a:lstStyle/>
          <a:p>
            <a:endParaRPr lang="es-ES" sz="1600" dirty="0">
              <a:latin typeface="LM Roman 10" panose="00000500000000000000" pitchFamily="50" charset="0"/>
            </a:endParaRPr>
          </a:p>
        </p:txBody>
      </p:sp>
      <p:sp>
        <p:nvSpPr>
          <p:cNvPr id="18" name="Rectángulo 17">
            <a:extLst>
              <a:ext uri="{FF2B5EF4-FFF2-40B4-BE49-F238E27FC236}">
                <a16:creationId xmlns:a16="http://schemas.microsoft.com/office/drawing/2014/main" id="{1ECC65A3-8285-4E02-9CA3-846F1397228C}"/>
              </a:ext>
            </a:extLst>
          </p:cNvPr>
          <p:cNvSpPr/>
          <p:nvPr/>
        </p:nvSpPr>
        <p:spPr>
          <a:xfrm>
            <a:off x="6037894" y="5270052"/>
            <a:ext cx="2693982" cy="852576"/>
          </a:xfrm>
          <a:prstGeom prst="rect">
            <a:avLst/>
          </a:prstGeom>
          <a:solidFill>
            <a:schemeClr val="accent5">
              <a:lumMod val="40000"/>
              <a:lumOff val="60000"/>
            </a:schemeClr>
          </a:solidFill>
          <a:ln w="28575">
            <a:solidFill>
              <a:srgbClr val="0033CC"/>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es-ES" dirty="0"/>
              <a:t>Económico</a:t>
            </a:r>
          </a:p>
          <a:p>
            <a:pPr marL="285750" indent="-285750">
              <a:buFont typeface="Arial" panose="020B0604020202020204" pitchFamily="34" charset="0"/>
              <a:buChar char="•"/>
            </a:pPr>
            <a:r>
              <a:rPr lang="es-ES" dirty="0"/>
              <a:t>Rápido</a:t>
            </a:r>
          </a:p>
          <a:p>
            <a:pPr marL="285750" indent="-285750" algn="just">
              <a:buFont typeface="Arial" panose="020B0604020202020204" pitchFamily="34" charset="0"/>
              <a:buChar char="•"/>
            </a:pPr>
            <a:r>
              <a:rPr lang="es-ES" dirty="0"/>
              <a:t>Resultados realistas</a:t>
            </a:r>
          </a:p>
        </p:txBody>
      </p:sp>
      <p:sp>
        <p:nvSpPr>
          <p:cNvPr id="19" name="Rectángulo 18">
            <a:extLst>
              <a:ext uri="{FF2B5EF4-FFF2-40B4-BE49-F238E27FC236}">
                <a16:creationId xmlns:a16="http://schemas.microsoft.com/office/drawing/2014/main" id="{D792A41D-94AB-4F90-BEAB-CD3F79287C07}"/>
              </a:ext>
            </a:extLst>
          </p:cNvPr>
          <p:cNvSpPr/>
          <p:nvPr/>
        </p:nvSpPr>
        <p:spPr>
          <a:xfrm>
            <a:off x="562390" y="1429863"/>
            <a:ext cx="1867343" cy="708568"/>
          </a:xfrm>
          <a:prstGeom prst="rect">
            <a:avLst/>
          </a:prstGeom>
          <a:solidFill>
            <a:schemeClr val="accent5">
              <a:lumMod val="40000"/>
              <a:lumOff val="60000"/>
            </a:schemeClr>
          </a:solidFill>
          <a:ln w="28575">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Reducir número de emisiones</a:t>
            </a:r>
          </a:p>
        </p:txBody>
      </p:sp>
      <p:sp>
        <p:nvSpPr>
          <p:cNvPr id="20" name="Flecha: a la derecha 19">
            <a:extLst>
              <a:ext uri="{FF2B5EF4-FFF2-40B4-BE49-F238E27FC236}">
                <a16:creationId xmlns:a16="http://schemas.microsoft.com/office/drawing/2014/main" id="{3D0CDE33-03FB-4430-B9D2-E932B06E97D6}"/>
              </a:ext>
            </a:extLst>
          </p:cNvPr>
          <p:cNvSpPr/>
          <p:nvPr/>
        </p:nvSpPr>
        <p:spPr>
          <a:xfrm>
            <a:off x="2662661" y="1703582"/>
            <a:ext cx="752475" cy="1969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23">
            <a:extLst>
              <a:ext uri="{FF2B5EF4-FFF2-40B4-BE49-F238E27FC236}">
                <a16:creationId xmlns:a16="http://schemas.microsoft.com/office/drawing/2014/main" id="{3AAD8A82-4E54-4E1B-B0EC-C3D115A83157}"/>
              </a:ext>
            </a:extLst>
          </p:cNvPr>
          <p:cNvSpPr/>
          <p:nvPr/>
        </p:nvSpPr>
        <p:spPr>
          <a:xfrm>
            <a:off x="3648064" y="1429863"/>
            <a:ext cx="1867343" cy="708568"/>
          </a:xfrm>
          <a:prstGeom prst="rect">
            <a:avLst/>
          </a:prstGeom>
          <a:solidFill>
            <a:schemeClr val="accent5">
              <a:lumMod val="40000"/>
              <a:lumOff val="60000"/>
            </a:schemeClr>
          </a:solidFill>
          <a:ln w="28575">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Mejorar proceso de combustión</a:t>
            </a:r>
          </a:p>
        </p:txBody>
      </p:sp>
      <p:sp>
        <p:nvSpPr>
          <p:cNvPr id="25" name="Flecha: a la derecha 24">
            <a:extLst>
              <a:ext uri="{FF2B5EF4-FFF2-40B4-BE49-F238E27FC236}">
                <a16:creationId xmlns:a16="http://schemas.microsoft.com/office/drawing/2014/main" id="{7516A1C7-76CF-48AC-B3A7-146CEDEEC9AF}"/>
              </a:ext>
            </a:extLst>
          </p:cNvPr>
          <p:cNvSpPr/>
          <p:nvPr/>
        </p:nvSpPr>
        <p:spPr>
          <a:xfrm>
            <a:off x="5780602" y="1703582"/>
            <a:ext cx="752475" cy="1969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Rectángulo 27">
            <a:extLst>
              <a:ext uri="{FF2B5EF4-FFF2-40B4-BE49-F238E27FC236}">
                <a16:creationId xmlns:a16="http://schemas.microsoft.com/office/drawing/2014/main" id="{7A96FF90-2132-4F8B-A545-898FB6083D82}"/>
              </a:ext>
            </a:extLst>
          </p:cNvPr>
          <p:cNvSpPr/>
          <p:nvPr/>
        </p:nvSpPr>
        <p:spPr>
          <a:xfrm>
            <a:off x="6798273" y="1429863"/>
            <a:ext cx="1867343" cy="708568"/>
          </a:xfrm>
          <a:prstGeom prst="rect">
            <a:avLst/>
          </a:prstGeom>
          <a:solidFill>
            <a:schemeClr val="accent5">
              <a:lumMod val="40000"/>
              <a:lumOff val="60000"/>
            </a:schemeClr>
          </a:solidFill>
          <a:ln w="28575">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SISTEMA DE INYECCIÓN</a:t>
            </a:r>
          </a:p>
        </p:txBody>
      </p:sp>
      <p:sp>
        <p:nvSpPr>
          <p:cNvPr id="29" name="Marcador de contenido 2">
            <a:extLst>
              <a:ext uri="{FF2B5EF4-FFF2-40B4-BE49-F238E27FC236}">
                <a16:creationId xmlns:a16="http://schemas.microsoft.com/office/drawing/2014/main" id="{3EE466BE-7D51-4910-8463-49160308168E}"/>
              </a:ext>
            </a:extLst>
          </p:cNvPr>
          <p:cNvSpPr txBox="1">
            <a:spLocks/>
          </p:cNvSpPr>
          <p:nvPr/>
        </p:nvSpPr>
        <p:spPr>
          <a:xfrm>
            <a:off x="628649" y="5233823"/>
            <a:ext cx="3540887" cy="8509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ES" sz="1800" dirty="0"/>
              <a:t>Experimentos costosos</a:t>
            </a:r>
          </a:p>
          <a:p>
            <a:pPr algn="just"/>
            <a:r>
              <a:rPr lang="es-ES" sz="1800" dirty="0"/>
              <a:t>Necesidad de mucho tiempo (montaje, ensayo, post-proceso…)</a:t>
            </a:r>
          </a:p>
          <a:p>
            <a:pPr algn="just"/>
            <a:endParaRPr lang="es-ES" sz="1800" u="sng" dirty="0"/>
          </a:p>
          <a:p>
            <a:endParaRPr lang="es-ES" dirty="0"/>
          </a:p>
        </p:txBody>
      </p:sp>
      <p:pic>
        <p:nvPicPr>
          <p:cNvPr id="7" name="Imagen 6">
            <a:extLst>
              <a:ext uri="{FF2B5EF4-FFF2-40B4-BE49-F238E27FC236}">
                <a16:creationId xmlns:a16="http://schemas.microsoft.com/office/drawing/2014/main" id="{0755E82F-957C-49FB-9A33-FE5608862CB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33927" y="2439974"/>
            <a:ext cx="2697949" cy="1155523"/>
          </a:xfrm>
          <a:prstGeom prst="rect">
            <a:avLst/>
          </a:prstGeom>
        </p:spPr>
      </p:pic>
      <p:pic>
        <p:nvPicPr>
          <p:cNvPr id="17" name="Imagen 16">
            <a:extLst>
              <a:ext uri="{FF2B5EF4-FFF2-40B4-BE49-F238E27FC236}">
                <a16:creationId xmlns:a16="http://schemas.microsoft.com/office/drawing/2014/main" id="{B2C5C6F8-CFEF-4792-A4D2-84BE54A8C29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19554" y="3700761"/>
            <a:ext cx="2712322" cy="1443784"/>
          </a:xfrm>
          <a:prstGeom prst="rect">
            <a:avLst/>
          </a:prstGeom>
        </p:spPr>
      </p:pic>
      <p:sp>
        <p:nvSpPr>
          <p:cNvPr id="21" name="Flecha: a la derecha 20">
            <a:extLst>
              <a:ext uri="{FF2B5EF4-FFF2-40B4-BE49-F238E27FC236}">
                <a16:creationId xmlns:a16="http://schemas.microsoft.com/office/drawing/2014/main" id="{D07CE1E5-1005-43AC-9262-15EA96772780}"/>
              </a:ext>
            </a:extLst>
          </p:cNvPr>
          <p:cNvSpPr/>
          <p:nvPr/>
        </p:nvSpPr>
        <p:spPr>
          <a:xfrm>
            <a:off x="4495800" y="3781997"/>
            <a:ext cx="1284802" cy="453453"/>
          </a:xfrm>
          <a:prstGeom prst="rightArrow">
            <a:avLst/>
          </a:prstGeom>
          <a:solidFill>
            <a:srgbClr val="0033CC"/>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Rectángulo 21">
            <a:extLst>
              <a:ext uri="{FF2B5EF4-FFF2-40B4-BE49-F238E27FC236}">
                <a16:creationId xmlns:a16="http://schemas.microsoft.com/office/drawing/2014/main" id="{48D1D17A-6719-4D53-9F3D-33CFAA6D8270}"/>
              </a:ext>
            </a:extLst>
          </p:cNvPr>
          <p:cNvSpPr/>
          <p:nvPr/>
        </p:nvSpPr>
        <p:spPr>
          <a:xfrm>
            <a:off x="4495800" y="4364482"/>
            <a:ext cx="1225550" cy="5969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0003BD"/>
                </a:solidFill>
              </a:rPr>
              <a:t>CÁLCULO CFD</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108201" y="441478"/>
            <a:ext cx="4424876"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1. INTRODUCCIÓN</a:t>
            </a:r>
            <a:endParaRPr lang="es-ES" sz="2800" dirty="0">
              <a:latin typeface="Times New Roman" panose="02020603050405020304" pitchFamily="18" charset="0"/>
              <a:cs typeface="Times New Roman" panose="02020603050405020304" pitchFamily="18" charset="0"/>
            </a:endParaRPr>
          </a:p>
        </p:txBody>
      </p:sp>
      <p:sp>
        <p:nvSpPr>
          <p:cNvPr id="5" name="Marcador de número de diapositiva 4">
            <a:extLst>
              <a:ext uri="{FF2B5EF4-FFF2-40B4-BE49-F238E27FC236}">
                <a16:creationId xmlns:a16="http://schemas.microsoft.com/office/drawing/2014/main" id="{57C875EA-7FFF-4F1C-B15E-9A8C4E57A49C}"/>
              </a:ext>
            </a:extLst>
          </p:cNvPr>
          <p:cNvSpPr>
            <a:spLocks noGrp="1"/>
          </p:cNvSpPr>
          <p:nvPr>
            <p:ph type="sldNum" sz="quarter" idx="12"/>
          </p:nvPr>
        </p:nvSpPr>
        <p:spPr/>
        <p:txBody>
          <a:bodyPr/>
          <a:lstStyle/>
          <a:p>
            <a:fld id="{E0590AF3-D8D0-4ACD-90C5-4C4A873A3595}" type="slidenum">
              <a:rPr lang="es-ES" smtClean="0"/>
              <a:pPr/>
              <a:t>3</a:t>
            </a:fld>
            <a:r>
              <a:rPr lang="es-ES"/>
              <a:t> de 16</a:t>
            </a:r>
            <a:endParaRPr lang="es-ES" dirty="0"/>
          </a:p>
        </p:txBody>
      </p:sp>
    </p:spTree>
    <p:extLst>
      <p:ext uri="{BB962C8B-B14F-4D97-AF65-F5344CB8AC3E}">
        <p14:creationId xmlns:p14="http://schemas.microsoft.com/office/powerpoint/2010/main" val="332455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8"/>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nodeType="clickEffect">
                                  <p:stCondLst>
                                    <p:cond delay="0"/>
                                  </p:stCondLst>
                                  <p:childTnLst>
                                    <p:set>
                                      <p:cBhvr>
                                        <p:cTn id="43" dur="1" fill="hold">
                                          <p:stCondLst>
                                            <p:cond delay="0"/>
                                          </p:stCondLst>
                                        </p:cTn>
                                        <p:tgtEl>
                                          <p:spTgt spid="15"/>
                                        </p:tgtEl>
                                        <p:attrNameLst>
                                          <p:attrName>style.visibility</p:attrName>
                                        </p:attrNameLst>
                                      </p:cBhvr>
                                      <p:to>
                                        <p:strVal val="hidden"/>
                                      </p:to>
                                    </p:set>
                                  </p:childTnLst>
                                </p:cTn>
                              </p:par>
                              <p:par>
                                <p:cTn id="44" presetID="1"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7"/>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0" grpId="0" animBg="1"/>
      <p:bldP spid="24" grpId="0" animBg="1"/>
      <p:bldP spid="25" grpId="0" animBg="1"/>
      <p:bldP spid="28" grpId="0" animBg="1"/>
      <p:bldP spid="21"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108201" y="441478"/>
            <a:ext cx="4424876"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1. INTRODUCCIÓN</a:t>
            </a:r>
            <a:endParaRPr lang="es-ES" sz="2800" dirty="0">
              <a:latin typeface="Times New Roman" panose="02020603050405020304" pitchFamily="18" charset="0"/>
              <a:cs typeface="Times New Roman" panose="02020603050405020304" pitchFamily="18" charset="0"/>
            </a:endParaRPr>
          </a:p>
        </p:txBody>
      </p:sp>
      <p:sp>
        <p:nvSpPr>
          <p:cNvPr id="26" name="Marcador de contenido 2">
            <a:extLst>
              <a:ext uri="{FF2B5EF4-FFF2-40B4-BE49-F238E27FC236}">
                <a16:creationId xmlns:a16="http://schemas.microsoft.com/office/drawing/2014/main" id="{1F763E3E-1A54-473B-B078-8668FDBA8052}"/>
              </a:ext>
            </a:extLst>
          </p:cNvPr>
          <p:cNvSpPr txBox="1">
            <a:spLocks/>
          </p:cNvSpPr>
          <p:nvPr/>
        </p:nvSpPr>
        <p:spPr>
          <a:xfrm>
            <a:off x="412124" y="1750920"/>
            <a:ext cx="8319752" cy="380215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dirty="0"/>
              <a:t>JUSTIFICACIÓN</a:t>
            </a:r>
          </a:p>
          <a:p>
            <a:r>
              <a:rPr lang="es-ES" sz="2000" dirty="0"/>
              <a:t>La mayor parte de </a:t>
            </a:r>
            <a:r>
              <a:rPr lang="es-ES" sz="2000" i="1" dirty="0" err="1"/>
              <a:t>solvers</a:t>
            </a:r>
            <a:r>
              <a:rPr lang="es-ES" sz="2000" dirty="0"/>
              <a:t> únicamente modelan dos fases.</a:t>
            </a:r>
          </a:p>
          <a:p>
            <a:r>
              <a:rPr lang="es-ES" sz="2000" dirty="0"/>
              <a:t>Las altas presiones de inyección favorecen la aparición del fenómeno de la cavitación.</a:t>
            </a:r>
          </a:p>
          <a:p>
            <a:pPr marL="0" indent="0">
              <a:buNone/>
            </a:pPr>
            <a:endParaRPr lang="es-ES" sz="2000" u="sng" dirty="0"/>
          </a:p>
          <a:p>
            <a:pPr marL="0" indent="0">
              <a:buNone/>
            </a:pPr>
            <a:r>
              <a:rPr lang="es-ES" dirty="0"/>
              <a:t>OBJETIVOS</a:t>
            </a:r>
          </a:p>
          <a:p>
            <a:r>
              <a:rPr lang="es-ES" sz="2000" dirty="0"/>
              <a:t>Validar un nuevo </a:t>
            </a:r>
            <a:r>
              <a:rPr lang="es-ES" sz="2000" i="1" dirty="0" err="1"/>
              <a:t>solver</a:t>
            </a:r>
            <a:r>
              <a:rPr lang="es-ES" sz="2000" dirty="0"/>
              <a:t> </a:t>
            </a:r>
            <a:r>
              <a:rPr lang="es-ES" sz="2000" dirty="0" err="1"/>
              <a:t>multifase</a:t>
            </a:r>
            <a:r>
              <a:rPr lang="es-ES" sz="2000" dirty="0"/>
              <a:t> de cavitación y compararlo con resultados experimentales.</a:t>
            </a:r>
          </a:p>
          <a:p>
            <a:r>
              <a:rPr lang="es-ES" sz="2000" dirty="0"/>
              <a:t>Estudiar y comprender el fenómeno de la cavitación y su efecto sobre los procesos de inyección.</a:t>
            </a:r>
          </a:p>
        </p:txBody>
      </p:sp>
      <p:sp>
        <p:nvSpPr>
          <p:cNvPr id="5" name="Marcador de número de diapositiva 4">
            <a:extLst>
              <a:ext uri="{FF2B5EF4-FFF2-40B4-BE49-F238E27FC236}">
                <a16:creationId xmlns:a16="http://schemas.microsoft.com/office/drawing/2014/main" id="{8B00C6BE-C381-4627-9679-EEA08D6EC547}"/>
              </a:ext>
            </a:extLst>
          </p:cNvPr>
          <p:cNvSpPr>
            <a:spLocks noGrp="1"/>
          </p:cNvSpPr>
          <p:nvPr>
            <p:ph type="sldNum" sz="quarter" idx="12"/>
          </p:nvPr>
        </p:nvSpPr>
        <p:spPr/>
        <p:txBody>
          <a:bodyPr/>
          <a:lstStyle/>
          <a:p>
            <a:fld id="{E0590AF3-D8D0-4ACD-90C5-4C4A873A3595}" type="slidenum">
              <a:rPr lang="es-ES" smtClean="0"/>
              <a:pPr/>
              <a:t>4</a:t>
            </a:fld>
            <a:r>
              <a:rPr lang="es-ES"/>
              <a:t> de 16</a:t>
            </a:r>
            <a:endParaRPr lang="es-ES" dirty="0"/>
          </a:p>
        </p:txBody>
      </p:sp>
    </p:spTree>
    <p:extLst>
      <p:ext uri="{BB962C8B-B14F-4D97-AF65-F5344CB8AC3E}">
        <p14:creationId xmlns:p14="http://schemas.microsoft.com/office/powerpoint/2010/main" val="317770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108201" y="441478"/>
            <a:ext cx="4424876"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2. VALIDACIÓN CÓDIGO</a:t>
            </a:r>
            <a:endParaRPr lang="es-ES" sz="2800" dirty="0">
              <a:latin typeface="Times New Roman" panose="02020603050405020304" pitchFamily="18" charset="0"/>
              <a:cs typeface="Times New Roman" panose="02020603050405020304" pitchFamily="18" charset="0"/>
            </a:endParaRPr>
          </a:p>
        </p:txBody>
      </p:sp>
      <p:sp>
        <p:nvSpPr>
          <p:cNvPr id="44" name="CuadroTexto 43">
            <a:extLst>
              <a:ext uri="{FF2B5EF4-FFF2-40B4-BE49-F238E27FC236}">
                <a16:creationId xmlns:a16="http://schemas.microsoft.com/office/drawing/2014/main" id="{AC1FF0F7-33EE-42FE-BCD2-6A0A4036E6A9}"/>
              </a:ext>
            </a:extLst>
          </p:cNvPr>
          <p:cNvSpPr txBox="1"/>
          <p:nvPr/>
        </p:nvSpPr>
        <p:spPr>
          <a:xfrm>
            <a:off x="495300" y="1133475"/>
            <a:ext cx="3674236" cy="369332"/>
          </a:xfrm>
          <a:prstGeom prst="rect">
            <a:avLst/>
          </a:prstGeom>
          <a:noFill/>
        </p:spPr>
        <p:txBody>
          <a:bodyPr wrap="square" rtlCol="0">
            <a:spAutoFit/>
          </a:bodyPr>
          <a:lstStyle/>
          <a:p>
            <a:r>
              <a:rPr lang="es-ES" dirty="0"/>
              <a:t>a) Código</a:t>
            </a:r>
          </a:p>
        </p:txBody>
      </p:sp>
      <p:sp>
        <p:nvSpPr>
          <p:cNvPr id="14" name="Marcador de número de diapositiva 13">
            <a:extLst>
              <a:ext uri="{FF2B5EF4-FFF2-40B4-BE49-F238E27FC236}">
                <a16:creationId xmlns:a16="http://schemas.microsoft.com/office/drawing/2014/main" id="{331DAF7F-CECE-4E76-B4E1-124A469DC1AC}"/>
              </a:ext>
            </a:extLst>
          </p:cNvPr>
          <p:cNvSpPr>
            <a:spLocks noGrp="1"/>
          </p:cNvSpPr>
          <p:nvPr>
            <p:ph type="sldNum" sz="quarter" idx="12"/>
          </p:nvPr>
        </p:nvSpPr>
        <p:spPr/>
        <p:txBody>
          <a:bodyPr/>
          <a:lstStyle/>
          <a:p>
            <a:fld id="{E0590AF3-D8D0-4ACD-90C5-4C4A873A3595}" type="slidenum">
              <a:rPr lang="es-ES" smtClean="0"/>
              <a:pPr/>
              <a:t>5</a:t>
            </a:fld>
            <a:r>
              <a:rPr lang="es-ES"/>
              <a:t> de 16</a:t>
            </a:r>
            <a:endParaRPr lang="es-ES" dirty="0"/>
          </a:p>
        </p:txBody>
      </p:sp>
      <p:pic>
        <p:nvPicPr>
          <p:cNvPr id="3" name="Imagen 2">
            <a:extLst>
              <a:ext uri="{FF2B5EF4-FFF2-40B4-BE49-F238E27FC236}">
                <a16:creationId xmlns:a16="http://schemas.microsoft.com/office/drawing/2014/main" id="{8336529D-AC74-44E6-970D-E9A0E6E79C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77899" y="1502719"/>
            <a:ext cx="2188201" cy="773799"/>
          </a:xfrm>
          <a:prstGeom prst="rect">
            <a:avLst/>
          </a:prstGeom>
        </p:spPr>
      </p:pic>
      <p:sp>
        <p:nvSpPr>
          <p:cNvPr id="25" name="Rectángulo 24">
            <a:extLst>
              <a:ext uri="{FF2B5EF4-FFF2-40B4-BE49-F238E27FC236}">
                <a16:creationId xmlns:a16="http://schemas.microsoft.com/office/drawing/2014/main" id="{F529B3A6-8BB0-4EAB-9798-E3CCD4FB72BD}"/>
              </a:ext>
            </a:extLst>
          </p:cNvPr>
          <p:cNvSpPr/>
          <p:nvPr/>
        </p:nvSpPr>
        <p:spPr>
          <a:xfrm>
            <a:off x="495300" y="2466406"/>
            <a:ext cx="2599263" cy="708568"/>
          </a:xfrm>
          <a:prstGeom prst="rect">
            <a:avLst/>
          </a:prstGeom>
          <a:solidFill>
            <a:schemeClr val="accent5">
              <a:lumMod val="40000"/>
              <a:lumOff val="60000"/>
            </a:schemeClr>
          </a:solidFill>
          <a:ln w="28575">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err="1">
                <a:solidFill>
                  <a:schemeClr val="tx1"/>
                </a:solidFill>
              </a:rPr>
              <a:t>cavSigmaY</a:t>
            </a:r>
            <a:endParaRPr lang="es-ES" sz="2800" dirty="0">
              <a:solidFill>
                <a:schemeClr val="tx1"/>
              </a:solidFill>
            </a:endParaRPr>
          </a:p>
        </p:txBody>
      </p:sp>
      <p:sp>
        <p:nvSpPr>
          <p:cNvPr id="27" name="Marcador de contenido 2">
            <a:extLst>
              <a:ext uri="{FF2B5EF4-FFF2-40B4-BE49-F238E27FC236}">
                <a16:creationId xmlns:a16="http://schemas.microsoft.com/office/drawing/2014/main" id="{DECC82DC-251A-42C3-8190-7A72CC9088D6}"/>
              </a:ext>
            </a:extLst>
          </p:cNvPr>
          <p:cNvSpPr txBox="1">
            <a:spLocks/>
          </p:cNvSpPr>
          <p:nvPr/>
        </p:nvSpPr>
        <p:spPr>
          <a:xfrm>
            <a:off x="412124" y="3556968"/>
            <a:ext cx="3757412" cy="17776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t>Sistema de discretización PISO</a:t>
            </a:r>
          </a:p>
          <a:p>
            <a:r>
              <a:rPr lang="es-ES" sz="2000" dirty="0"/>
              <a:t>Modelo de cavitación HRM</a:t>
            </a:r>
          </a:p>
          <a:p>
            <a:r>
              <a:rPr lang="es-ES" sz="2000" dirty="0"/>
              <a:t>Método turbulencia RANS</a:t>
            </a:r>
          </a:p>
          <a:p>
            <a:r>
              <a:rPr lang="es-ES" sz="2000" dirty="0"/>
              <a:t>Modelo turbulencia k-</a:t>
            </a:r>
            <a:r>
              <a:rPr lang="el-GR" sz="2000" dirty="0"/>
              <a:t>ω</a:t>
            </a:r>
            <a:r>
              <a:rPr lang="es-ES" sz="2000" dirty="0"/>
              <a:t> SST</a:t>
            </a:r>
          </a:p>
        </p:txBody>
      </p:sp>
      <p:sp>
        <p:nvSpPr>
          <p:cNvPr id="33" name="Rectángulo 32">
            <a:extLst>
              <a:ext uri="{FF2B5EF4-FFF2-40B4-BE49-F238E27FC236}">
                <a16:creationId xmlns:a16="http://schemas.microsoft.com/office/drawing/2014/main" id="{B5293F28-B71C-4894-9EFA-0BFB33D2E9C3}"/>
              </a:ext>
            </a:extLst>
          </p:cNvPr>
          <p:cNvSpPr/>
          <p:nvPr/>
        </p:nvSpPr>
        <p:spPr>
          <a:xfrm>
            <a:off x="5233445" y="2466406"/>
            <a:ext cx="2599263" cy="708568"/>
          </a:xfrm>
          <a:prstGeom prst="rect">
            <a:avLst/>
          </a:prstGeom>
          <a:solidFill>
            <a:schemeClr val="accent5">
              <a:lumMod val="40000"/>
              <a:lumOff val="60000"/>
            </a:schemeClr>
          </a:solidFill>
          <a:ln w="28575">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err="1">
                <a:solidFill>
                  <a:schemeClr val="tx1"/>
                </a:solidFill>
              </a:rPr>
              <a:t>cavitatingFoam</a:t>
            </a:r>
            <a:endParaRPr lang="es-ES" sz="2800" dirty="0">
              <a:solidFill>
                <a:schemeClr val="tx1"/>
              </a:solidFill>
            </a:endParaRPr>
          </a:p>
        </p:txBody>
      </p:sp>
      <p:sp>
        <p:nvSpPr>
          <p:cNvPr id="34" name="Marcador de contenido 2">
            <a:extLst>
              <a:ext uri="{FF2B5EF4-FFF2-40B4-BE49-F238E27FC236}">
                <a16:creationId xmlns:a16="http://schemas.microsoft.com/office/drawing/2014/main" id="{2F73184E-0A9A-442F-ABD9-AD339B7D5813}"/>
              </a:ext>
            </a:extLst>
          </p:cNvPr>
          <p:cNvSpPr txBox="1">
            <a:spLocks/>
          </p:cNvSpPr>
          <p:nvPr/>
        </p:nvSpPr>
        <p:spPr>
          <a:xfrm>
            <a:off x="5050971" y="3551059"/>
            <a:ext cx="3843202" cy="17776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t>Sistema de discretización PIMPLE</a:t>
            </a:r>
          </a:p>
          <a:p>
            <a:r>
              <a:rPr lang="es-ES" sz="2000" dirty="0"/>
              <a:t>Modelo de cavitación HEM</a:t>
            </a:r>
          </a:p>
          <a:p>
            <a:r>
              <a:rPr lang="es-ES" sz="2000" dirty="0"/>
              <a:t>Método turbulencia RANS</a:t>
            </a:r>
          </a:p>
          <a:p>
            <a:r>
              <a:rPr lang="es-ES" sz="2000" dirty="0"/>
              <a:t>Modelo turbulencia k-</a:t>
            </a:r>
            <a:r>
              <a:rPr lang="el-GR" sz="2000" dirty="0"/>
              <a:t>ω</a:t>
            </a:r>
            <a:r>
              <a:rPr lang="es-ES" sz="2000" dirty="0"/>
              <a:t> SST</a:t>
            </a:r>
          </a:p>
        </p:txBody>
      </p:sp>
      <p:sp>
        <p:nvSpPr>
          <p:cNvPr id="18" name="CuadroTexto 17">
            <a:extLst>
              <a:ext uri="{FF2B5EF4-FFF2-40B4-BE49-F238E27FC236}">
                <a16:creationId xmlns:a16="http://schemas.microsoft.com/office/drawing/2014/main" id="{349C9B22-F22F-4357-82AD-49A1EE7E63E0}"/>
              </a:ext>
            </a:extLst>
          </p:cNvPr>
          <p:cNvSpPr txBox="1"/>
          <p:nvPr/>
        </p:nvSpPr>
        <p:spPr>
          <a:xfrm>
            <a:off x="2489200" y="2553742"/>
            <a:ext cx="419100" cy="369332"/>
          </a:xfrm>
          <a:prstGeom prst="rect">
            <a:avLst/>
          </a:prstGeom>
          <a:noFill/>
        </p:spPr>
        <p:txBody>
          <a:bodyPr wrap="square" rtlCol="0">
            <a:spAutoFit/>
          </a:bodyPr>
          <a:lstStyle/>
          <a:p>
            <a:r>
              <a:rPr lang="es-ES" dirty="0"/>
              <a:t>*</a:t>
            </a:r>
          </a:p>
        </p:txBody>
      </p:sp>
      <p:sp>
        <p:nvSpPr>
          <p:cNvPr id="35" name="CuadroTexto 34">
            <a:extLst>
              <a:ext uri="{FF2B5EF4-FFF2-40B4-BE49-F238E27FC236}">
                <a16:creationId xmlns:a16="http://schemas.microsoft.com/office/drawing/2014/main" id="{088A3FAD-1771-40B9-A4C4-B61EDBD9E42A}"/>
              </a:ext>
            </a:extLst>
          </p:cNvPr>
          <p:cNvSpPr txBox="1"/>
          <p:nvPr/>
        </p:nvSpPr>
        <p:spPr>
          <a:xfrm>
            <a:off x="398675" y="5924922"/>
            <a:ext cx="5391776" cy="276999"/>
          </a:xfrm>
          <a:prstGeom prst="rect">
            <a:avLst/>
          </a:prstGeom>
          <a:noFill/>
        </p:spPr>
        <p:txBody>
          <a:bodyPr wrap="square" rtlCol="0">
            <a:spAutoFit/>
          </a:bodyPr>
          <a:lstStyle/>
          <a:p>
            <a:r>
              <a:rPr lang="es-ES" sz="1200" dirty="0"/>
              <a:t>* Nombre provisional</a:t>
            </a:r>
          </a:p>
        </p:txBody>
      </p:sp>
    </p:spTree>
    <p:extLst>
      <p:ext uri="{BB962C8B-B14F-4D97-AF65-F5344CB8AC3E}">
        <p14:creationId xmlns:p14="http://schemas.microsoft.com/office/powerpoint/2010/main" val="121554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p:bldP spid="33" grpId="0" animBg="1"/>
      <p:bldP spid="34"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108201" y="441478"/>
            <a:ext cx="4424876"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2. VALIDACIÓN CÓDIGO</a:t>
            </a:r>
            <a:endParaRPr lang="es-ES" sz="2800" dirty="0">
              <a:latin typeface="Times New Roman" panose="02020603050405020304" pitchFamily="18" charset="0"/>
              <a:cs typeface="Times New Roman" panose="02020603050405020304" pitchFamily="18" charset="0"/>
            </a:endParaRPr>
          </a:p>
        </p:txBody>
      </p:sp>
      <p:sp>
        <p:nvSpPr>
          <p:cNvPr id="44" name="CuadroTexto 43">
            <a:extLst>
              <a:ext uri="{FF2B5EF4-FFF2-40B4-BE49-F238E27FC236}">
                <a16:creationId xmlns:a16="http://schemas.microsoft.com/office/drawing/2014/main" id="{AC1FF0F7-33EE-42FE-BCD2-6A0A4036E6A9}"/>
              </a:ext>
            </a:extLst>
          </p:cNvPr>
          <p:cNvSpPr txBox="1"/>
          <p:nvPr/>
        </p:nvSpPr>
        <p:spPr>
          <a:xfrm>
            <a:off x="495300" y="1133475"/>
            <a:ext cx="3674236" cy="369332"/>
          </a:xfrm>
          <a:prstGeom prst="rect">
            <a:avLst/>
          </a:prstGeom>
          <a:noFill/>
        </p:spPr>
        <p:txBody>
          <a:bodyPr wrap="square" rtlCol="0">
            <a:spAutoFit/>
          </a:bodyPr>
          <a:lstStyle/>
          <a:p>
            <a:r>
              <a:rPr lang="es-ES" dirty="0"/>
              <a:t>b) Configuración del caso</a:t>
            </a:r>
          </a:p>
        </p:txBody>
      </p:sp>
      <p:pic>
        <p:nvPicPr>
          <p:cNvPr id="4" name="Imagen 3">
            <a:extLst>
              <a:ext uri="{FF2B5EF4-FFF2-40B4-BE49-F238E27FC236}">
                <a16:creationId xmlns:a16="http://schemas.microsoft.com/office/drawing/2014/main" id="{E10AC49F-3B47-48D2-A1A4-8EC9E98266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8873" y="1196583"/>
            <a:ext cx="5468123" cy="5087122"/>
          </a:xfrm>
          <a:prstGeom prst="rect">
            <a:avLst/>
          </a:prstGeom>
        </p:spPr>
      </p:pic>
      <p:sp>
        <p:nvSpPr>
          <p:cNvPr id="5" name="CuadroTexto 4">
            <a:extLst>
              <a:ext uri="{FF2B5EF4-FFF2-40B4-BE49-F238E27FC236}">
                <a16:creationId xmlns:a16="http://schemas.microsoft.com/office/drawing/2014/main" id="{28CB97D3-FA4B-455D-9CB8-93220E0B779A}"/>
              </a:ext>
            </a:extLst>
          </p:cNvPr>
          <p:cNvSpPr txBox="1"/>
          <p:nvPr/>
        </p:nvSpPr>
        <p:spPr>
          <a:xfrm>
            <a:off x="4059226" y="1705713"/>
            <a:ext cx="653384" cy="369332"/>
          </a:xfrm>
          <a:prstGeom prst="rect">
            <a:avLst/>
          </a:prstGeom>
          <a:noFill/>
        </p:spPr>
        <p:txBody>
          <a:bodyPr wrap="none" rtlCol="0">
            <a:spAutoFit/>
          </a:bodyPr>
          <a:lstStyle/>
          <a:p>
            <a:r>
              <a:rPr lang="es-ES" dirty="0" err="1"/>
              <a:t>walls</a:t>
            </a:r>
            <a:endParaRPr lang="es-ES" dirty="0"/>
          </a:p>
        </p:txBody>
      </p:sp>
      <p:sp>
        <p:nvSpPr>
          <p:cNvPr id="6" name="CuadroTexto 5">
            <a:extLst>
              <a:ext uri="{FF2B5EF4-FFF2-40B4-BE49-F238E27FC236}">
                <a16:creationId xmlns:a16="http://schemas.microsoft.com/office/drawing/2014/main" id="{29552F49-1216-4246-BBB5-510E7EA1CC20}"/>
              </a:ext>
            </a:extLst>
          </p:cNvPr>
          <p:cNvSpPr txBox="1"/>
          <p:nvPr/>
        </p:nvSpPr>
        <p:spPr>
          <a:xfrm>
            <a:off x="2010372" y="4787175"/>
            <a:ext cx="1087734" cy="369332"/>
          </a:xfrm>
          <a:prstGeom prst="rect">
            <a:avLst/>
          </a:prstGeom>
          <a:noFill/>
        </p:spPr>
        <p:txBody>
          <a:bodyPr wrap="none" rtlCol="0">
            <a:spAutoFit/>
          </a:bodyPr>
          <a:lstStyle/>
          <a:p>
            <a:r>
              <a:rPr lang="es-ES" dirty="0" err="1"/>
              <a:t>frontBack</a:t>
            </a:r>
            <a:endParaRPr lang="es-ES" dirty="0"/>
          </a:p>
        </p:txBody>
      </p:sp>
      <p:sp>
        <p:nvSpPr>
          <p:cNvPr id="7" name="CuadroTexto 6">
            <a:extLst>
              <a:ext uri="{FF2B5EF4-FFF2-40B4-BE49-F238E27FC236}">
                <a16:creationId xmlns:a16="http://schemas.microsoft.com/office/drawing/2014/main" id="{BAD1CF48-5782-422A-B3C9-BB9B74C7DD51}"/>
              </a:ext>
            </a:extLst>
          </p:cNvPr>
          <p:cNvSpPr txBox="1"/>
          <p:nvPr/>
        </p:nvSpPr>
        <p:spPr>
          <a:xfrm>
            <a:off x="5531997" y="3389737"/>
            <a:ext cx="749308" cy="369332"/>
          </a:xfrm>
          <a:prstGeom prst="rect">
            <a:avLst/>
          </a:prstGeom>
          <a:noFill/>
        </p:spPr>
        <p:txBody>
          <a:bodyPr wrap="none" rtlCol="0">
            <a:spAutoFit/>
          </a:bodyPr>
          <a:lstStyle/>
          <a:p>
            <a:r>
              <a:rPr lang="es-ES" dirty="0"/>
              <a:t>outlet</a:t>
            </a:r>
          </a:p>
        </p:txBody>
      </p:sp>
      <p:sp>
        <p:nvSpPr>
          <p:cNvPr id="8" name="CuadroTexto 7">
            <a:extLst>
              <a:ext uri="{FF2B5EF4-FFF2-40B4-BE49-F238E27FC236}">
                <a16:creationId xmlns:a16="http://schemas.microsoft.com/office/drawing/2014/main" id="{3073CC64-1809-4527-A84B-A4303DDFDCBC}"/>
              </a:ext>
            </a:extLst>
          </p:cNvPr>
          <p:cNvSpPr txBox="1"/>
          <p:nvPr/>
        </p:nvSpPr>
        <p:spPr>
          <a:xfrm>
            <a:off x="441940" y="1373036"/>
            <a:ext cx="603435" cy="369332"/>
          </a:xfrm>
          <a:prstGeom prst="rect">
            <a:avLst/>
          </a:prstGeom>
          <a:noFill/>
        </p:spPr>
        <p:txBody>
          <a:bodyPr wrap="none" rtlCol="0">
            <a:spAutoFit/>
          </a:bodyPr>
          <a:lstStyle/>
          <a:p>
            <a:r>
              <a:rPr lang="es-ES" dirty="0" err="1"/>
              <a:t>inlet</a:t>
            </a:r>
            <a:endParaRPr lang="es-ES" dirty="0"/>
          </a:p>
        </p:txBody>
      </p:sp>
      <p:sp>
        <p:nvSpPr>
          <p:cNvPr id="10" name="CuadroTexto 9">
            <a:extLst>
              <a:ext uri="{FF2B5EF4-FFF2-40B4-BE49-F238E27FC236}">
                <a16:creationId xmlns:a16="http://schemas.microsoft.com/office/drawing/2014/main" id="{DD512840-49C4-4575-9948-5B63564C7671}"/>
              </a:ext>
            </a:extLst>
          </p:cNvPr>
          <p:cNvSpPr txBox="1"/>
          <p:nvPr/>
        </p:nvSpPr>
        <p:spPr>
          <a:xfrm rot="1830311">
            <a:off x="1487224" y="2647695"/>
            <a:ext cx="1523170" cy="307777"/>
          </a:xfrm>
          <a:prstGeom prst="rect">
            <a:avLst/>
          </a:prstGeom>
          <a:noFill/>
        </p:spPr>
        <p:txBody>
          <a:bodyPr wrap="square" rtlCol="0">
            <a:spAutoFit/>
          </a:bodyPr>
          <a:lstStyle/>
          <a:p>
            <a:r>
              <a:rPr lang="es-ES" sz="1400" dirty="0"/>
              <a:t>R = 0.02 mm</a:t>
            </a:r>
          </a:p>
        </p:txBody>
      </p:sp>
      <p:sp>
        <p:nvSpPr>
          <p:cNvPr id="15" name="CuadroTexto 14">
            <a:extLst>
              <a:ext uri="{FF2B5EF4-FFF2-40B4-BE49-F238E27FC236}">
                <a16:creationId xmlns:a16="http://schemas.microsoft.com/office/drawing/2014/main" id="{7FFC5D05-5DE4-4FBF-8D79-06BC4DEEBD5F}"/>
              </a:ext>
            </a:extLst>
          </p:cNvPr>
          <p:cNvSpPr txBox="1"/>
          <p:nvPr/>
        </p:nvSpPr>
        <p:spPr>
          <a:xfrm rot="2080811">
            <a:off x="1393643" y="3883079"/>
            <a:ext cx="1549396" cy="369332"/>
          </a:xfrm>
          <a:prstGeom prst="rect">
            <a:avLst/>
          </a:prstGeom>
          <a:noFill/>
        </p:spPr>
        <p:txBody>
          <a:bodyPr wrap="square" rtlCol="0">
            <a:spAutoFit/>
          </a:bodyPr>
          <a:lstStyle/>
          <a:p>
            <a:r>
              <a:rPr lang="es-ES" dirty="0"/>
              <a:t>5 mm</a:t>
            </a:r>
          </a:p>
        </p:txBody>
      </p:sp>
      <p:sp>
        <p:nvSpPr>
          <p:cNvPr id="28" name="CuadroTexto 27">
            <a:extLst>
              <a:ext uri="{FF2B5EF4-FFF2-40B4-BE49-F238E27FC236}">
                <a16:creationId xmlns:a16="http://schemas.microsoft.com/office/drawing/2014/main" id="{5CF4B923-7FCF-45BA-B2B8-5D0AB824AD2E}"/>
              </a:ext>
            </a:extLst>
          </p:cNvPr>
          <p:cNvSpPr txBox="1"/>
          <p:nvPr/>
        </p:nvSpPr>
        <p:spPr>
          <a:xfrm rot="1916600">
            <a:off x="3535449" y="5154644"/>
            <a:ext cx="1549396" cy="369332"/>
          </a:xfrm>
          <a:prstGeom prst="rect">
            <a:avLst/>
          </a:prstGeom>
          <a:noFill/>
        </p:spPr>
        <p:txBody>
          <a:bodyPr wrap="square" rtlCol="0">
            <a:spAutoFit/>
          </a:bodyPr>
          <a:lstStyle/>
          <a:p>
            <a:r>
              <a:rPr lang="es-ES" dirty="0"/>
              <a:t>10 mm</a:t>
            </a:r>
          </a:p>
        </p:txBody>
      </p:sp>
      <p:sp>
        <p:nvSpPr>
          <p:cNvPr id="29" name="CuadroTexto 28">
            <a:extLst>
              <a:ext uri="{FF2B5EF4-FFF2-40B4-BE49-F238E27FC236}">
                <a16:creationId xmlns:a16="http://schemas.microsoft.com/office/drawing/2014/main" id="{532BF3C8-9E0B-4D10-AF1B-6F1869D96E6A}"/>
              </a:ext>
            </a:extLst>
          </p:cNvPr>
          <p:cNvSpPr txBox="1"/>
          <p:nvPr/>
        </p:nvSpPr>
        <p:spPr>
          <a:xfrm rot="16200000">
            <a:off x="5243590" y="4619235"/>
            <a:ext cx="1549396" cy="369332"/>
          </a:xfrm>
          <a:prstGeom prst="rect">
            <a:avLst/>
          </a:prstGeom>
          <a:noFill/>
        </p:spPr>
        <p:txBody>
          <a:bodyPr wrap="square" rtlCol="0">
            <a:spAutoFit/>
          </a:bodyPr>
          <a:lstStyle/>
          <a:p>
            <a:r>
              <a:rPr lang="es-ES" dirty="0"/>
              <a:t>5 mm</a:t>
            </a:r>
          </a:p>
        </p:txBody>
      </p:sp>
      <p:sp>
        <p:nvSpPr>
          <p:cNvPr id="16" name="CuadroTexto 15">
            <a:extLst>
              <a:ext uri="{FF2B5EF4-FFF2-40B4-BE49-F238E27FC236}">
                <a16:creationId xmlns:a16="http://schemas.microsoft.com/office/drawing/2014/main" id="{00B8BCCC-F91A-4614-9C53-D19E2465A55E}"/>
              </a:ext>
            </a:extLst>
          </p:cNvPr>
          <p:cNvSpPr txBox="1"/>
          <p:nvPr/>
        </p:nvSpPr>
        <p:spPr>
          <a:xfrm rot="1650077" flipH="1">
            <a:off x="3174175" y="2355634"/>
            <a:ext cx="1260574" cy="369332"/>
          </a:xfrm>
          <a:prstGeom prst="rect">
            <a:avLst/>
          </a:prstGeom>
          <a:noFill/>
        </p:spPr>
        <p:txBody>
          <a:bodyPr wrap="square" rtlCol="0">
            <a:spAutoFit/>
          </a:bodyPr>
          <a:lstStyle/>
          <a:p>
            <a:r>
              <a:rPr lang="es-ES" dirty="0"/>
              <a:t>1 mm</a:t>
            </a:r>
          </a:p>
        </p:txBody>
      </p:sp>
      <p:graphicFrame>
        <p:nvGraphicFramePr>
          <p:cNvPr id="17" name="Tabla 16">
            <a:extLst>
              <a:ext uri="{FF2B5EF4-FFF2-40B4-BE49-F238E27FC236}">
                <a16:creationId xmlns:a16="http://schemas.microsoft.com/office/drawing/2014/main" id="{9FCA2581-E593-48A3-8655-BF555D4AAAB7}"/>
              </a:ext>
            </a:extLst>
          </p:cNvPr>
          <p:cNvGraphicFramePr>
            <a:graphicFrameLocks noGrp="1"/>
          </p:cNvGraphicFramePr>
          <p:nvPr>
            <p:extLst>
              <p:ext uri="{D42A27DB-BD31-4B8C-83A1-F6EECF244321}">
                <p14:modId xmlns:p14="http://schemas.microsoft.com/office/powerpoint/2010/main" val="341454231"/>
              </p:ext>
            </p:extLst>
          </p:nvPr>
        </p:nvGraphicFramePr>
        <p:xfrm>
          <a:off x="5010150" y="1473345"/>
          <a:ext cx="3763235" cy="1854200"/>
        </p:xfrm>
        <a:graphic>
          <a:graphicData uri="http://schemas.openxmlformats.org/drawingml/2006/table">
            <a:tbl>
              <a:tblPr firstRow="1" bandRow="1">
                <a:tableStyleId>{3B4B98B0-60AC-42C2-AFA5-B58CD77FA1E5}</a:tableStyleId>
              </a:tblPr>
              <a:tblGrid>
                <a:gridCol w="1461024">
                  <a:extLst>
                    <a:ext uri="{9D8B030D-6E8A-4147-A177-3AD203B41FA5}">
                      <a16:colId xmlns:a16="http://schemas.microsoft.com/office/drawing/2014/main" val="3424576913"/>
                    </a:ext>
                  </a:extLst>
                </a:gridCol>
                <a:gridCol w="1136350">
                  <a:extLst>
                    <a:ext uri="{9D8B030D-6E8A-4147-A177-3AD203B41FA5}">
                      <a16:colId xmlns:a16="http://schemas.microsoft.com/office/drawing/2014/main" val="4143797539"/>
                    </a:ext>
                  </a:extLst>
                </a:gridCol>
                <a:gridCol w="1165861">
                  <a:extLst>
                    <a:ext uri="{9D8B030D-6E8A-4147-A177-3AD203B41FA5}">
                      <a16:colId xmlns:a16="http://schemas.microsoft.com/office/drawing/2014/main" val="473832089"/>
                    </a:ext>
                  </a:extLst>
                </a:gridCol>
              </a:tblGrid>
              <a:tr h="370840">
                <a:tc>
                  <a:txBody>
                    <a:bodyPr/>
                    <a:lstStyle/>
                    <a:p>
                      <a:endParaRPr lang="es-ES" dirty="0"/>
                    </a:p>
                  </a:txBody>
                  <a:tcPr/>
                </a:tc>
                <a:tc>
                  <a:txBody>
                    <a:bodyPr/>
                    <a:lstStyle/>
                    <a:p>
                      <a:r>
                        <a:rPr lang="es-ES" dirty="0" err="1"/>
                        <a:t>Throttle</a:t>
                      </a:r>
                      <a:r>
                        <a:rPr lang="es-ES" dirty="0"/>
                        <a:t> J</a:t>
                      </a:r>
                    </a:p>
                  </a:txBody>
                  <a:tcPr/>
                </a:tc>
                <a:tc>
                  <a:txBody>
                    <a:bodyPr/>
                    <a:lstStyle/>
                    <a:p>
                      <a:r>
                        <a:rPr lang="es-ES" dirty="0" err="1"/>
                        <a:t>Throttle</a:t>
                      </a:r>
                      <a:r>
                        <a:rPr lang="es-ES" dirty="0"/>
                        <a:t> U</a:t>
                      </a:r>
                    </a:p>
                  </a:txBody>
                  <a:tcPr/>
                </a:tc>
                <a:extLst>
                  <a:ext uri="{0D108BD9-81ED-4DB2-BD59-A6C34878D82A}">
                    <a16:rowId xmlns:a16="http://schemas.microsoft.com/office/drawing/2014/main" val="1087725846"/>
                  </a:ext>
                </a:extLst>
              </a:tr>
              <a:tr h="370840">
                <a:tc>
                  <a:txBody>
                    <a:bodyPr/>
                    <a:lstStyle/>
                    <a:p>
                      <a:r>
                        <a:rPr lang="es-ES" dirty="0"/>
                        <a:t>R acuerdo</a:t>
                      </a:r>
                    </a:p>
                  </a:txBody>
                  <a:tcPr/>
                </a:tc>
                <a:tc>
                  <a:txBody>
                    <a:bodyPr/>
                    <a:lstStyle/>
                    <a:p>
                      <a:pPr algn="ctr"/>
                      <a:r>
                        <a:rPr lang="es-ES" dirty="0"/>
                        <a:t>0.02 mm</a:t>
                      </a:r>
                    </a:p>
                  </a:txBody>
                  <a:tcPr/>
                </a:tc>
                <a:tc>
                  <a:txBody>
                    <a:bodyPr/>
                    <a:lstStyle/>
                    <a:p>
                      <a:pPr algn="ctr"/>
                      <a:r>
                        <a:rPr lang="es-ES" dirty="0"/>
                        <a:t>0.02 mm</a:t>
                      </a:r>
                    </a:p>
                  </a:txBody>
                  <a:tcPr/>
                </a:tc>
                <a:extLst>
                  <a:ext uri="{0D108BD9-81ED-4DB2-BD59-A6C34878D82A}">
                    <a16:rowId xmlns:a16="http://schemas.microsoft.com/office/drawing/2014/main" val="2138170924"/>
                  </a:ext>
                </a:extLst>
              </a:tr>
              <a:tr h="370840">
                <a:tc>
                  <a:txBody>
                    <a:bodyPr/>
                    <a:lstStyle/>
                    <a:p>
                      <a:r>
                        <a:rPr lang="el-GR" dirty="0"/>
                        <a:t>Φ</a:t>
                      </a:r>
                      <a:r>
                        <a:rPr lang="es-ES" dirty="0"/>
                        <a:t> entrada</a:t>
                      </a:r>
                    </a:p>
                  </a:txBody>
                  <a:tcPr/>
                </a:tc>
                <a:tc>
                  <a:txBody>
                    <a:bodyPr/>
                    <a:lstStyle/>
                    <a:p>
                      <a:pPr algn="ctr"/>
                      <a:r>
                        <a:rPr lang="es-ES" dirty="0"/>
                        <a:t>0.301 mm</a:t>
                      </a:r>
                    </a:p>
                  </a:txBody>
                  <a:tcPr/>
                </a:tc>
                <a:tc>
                  <a:txBody>
                    <a:bodyPr/>
                    <a:lstStyle/>
                    <a:p>
                      <a:pPr algn="ctr"/>
                      <a:r>
                        <a:rPr lang="es-ES" dirty="0"/>
                        <a:t>0.301 mm</a:t>
                      </a:r>
                    </a:p>
                  </a:txBody>
                  <a:tcPr/>
                </a:tc>
                <a:extLst>
                  <a:ext uri="{0D108BD9-81ED-4DB2-BD59-A6C34878D82A}">
                    <a16:rowId xmlns:a16="http://schemas.microsoft.com/office/drawing/2014/main" val="20299508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Φ</a:t>
                      </a:r>
                      <a:r>
                        <a:rPr lang="es-ES" dirty="0"/>
                        <a:t> salida</a:t>
                      </a:r>
                    </a:p>
                  </a:txBody>
                  <a:tcPr/>
                </a:tc>
                <a:tc>
                  <a:txBody>
                    <a:bodyPr/>
                    <a:lstStyle/>
                    <a:p>
                      <a:pPr algn="ctr"/>
                      <a:r>
                        <a:rPr lang="es-ES" dirty="0"/>
                        <a:t>0.301 mm</a:t>
                      </a:r>
                    </a:p>
                  </a:txBody>
                  <a:tcPr/>
                </a:tc>
                <a:tc>
                  <a:txBody>
                    <a:bodyPr/>
                    <a:lstStyle/>
                    <a:p>
                      <a:pPr algn="ctr"/>
                      <a:r>
                        <a:rPr lang="es-ES" dirty="0"/>
                        <a:t>0.285 mm</a:t>
                      </a:r>
                    </a:p>
                  </a:txBody>
                  <a:tcPr/>
                </a:tc>
                <a:extLst>
                  <a:ext uri="{0D108BD9-81ED-4DB2-BD59-A6C34878D82A}">
                    <a16:rowId xmlns:a16="http://schemas.microsoft.com/office/drawing/2014/main" val="222242544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Contracción</a:t>
                      </a:r>
                    </a:p>
                  </a:txBody>
                  <a:tcPr/>
                </a:tc>
                <a:tc>
                  <a:txBody>
                    <a:bodyPr/>
                    <a:lstStyle/>
                    <a:p>
                      <a:pPr algn="ctr"/>
                      <a:r>
                        <a:rPr lang="es-ES" dirty="0"/>
                        <a:t>0 %</a:t>
                      </a:r>
                    </a:p>
                  </a:txBody>
                  <a:tcPr/>
                </a:tc>
                <a:tc>
                  <a:txBody>
                    <a:bodyPr/>
                    <a:lstStyle/>
                    <a:p>
                      <a:pPr algn="ctr"/>
                      <a:r>
                        <a:rPr lang="es-ES" dirty="0"/>
                        <a:t>5 %</a:t>
                      </a:r>
                    </a:p>
                  </a:txBody>
                  <a:tcPr/>
                </a:tc>
                <a:extLst>
                  <a:ext uri="{0D108BD9-81ED-4DB2-BD59-A6C34878D82A}">
                    <a16:rowId xmlns:a16="http://schemas.microsoft.com/office/drawing/2014/main" val="2058191655"/>
                  </a:ext>
                </a:extLst>
              </a:tr>
            </a:tbl>
          </a:graphicData>
        </a:graphic>
      </p:graphicFrame>
      <p:sp>
        <p:nvSpPr>
          <p:cNvPr id="14" name="Marcador de número de diapositiva 13">
            <a:extLst>
              <a:ext uri="{FF2B5EF4-FFF2-40B4-BE49-F238E27FC236}">
                <a16:creationId xmlns:a16="http://schemas.microsoft.com/office/drawing/2014/main" id="{331DAF7F-CECE-4E76-B4E1-124A469DC1AC}"/>
              </a:ext>
            </a:extLst>
          </p:cNvPr>
          <p:cNvSpPr>
            <a:spLocks noGrp="1"/>
          </p:cNvSpPr>
          <p:nvPr>
            <p:ph type="sldNum" sz="quarter" idx="12"/>
          </p:nvPr>
        </p:nvSpPr>
        <p:spPr/>
        <p:txBody>
          <a:bodyPr/>
          <a:lstStyle/>
          <a:p>
            <a:fld id="{E0590AF3-D8D0-4ACD-90C5-4C4A873A3595}" type="slidenum">
              <a:rPr lang="es-ES" smtClean="0"/>
              <a:pPr/>
              <a:t>6</a:t>
            </a:fld>
            <a:r>
              <a:rPr lang="es-ES"/>
              <a:t> de 16</a:t>
            </a:r>
            <a:endParaRPr lang="es-ES" dirty="0"/>
          </a:p>
        </p:txBody>
      </p:sp>
      <p:sp>
        <p:nvSpPr>
          <p:cNvPr id="2" name="CuadroTexto 1">
            <a:extLst>
              <a:ext uri="{FF2B5EF4-FFF2-40B4-BE49-F238E27FC236}">
                <a16:creationId xmlns:a16="http://schemas.microsoft.com/office/drawing/2014/main" id="{BF14623C-8965-44A7-B8C9-45546FF01A32}"/>
              </a:ext>
            </a:extLst>
          </p:cNvPr>
          <p:cNvSpPr txBox="1"/>
          <p:nvPr/>
        </p:nvSpPr>
        <p:spPr>
          <a:xfrm>
            <a:off x="6348738" y="1427291"/>
            <a:ext cx="406400" cy="369332"/>
          </a:xfrm>
          <a:prstGeom prst="rect">
            <a:avLst/>
          </a:prstGeom>
          <a:noFill/>
        </p:spPr>
        <p:txBody>
          <a:bodyPr wrap="square" rtlCol="0">
            <a:spAutoFit/>
          </a:bodyPr>
          <a:lstStyle/>
          <a:p>
            <a:r>
              <a:rPr lang="es-ES" dirty="0"/>
              <a:t>*</a:t>
            </a:r>
          </a:p>
        </p:txBody>
      </p:sp>
      <p:sp>
        <p:nvSpPr>
          <p:cNvPr id="3" name="CuadroTexto 2">
            <a:extLst>
              <a:ext uri="{FF2B5EF4-FFF2-40B4-BE49-F238E27FC236}">
                <a16:creationId xmlns:a16="http://schemas.microsoft.com/office/drawing/2014/main" id="{6D1CFC73-45EB-4D69-B2ED-FF97BF62C7F2}"/>
              </a:ext>
            </a:extLst>
          </p:cNvPr>
          <p:cNvSpPr txBox="1"/>
          <p:nvPr/>
        </p:nvSpPr>
        <p:spPr>
          <a:xfrm>
            <a:off x="279643" y="5794791"/>
            <a:ext cx="8452233" cy="461665"/>
          </a:xfrm>
          <a:prstGeom prst="rect">
            <a:avLst/>
          </a:prstGeom>
          <a:noFill/>
        </p:spPr>
        <p:txBody>
          <a:bodyPr wrap="square" rtlCol="0">
            <a:spAutoFit/>
          </a:bodyPr>
          <a:lstStyle/>
          <a:p>
            <a:r>
              <a:rPr lang="es-ES" sz="1200" dirty="0"/>
              <a:t>* Las geometrías han sido descritas por </a:t>
            </a:r>
            <a:r>
              <a:rPr lang="es-ES" sz="1200" dirty="0" err="1"/>
              <a:t>Winklhofer</a:t>
            </a:r>
            <a:r>
              <a:rPr lang="es-ES" sz="1200" dirty="0"/>
              <a:t> en:  “</a:t>
            </a:r>
            <a:r>
              <a:rPr lang="es-ES" sz="1200" i="1" dirty="0" err="1"/>
              <a:t>Comprehensive</a:t>
            </a:r>
            <a:r>
              <a:rPr lang="es-ES" sz="1200" i="1" dirty="0"/>
              <a:t> </a:t>
            </a:r>
            <a:r>
              <a:rPr lang="es-ES" sz="1200" i="1" dirty="0" err="1"/>
              <a:t>hydraulic</a:t>
            </a:r>
            <a:r>
              <a:rPr lang="es-ES" sz="1200" i="1" dirty="0"/>
              <a:t> and Flow </a:t>
            </a:r>
            <a:r>
              <a:rPr lang="es-ES" sz="1200" i="1" dirty="0" err="1"/>
              <a:t>field</a:t>
            </a:r>
            <a:r>
              <a:rPr lang="es-ES" sz="1200" i="1" dirty="0"/>
              <a:t> </a:t>
            </a:r>
            <a:r>
              <a:rPr lang="es-ES" sz="1200" i="1" dirty="0" err="1"/>
              <a:t>documentation</a:t>
            </a:r>
            <a:r>
              <a:rPr lang="es-ES" sz="1200" i="1" dirty="0"/>
              <a:t> in </a:t>
            </a:r>
            <a:r>
              <a:rPr lang="es-ES" sz="1200" i="1" dirty="0" err="1"/>
              <a:t>model</a:t>
            </a:r>
            <a:r>
              <a:rPr lang="es-ES" sz="1200" i="1" dirty="0"/>
              <a:t> </a:t>
            </a:r>
            <a:r>
              <a:rPr lang="es-ES" sz="1200" i="1" dirty="0" err="1"/>
              <a:t>throttle</a:t>
            </a:r>
            <a:r>
              <a:rPr lang="es-ES" sz="1200" i="1" dirty="0"/>
              <a:t> </a:t>
            </a:r>
            <a:r>
              <a:rPr lang="es-ES" sz="1200" i="1" dirty="0" err="1"/>
              <a:t>experiments</a:t>
            </a:r>
            <a:r>
              <a:rPr lang="es-ES" sz="1200" i="1" dirty="0"/>
              <a:t> </a:t>
            </a:r>
            <a:r>
              <a:rPr lang="es-ES" sz="1200" i="1" dirty="0" err="1"/>
              <a:t>under</a:t>
            </a:r>
            <a:r>
              <a:rPr lang="es-ES" sz="1200" i="1" dirty="0"/>
              <a:t> </a:t>
            </a:r>
            <a:r>
              <a:rPr lang="es-ES" sz="1200" i="1" dirty="0" err="1"/>
              <a:t>cavitation</a:t>
            </a:r>
            <a:r>
              <a:rPr lang="es-ES" sz="1200" i="1" dirty="0"/>
              <a:t> </a:t>
            </a:r>
            <a:r>
              <a:rPr lang="es-ES" sz="1200" i="1" dirty="0" err="1"/>
              <a:t>conditions</a:t>
            </a:r>
            <a:r>
              <a:rPr lang="es-ES" sz="1200" dirty="0"/>
              <a:t>” </a:t>
            </a:r>
          </a:p>
        </p:txBody>
      </p:sp>
    </p:spTree>
    <p:extLst>
      <p:ext uri="{BB962C8B-B14F-4D97-AF65-F5344CB8AC3E}">
        <p14:creationId xmlns:p14="http://schemas.microsoft.com/office/powerpoint/2010/main" val="37192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108201" y="441478"/>
            <a:ext cx="4424876"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2. VALIDACIÓN CÓDIGO</a:t>
            </a:r>
            <a:endParaRPr lang="es-ES" sz="2800" dirty="0">
              <a:latin typeface="Times New Roman" panose="02020603050405020304" pitchFamily="18" charset="0"/>
              <a:cs typeface="Times New Roman" panose="02020603050405020304" pitchFamily="18" charset="0"/>
            </a:endParaRPr>
          </a:p>
        </p:txBody>
      </p:sp>
      <p:pic>
        <p:nvPicPr>
          <p:cNvPr id="36" name="Imagen 35">
            <a:extLst>
              <a:ext uri="{FF2B5EF4-FFF2-40B4-BE49-F238E27FC236}">
                <a16:creationId xmlns:a16="http://schemas.microsoft.com/office/drawing/2014/main" id="{B2E740A8-FBC5-446C-8CC5-6A667C6E1B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1530" y="1171941"/>
            <a:ext cx="4038600" cy="2641234"/>
          </a:xfrm>
          <a:prstGeom prst="rect">
            <a:avLst/>
          </a:prstGeom>
        </p:spPr>
      </p:pic>
      <p:sp>
        <p:nvSpPr>
          <p:cNvPr id="39" name="Rectángulo 38">
            <a:extLst>
              <a:ext uri="{FF2B5EF4-FFF2-40B4-BE49-F238E27FC236}">
                <a16:creationId xmlns:a16="http://schemas.microsoft.com/office/drawing/2014/main" id="{7625D43F-4232-4EDB-B74A-4EDEC23CAF61}"/>
              </a:ext>
            </a:extLst>
          </p:cNvPr>
          <p:cNvSpPr/>
          <p:nvPr/>
        </p:nvSpPr>
        <p:spPr>
          <a:xfrm>
            <a:off x="1447800" y="2270125"/>
            <a:ext cx="485775" cy="428625"/>
          </a:xfrm>
          <a:prstGeom prst="rect">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CuadroTexto 43">
            <a:extLst>
              <a:ext uri="{FF2B5EF4-FFF2-40B4-BE49-F238E27FC236}">
                <a16:creationId xmlns:a16="http://schemas.microsoft.com/office/drawing/2014/main" id="{AC1FF0F7-33EE-42FE-BCD2-6A0A4036E6A9}"/>
              </a:ext>
            </a:extLst>
          </p:cNvPr>
          <p:cNvSpPr txBox="1"/>
          <p:nvPr/>
        </p:nvSpPr>
        <p:spPr>
          <a:xfrm>
            <a:off x="495300" y="1126092"/>
            <a:ext cx="3674236" cy="369332"/>
          </a:xfrm>
          <a:prstGeom prst="rect">
            <a:avLst/>
          </a:prstGeom>
          <a:noFill/>
        </p:spPr>
        <p:txBody>
          <a:bodyPr wrap="square" rtlCol="0">
            <a:spAutoFit/>
          </a:bodyPr>
          <a:lstStyle/>
          <a:p>
            <a:r>
              <a:rPr lang="es-ES" dirty="0"/>
              <a:t>a) Configuración del caso</a:t>
            </a:r>
          </a:p>
        </p:txBody>
      </p:sp>
      <p:sp>
        <p:nvSpPr>
          <p:cNvPr id="4" name="Marcador de número de diapositiva 3">
            <a:extLst>
              <a:ext uri="{FF2B5EF4-FFF2-40B4-BE49-F238E27FC236}">
                <a16:creationId xmlns:a16="http://schemas.microsoft.com/office/drawing/2014/main" id="{AD871772-BDED-475B-8A1B-5D200A43748C}"/>
              </a:ext>
            </a:extLst>
          </p:cNvPr>
          <p:cNvSpPr>
            <a:spLocks noGrp="1"/>
          </p:cNvSpPr>
          <p:nvPr>
            <p:ph type="sldNum" sz="quarter" idx="12"/>
          </p:nvPr>
        </p:nvSpPr>
        <p:spPr/>
        <p:txBody>
          <a:bodyPr/>
          <a:lstStyle/>
          <a:p>
            <a:fld id="{E0590AF3-D8D0-4ACD-90C5-4C4A873A3595}" type="slidenum">
              <a:rPr lang="es-ES" smtClean="0"/>
              <a:pPr/>
              <a:t>7</a:t>
            </a:fld>
            <a:r>
              <a:rPr lang="es-ES"/>
              <a:t> de 16</a:t>
            </a:r>
            <a:endParaRPr lang="es-ES" dirty="0"/>
          </a:p>
        </p:txBody>
      </p:sp>
      <p:pic>
        <p:nvPicPr>
          <p:cNvPr id="8" name="Imagen 7">
            <a:extLst>
              <a:ext uri="{FF2B5EF4-FFF2-40B4-BE49-F238E27FC236}">
                <a16:creationId xmlns:a16="http://schemas.microsoft.com/office/drawing/2014/main" id="{7BFE5932-D8C6-4410-84AA-049EB299634C}"/>
              </a:ext>
            </a:extLst>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711626" y="1452203"/>
            <a:ext cx="3873392" cy="2130038"/>
          </a:xfrm>
          <a:prstGeom prst="rect">
            <a:avLst/>
          </a:prstGeom>
        </p:spPr>
      </p:pic>
      <p:sp>
        <p:nvSpPr>
          <p:cNvPr id="33" name="Rectángulo 32">
            <a:extLst>
              <a:ext uri="{FF2B5EF4-FFF2-40B4-BE49-F238E27FC236}">
                <a16:creationId xmlns:a16="http://schemas.microsoft.com/office/drawing/2014/main" id="{2841640D-B885-4085-83D2-7A3F9CF44194}"/>
              </a:ext>
            </a:extLst>
          </p:cNvPr>
          <p:cNvSpPr/>
          <p:nvPr/>
        </p:nvSpPr>
        <p:spPr>
          <a:xfrm>
            <a:off x="5744813" y="1275296"/>
            <a:ext cx="1807018" cy="333741"/>
          </a:xfrm>
          <a:prstGeom prst="rect">
            <a:avLst/>
          </a:prstGeom>
          <a:solidFill>
            <a:schemeClr val="accent5">
              <a:lumMod val="40000"/>
              <a:lumOff val="60000"/>
            </a:schemeClr>
          </a:solidFill>
          <a:ln w="28575">
            <a:solidFill>
              <a:srgbClr val="0033CC"/>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 sz="2000" b="1" dirty="0"/>
              <a:t>THROTTLE J</a:t>
            </a:r>
          </a:p>
        </p:txBody>
      </p:sp>
      <p:sp>
        <p:nvSpPr>
          <p:cNvPr id="34" name="Rectángulo 33">
            <a:extLst>
              <a:ext uri="{FF2B5EF4-FFF2-40B4-BE49-F238E27FC236}">
                <a16:creationId xmlns:a16="http://schemas.microsoft.com/office/drawing/2014/main" id="{BD2941CD-59C6-4157-A82D-E9BD523E4D02}"/>
              </a:ext>
            </a:extLst>
          </p:cNvPr>
          <p:cNvSpPr/>
          <p:nvPr/>
        </p:nvSpPr>
        <p:spPr>
          <a:xfrm>
            <a:off x="5748500" y="3862029"/>
            <a:ext cx="1807018" cy="333741"/>
          </a:xfrm>
          <a:prstGeom prst="rect">
            <a:avLst/>
          </a:prstGeom>
          <a:solidFill>
            <a:schemeClr val="accent5">
              <a:lumMod val="40000"/>
              <a:lumOff val="60000"/>
            </a:schemeClr>
          </a:solidFill>
          <a:ln w="28575">
            <a:solidFill>
              <a:srgbClr val="0033CC"/>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 sz="2000" b="1" dirty="0"/>
              <a:t>THROTTLE U</a:t>
            </a:r>
          </a:p>
        </p:txBody>
      </p:sp>
      <p:sp>
        <p:nvSpPr>
          <p:cNvPr id="35" name="Marcador de contenido 2">
            <a:extLst>
              <a:ext uri="{FF2B5EF4-FFF2-40B4-BE49-F238E27FC236}">
                <a16:creationId xmlns:a16="http://schemas.microsoft.com/office/drawing/2014/main" id="{705ECDC7-D992-4A85-BF04-C0C4D647F087}"/>
              </a:ext>
            </a:extLst>
          </p:cNvPr>
          <p:cNvSpPr txBox="1">
            <a:spLocks/>
          </p:cNvSpPr>
          <p:nvPr/>
        </p:nvSpPr>
        <p:spPr>
          <a:xfrm>
            <a:off x="271530" y="3602160"/>
            <a:ext cx="4227899" cy="229407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t>Máx. </a:t>
            </a:r>
            <a:r>
              <a:rPr lang="es-ES" sz="2000" dirty="0" err="1"/>
              <a:t>Aspect</a:t>
            </a:r>
            <a:r>
              <a:rPr lang="es-ES" sz="2000" dirty="0"/>
              <a:t> Ratio: 92,70</a:t>
            </a:r>
          </a:p>
          <a:p>
            <a:r>
              <a:rPr lang="es-ES" sz="2000" dirty="0"/>
              <a:t>Mín. tamaño elemento: 8,49·10</a:t>
            </a:r>
            <a:r>
              <a:rPr lang="es-ES" sz="2000" baseline="30000" dirty="0"/>
              <a:t>-11</a:t>
            </a:r>
          </a:p>
          <a:p>
            <a:r>
              <a:rPr lang="es-ES" sz="2000" dirty="0"/>
              <a:t>Máx. tamaño elemento: 8,66·10</a:t>
            </a:r>
            <a:r>
              <a:rPr lang="es-ES" sz="2000" baseline="30000" dirty="0"/>
              <a:t>-8</a:t>
            </a:r>
            <a:endParaRPr lang="es-ES" sz="2000" dirty="0"/>
          </a:p>
          <a:p>
            <a:r>
              <a:rPr lang="es-ES" sz="2000" dirty="0"/>
              <a:t>Máx. no-ortogonalidad: 37,44</a:t>
            </a:r>
          </a:p>
          <a:p>
            <a:r>
              <a:rPr lang="es-ES" sz="2000" dirty="0"/>
              <a:t>Máx. </a:t>
            </a:r>
            <a:r>
              <a:rPr lang="es-ES" sz="2000" dirty="0" err="1"/>
              <a:t>skewness</a:t>
            </a:r>
            <a:r>
              <a:rPr lang="es-ES" sz="2000" dirty="0"/>
              <a:t>: 0,7738</a:t>
            </a:r>
          </a:p>
          <a:p>
            <a:r>
              <a:rPr lang="es-ES" sz="2000" dirty="0"/>
              <a:t>Máx. factor de crecimiento: 1,2</a:t>
            </a:r>
          </a:p>
        </p:txBody>
      </p:sp>
      <p:pic>
        <p:nvPicPr>
          <p:cNvPr id="16" name="Imagen 15">
            <a:extLst>
              <a:ext uri="{FF2B5EF4-FFF2-40B4-BE49-F238E27FC236}">
                <a16:creationId xmlns:a16="http://schemas.microsoft.com/office/drawing/2014/main" id="{0334D7E3-AAFF-4E2C-B5F7-679F3D5D8B1D}"/>
              </a:ext>
            </a:extLst>
          </p:cNvPr>
          <p:cNvPicPr>
            <a:picLocks noChangeAspect="1"/>
          </p:cNvPicPr>
          <p:nvPr/>
        </p:nvPicPr>
        <p:blipFill>
          <a:blip r:embed="rId9" cstate="print">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711626" y="4040767"/>
            <a:ext cx="3873392" cy="2083061"/>
          </a:xfrm>
          <a:prstGeom prst="rect">
            <a:avLst/>
          </a:prstGeom>
        </p:spPr>
      </p:pic>
    </p:spTree>
    <p:extLst>
      <p:ext uri="{BB962C8B-B14F-4D97-AF65-F5344CB8AC3E}">
        <p14:creationId xmlns:p14="http://schemas.microsoft.com/office/powerpoint/2010/main" val="246289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3" grpId="0" animBg="1"/>
      <p:bldP spid="34" grpId="0" animBg="1"/>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108201" y="441478"/>
            <a:ext cx="4424876"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2. VALIDACIÓN CÓDIGO</a:t>
            </a:r>
            <a:endParaRPr lang="es-ES" sz="2800" dirty="0">
              <a:latin typeface="Times New Roman" panose="02020603050405020304" pitchFamily="18" charset="0"/>
              <a:cs typeface="Times New Roman" panose="02020603050405020304" pitchFamily="18" charset="0"/>
            </a:endParaRPr>
          </a:p>
        </p:txBody>
      </p:sp>
      <p:sp>
        <p:nvSpPr>
          <p:cNvPr id="44" name="CuadroTexto 43">
            <a:extLst>
              <a:ext uri="{FF2B5EF4-FFF2-40B4-BE49-F238E27FC236}">
                <a16:creationId xmlns:a16="http://schemas.microsoft.com/office/drawing/2014/main" id="{AC1FF0F7-33EE-42FE-BCD2-6A0A4036E6A9}"/>
              </a:ext>
            </a:extLst>
          </p:cNvPr>
          <p:cNvSpPr txBox="1"/>
          <p:nvPr/>
        </p:nvSpPr>
        <p:spPr>
          <a:xfrm>
            <a:off x="495300" y="1133475"/>
            <a:ext cx="3674236" cy="369332"/>
          </a:xfrm>
          <a:prstGeom prst="rect">
            <a:avLst/>
          </a:prstGeom>
          <a:noFill/>
        </p:spPr>
        <p:txBody>
          <a:bodyPr wrap="square" rtlCol="0">
            <a:spAutoFit/>
          </a:bodyPr>
          <a:lstStyle/>
          <a:p>
            <a:r>
              <a:rPr lang="es-ES" dirty="0"/>
              <a:t>b) Configuración del caso</a:t>
            </a:r>
          </a:p>
        </p:txBody>
      </p:sp>
      <p:graphicFrame>
        <p:nvGraphicFramePr>
          <p:cNvPr id="3" name="Tabla 2">
            <a:extLst>
              <a:ext uri="{FF2B5EF4-FFF2-40B4-BE49-F238E27FC236}">
                <a16:creationId xmlns:a16="http://schemas.microsoft.com/office/drawing/2014/main" id="{147F2BBB-DE38-47B5-BB16-138D09C3EE4E}"/>
              </a:ext>
            </a:extLst>
          </p:cNvPr>
          <p:cNvGraphicFramePr>
            <a:graphicFrameLocks noGrp="1"/>
          </p:cNvGraphicFramePr>
          <p:nvPr>
            <p:extLst>
              <p:ext uri="{D42A27DB-BD31-4B8C-83A1-F6EECF244321}">
                <p14:modId xmlns:p14="http://schemas.microsoft.com/office/powerpoint/2010/main" val="920834308"/>
              </p:ext>
            </p:extLst>
          </p:nvPr>
        </p:nvGraphicFramePr>
        <p:xfrm>
          <a:off x="578476" y="1572742"/>
          <a:ext cx="6096000" cy="2225040"/>
        </p:xfrm>
        <a:graphic>
          <a:graphicData uri="http://schemas.openxmlformats.org/drawingml/2006/table">
            <a:tbl>
              <a:tblPr firstRow="1" bandRow="1">
                <a:tableStyleId>{3B4B98B0-60AC-42C2-AFA5-B58CD77FA1E5}</a:tableStyleId>
              </a:tblPr>
              <a:tblGrid>
                <a:gridCol w="2875722">
                  <a:extLst>
                    <a:ext uri="{9D8B030D-6E8A-4147-A177-3AD203B41FA5}">
                      <a16:colId xmlns:a16="http://schemas.microsoft.com/office/drawing/2014/main" val="2464194624"/>
                    </a:ext>
                  </a:extLst>
                </a:gridCol>
                <a:gridCol w="1696278">
                  <a:extLst>
                    <a:ext uri="{9D8B030D-6E8A-4147-A177-3AD203B41FA5}">
                      <a16:colId xmlns:a16="http://schemas.microsoft.com/office/drawing/2014/main" val="4195067808"/>
                    </a:ext>
                  </a:extLst>
                </a:gridCol>
                <a:gridCol w="1524000">
                  <a:extLst>
                    <a:ext uri="{9D8B030D-6E8A-4147-A177-3AD203B41FA5}">
                      <a16:colId xmlns:a16="http://schemas.microsoft.com/office/drawing/2014/main" val="2689104461"/>
                    </a:ext>
                  </a:extLst>
                </a:gridCol>
              </a:tblGrid>
              <a:tr h="370840">
                <a:tc>
                  <a:txBody>
                    <a:bodyPr/>
                    <a:lstStyle/>
                    <a:p>
                      <a:r>
                        <a:rPr lang="es-ES" dirty="0"/>
                        <a:t>propiedad</a:t>
                      </a:r>
                    </a:p>
                  </a:txBody>
                  <a:tcPr/>
                </a:tc>
                <a:tc>
                  <a:txBody>
                    <a:bodyPr/>
                    <a:lstStyle/>
                    <a:p>
                      <a:pPr algn="ctr"/>
                      <a:r>
                        <a:rPr lang="es-ES" dirty="0"/>
                        <a:t>líquido</a:t>
                      </a:r>
                    </a:p>
                  </a:txBody>
                  <a:tcPr/>
                </a:tc>
                <a:tc>
                  <a:txBody>
                    <a:bodyPr/>
                    <a:lstStyle/>
                    <a:p>
                      <a:pPr algn="ctr"/>
                      <a:r>
                        <a:rPr lang="es-ES" dirty="0"/>
                        <a:t>vapor</a:t>
                      </a:r>
                    </a:p>
                  </a:txBody>
                  <a:tcPr/>
                </a:tc>
                <a:extLst>
                  <a:ext uri="{0D108BD9-81ED-4DB2-BD59-A6C34878D82A}">
                    <a16:rowId xmlns:a16="http://schemas.microsoft.com/office/drawing/2014/main" val="1640034945"/>
                  </a:ext>
                </a:extLst>
              </a:tr>
              <a:tr h="370840">
                <a:tc>
                  <a:txBody>
                    <a:bodyPr/>
                    <a:lstStyle/>
                    <a:p>
                      <a:r>
                        <a:rPr lang="es-ES" dirty="0"/>
                        <a:t>Densidad [kg/m</a:t>
                      </a:r>
                      <a:r>
                        <a:rPr lang="es-ES" baseline="30000" dirty="0"/>
                        <a:t>3</a:t>
                      </a:r>
                      <a:r>
                        <a:rPr lang="es-ES" baseline="0" dirty="0"/>
                        <a:t>]</a:t>
                      </a:r>
                      <a:endParaRPr lang="es-ES" dirty="0"/>
                    </a:p>
                  </a:txBody>
                  <a:tcPr/>
                </a:tc>
                <a:tc>
                  <a:txBody>
                    <a:bodyPr/>
                    <a:lstStyle/>
                    <a:p>
                      <a:pPr algn="ctr"/>
                      <a:r>
                        <a:rPr lang="es-ES" dirty="0"/>
                        <a:t>830</a:t>
                      </a:r>
                    </a:p>
                  </a:txBody>
                  <a:tcPr/>
                </a:tc>
                <a:tc>
                  <a:txBody>
                    <a:bodyPr/>
                    <a:lstStyle/>
                    <a:p>
                      <a:pPr algn="ctr"/>
                      <a:r>
                        <a:rPr lang="es-ES" dirty="0"/>
                        <a:t>0,14</a:t>
                      </a:r>
                    </a:p>
                  </a:txBody>
                  <a:tcPr/>
                </a:tc>
                <a:extLst>
                  <a:ext uri="{0D108BD9-81ED-4DB2-BD59-A6C34878D82A}">
                    <a16:rowId xmlns:a16="http://schemas.microsoft.com/office/drawing/2014/main" val="2303030007"/>
                  </a:ext>
                </a:extLst>
              </a:tr>
              <a:tr h="370840">
                <a:tc>
                  <a:txBody>
                    <a:bodyPr/>
                    <a:lstStyle/>
                    <a:p>
                      <a:r>
                        <a:rPr lang="es-ES" dirty="0"/>
                        <a:t>Viscosidad dinámica [kg/ms]</a:t>
                      </a:r>
                    </a:p>
                  </a:txBody>
                  <a:tcPr/>
                </a:tc>
                <a:tc>
                  <a:txBody>
                    <a:bodyPr/>
                    <a:lstStyle/>
                    <a:p>
                      <a:pPr algn="ctr"/>
                      <a:r>
                        <a:rPr lang="es-ES" dirty="0"/>
                        <a:t>6,5·10</a:t>
                      </a:r>
                      <a:r>
                        <a:rPr lang="es-ES" baseline="30000" dirty="0"/>
                        <a:t>-3</a:t>
                      </a: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5,953·10</a:t>
                      </a:r>
                      <a:r>
                        <a:rPr lang="es-ES" baseline="30000" dirty="0"/>
                        <a:t>-6</a:t>
                      </a:r>
                      <a:endParaRPr lang="es-ES" dirty="0"/>
                    </a:p>
                  </a:txBody>
                  <a:tcPr/>
                </a:tc>
                <a:extLst>
                  <a:ext uri="{0D108BD9-81ED-4DB2-BD59-A6C34878D82A}">
                    <a16:rowId xmlns:a16="http://schemas.microsoft.com/office/drawing/2014/main" val="2919496078"/>
                  </a:ext>
                </a:extLst>
              </a:tr>
              <a:tr h="370840">
                <a:tc>
                  <a:txBody>
                    <a:bodyPr/>
                    <a:lstStyle/>
                    <a:p>
                      <a:r>
                        <a:rPr lang="es-ES" dirty="0"/>
                        <a:t>Viscosidad cinemática [m</a:t>
                      </a:r>
                      <a:r>
                        <a:rPr lang="es-ES" baseline="30000" dirty="0"/>
                        <a:t>2</a:t>
                      </a:r>
                      <a:r>
                        <a:rPr lang="es-ES" baseline="0" dirty="0"/>
                        <a:t>/s]</a:t>
                      </a: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7,831·10</a:t>
                      </a:r>
                      <a:r>
                        <a:rPr lang="es-ES" baseline="30000" dirty="0"/>
                        <a:t>-6</a:t>
                      </a: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4,252·10</a:t>
                      </a:r>
                      <a:r>
                        <a:rPr lang="es-ES" baseline="30000" dirty="0"/>
                        <a:t>-5</a:t>
                      </a:r>
                      <a:endParaRPr lang="es-ES" dirty="0"/>
                    </a:p>
                  </a:txBody>
                  <a:tcPr/>
                </a:tc>
                <a:extLst>
                  <a:ext uri="{0D108BD9-81ED-4DB2-BD59-A6C34878D82A}">
                    <a16:rowId xmlns:a16="http://schemas.microsoft.com/office/drawing/2014/main" val="1317351702"/>
                  </a:ext>
                </a:extLst>
              </a:tr>
              <a:tr h="370840">
                <a:tc>
                  <a:txBody>
                    <a:bodyPr/>
                    <a:lstStyle/>
                    <a:p>
                      <a:r>
                        <a:rPr lang="es-ES" dirty="0"/>
                        <a:t>Compresibilidad [s</a:t>
                      </a:r>
                      <a:r>
                        <a:rPr lang="es-ES" baseline="30000" dirty="0"/>
                        <a:t>2</a:t>
                      </a:r>
                      <a:r>
                        <a:rPr lang="es-ES" baseline="0" dirty="0"/>
                        <a:t>/</a:t>
                      </a:r>
                      <a:r>
                        <a:rPr lang="es-ES" dirty="0"/>
                        <a:t>m</a:t>
                      </a:r>
                      <a:r>
                        <a:rPr lang="es-ES" baseline="30000" dirty="0"/>
                        <a:t>2</a:t>
                      </a:r>
                      <a:r>
                        <a:rPr lang="es-ES" baseline="0" dirty="0"/>
                        <a:t>]</a:t>
                      </a: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5·10</a:t>
                      </a:r>
                      <a:r>
                        <a:rPr lang="es-ES" baseline="30000" dirty="0"/>
                        <a:t>-7</a:t>
                      </a: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2,5·10</a:t>
                      </a:r>
                      <a:r>
                        <a:rPr lang="es-ES" baseline="30000" dirty="0"/>
                        <a:t>-6</a:t>
                      </a:r>
                      <a:endParaRPr lang="es-ES" dirty="0"/>
                    </a:p>
                  </a:txBody>
                  <a:tcPr/>
                </a:tc>
                <a:extLst>
                  <a:ext uri="{0D108BD9-81ED-4DB2-BD59-A6C34878D82A}">
                    <a16:rowId xmlns:a16="http://schemas.microsoft.com/office/drawing/2014/main" val="3606469175"/>
                  </a:ext>
                </a:extLst>
              </a:tr>
              <a:tr h="370840">
                <a:tc>
                  <a:txBody>
                    <a:bodyPr/>
                    <a:lstStyle/>
                    <a:p>
                      <a:r>
                        <a:rPr lang="es-ES" dirty="0"/>
                        <a:t>Presión de vapor [</a:t>
                      </a:r>
                      <a:r>
                        <a:rPr lang="es-ES" dirty="0" err="1"/>
                        <a:t>Pa</a:t>
                      </a:r>
                      <a:r>
                        <a:rPr lang="es-ES" dirty="0"/>
                        <a:t>]</a:t>
                      </a:r>
                    </a:p>
                  </a:txBody>
                  <a:tcPr/>
                </a:tc>
                <a:tc>
                  <a:txBody>
                    <a:bodyPr/>
                    <a:lstStyle/>
                    <a:p>
                      <a:pPr algn="ctr"/>
                      <a:r>
                        <a:rPr lang="es-ES" dirty="0"/>
                        <a:t>-</a:t>
                      </a:r>
                    </a:p>
                  </a:txBody>
                  <a:tcPr/>
                </a:tc>
                <a:tc>
                  <a:txBody>
                    <a:bodyPr/>
                    <a:lstStyle/>
                    <a:p>
                      <a:pPr algn="ctr"/>
                      <a:r>
                        <a:rPr lang="es-ES" dirty="0"/>
                        <a:t>4500</a:t>
                      </a:r>
                    </a:p>
                  </a:txBody>
                  <a:tcPr/>
                </a:tc>
                <a:extLst>
                  <a:ext uri="{0D108BD9-81ED-4DB2-BD59-A6C34878D82A}">
                    <a16:rowId xmlns:a16="http://schemas.microsoft.com/office/drawing/2014/main" val="2005505384"/>
                  </a:ext>
                </a:extLst>
              </a:tr>
            </a:tbl>
          </a:graphicData>
        </a:graphic>
      </p:graphicFrame>
      <p:sp>
        <p:nvSpPr>
          <p:cNvPr id="14" name="Marcador de contenido 2">
            <a:extLst>
              <a:ext uri="{FF2B5EF4-FFF2-40B4-BE49-F238E27FC236}">
                <a16:creationId xmlns:a16="http://schemas.microsoft.com/office/drawing/2014/main" id="{796E5F26-3867-4E69-80D8-7F5B643A6F40}"/>
              </a:ext>
            </a:extLst>
          </p:cNvPr>
          <p:cNvSpPr txBox="1">
            <a:spLocks/>
          </p:cNvSpPr>
          <p:nvPr/>
        </p:nvSpPr>
        <p:spPr>
          <a:xfrm>
            <a:off x="607600" y="4244837"/>
            <a:ext cx="7123872" cy="22940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t>Presión inyección: 100 bar</a:t>
            </a:r>
          </a:p>
          <a:p>
            <a:r>
              <a:rPr lang="es-ES" sz="2000" dirty="0"/>
              <a:t>Presión descarga: variable según simulación</a:t>
            </a:r>
          </a:p>
          <a:p>
            <a:r>
              <a:rPr lang="es-ES" sz="2000" dirty="0"/>
              <a:t>Tiempo de simulación: 0,5 ms</a:t>
            </a:r>
          </a:p>
        </p:txBody>
      </p:sp>
      <p:sp>
        <p:nvSpPr>
          <p:cNvPr id="5" name="Marcador de número de diapositiva 4">
            <a:extLst>
              <a:ext uri="{FF2B5EF4-FFF2-40B4-BE49-F238E27FC236}">
                <a16:creationId xmlns:a16="http://schemas.microsoft.com/office/drawing/2014/main" id="{B9A706F0-6876-4527-ACB2-F2B3F92B05D3}"/>
              </a:ext>
            </a:extLst>
          </p:cNvPr>
          <p:cNvSpPr>
            <a:spLocks noGrp="1"/>
          </p:cNvSpPr>
          <p:nvPr>
            <p:ph type="sldNum" sz="quarter" idx="12"/>
          </p:nvPr>
        </p:nvSpPr>
        <p:spPr/>
        <p:txBody>
          <a:bodyPr/>
          <a:lstStyle/>
          <a:p>
            <a:fld id="{E0590AF3-D8D0-4ACD-90C5-4C4A873A3595}" type="slidenum">
              <a:rPr lang="es-ES" smtClean="0"/>
              <a:pPr/>
              <a:t>8</a:t>
            </a:fld>
            <a:r>
              <a:rPr lang="es-ES"/>
              <a:t> de 16</a:t>
            </a:r>
            <a:endParaRPr lang="es-ES" dirty="0"/>
          </a:p>
        </p:txBody>
      </p:sp>
      <p:sp>
        <p:nvSpPr>
          <p:cNvPr id="2" name="CuadroTexto 1">
            <a:extLst>
              <a:ext uri="{FF2B5EF4-FFF2-40B4-BE49-F238E27FC236}">
                <a16:creationId xmlns:a16="http://schemas.microsoft.com/office/drawing/2014/main" id="{6235AF73-1585-4658-B236-AEFCA69B6331}"/>
              </a:ext>
            </a:extLst>
          </p:cNvPr>
          <p:cNvSpPr txBox="1"/>
          <p:nvPr/>
        </p:nvSpPr>
        <p:spPr>
          <a:xfrm>
            <a:off x="495300" y="3797782"/>
            <a:ext cx="4202903" cy="276999"/>
          </a:xfrm>
          <a:prstGeom prst="rect">
            <a:avLst/>
          </a:prstGeom>
          <a:noFill/>
        </p:spPr>
        <p:txBody>
          <a:bodyPr wrap="square" rtlCol="0">
            <a:spAutoFit/>
          </a:bodyPr>
          <a:lstStyle/>
          <a:p>
            <a:r>
              <a:rPr lang="es-ES" sz="1200" b="1" dirty="0"/>
              <a:t>Tabla: Propiedades de equilibrio del Diésel</a:t>
            </a:r>
          </a:p>
        </p:txBody>
      </p:sp>
    </p:spTree>
    <p:extLst>
      <p:ext uri="{BB962C8B-B14F-4D97-AF65-F5344CB8AC3E}">
        <p14:creationId xmlns:p14="http://schemas.microsoft.com/office/powerpoint/2010/main" val="55789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108201" y="441478"/>
            <a:ext cx="4424876"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2. VALIDACIÓN CÓDIGO</a:t>
            </a:r>
            <a:endParaRPr lang="es-ES" sz="2800" dirty="0">
              <a:latin typeface="Times New Roman" panose="02020603050405020304" pitchFamily="18" charset="0"/>
              <a:cs typeface="Times New Roman" panose="02020603050405020304" pitchFamily="18" charset="0"/>
            </a:endParaRPr>
          </a:p>
        </p:txBody>
      </p:sp>
      <p:sp>
        <p:nvSpPr>
          <p:cNvPr id="44" name="CuadroTexto 43">
            <a:extLst>
              <a:ext uri="{FF2B5EF4-FFF2-40B4-BE49-F238E27FC236}">
                <a16:creationId xmlns:a16="http://schemas.microsoft.com/office/drawing/2014/main" id="{AC1FF0F7-33EE-42FE-BCD2-6A0A4036E6A9}"/>
              </a:ext>
            </a:extLst>
          </p:cNvPr>
          <p:cNvSpPr txBox="1"/>
          <p:nvPr/>
        </p:nvSpPr>
        <p:spPr>
          <a:xfrm>
            <a:off x="495300" y="1133475"/>
            <a:ext cx="3674236" cy="369332"/>
          </a:xfrm>
          <a:prstGeom prst="rect">
            <a:avLst/>
          </a:prstGeom>
          <a:noFill/>
        </p:spPr>
        <p:txBody>
          <a:bodyPr wrap="square" rtlCol="0">
            <a:spAutoFit/>
          </a:bodyPr>
          <a:lstStyle/>
          <a:p>
            <a:r>
              <a:rPr lang="es-ES" dirty="0"/>
              <a:t>c) Resultados</a:t>
            </a:r>
          </a:p>
        </p:txBody>
      </p:sp>
      <p:sp>
        <p:nvSpPr>
          <p:cNvPr id="16" name="Rectángulo 15">
            <a:extLst>
              <a:ext uri="{FF2B5EF4-FFF2-40B4-BE49-F238E27FC236}">
                <a16:creationId xmlns:a16="http://schemas.microsoft.com/office/drawing/2014/main" id="{52A06B64-36A7-4EEE-9913-C5FC94C57472}"/>
              </a:ext>
            </a:extLst>
          </p:cNvPr>
          <p:cNvSpPr/>
          <p:nvPr/>
        </p:nvSpPr>
        <p:spPr>
          <a:xfrm>
            <a:off x="718468" y="1495424"/>
            <a:ext cx="3451068" cy="548511"/>
          </a:xfrm>
          <a:prstGeom prst="rect">
            <a:avLst/>
          </a:prstGeom>
          <a:solidFill>
            <a:schemeClr val="accent5">
              <a:lumMod val="40000"/>
              <a:lumOff val="60000"/>
            </a:schemeClr>
          </a:solidFill>
          <a:ln w="28575">
            <a:solidFill>
              <a:srgbClr val="0033CC"/>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 sz="2000" b="1" dirty="0"/>
              <a:t>THROTTLE J</a:t>
            </a:r>
          </a:p>
        </p:txBody>
      </p:sp>
      <p:sp>
        <p:nvSpPr>
          <p:cNvPr id="17" name="Rectángulo 16">
            <a:extLst>
              <a:ext uri="{FF2B5EF4-FFF2-40B4-BE49-F238E27FC236}">
                <a16:creationId xmlns:a16="http://schemas.microsoft.com/office/drawing/2014/main" id="{C238EA03-6653-4288-B3C8-E7BFC08436A3}"/>
              </a:ext>
            </a:extLst>
          </p:cNvPr>
          <p:cNvSpPr/>
          <p:nvPr/>
        </p:nvSpPr>
        <p:spPr>
          <a:xfrm>
            <a:off x="5215140" y="1501729"/>
            <a:ext cx="3516735" cy="548511"/>
          </a:xfrm>
          <a:prstGeom prst="rect">
            <a:avLst/>
          </a:prstGeom>
          <a:solidFill>
            <a:schemeClr val="accent5">
              <a:lumMod val="40000"/>
              <a:lumOff val="60000"/>
            </a:schemeClr>
          </a:solidFill>
          <a:ln w="28575">
            <a:solidFill>
              <a:srgbClr val="0033CC"/>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 sz="2000" b="1" dirty="0"/>
              <a:t>THROTTLE U</a:t>
            </a:r>
          </a:p>
        </p:txBody>
      </p:sp>
      <p:sp>
        <p:nvSpPr>
          <p:cNvPr id="5" name="Marcador de número de diapositiva 4">
            <a:extLst>
              <a:ext uri="{FF2B5EF4-FFF2-40B4-BE49-F238E27FC236}">
                <a16:creationId xmlns:a16="http://schemas.microsoft.com/office/drawing/2014/main" id="{1D34E4CF-AA96-469A-954C-4E3E67FD7158}"/>
              </a:ext>
            </a:extLst>
          </p:cNvPr>
          <p:cNvSpPr>
            <a:spLocks noGrp="1"/>
          </p:cNvSpPr>
          <p:nvPr>
            <p:ph type="sldNum" sz="quarter" idx="12"/>
          </p:nvPr>
        </p:nvSpPr>
        <p:spPr/>
        <p:txBody>
          <a:bodyPr/>
          <a:lstStyle/>
          <a:p>
            <a:fld id="{E0590AF3-D8D0-4ACD-90C5-4C4A873A3595}" type="slidenum">
              <a:rPr lang="es-ES" smtClean="0"/>
              <a:pPr/>
              <a:t>9</a:t>
            </a:fld>
            <a:r>
              <a:rPr lang="es-ES"/>
              <a:t> de 16</a:t>
            </a:r>
            <a:endParaRPr lang="es-ES" dirty="0"/>
          </a:p>
        </p:txBody>
      </p:sp>
      <p:pic>
        <p:nvPicPr>
          <p:cNvPr id="4" name="Imagen 3">
            <a:extLst>
              <a:ext uri="{FF2B5EF4-FFF2-40B4-BE49-F238E27FC236}">
                <a16:creationId xmlns:a16="http://schemas.microsoft.com/office/drawing/2014/main" id="{E8D7B096-8B1C-4EFE-8531-6C197BBC99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2659" y="2072914"/>
            <a:ext cx="4379963" cy="4004647"/>
          </a:xfrm>
          <a:prstGeom prst="rect">
            <a:avLst/>
          </a:prstGeom>
        </p:spPr>
      </p:pic>
      <p:pic>
        <p:nvPicPr>
          <p:cNvPr id="8" name="Imagen 7">
            <a:extLst>
              <a:ext uri="{FF2B5EF4-FFF2-40B4-BE49-F238E27FC236}">
                <a16:creationId xmlns:a16="http://schemas.microsoft.com/office/drawing/2014/main" id="{CB26322A-D1EC-44C0-AC3D-64AD5B8EE4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97514" y="2069243"/>
            <a:ext cx="4570678" cy="3996204"/>
          </a:xfrm>
          <a:prstGeom prst="rect">
            <a:avLst/>
          </a:prstGeom>
        </p:spPr>
      </p:pic>
    </p:spTree>
    <p:extLst>
      <p:ext uri="{BB962C8B-B14F-4D97-AF65-F5344CB8AC3E}">
        <p14:creationId xmlns:p14="http://schemas.microsoft.com/office/powerpoint/2010/main" val="419036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108201" y="441478"/>
            <a:ext cx="4424876"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2. VALIDACIÓN CÓDIGO</a:t>
            </a:r>
            <a:endParaRPr lang="es-ES" sz="2800" dirty="0">
              <a:latin typeface="Times New Roman" panose="02020603050405020304" pitchFamily="18" charset="0"/>
              <a:cs typeface="Times New Roman" panose="02020603050405020304" pitchFamily="18" charset="0"/>
            </a:endParaRPr>
          </a:p>
        </p:txBody>
      </p:sp>
      <p:sp>
        <p:nvSpPr>
          <p:cNvPr id="44" name="CuadroTexto 43">
            <a:extLst>
              <a:ext uri="{FF2B5EF4-FFF2-40B4-BE49-F238E27FC236}">
                <a16:creationId xmlns:a16="http://schemas.microsoft.com/office/drawing/2014/main" id="{AC1FF0F7-33EE-42FE-BCD2-6A0A4036E6A9}"/>
              </a:ext>
            </a:extLst>
          </p:cNvPr>
          <p:cNvSpPr txBox="1"/>
          <p:nvPr/>
        </p:nvSpPr>
        <p:spPr>
          <a:xfrm>
            <a:off x="495300" y="1133475"/>
            <a:ext cx="3674236" cy="369332"/>
          </a:xfrm>
          <a:prstGeom prst="rect">
            <a:avLst/>
          </a:prstGeom>
          <a:noFill/>
        </p:spPr>
        <p:txBody>
          <a:bodyPr wrap="square" rtlCol="0">
            <a:spAutoFit/>
          </a:bodyPr>
          <a:lstStyle/>
          <a:p>
            <a:r>
              <a:rPr lang="es-ES" dirty="0"/>
              <a:t>c) Resultados</a:t>
            </a:r>
          </a:p>
        </p:txBody>
      </p:sp>
      <p:sp>
        <p:nvSpPr>
          <p:cNvPr id="16" name="Rectángulo 15">
            <a:extLst>
              <a:ext uri="{FF2B5EF4-FFF2-40B4-BE49-F238E27FC236}">
                <a16:creationId xmlns:a16="http://schemas.microsoft.com/office/drawing/2014/main" id="{52A06B64-36A7-4EEE-9913-C5FC94C57472}"/>
              </a:ext>
            </a:extLst>
          </p:cNvPr>
          <p:cNvSpPr/>
          <p:nvPr/>
        </p:nvSpPr>
        <p:spPr>
          <a:xfrm>
            <a:off x="718468" y="1495424"/>
            <a:ext cx="3135424" cy="548511"/>
          </a:xfrm>
          <a:prstGeom prst="rect">
            <a:avLst/>
          </a:prstGeom>
          <a:solidFill>
            <a:schemeClr val="accent5">
              <a:lumMod val="40000"/>
              <a:lumOff val="60000"/>
            </a:schemeClr>
          </a:solidFill>
          <a:ln w="28575">
            <a:solidFill>
              <a:srgbClr val="0033CC"/>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 sz="2000" b="1" dirty="0"/>
              <a:t>THROTTLE U</a:t>
            </a:r>
          </a:p>
        </p:txBody>
      </p:sp>
      <p:pic>
        <p:nvPicPr>
          <p:cNvPr id="4" name="Imagen 3">
            <a:extLst>
              <a:ext uri="{FF2B5EF4-FFF2-40B4-BE49-F238E27FC236}">
                <a16:creationId xmlns:a16="http://schemas.microsoft.com/office/drawing/2014/main" id="{48BE34B9-002D-480D-8D1F-9BF792B96F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8468" y="2206439"/>
            <a:ext cx="3577761" cy="3503379"/>
          </a:xfrm>
          <a:prstGeom prst="rect">
            <a:avLst/>
          </a:prstGeom>
        </p:spPr>
      </p:pic>
      <p:pic>
        <p:nvPicPr>
          <p:cNvPr id="6" name="Imagen 5">
            <a:extLst>
              <a:ext uri="{FF2B5EF4-FFF2-40B4-BE49-F238E27FC236}">
                <a16:creationId xmlns:a16="http://schemas.microsoft.com/office/drawing/2014/main" id="{85DD83FF-E70F-4540-B814-0B4ACE9F471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52631" y="2289349"/>
            <a:ext cx="3459600" cy="3328545"/>
          </a:xfrm>
          <a:prstGeom prst="rect">
            <a:avLst/>
          </a:prstGeom>
        </p:spPr>
      </p:pic>
      <p:sp>
        <p:nvSpPr>
          <p:cNvPr id="7" name="CuadroTexto 6">
            <a:extLst>
              <a:ext uri="{FF2B5EF4-FFF2-40B4-BE49-F238E27FC236}">
                <a16:creationId xmlns:a16="http://schemas.microsoft.com/office/drawing/2014/main" id="{C98CDD86-DCF6-4DF9-85DE-2497C62A6EA8}"/>
              </a:ext>
            </a:extLst>
          </p:cNvPr>
          <p:cNvSpPr txBox="1"/>
          <p:nvPr/>
        </p:nvSpPr>
        <p:spPr>
          <a:xfrm>
            <a:off x="718468" y="5817704"/>
            <a:ext cx="3451068" cy="369332"/>
          </a:xfrm>
          <a:prstGeom prst="rect">
            <a:avLst/>
          </a:prstGeom>
          <a:noFill/>
        </p:spPr>
        <p:txBody>
          <a:bodyPr wrap="square" rtlCol="0">
            <a:spAutoFit/>
          </a:bodyPr>
          <a:lstStyle/>
          <a:p>
            <a:pPr algn="ctr"/>
            <a:r>
              <a:rPr lang="es-ES" dirty="0"/>
              <a:t>Experimental </a:t>
            </a:r>
            <a:r>
              <a:rPr lang="es-ES" dirty="0" err="1"/>
              <a:t>Winklhofer</a:t>
            </a:r>
            <a:endParaRPr lang="es-ES" dirty="0"/>
          </a:p>
        </p:txBody>
      </p:sp>
      <p:sp>
        <p:nvSpPr>
          <p:cNvPr id="18" name="CuadroTexto 17">
            <a:extLst>
              <a:ext uri="{FF2B5EF4-FFF2-40B4-BE49-F238E27FC236}">
                <a16:creationId xmlns:a16="http://schemas.microsoft.com/office/drawing/2014/main" id="{094D5CAE-A7DE-4F5C-BC60-877CE26C694F}"/>
              </a:ext>
            </a:extLst>
          </p:cNvPr>
          <p:cNvSpPr txBox="1"/>
          <p:nvPr/>
        </p:nvSpPr>
        <p:spPr>
          <a:xfrm>
            <a:off x="4799405" y="5813840"/>
            <a:ext cx="3412826" cy="369332"/>
          </a:xfrm>
          <a:prstGeom prst="rect">
            <a:avLst/>
          </a:prstGeom>
          <a:noFill/>
        </p:spPr>
        <p:txBody>
          <a:bodyPr wrap="square" rtlCol="0">
            <a:spAutoFit/>
          </a:bodyPr>
          <a:lstStyle/>
          <a:p>
            <a:pPr algn="ctr"/>
            <a:r>
              <a:rPr lang="es-ES" dirty="0"/>
              <a:t>Computacional </a:t>
            </a:r>
            <a:r>
              <a:rPr lang="es-ES" dirty="0" err="1"/>
              <a:t>cavSigmaY</a:t>
            </a:r>
            <a:endParaRPr lang="es-ES" dirty="0"/>
          </a:p>
        </p:txBody>
      </p:sp>
      <p:pic>
        <p:nvPicPr>
          <p:cNvPr id="10" name="Imagen 9">
            <a:extLst>
              <a:ext uri="{FF2B5EF4-FFF2-40B4-BE49-F238E27FC236}">
                <a16:creationId xmlns:a16="http://schemas.microsoft.com/office/drawing/2014/main" id="{CB31B449-51B6-419E-B54D-A0904D3AAE9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52631" y="2289349"/>
            <a:ext cx="3459600" cy="3337626"/>
          </a:xfrm>
          <a:prstGeom prst="rect">
            <a:avLst/>
          </a:prstGeom>
        </p:spPr>
      </p:pic>
      <p:pic>
        <p:nvPicPr>
          <p:cNvPr id="15" name="Imagen 14">
            <a:extLst>
              <a:ext uri="{FF2B5EF4-FFF2-40B4-BE49-F238E27FC236}">
                <a16:creationId xmlns:a16="http://schemas.microsoft.com/office/drawing/2014/main" id="{6EDFE0B7-55E9-4F61-8892-00EEDADBAA4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2618" y="2206439"/>
            <a:ext cx="3566918" cy="3455446"/>
          </a:xfrm>
          <a:prstGeom prst="rect">
            <a:avLst/>
          </a:prstGeom>
        </p:spPr>
      </p:pic>
      <p:sp>
        <p:nvSpPr>
          <p:cNvPr id="20" name="Marcador de número de diapositiva 19">
            <a:extLst>
              <a:ext uri="{FF2B5EF4-FFF2-40B4-BE49-F238E27FC236}">
                <a16:creationId xmlns:a16="http://schemas.microsoft.com/office/drawing/2014/main" id="{60061B04-79DD-42CF-A50C-27E7172093BF}"/>
              </a:ext>
            </a:extLst>
          </p:cNvPr>
          <p:cNvSpPr>
            <a:spLocks noGrp="1"/>
          </p:cNvSpPr>
          <p:nvPr>
            <p:ph type="sldNum" sz="quarter" idx="12"/>
          </p:nvPr>
        </p:nvSpPr>
        <p:spPr/>
        <p:txBody>
          <a:bodyPr/>
          <a:lstStyle/>
          <a:p>
            <a:fld id="{E0590AF3-D8D0-4ACD-90C5-4C4A873A3595}" type="slidenum">
              <a:rPr lang="es-ES" smtClean="0"/>
              <a:pPr/>
              <a:t>10</a:t>
            </a:fld>
            <a:r>
              <a:rPr lang="es-ES"/>
              <a:t> de 16</a:t>
            </a:r>
            <a:endParaRPr lang="es-ES" dirty="0"/>
          </a:p>
        </p:txBody>
      </p:sp>
    </p:spTree>
    <p:extLst>
      <p:ext uri="{BB962C8B-B14F-4D97-AF65-F5344CB8AC3E}">
        <p14:creationId xmlns:p14="http://schemas.microsoft.com/office/powerpoint/2010/main" val="45404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010372" y="441478"/>
            <a:ext cx="4637950" cy="492443"/>
          </a:xfrm>
          <a:prstGeom prst="rect">
            <a:avLst/>
          </a:prstGeom>
          <a:noFill/>
        </p:spPr>
        <p:txBody>
          <a:bodyPr wrap="square" rtlCol="0">
            <a:spAutoFit/>
          </a:bodyPr>
          <a:lstStyle/>
          <a:p>
            <a:pPr algn="ctr"/>
            <a:r>
              <a:rPr lang="es-ES" sz="2600" dirty="0">
                <a:solidFill>
                  <a:srgbClr val="0033CC"/>
                </a:solidFill>
                <a:latin typeface="Times New Roman" panose="02020603050405020304" pitchFamily="18" charset="0"/>
                <a:cs typeface="Times New Roman" panose="02020603050405020304" pitchFamily="18" charset="0"/>
              </a:rPr>
              <a:t>3. TOBERAS DE INYECCIÓN</a:t>
            </a:r>
            <a:endParaRPr lang="es-ES" sz="2600" dirty="0">
              <a:latin typeface="Times New Roman" panose="02020603050405020304" pitchFamily="18" charset="0"/>
              <a:cs typeface="Times New Roman" panose="02020603050405020304" pitchFamily="18" charset="0"/>
            </a:endParaRPr>
          </a:p>
        </p:txBody>
      </p:sp>
      <p:sp>
        <p:nvSpPr>
          <p:cNvPr id="44" name="CuadroTexto 43">
            <a:extLst>
              <a:ext uri="{FF2B5EF4-FFF2-40B4-BE49-F238E27FC236}">
                <a16:creationId xmlns:a16="http://schemas.microsoft.com/office/drawing/2014/main" id="{AC1FF0F7-33EE-42FE-BCD2-6A0A4036E6A9}"/>
              </a:ext>
            </a:extLst>
          </p:cNvPr>
          <p:cNvSpPr txBox="1"/>
          <p:nvPr/>
        </p:nvSpPr>
        <p:spPr>
          <a:xfrm>
            <a:off x="495300" y="1133475"/>
            <a:ext cx="3674236" cy="369332"/>
          </a:xfrm>
          <a:prstGeom prst="rect">
            <a:avLst/>
          </a:prstGeom>
          <a:noFill/>
        </p:spPr>
        <p:txBody>
          <a:bodyPr wrap="square" rtlCol="0">
            <a:spAutoFit/>
          </a:bodyPr>
          <a:lstStyle/>
          <a:p>
            <a:r>
              <a:rPr lang="es-ES" dirty="0"/>
              <a:t>a) Configuración del caso</a:t>
            </a:r>
          </a:p>
        </p:txBody>
      </p:sp>
      <p:graphicFrame>
        <p:nvGraphicFramePr>
          <p:cNvPr id="17" name="Tabla 16">
            <a:extLst>
              <a:ext uri="{FF2B5EF4-FFF2-40B4-BE49-F238E27FC236}">
                <a16:creationId xmlns:a16="http://schemas.microsoft.com/office/drawing/2014/main" id="{9FCA2581-E593-48A3-8655-BF555D4AAAB7}"/>
              </a:ext>
            </a:extLst>
          </p:cNvPr>
          <p:cNvGraphicFramePr>
            <a:graphicFrameLocks noGrp="1"/>
          </p:cNvGraphicFramePr>
          <p:nvPr>
            <p:extLst>
              <p:ext uri="{D42A27DB-BD31-4B8C-83A1-F6EECF244321}">
                <p14:modId xmlns:p14="http://schemas.microsoft.com/office/powerpoint/2010/main" val="4110929496"/>
              </p:ext>
            </p:extLst>
          </p:nvPr>
        </p:nvGraphicFramePr>
        <p:xfrm>
          <a:off x="4717774" y="1167370"/>
          <a:ext cx="4117459" cy="1854200"/>
        </p:xfrm>
        <a:graphic>
          <a:graphicData uri="http://schemas.openxmlformats.org/drawingml/2006/table">
            <a:tbl>
              <a:tblPr firstRow="1" bandRow="1">
                <a:tableStyleId>{3B4B98B0-60AC-42C2-AFA5-B58CD77FA1E5}</a:tableStyleId>
              </a:tblPr>
              <a:tblGrid>
                <a:gridCol w="1598547">
                  <a:extLst>
                    <a:ext uri="{9D8B030D-6E8A-4147-A177-3AD203B41FA5}">
                      <a16:colId xmlns:a16="http://schemas.microsoft.com/office/drawing/2014/main" val="3424576913"/>
                    </a:ext>
                  </a:extLst>
                </a:gridCol>
                <a:gridCol w="1243312">
                  <a:extLst>
                    <a:ext uri="{9D8B030D-6E8A-4147-A177-3AD203B41FA5}">
                      <a16:colId xmlns:a16="http://schemas.microsoft.com/office/drawing/2014/main" val="4143797539"/>
                    </a:ext>
                  </a:extLst>
                </a:gridCol>
                <a:gridCol w="1275600">
                  <a:extLst>
                    <a:ext uri="{9D8B030D-6E8A-4147-A177-3AD203B41FA5}">
                      <a16:colId xmlns:a16="http://schemas.microsoft.com/office/drawing/2014/main" val="473832089"/>
                    </a:ext>
                  </a:extLst>
                </a:gridCol>
              </a:tblGrid>
              <a:tr h="370840">
                <a:tc>
                  <a:txBody>
                    <a:bodyPr/>
                    <a:lstStyle/>
                    <a:p>
                      <a:endParaRPr lang="es-ES" dirty="0"/>
                    </a:p>
                  </a:txBody>
                  <a:tcPr/>
                </a:tc>
                <a:tc>
                  <a:txBody>
                    <a:bodyPr/>
                    <a:lstStyle/>
                    <a:p>
                      <a:pPr algn="ctr"/>
                      <a:r>
                        <a:rPr lang="es-ES" dirty="0"/>
                        <a:t>Spray C</a:t>
                      </a:r>
                    </a:p>
                  </a:txBody>
                  <a:tcPr/>
                </a:tc>
                <a:tc>
                  <a:txBody>
                    <a:bodyPr/>
                    <a:lstStyle/>
                    <a:p>
                      <a:pPr algn="ctr"/>
                      <a:r>
                        <a:rPr lang="es-ES" dirty="0"/>
                        <a:t>Spray D</a:t>
                      </a:r>
                    </a:p>
                  </a:txBody>
                  <a:tcPr/>
                </a:tc>
                <a:extLst>
                  <a:ext uri="{0D108BD9-81ED-4DB2-BD59-A6C34878D82A}">
                    <a16:rowId xmlns:a16="http://schemas.microsoft.com/office/drawing/2014/main" val="1087725846"/>
                  </a:ext>
                </a:extLst>
              </a:tr>
              <a:tr h="370840">
                <a:tc>
                  <a:txBody>
                    <a:bodyPr/>
                    <a:lstStyle/>
                    <a:p>
                      <a:r>
                        <a:rPr lang="es-ES" dirty="0" err="1"/>
                        <a:t>Nº</a:t>
                      </a:r>
                      <a:r>
                        <a:rPr lang="es-ES" dirty="0"/>
                        <a:t> orificios</a:t>
                      </a:r>
                    </a:p>
                  </a:txBody>
                  <a:tcPr/>
                </a:tc>
                <a:tc>
                  <a:txBody>
                    <a:bodyPr/>
                    <a:lstStyle/>
                    <a:p>
                      <a:pPr algn="ctr"/>
                      <a:r>
                        <a:rPr lang="es-ES" dirty="0"/>
                        <a:t>1</a:t>
                      </a:r>
                    </a:p>
                  </a:txBody>
                  <a:tcPr/>
                </a:tc>
                <a:tc>
                  <a:txBody>
                    <a:bodyPr/>
                    <a:lstStyle/>
                    <a:p>
                      <a:pPr algn="ctr"/>
                      <a:r>
                        <a:rPr lang="es-ES" dirty="0"/>
                        <a:t>1</a:t>
                      </a:r>
                    </a:p>
                  </a:txBody>
                  <a:tcPr/>
                </a:tc>
                <a:extLst>
                  <a:ext uri="{0D108BD9-81ED-4DB2-BD59-A6C34878D82A}">
                    <a16:rowId xmlns:a16="http://schemas.microsoft.com/office/drawing/2014/main" val="2138170924"/>
                  </a:ext>
                </a:extLst>
              </a:tr>
              <a:tr h="370840">
                <a:tc>
                  <a:txBody>
                    <a:bodyPr/>
                    <a:lstStyle/>
                    <a:p>
                      <a:r>
                        <a:rPr lang="es-ES" dirty="0"/>
                        <a:t>k-factor</a:t>
                      </a:r>
                    </a:p>
                  </a:txBody>
                  <a:tcPr/>
                </a:tc>
                <a:tc>
                  <a:txBody>
                    <a:bodyPr/>
                    <a:lstStyle/>
                    <a:p>
                      <a:pPr algn="ctr"/>
                      <a:r>
                        <a:rPr lang="es-ES" dirty="0"/>
                        <a:t>0</a:t>
                      </a:r>
                    </a:p>
                  </a:txBody>
                  <a:tcPr/>
                </a:tc>
                <a:tc>
                  <a:txBody>
                    <a:bodyPr/>
                    <a:lstStyle/>
                    <a:p>
                      <a:pPr algn="ctr"/>
                      <a:r>
                        <a:rPr lang="es-ES" dirty="0"/>
                        <a:t>1,5</a:t>
                      </a:r>
                    </a:p>
                  </a:txBody>
                  <a:tcPr/>
                </a:tc>
                <a:extLst>
                  <a:ext uri="{0D108BD9-81ED-4DB2-BD59-A6C34878D82A}">
                    <a16:rowId xmlns:a16="http://schemas.microsoft.com/office/drawing/2014/main" val="20299508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Φ</a:t>
                      </a:r>
                      <a:r>
                        <a:rPr lang="es-ES" dirty="0"/>
                        <a:t> salida</a:t>
                      </a:r>
                    </a:p>
                  </a:txBody>
                  <a:tcPr/>
                </a:tc>
                <a:tc>
                  <a:txBody>
                    <a:bodyPr/>
                    <a:lstStyle/>
                    <a:p>
                      <a:pPr algn="ctr"/>
                      <a:r>
                        <a:rPr lang="es-ES" dirty="0"/>
                        <a:t>0,208 mm</a:t>
                      </a:r>
                    </a:p>
                  </a:txBody>
                  <a:tcPr/>
                </a:tc>
                <a:tc>
                  <a:txBody>
                    <a:bodyPr/>
                    <a:lstStyle/>
                    <a:p>
                      <a:pPr algn="ctr"/>
                      <a:r>
                        <a:rPr lang="es-ES" dirty="0"/>
                        <a:t>0,186 mm</a:t>
                      </a:r>
                    </a:p>
                  </a:txBody>
                  <a:tcPr/>
                </a:tc>
                <a:extLst>
                  <a:ext uri="{0D108BD9-81ED-4DB2-BD59-A6C34878D82A}">
                    <a16:rowId xmlns:a16="http://schemas.microsoft.com/office/drawing/2014/main" val="222242544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a:t>Nº</a:t>
                      </a:r>
                      <a:r>
                        <a:rPr lang="es-ES" dirty="0"/>
                        <a:t> celdas</a:t>
                      </a:r>
                    </a:p>
                  </a:txBody>
                  <a:tcPr/>
                </a:tc>
                <a:tc>
                  <a:txBody>
                    <a:bodyPr/>
                    <a:lstStyle/>
                    <a:p>
                      <a:pPr algn="ctr"/>
                      <a:r>
                        <a:rPr lang="es-ES" dirty="0"/>
                        <a:t>40962</a:t>
                      </a:r>
                    </a:p>
                  </a:txBody>
                  <a:tcPr/>
                </a:tc>
                <a:tc>
                  <a:txBody>
                    <a:bodyPr/>
                    <a:lstStyle/>
                    <a:p>
                      <a:pPr algn="ctr"/>
                      <a:r>
                        <a:rPr lang="es-ES" dirty="0"/>
                        <a:t>35157</a:t>
                      </a:r>
                    </a:p>
                  </a:txBody>
                  <a:tcPr/>
                </a:tc>
                <a:extLst>
                  <a:ext uri="{0D108BD9-81ED-4DB2-BD59-A6C34878D82A}">
                    <a16:rowId xmlns:a16="http://schemas.microsoft.com/office/drawing/2014/main" val="2058191655"/>
                  </a:ext>
                </a:extLst>
              </a:tr>
            </a:tbl>
          </a:graphicData>
        </a:graphic>
      </p:graphicFrame>
      <p:sp>
        <p:nvSpPr>
          <p:cNvPr id="21" name="Marcador de número de diapositiva 20">
            <a:extLst>
              <a:ext uri="{FF2B5EF4-FFF2-40B4-BE49-F238E27FC236}">
                <a16:creationId xmlns:a16="http://schemas.microsoft.com/office/drawing/2014/main" id="{AB11B149-E837-47BA-B2D7-383580B07A04}"/>
              </a:ext>
            </a:extLst>
          </p:cNvPr>
          <p:cNvSpPr>
            <a:spLocks noGrp="1"/>
          </p:cNvSpPr>
          <p:nvPr>
            <p:ph type="sldNum" sz="quarter" idx="12"/>
          </p:nvPr>
        </p:nvSpPr>
        <p:spPr/>
        <p:txBody>
          <a:bodyPr/>
          <a:lstStyle/>
          <a:p>
            <a:fld id="{E0590AF3-D8D0-4ACD-90C5-4C4A873A3595}" type="slidenum">
              <a:rPr lang="es-ES" smtClean="0"/>
              <a:pPr/>
              <a:t>11</a:t>
            </a:fld>
            <a:r>
              <a:rPr lang="es-ES"/>
              <a:t> de 16</a:t>
            </a:r>
            <a:endParaRPr lang="es-ES" dirty="0"/>
          </a:p>
        </p:txBody>
      </p:sp>
      <p:sp>
        <p:nvSpPr>
          <p:cNvPr id="22" name="CuadroTexto 21">
            <a:extLst>
              <a:ext uri="{FF2B5EF4-FFF2-40B4-BE49-F238E27FC236}">
                <a16:creationId xmlns:a16="http://schemas.microsoft.com/office/drawing/2014/main" id="{DB76C6D6-FE93-4CAC-9C97-91FCC2B7450B}"/>
              </a:ext>
            </a:extLst>
          </p:cNvPr>
          <p:cNvSpPr txBox="1"/>
          <p:nvPr/>
        </p:nvSpPr>
        <p:spPr>
          <a:xfrm>
            <a:off x="6376453" y="1150295"/>
            <a:ext cx="406400" cy="369332"/>
          </a:xfrm>
          <a:prstGeom prst="rect">
            <a:avLst/>
          </a:prstGeom>
          <a:noFill/>
        </p:spPr>
        <p:txBody>
          <a:bodyPr wrap="square" rtlCol="0">
            <a:spAutoFit/>
          </a:bodyPr>
          <a:lstStyle/>
          <a:p>
            <a:r>
              <a:rPr lang="es-ES" dirty="0"/>
              <a:t>*</a:t>
            </a:r>
          </a:p>
        </p:txBody>
      </p:sp>
      <p:sp>
        <p:nvSpPr>
          <p:cNvPr id="23" name="CuadroTexto 22">
            <a:extLst>
              <a:ext uri="{FF2B5EF4-FFF2-40B4-BE49-F238E27FC236}">
                <a16:creationId xmlns:a16="http://schemas.microsoft.com/office/drawing/2014/main" id="{EB8E3F7E-D66A-4CDA-92AA-9959687E6E37}"/>
              </a:ext>
            </a:extLst>
          </p:cNvPr>
          <p:cNvSpPr txBox="1"/>
          <p:nvPr/>
        </p:nvSpPr>
        <p:spPr>
          <a:xfrm>
            <a:off x="366727" y="5925417"/>
            <a:ext cx="8452233" cy="276999"/>
          </a:xfrm>
          <a:prstGeom prst="rect">
            <a:avLst/>
          </a:prstGeom>
          <a:noFill/>
        </p:spPr>
        <p:txBody>
          <a:bodyPr wrap="square" rtlCol="0">
            <a:spAutoFit/>
          </a:bodyPr>
          <a:lstStyle/>
          <a:p>
            <a:r>
              <a:rPr lang="es-ES" sz="1200" dirty="0"/>
              <a:t>* Las toberas de inyección han sido creadas por el grupo ECN Sandia</a:t>
            </a:r>
          </a:p>
        </p:txBody>
      </p:sp>
      <p:sp>
        <p:nvSpPr>
          <p:cNvPr id="24" name="Marcador de contenido 2">
            <a:extLst>
              <a:ext uri="{FF2B5EF4-FFF2-40B4-BE49-F238E27FC236}">
                <a16:creationId xmlns:a16="http://schemas.microsoft.com/office/drawing/2014/main" id="{41137B8C-7498-401B-9E1A-0230DF648079}"/>
              </a:ext>
            </a:extLst>
          </p:cNvPr>
          <p:cNvSpPr txBox="1">
            <a:spLocks/>
          </p:cNvSpPr>
          <p:nvPr/>
        </p:nvSpPr>
        <p:spPr>
          <a:xfrm>
            <a:off x="4717774" y="3298074"/>
            <a:ext cx="4227899" cy="229407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t>Máx. </a:t>
            </a:r>
            <a:r>
              <a:rPr lang="es-ES" sz="2000" dirty="0" err="1"/>
              <a:t>Aspect</a:t>
            </a:r>
            <a:r>
              <a:rPr lang="es-ES" sz="2000" dirty="0"/>
              <a:t> Ratio: 469,36</a:t>
            </a:r>
          </a:p>
          <a:p>
            <a:r>
              <a:rPr lang="es-ES" sz="2000" dirty="0"/>
              <a:t>Mín. tamaño elemento: 9,93·10</a:t>
            </a:r>
            <a:r>
              <a:rPr lang="es-ES" sz="2000" baseline="30000" dirty="0"/>
              <a:t>-13</a:t>
            </a:r>
          </a:p>
          <a:p>
            <a:r>
              <a:rPr lang="es-ES" sz="2000" dirty="0"/>
              <a:t>Máx. tamaño elemento: 2,34·10</a:t>
            </a:r>
            <a:r>
              <a:rPr lang="es-ES" sz="2000" baseline="30000" dirty="0"/>
              <a:t>-7</a:t>
            </a:r>
            <a:endParaRPr lang="es-ES" sz="2000" dirty="0"/>
          </a:p>
          <a:p>
            <a:r>
              <a:rPr lang="es-ES" sz="2000" dirty="0"/>
              <a:t>Máx. no-ortogonalidad: 57,31</a:t>
            </a:r>
          </a:p>
          <a:p>
            <a:r>
              <a:rPr lang="es-ES" sz="2000" dirty="0"/>
              <a:t>Máx. </a:t>
            </a:r>
            <a:r>
              <a:rPr lang="es-ES" sz="2000" dirty="0" err="1"/>
              <a:t>skewness</a:t>
            </a:r>
            <a:r>
              <a:rPr lang="es-ES" sz="2000" dirty="0"/>
              <a:t>: 3,9453</a:t>
            </a:r>
          </a:p>
          <a:p>
            <a:r>
              <a:rPr lang="es-ES" sz="2000" dirty="0"/>
              <a:t>Máx. factor de crecimiento: 1,2</a:t>
            </a:r>
          </a:p>
        </p:txBody>
      </p:sp>
      <p:pic>
        <p:nvPicPr>
          <p:cNvPr id="3" name="Imagen 2">
            <a:extLst>
              <a:ext uri="{FF2B5EF4-FFF2-40B4-BE49-F238E27FC236}">
                <a16:creationId xmlns:a16="http://schemas.microsoft.com/office/drawing/2014/main" id="{8675FF71-4702-409A-8EDD-9ACAA75FB53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8047" y="1500752"/>
            <a:ext cx="4028741" cy="2198222"/>
          </a:xfrm>
          <a:prstGeom prst="rect">
            <a:avLst/>
          </a:prstGeom>
        </p:spPr>
      </p:pic>
      <p:pic>
        <p:nvPicPr>
          <p:cNvPr id="5" name="Imagen 4">
            <a:extLst>
              <a:ext uri="{FF2B5EF4-FFF2-40B4-BE49-F238E27FC236}">
                <a16:creationId xmlns:a16="http://schemas.microsoft.com/office/drawing/2014/main" id="{092B6ABF-9EDC-49B0-ADFC-6E0E8AFB2C6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903" y="1582716"/>
            <a:ext cx="3547951" cy="1935886"/>
          </a:xfrm>
          <a:prstGeom prst="rect">
            <a:avLst/>
          </a:prstGeom>
        </p:spPr>
      </p:pic>
      <p:pic>
        <p:nvPicPr>
          <p:cNvPr id="7" name="Imagen 6">
            <a:extLst>
              <a:ext uri="{FF2B5EF4-FFF2-40B4-BE49-F238E27FC236}">
                <a16:creationId xmlns:a16="http://schemas.microsoft.com/office/drawing/2014/main" id="{FD5E2A82-C8E8-456C-883A-15CF50A49C4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8047" y="3780938"/>
            <a:ext cx="4011300" cy="2164758"/>
          </a:xfrm>
          <a:prstGeom prst="rect">
            <a:avLst/>
          </a:prstGeom>
        </p:spPr>
      </p:pic>
      <p:pic>
        <p:nvPicPr>
          <p:cNvPr id="10" name="Imagen 9">
            <a:extLst>
              <a:ext uri="{FF2B5EF4-FFF2-40B4-BE49-F238E27FC236}">
                <a16:creationId xmlns:a16="http://schemas.microsoft.com/office/drawing/2014/main" id="{8060C4AA-217D-4AD0-82BD-BB1B1DDFD9C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1903" y="3892605"/>
            <a:ext cx="3530957" cy="1896465"/>
          </a:xfrm>
          <a:prstGeom prst="rect">
            <a:avLst/>
          </a:prstGeom>
        </p:spPr>
      </p:pic>
    </p:spTree>
    <p:extLst>
      <p:ext uri="{BB962C8B-B14F-4D97-AF65-F5344CB8AC3E}">
        <p14:creationId xmlns:p14="http://schemas.microsoft.com/office/powerpoint/2010/main" val="38748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3"/>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010372" y="441478"/>
            <a:ext cx="4637950" cy="492443"/>
          </a:xfrm>
          <a:prstGeom prst="rect">
            <a:avLst/>
          </a:prstGeom>
          <a:noFill/>
        </p:spPr>
        <p:txBody>
          <a:bodyPr wrap="square" rtlCol="0">
            <a:spAutoFit/>
          </a:bodyPr>
          <a:lstStyle/>
          <a:p>
            <a:pPr algn="ctr"/>
            <a:r>
              <a:rPr lang="es-ES" sz="2600" dirty="0">
                <a:solidFill>
                  <a:srgbClr val="0033CC"/>
                </a:solidFill>
                <a:latin typeface="Times New Roman" panose="02020603050405020304" pitchFamily="18" charset="0"/>
                <a:cs typeface="Times New Roman" panose="02020603050405020304" pitchFamily="18" charset="0"/>
              </a:rPr>
              <a:t>3. TOBERAS DE INYECCIÓN</a:t>
            </a:r>
            <a:endParaRPr lang="es-ES" sz="2600" dirty="0">
              <a:latin typeface="Times New Roman" panose="02020603050405020304" pitchFamily="18" charset="0"/>
              <a:cs typeface="Times New Roman" panose="02020603050405020304" pitchFamily="18" charset="0"/>
            </a:endParaRPr>
          </a:p>
        </p:txBody>
      </p:sp>
      <p:sp>
        <p:nvSpPr>
          <p:cNvPr id="44" name="CuadroTexto 43">
            <a:extLst>
              <a:ext uri="{FF2B5EF4-FFF2-40B4-BE49-F238E27FC236}">
                <a16:creationId xmlns:a16="http://schemas.microsoft.com/office/drawing/2014/main" id="{AC1FF0F7-33EE-42FE-BCD2-6A0A4036E6A9}"/>
              </a:ext>
            </a:extLst>
          </p:cNvPr>
          <p:cNvSpPr txBox="1"/>
          <p:nvPr/>
        </p:nvSpPr>
        <p:spPr>
          <a:xfrm>
            <a:off x="495300" y="1133475"/>
            <a:ext cx="3674236" cy="369332"/>
          </a:xfrm>
          <a:prstGeom prst="rect">
            <a:avLst/>
          </a:prstGeom>
          <a:noFill/>
        </p:spPr>
        <p:txBody>
          <a:bodyPr wrap="square" rtlCol="0">
            <a:spAutoFit/>
          </a:bodyPr>
          <a:lstStyle/>
          <a:p>
            <a:r>
              <a:rPr lang="es-ES" dirty="0"/>
              <a:t>c) Resultados</a:t>
            </a:r>
          </a:p>
        </p:txBody>
      </p:sp>
      <p:sp>
        <p:nvSpPr>
          <p:cNvPr id="14" name="Marcador de número de diapositiva 13">
            <a:extLst>
              <a:ext uri="{FF2B5EF4-FFF2-40B4-BE49-F238E27FC236}">
                <a16:creationId xmlns:a16="http://schemas.microsoft.com/office/drawing/2014/main" id="{50FAA323-BE58-411F-8AA0-53BFD0478A4B}"/>
              </a:ext>
            </a:extLst>
          </p:cNvPr>
          <p:cNvSpPr>
            <a:spLocks noGrp="1"/>
          </p:cNvSpPr>
          <p:nvPr>
            <p:ph type="sldNum" sz="quarter" idx="12"/>
          </p:nvPr>
        </p:nvSpPr>
        <p:spPr/>
        <p:txBody>
          <a:bodyPr/>
          <a:lstStyle/>
          <a:p>
            <a:fld id="{E0590AF3-D8D0-4ACD-90C5-4C4A873A3595}" type="slidenum">
              <a:rPr lang="es-ES" smtClean="0"/>
              <a:pPr/>
              <a:t>12</a:t>
            </a:fld>
            <a:r>
              <a:rPr lang="es-ES"/>
              <a:t> de 16</a:t>
            </a:r>
            <a:endParaRPr lang="es-ES" dirty="0"/>
          </a:p>
        </p:txBody>
      </p:sp>
      <mc:AlternateContent xmlns:mc="http://schemas.openxmlformats.org/markup-compatibility/2006" xmlns:a14="http://schemas.microsoft.com/office/drawing/2010/main">
        <mc:Choice Requires="a14">
          <p:graphicFrame>
            <p:nvGraphicFramePr>
              <p:cNvPr id="22" name="Tabla 21">
                <a:extLst>
                  <a:ext uri="{FF2B5EF4-FFF2-40B4-BE49-F238E27FC236}">
                    <a16:creationId xmlns:a16="http://schemas.microsoft.com/office/drawing/2014/main" id="{BB0C298B-67F3-48EC-BFA4-EABDC55EC208}"/>
                  </a:ext>
                </a:extLst>
              </p:cNvPr>
              <p:cNvGraphicFramePr>
                <a:graphicFrameLocks noGrp="1"/>
              </p:cNvGraphicFramePr>
              <p:nvPr>
                <p:extLst>
                  <p:ext uri="{D42A27DB-BD31-4B8C-83A1-F6EECF244321}">
                    <p14:modId xmlns:p14="http://schemas.microsoft.com/office/powerpoint/2010/main" val="3667594299"/>
                  </p:ext>
                </p:extLst>
              </p:nvPr>
            </p:nvGraphicFramePr>
            <p:xfrm>
              <a:off x="495300" y="2155129"/>
              <a:ext cx="5097119" cy="3297619"/>
            </p:xfrm>
            <a:graphic>
              <a:graphicData uri="http://schemas.openxmlformats.org/drawingml/2006/table">
                <a:tbl>
                  <a:tblPr firstRow="1" bandRow="1">
                    <a:tableStyleId>{3B4B98B0-60AC-42C2-AFA5-B58CD77FA1E5}</a:tableStyleId>
                  </a:tblPr>
                  <a:tblGrid>
                    <a:gridCol w="644389">
                      <a:extLst>
                        <a:ext uri="{9D8B030D-6E8A-4147-A177-3AD203B41FA5}">
                          <a16:colId xmlns:a16="http://schemas.microsoft.com/office/drawing/2014/main" val="2880707132"/>
                        </a:ext>
                      </a:extLst>
                    </a:gridCol>
                    <a:gridCol w="1232452">
                      <a:extLst>
                        <a:ext uri="{9D8B030D-6E8A-4147-A177-3AD203B41FA5}">
                          <a16:colId xmlns:a16="http://schemas.microsoft.com/office/drawing/2014/main" val="2756120845"/>
                        </a:ext>
                      </a:extLst>
                    </a:gridCol>
                    <a:gridCol w="1020418">
                      <a:extLst>
                        <a:ext uri="{9D8B030D-6E8A-4147-A177-3AD203B41FA5}">
                          <a16:colId xmlns:a16="http://schemas.microsoft.com/office/drawing/2014/main" val="2502866365"/>
                        </a:ext>
                      </a:extLst>
                    </a:gridCol>
                    <a:gridCol w="1126434">
                      <a:extLst>
                        <a:ext uri="{9D8B030D-6E8A-4147-A177-3AD203B41FA5}">
                          <a16:colId xmlns:a16="http://schemas.microsoft.com/office/drawing/2014/main" val="1557574617"/>
                        </a:ext>
                      </a:extLst>
                    </a:gridCol>
                    <a:gridCol w="1073426">
                      <a:extLst>
                        <a:ext uri="{9D8B030D-6E8A-4147-A177-3AD203B41FA5}">
                          <a16:colId xmlns:a16="http://schemas.microsoft.com/office/drawing/2014/main" val="3967228766"/>
                        </a:ext>
                      </a:extLst>
                    </a:gridCol>
                  </a:tblGrid>
                  <a:tr h="132503">
                    <a:tc>
                      <a:txBody>
                        <a:bodyPr/>
                        <a:lstStyle/>
                        <a:p>
                          <a:endParaRPr lang="es-ES" sz="1200" dirty="0">
                            <a:solidFill>
                              <a:srgbClr val="FFFFFF"/>
                            </a:solidFill>
                          </a:endParaRPr>
                        </a:p>
                      </a:txBody>
                      <a:tcPr>
                        <a:lnB w="12700" cap="flat" cmpd="sng" algn="ctr">
                          <a:noFill/>
                          <a:prstDash val="solid"/>
                          <a:round/>
                          <a:headEnd type="none" w="med" len="med"/>
                          <a:tailEnd type="none" w="med" len="med"/>
                        </a:lnB>
                      </a:tcPr>
                    </a:tc>
                    <a:tc>
                      <a:txBody>
                        <a:bodyPr/>
                        <a:lstStyle/>
                        <a:p>
                          <a:endParaRPr lang="es-ES" sz="1200" dirty="0">
                            <a:solidFill>
                              <a:schemeClr val="tx1"/>
                            </a:solidFill>
                          </a:endParaRPr>
                        </a:p>
                      </a:txBody>
                      <a:tcPr>
                        <a:lnB w="12700" cap="flat" cmpd="sng" algn="ctr">
                          <a:noFill/>
                          <a:prstDash val="solid"/>
                          <a:round/>
                          <a:headEnd type="none" w="med" len="med"/>
                          <a:tailEnd type="none" w="med" len="med"/>
                        </a:lnB>
                      </a:tcPr>
                    </a:tc>
                    <a:tc>
                      <a:txBody>
                        <a:bodyPr/>
                        <a:lstStyle/>
                        <a:p>
                          <a:pPr algn="ctr"/>
                          <a:r>
                            <a:rPr lang="es-ES" sz="1200" dirty="0">
                              <a:solidFill>
                                <a:schemeClr val="tx1"/>
                              </a:solidFill>
                            </a:rPr>
                            <a:t>1500-20 bar</a:t>
                          </a:r>
                        </a:p>
                      </a:txBody>
                      <a:tcPr>
                        <a:lnB w="12700" cap="flat" cmpd="sng" algn="ctr">
                          <a:noFill/>
                          <a:prstDash val="solid"/>
                          <a:round/>
                          <a:headEnd type="none" w="med" len="med"/>
                          <a:tailEnd type="none" w="med" len="med"/>
                        </a:lnB>
                      </a:tcPr>
                    </a:tc>
                    <a:tc>
                      <a:txBody>
                        <a:bodyPr/>
                        <a:lstStyle/>
                        <a:p>
                          <a:pPr algn="ctr"/>
                          <a:r>
                            <a:rPr lang="es-ES" sz="1200" dirty="0">
                              <a:solidFill>
                                <a:schemeClr val="tx1"/>
                              </a:solidFill>
                            </a:rPr>
                            <a:t>1000-20 bar</a:t>
                          </a:r>
                        </a:p>
                      </a:txBody>
                      <a:tcPr>
                        <a:lnB w="12700" cap="flat" cmpd="sng" algn="ctr">
                          <a:noFill/>
                          <a:prstDash val="solid"/>
                          <a:round/>
                          <a:headEnd type="none" w="med" len="med"/>
                          <a:tailEnd type="none" w="med" len="med"/>
                        </a:lnB>
                      </a:tcPr>
                    </a:tc>
                    <a:tc>
                      <a:txBody>
                        <a:bodyPr/>
                        <a:lstStyle/>
                        <a:p>
                          <a:pPr algn="ctr"/>
                          <a:r>
                            <a:rPr lang="es-ES" sz="1200" dirty="0">
                              <a:solidFill>
                                <a:schemeClr val="tx1"/>
                              </a:solidFill>
                            </a:rPr>
                            <a:t>500-20 bar</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186390443"/>
                      </a:ext>
                    </a:extLst>
                  </a:tr>
                  <a:tr h="149740">
                    <a:tc>
                      <a:txBody>
                        <a:bodyPr/>
                        <a:lstStyle/>
                        <a:p>
                          <a:endParaRPr lang="es-ES" sz="1200" dirty="0">
                            <a:solidFill>
                              <a:srgbClr val="4472C4"/>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endParaRPr lang="es-ES" sz="1200" dirty="0">
                            <a:solidFill>
                              <a:srgbClr val="4472C4"/>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693544697"/>
                      </a:ext>
                    </a:extLst>
                  </a:tr>
                  <a:tr h="274320">
                    <a:tc rowSpan="2">
                      <a:txBody>
                        <a:bodyPr/>
                        <a:lstStyle/>
                        <a:p>
                          <a14:m>
                            <m:oMath xmlns:m="http://schemas.openxmlformats.org/officeDocument/2006/math">
                              <m:acc>
                                <m:accPr>
                                  <m:chr m:val="̇"/>
                                  <m:ctrlPr>
                                    <a:rPr lang="es-ES" sz="1200" i="1" smtClean="0">
                                      <a:solidFill>
                                        <a:schemeClr val="tx1"/>
                                      </a:solidFill>
                                      <a:latin typeface="Cambria Math" panose="02040503050406030204" pitchFamily="18" charset="0"/>
                                    </a:rPr>
                                  </m:ctrlPr>
                                </m:accPr>
                                <m:e>
                                  <m:r>
                                    <m:rPr>
                                      <m:sty m:val="p"/>
                                    </m:rPr>
                                    <a:rPr lang="es-ES" sz="1200" b="0" i="0" smtClean="0">
                                      <a:solidFill>
                                        <a:schemeClr val="tx1"/>
                                      </a:solidFill>
                                      <a:latin typeface="Cambria Math" panose="02040503050406030204" pitchFamily="18" charset="0"/>
                                    </a:rPr>
                                    <m:t>m</m:t>
                                  </m:r>
                                </m:e>
                              </m:acc>
                            </m:oMath>
                          </a14:m>
                          <a:r>
                            <a:rPr lang="es-ES" sz="1200" i="0" dirty="0">
                              <a:solidFill>
                                <a:schemeClr val="tx1"/>
                              </a:solidFill>
                            </a:rPr>
                            <a:t> [g/s]</a:t>
                          </a:r>
                          <a:endParaRPr lang="es-ES" sz="1200" dirty="0">
                            <a:solidFill>
                              <a:schemeClr val="tx1"/>
                            </a:solidFill>
                          </a:endParaRPr>
                        </a:p>
                      </a:txBody>
                      <a:tcPr anchor="ct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r>
                            <a:rPr lang="es-ES" sz="1200" i="1" dirty="0" err="1">
                              <a:solidFill>
                                <a:schemeClr val="tx1"/>
                              </a:solidFill>
                            </a:rPr>
                            <a:t>cavitatingFoam</a:t>
                          </a:r>
                          <a:endParaRPr lang="es-ES" sz="1200" i="1" dirty="0">
                            <a:solidFill>
                              <a:schemeClr val="tx1"/>
                            </a:solidFill>
                          </a:endParaRP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12,04</a:t>
                          </a: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16,47</a:t>
                          </a: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15,12</a:t>
                          </a:r>
                        </a:p>
                      </a:txBody>
                      <a:tcPr>
                        <a:lnT w="12700" cap="flat" cmpd="sng" algn="ctr">
                          <a:solidFill>
                            <a:srgbClr val="4472C4"/>
                          </a:solidFill>
                          <a:prstDash val="solid"/>
                          <a:round/>
                          <a:headEnd type="none" w="med" len="med"/>
                          <a:tailEnd type="none" w="med" len="med"/>
                        </a:lnT>
                        <a:solidFill>
                          <a:schemeClr val="bg1">
                            <a:alpha val="20000"/>
                          </a:schemeClr>
                        </a:solidFill>
                      </a:tcPr>
                    </a:tc>
                    <a:extLst>
                      <a:ext uri="{0D108BD9-81ED-4DB2-BD59-A6C34878D82A}">
                        <a16:rowId xmlns:a16="http://schemas.microsoft.com/office/drawing/2014/main" val="3316717646"/>
                      </a:ext>
                    </a:extLst>
                  </a:tr>
                  <a:tr h="272985">
                    <a:tc vMerge="1">
                      <a:txBody>
                        <a:bodyPr/>
                        <a:lstStyle/>
                        <a:p>
                          <a:endParaRPr lang="es-ES" sz="1200" dirty="0">
                            <a:solidFill>
                              <a:schemeClr val="tx1"/>
                            </a:solidFill>
                          </a:endParaRPr>
                        </a:p>
                      </a:txBody>
                      <a:tcPr>
                        <a:solidFill>
                          <a:schemeClr val="bg1">
                            <a:alpha val="20000"/>
                          </a:schemeClr>
                        </a:solidFill>
                      </a:tcPr>
                    </a:tc>
                    <a:tc>
                      <a:txBody>
                        <a:bodyPr/>
                        <a:lstStyle/>
                        <a:p>
                          <a:r>
                            <a:rPr lang="es-ES" sz="1200" i="1" dirty="0" err="1">
                              <a:solidFill>
                                <a:schemeClr val="tx1"/>
                              </a:solidFill>
                            </a:rPr>
                            <a:t>cavSigmaY</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0,40</a:t>
                          </a:r>
                        </a:p>
                      </a:txBody>
                      <a:tcPr>
                        <a:solidFill>
                          <a:schemeClr val="bg1">
                            <a:alpha val="20000"/>
                          </a:schemeClr>
                        </a:solidFill>
                      </a:tcPr>
                    </a:tc>
                    <a:tc>
                      <a:txBody>
                        <a:bodyPr/>
                        <a:lstStyle/>
                        <a:p>
                          <a:pPr algn="ctr"/>
                          <a:r>
                            <a:rPr lang="es-ES" sz="1200" b="1" dirty="0">
                              <a:solidFill>
                                <a:schemeClr val="tx1"/>
                              </a:solidFill>
                            </a:rPr>
                            <a:t>0,47</a:t>
                          </a:r>
                        </a:p>
                      </a:txBody>
                      <a:tcPr>
                        <a:solidFill>
                          <a:schemeClr val="bg1">
                            <a:alpha val="20000"/>
                          </a:schemeClr>
                        </a:solidFill>
                      </a:tcPr>
                    </a:tc>
                    <a:tc>
                      <a:txBody>
                        <a:bodyPr/>
                        <a:lstStyle/>
                        <a:p>
                          <a:pPr algn="ctr"/>
                          <a:r>
                            <a:rPr lang="es-ES" sz="1200" b="1" dirty="0">
                              <a:solidFill>
                                <a:schemeClr val="tx1"/>
                              </a:solidFill>
                            </a:rPr>
                            <a:t>0,80</a:t>
                          </a:r>
                        </a:p>
                      </a:txBody>
                      <a:tcPr>
                        <a:solidFill>
                          <a:schemeClr val="bg1">
                            <a:alpha val="20000"/>
                          </a:schemeClr>
                        </a:solidFill>
                      </a:tcPr>
                    </a:tc>
                    <a:extLst>
                      <a:ext uri="{0D108BD9-81ED-4DB2-BD59-A6C34878D82A}">
                        <a16:rowId xmlns:a16="http://schemas.microsoft.com/office/drawing/2014/main" val="3249285437"/>
                      </a:ext>
                    </a:extLst>
                  </a:tr>
                  <a:tr h="280099">
                    <a:tc rowSpan="2">
                      <a:txBody>
                        <a:bodyPr/>
                        <a:lstStyle/>
                        <a:p>
                          <a14:m>
                            <m:oMath xmlns:m="http://schemas.openxmlformats.org/officeDocument/2006/math">
                              <m:acc>
                                <m:accPr>
                                  <m:chr m:val="̇"/>
                                  <m:ctrlPr>
                                    <a:rPr lang="es-ES" sz="1200" i="1" smtClean="0">
                                      <a:solidFill>
                                        <a:schemeClr val="tx1"/>
                                      </a:solidFill>
                                      <a:latin typeface="Cambria Math" panose="02040503050406030204" pitchFamily="18" charset="0"/>
                                    </a:rPr>
                                  </m:ctrlPr>
                                </m:accPr>
                                <m:e>
                                  <m:r>
                                    <m:rPr>
                                      <m:sty m:val="p"/>
                                    </m:rPr>
                                    <a:rPr lang="es-ES" sz="1200" b="0" i="0" smtClean="0">
                                      <a:solidFill>
                                        <a:schemeClr val="tx1"/>
                                      </a:solidFill>
                                      <a:latin typeface="Cambria Math" panose="02040503050406030204" pitchFamily="18" charset="0"/>
                                    </a:rPr>
                                    <m:t>M</m:t>
                                  </m:r>
                                </m:e>
                              </m:acc>
                            </m:oMath>
                          </a14:m>
                          <a:r>
                            <a:rPr lang="es-ES" sz="1200" i="0" dirty="0">
                              <a:solidFill>
                                <a:schemeClr val="tx1"/>
                              </a:solidFill>
                            </a:rPr>
                            <a:t> [N]</a:t>
                          </a:r>
                          <a:endParaRPr lang="es-ES" sz="1200" dirty="0">
                            <a:solidFill>
                              <a:schemeClr val="tx1"/>
                            </a:solidFill>
                          </a:endParaRPr>
                        </a:p>
                      </a:txBody>
                      <a:tcPr anchor="ctr">
                        <a:solidFill>
                          <a:srgbClr val="DAE3F3"/>
                        </a:solidFill>
                      </a:tcPr>
                    </a:tc>
                    <a:tc>
                      <a:txBody>
                        <a:bodyPr/>
                        <a:lstStyle/>
                        <a:p>
                          <a:r>
                            <a:rPr lang="es-ES" sz="1200" i="1" dirty="0" err="1">
                              <a:solidFill>
                                <a:schemeClr val="tx1"/>
                              </a:solidFill>
                            </a:rPr>
                            <a:t>cavitatingFoam</a:t>
                          </a:r>
                          <a:endParaRPr lang="es-ES" sz="1200" i="1" dirty="0">
                            <a:solidFill>
                              <a:schemeClr val="tx1"/>
                            </a:solidFill>
                          </a:endParaRPr>
                        </a:p>
                      </a:txBody>
                      <a:tcPr>
                        <a:solidFill>
                          <a:srgbClr val="DAE3F3"/>
                        </a:solidFill>
                      </a:tcPr>
                    </a:tc>
                    <a:tc>
                      <a:txBody>
                        <a:bodyPr/>
                        <a:lstStyle/>
                        <a:p>
                          <a:pPr algn="ctr"/>
                          <a:r>
                            <a:rPr lang="es-ES" sz="1200" b="1" dirty="0">
                              <a:solidFill>
                                <a:schemeClr val="tx1"/>
                              </a:solidFill>
                            </a:rPr>
                            <a:t>5,32</a:t>
                          </a:r>
                        </a:p>
                      </a:txBody>
                      <a:tcPr>
                        <a:solidFill>
                          <a:srgbClr val="DAE3F3"/>
                        </a:solidFill>
                      </a:tcPr>
                    </a:tc>
                    <a:tc>
                      <a:txBody>
                        <a:bodyPr/>
                        <a:lstStyle/>
                        <a:p>
                          <a:pPr algn="ctr"/>
                          <a:r>
                            <a:rPr lang="es-ES" sz="1200" b="1" dirty="0">
                              <a:solidFill>
                                <a:schemeClr val="tx1"/>
                              </a:solidFill>
                            </a:rPr>
                            <a:t>14,81</a:t>
                          </a:r>
                        </a:p>
                      </a:txBody>
                      <a:tcPr>
                        <a:solidFill>
                          <a:srgbClr val="DAE3F3"/>
                        </a:solidFill>
                      </a:tcPr>
                    </a:tc>
                    <a:tc>
                      <a:txBody>
                        <a:bodyPr/>
                        <a:lstStyle/>
                        <a:p>
                          <a:pPr algn="ctr"/>
                          <a:r>
                            <a:rPr lang="es-ES" sz="1200" b="1" dirty="0">
                              <a:solidFill>
                                <a:schemeClr val="tx1"/>
                              </a:solidFill>
                            </a:rPr>
                            <a:t>14,32</a:t>
                          </a:r>
                        </a:p>
                      </a:txBody>
                      <a:tcPr>
                        <a:solidFill>
                          <a:srgbClr val="DAE3F3"/>
                        </a:solidFill>
                      </a:tcPr>
                    </a:tc>
                    <a:extLst>
                      <a:ext uri="{0D108BD9-81ED-4DB2-BD59-A6C34878D82A}">
                        <a16:rowId xmlns:a16="http://schemas.microsoft.com/office/drawing/2014/main" val="1813435024"/>
                      </a:ext>
                    </a:extLst>
                  </a:tr>
                  <a:tr h="274320">
                    <a:tc vMerge="1">
                      <a:txBody>
                        <a:bodyPr/>
                        <a:lstStyle/>
                        <a:p>
                          <a:endParaRPr lang="es-ES" sz="1200" dirty="0">
                            <a:solidFill>
                              <a:schemeClr val="tx1"/>
                            </a:solidFill>
                          </a:endParaRPr>
                        </a:p>
                      </a:txBody>
                      <a:tcPr/>
                    </a:tc>
                    <a:tc>
                      <a:txBody>
                        <a:bodyPr/>
                        <a:lstStyle/>
                        <a:p>
                          <a:r>
                            <a:rPr lang="es-ES" sz="1200" i="1" dirty="0" err="1">
                              <a:solidFill>
                                <a:schemeClr val="tx1"/>
                              </a:solidFill>
                            </a:rPr>
                            <a:t>cavSigmaY</a:t>
                          </a:r>
                          <a:endParaRPr lang="es-ES" sz="1200" i="1" dirty="0">
                            <a:solidFill>
                              <a:schemeClr val="tx1"/>
                            </a:solidFill>
                          </a:endParaRPr>
                        </a:p>
                      </a:txBody>
                      <a:tcPr/>
                    </a:tc>
                    <a:tc>
                      <a:txBody>
                        <a:bodyPr/>
                        <a:lstStyle/>
                        <a:p>
                          <a:pPr algn="ctr"/>
                          <a:r>
                            <a:rPr lang="es-ES" sz="1200" b="1" dirty="0">
                              <a:solidFill>
                                <a:schemeClr val="tx1"/>
                              </a:solidFill>
                            </a:rPr>
                            <a:t>1,09</a:t>
                          </a:r>
                        </a:p>
                      </a:txBody>
                      <a:tcPr/>
                    </a:tc>
                    <a:tc>
                      <a:txBody>
                        <a:bodyPr/>
                        <a:lstStyle/>
                        <a:p>
                          <a:pPr algn="ctr"/>
                          <a:r>
                            <a:rPr lang="es-ES" sz="1200" b="1" dirty="0">
                              <a:solidFill>
                                <a:schemeClr val="tx1"/>
                              </a:solidFill>
                            </a:rPr>
                            <a:t>2,03</a:t>
                          </a:r>
                        </a:p>
                      </a:txBody>
                      <a:tcPr/>
                    </a:tc>
                    <a:tc>
                      <a:txBody>
                        <a:bodyPr/>
                        <a:lstStyle/>
                        <a:p>
                          <a:pPr algn="ctr"/>
                          <a:r>
                            <a:rPr lang="es-ES" sz="1200" b="1" dirty="0">
                              <a:solidFill>
                                <a:schemeClr val="tx1"/>
                              </a:solidFill>
                            </a:rPr>
                            <a:t>1,72</a:t>
                          </a:r>
                        </a:p>
                      </a:txBody>
                      <a:tcPr/>
                    </a:tc>
                    <a:extLst>
                      <a:ext uri="{0D108BD9-81ED-4DB2-BD59-A6C34878D82A}">
                        <a16:rowId xmlns:a16="http://schemas.microsoft.com/office/drawing/2014/main" val="1048497234"/>
                      </a:ext>
                    </a:extLst>
                  </a:tr>
                  <a:tr h="274320">
                    <a:tc rowSpan="2">
                      <a:txBody>
                        <a:bodyPr/>
                        <a:lstStyle/>
                        <a:p>
                          <a14:m>
                            <m:oMath xmlns:m="http://schemas.openxmlformats.org/officeDocument/2006/math">
                              <m:sSub>
                                <m:sSubPr>
                                  <m:ctrlPr>
                                    <a:rPr lang="es-ES" sz="1200" i="1" smtClean="0">
                                      <a:solidFill>
                                        <a:schemeClr val="tx1"/>
                                      </a:solidFill>
                                      <a:latin typeface="Cambria Math" panose="02040503050406030204" pitchFamily="18" charset="0"/>
                                    </a:rPr>
                                  </m:ctrlPr>
                                </m:sSubPr>
                                <m:e>
                                  <m:r>
                                    <m:rPr>
                                      <m:sty m:val="p"/>
                                    </m:rPr>
                                    <a:rPr lang="es-ES" sz="1200" b="0" i="0" smtClean="0">
                                      <a:solidFill>
                                        <a:schemeClr val="tx1"/>
                                      </a:solidFill>
                                      <a:latin typeface="Cambria Math" panose="02040503050406030204" pitchFamily="18" charset="0"/>
                                    </a:rPr>
                                    <m:t>C</m:t>
                                  </m:r>
                                </m:e>
                                <m:sub>
                                  <m:r>
                                    <m:rPr>
                                      <m:sty m:val="p"/>
                                    </m:rPr>
                                    <a:rPr lang="es-ES" sz="1200" b="0" i="0" smtClean="0">
                                      <a:solidFill>
                                        <a:schemeClr val="tx1"/>
                                      </a:solidFill>
                                      <a:latin typeface="Cambria Math" panose="02040503050406030204" pitchFamily="18" charset="0"/>
                                    </a:rPr>
                                    <m:t>a</m:t>
                                  </m:r>
                                </m:sub>
                              </m:sSub>
                            </m:oMath>
                          </a14:m>
                          <a:r>
                            <a:rPr lang="es-ES" sz="1200" i="0" dirty="0">
                              <a:solidFill>
                                <a:schemeClr val="tx1"/>
                              </a:solidFill>
                            </a:rPr>
                            <a:t> [-]</a:t>
                          </a:r>
                        </a:p>
                      </a:txBody>
                      <a:tcPr anchor="ctr">
                        <a:solidFill>
                          <a:schemeClr val="bg1">
                            <a:alpha val="20000"/>
                          </a:schemeClr>
                        </a:solidFill>
                      </a:tcPr>
                    </a:tc>
                    <a:tc>
                      <a:txBody>
                        <a:bodyPr/>
                        <a:lstStyle/>
                        <a:p>
                          <a:r>
                            <a:rPr lang="es-ES" sz="1200" i="1" dirty="0" err="1">
                              <a:solidFill>
                                <a:schemeClr val="tx1"/>
                              </a:solidFill>
                            </a:rPr>
                            <a:t>cavitatingFoam</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0,93</a:t>
                          </a:r>
                        </a:p>
                      </a:txBody>
                      <a:tcPr>
                        <a:solidFill>
                          <a:schemeClr val="bg1">
                            <a:alpha val="20000"/>
                          </a:schemeClr>
                        </a:solidFill>
                      </a:tcPr>
                    </a:tc>
                    <a:tc>
                      <a:txBody>
                        <a:bodyPr/>
                        <a:lstStyle/>
                        <a:p>
                          <a:pPr algn="ctr"/>
                          <a:r>
                            <a:rPr lang="es-ES" sz="1200" b="1" dirty="0">
                              <a:solidFill>
                                <a:schemeClr val="tx1"/>
                              </a:solidFill>
                            </a:rPr>
                            <a:t>2,48</a:t>
                          </a:r>
                        </a:p>
                      </a:txBody>
                      <a:tcPr>
                        <a:solidFill>
                          <a:schemeClr val="bg1">
                            <a:alpha val="20000"/>
                          </a:schemeClr>
                        </a:solidFill>
                      </a:tcPr>
                    </a:tc>
                    <a:tc>
                      <a:txBody>
                        <a:bodyPr/>
                        <a:lstStyle/>
                        <a:p>
                          <a:pPr algn="ctr"/>
                          <a:r>
                            <a:rPr lang="es-ES" sz="1200" b="1" dirty="0">
                              <a:solidFill>
                                <a:schemeClr val="tx1"/>
                              </a:solidFill>
                            </a:rPr>
                            <a:t>3,10</a:t>
                          </a:r>
                        </a:p>
                      </a:txBody>
                      <a:tcPr>
                        <a:solidFill>
                          <a:schemeClr val="bg1">
                            <a:alpha val="20000"/>
                          </a:schemeClr>
                        </a:solidFill>
                      </a:tcPr>
                    </a:tc>
                    <a:extLst>
                      <a:ext uri="{0D108BD9-81ED-4DB2-BD59-A6C34878D82A}">
                        <a16:rowId xmlns:a16="http://schemas.microsoft.com/office/drawing/2014/main" val="2247382602"/>
                      </a:ext>
                    </a:extLst>
                  </a:tr>
                  <a:tr h="274320">
                    <a:tc vMerge="1">
                      <a:txBody>
                        <a:bodyPr/>
                        <a:lstStyle/>
                        <a:p>
                          <a:endParaRPr lang="es-ES" sz="1200" dirty="0">
                            <a:solidFill>
                              <a:schemeClr val="tx1"/>
                            </a:solidFill>
                          </a:endParaRPr>
                        </a:p>
                      </a:txBody>
                      <a:tcPr>
                        <a:solidFill>
                          <a:schemeClr val="bg1">
                            <a:alpha val="20000"/>
                          </a:schemeClr>
                        </a:solidFill>
                      </a:tcPr>
                    </a:tc>
                    <a:tc>
                      <a:txBody>
                        <a:bodyPr/>
                        <a:lstStyle/>
                        <a:p>
                          <a:r>
                            <a:rPr lang="es-ES" sz="1200" i="1" dirty="0" err="1">
                              <a:solidFill>
                                <a:schemeClr val="tx1"/>
                              </a:solidFill>
                            </a:rPr>
                            <a:t>cavSigmaY</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0,06</a:t>
                          </a:r>
                        </a:p>
                      </a:txBody>
                      <a:tcPr>
                        <a:solidFill>
                          <a:schemeClr val="bg1">
                            <a:alpha val="20000"/>
                          </a:schemeClr>
                        </a:solidFill>
                      </a:tcPr>
                    </a:tc>
                    <a:tc>
                      <a:txBody>
                        <a:bodyPr/>
                        <a:lstStyle/>
                        <a:p>
                          <a:pPr algn="ctr"/>
                          <a:r>
                            <a:rPr lang="es-ES" sz="1200" b="1" dirty="0">
                              <a:solidFill>
                                <a:schemeClr val="tx1"/>
                              </a:solidFill>
                            </a:rPr>
                            <a:t>0,37</a:t>
                          </a:r>
                        </a:p>
                      </a:txBody>
                      <a:tcPr>
                        <a:solidFill>
                          <a:schemeClr val="bg1">
                            <a:alpha val="20000"/>
                          </a:schemeClr>
                        </a:solidFill>
                      </a:tcPr>
                    </a:tc>
                    <a:tc>
                      <a:txBody>
                        <a:bodyPr/>
                        <a:lstStyle/>
                        <a:p>
                          <a:pPr algn="ctr"/>
                          <a:r>
                            <a:rPr lang="es-ES" sz="1200" b="1" dirty="0">
                              <a:solidFill>
                                <a:schemeClr val="tx1"/>
                              </a:solidFill>
                            </a:rPr>
                            <a:t>0,00</a:t>
                          </a:r>
                        </a:p>
                      </a:txBody>
                      <a:tcPr>
                        <a:solidFill>
                          <a:schemeClr val="bg1">
                            <a:alpha val="20000"/>
                          </a:schemeClr>
                        </a:solidFill>
                      </a:tcPr>
                    </a:tc>
                    <a:extLst>
                      <a:ext uri="{0D108BD9-81ED-4DB2-BD59-A6C34878D82A}">
                        <a16:rowId xmlns:a16="http://schemas.microsoft.com/office/drawing/2014/main" val="3986752984"/>
                      </a:ext>
                    </a:extLst>
                  </a:tr>
                  <a:tr h="274320">
                    <a:tc rowSpan="2">
                      <a:txBody>
                        <a:bodyPr/>
                        <a:lstStyle/>
                        <a:p>
                          <a14:m>
                            <m:oMath xmlns:m="http://schemas.openxmlformats.org/officeDocument/2006/math">
                              <m:sSub>
                                <m:sSubPr>
                                  <m:ctrlPr>
                                    <a:rPr lang="es-ES" sz="1200" i="1" smtClean="0">
                                      <a:solidFill>
                                        <a:schemeClr val="tx1"/>
                                      </a:solidFill>
                                      <a:latin typeface="Cambria Math" panose="02040503050406030204" pitchFamily="18" charset="0"/>
                                    </a:rPr>
                                  </m:ctrlPr>
                                </m:sSubPr>
                                <m:e>
                                  <m:r>
                                    <m:rPr>
                                      <m:sty m:val="p"/>
                                    </m:rPr>
                                    <a:rPr lang="es-ES" sz="1200" b="0" i="0" smtClean="0">
                                      <a:solidFill>
                                        <a:schemeClr val="tx1"/>
                                      </a:solidFill>
                                      <a:latin typeface="Cambria Math" panose="02040503050406030204" pitchFamily="18" charset="0"/>
                                    </a:rPr>
                                    <m:t>C</m:t>
                                  </m:r>
                                </m:e>
                                <m:sub>
                                  <m:r>
                                    <m:rPr>
                                      <m:sty m:val="p"/>
                                    </m:rPr>
                                    <a:rPr lang="es-ES" sz="1200" b="0" i="0" smtClean="0">
                                      <a:solidFill>
                                        <a:schemeClr val="tx1"/>
                                      </a:solidFill>
                                      <a:latin typeface="Cambria Math" panose="02040503050406030204" pitchFamily="18" charset="0"/>
                                    </a:rPr>
                                    <m:t>v</m:t>
                                  </m:r>
                                </m:sub>
                              </m:sSub>
                            </m:oMath>
                          </a14:m>
                          <a:r>
                            <a:rPr lang="es-ES" sz="1200" i="0" dirty="0">
                              <a:solidFill>
                                <a:schemeClr val="tx1"/>
                              </a:solidFill>
                            </a:rPr>
                            <a:t> [-]</a:t>
                          </a:r>
                        </a:p>
                      </a:txBody>
                      <a:tcPr anchor="ctr">
                        <a:solidFill>
                          <a:srgbClr val="DAE3F3"/>
                        </a:solidFill>
                      </a:tcPr>
                    </a:tc>
                    <a:tc>
                      <a:txBody>
                        <a:bodyPr/>
                        <a:lstStyle/>
                        <a:p>
                          <a:r>
                            <a:rPr lang="es-ES" sz="1200" i="1" dirty="0" err="1">
                              <a:solidFill>
                                <a:schemeClr val="tx1"/>
                              </a:solidFill>
                            </a:rPr>
                            <a:t>cavitatingFoam</a:t>
                          </a:r>
                          <a:endParaRPr lang="es-ES" sz="1200" i="1" dirty="0">
                            <a:solidFill>
                              <a:schemeClr val="tx1"/>
                            </a:solidFill>
                          </a:endParaRPr>
                        </a:p>
                      </a:txBody>
                      <a:tcPr>
                        <a:solidFill>
                          <a:srgbClr val="DAE3F3"/>
                        </a:solidFill>
                      </a:tcPr>
                    </a:tc>
                    <a:tc>
                      <a:txBody>
                        <a:bodyPr/>
                        <a:lstStyle/>
                        <a:p>
                          <a:pPr algn="ctr"/>
                          <a:r>
                            <a:rPr lang="es-ES" sz="1200" b="1" dirty="0">
                              <a:solidFill>
                                <a:schemeClr val="tx1"/>
                              </a:solidFill>
                            </a:rPr>
                            <a:t>0,70</a:t>
                          </a:r>
                        </a:p>
                      </a:txBody>
                      <a:tcPr>
                        <a:solidFill>
                          <a:srgbClr val="DAE3F3"/>
                        </a:solidFill>
                      </a:tcPr>
                    </a:tc>
                    <a:tc>
                      <a:txBody>
                        <a:bodyPr/>
                        <a:lstStyle/>
                        <a:p>
                          <a:pPr algn="ctr"/>
                          <a:r>
                            <a:rPr lang="es-ES" sz="1200" b="1" dirty="0">
                              <a:solidFill>
                                <a:schemeClr val="tx1"/>
                              </a:solidFill>
                            </a:rPr>
                            <a:t>7,94</a:t>
                          </a:r>
                        </a:p>
                      </a:txBody>
                      <a:tcPr>
                        <a:solidFill>
                          <a:srgbClr val="DAE3F3"/>
                        </a:solidFill>
                      </a:tcPr>
                    </a:tc>
                    <a:tc>
                      <a:txBody>
                        <a:bodyPr/>
                        <a:lstStyle/>
                        <a:p>
                          <a:pPr algn="ctr"/>
                          <a:r>
                            <a:rPr lang="es-ES" sz="1200" b="1" dirty="0">
                              <a:solidFill>
                                <a:schemeClr val="tx1"/>
                              </a:solidFill>
                            </a:rPr>
                            <a:t>7,58</a:t>
                          </a:r>
                        </a:p>
                      </a:txBody>
                      <a:tcPr>
                        <a:solidFill>
                          <a:srgbClr val="DAE3F3"/>
                        </a:solidFill>
                      </a:tcPr>
                    </a:tc>
                    <a:extLst>
                      <a:ext uri="{0D108BD9-81ED-4DB2-BD59-A6C34878D82A}">
                        <a16:rowId xmlns:a16="http://schemas.microsoft.com/office/drawing/2014/main" val="3834137499"/>
                      </a:ext>
                    </a:extLst>
                  </a:tr>
                  <a:tr h="274320">
                    <a:tc vMerge="1">
                      <a:txBody>
                        <a:bodyPr/>
                        <a:lstStyle/>
                        <a:p>
                          <a:endParaRPr lang="es-ES" sz="1200" dirty="0">
                            <a:solidFill>
                              <a:schemeClr val="tx1"/>
                            </a:solidFill>
                          </a:endParaRPr>
                        </a:p>
                      </a:txBody>
                      <a:tcPr/>
                    </a:tc>
                    <a:tc>
                      <a:txBody>
                        <a:bodyPr/>
                        <a:lstStyle/>
                        <a:p>
                          <a:r>
                            <a:rPr lang="es-ES" sz="1200" i="1" dirty="0" err="1">
                              <a:solidFill>
                                <a:schemeClr val="tx1"/>
                              </a:solidFill>
                            </a:rPr>
                            <a:t>cavSigmaY</a:t>
                          </a:r>
                          <a:endParaRPr lang="es-ES" sz="1200" i="1" dirty="0">
                            <a:solidFill>
                              <a:schemeClr val="tx1"/>
                            </a:solidFill>
                          </a:endParaRPr>
                        </a:p>
                      </a:txBody>
                      <a:tcPr/>
                    </a:tc>
                    <a:tc>
                      <a:txBody>
                        <a:bodyPr/>
                        <a:lstStyle/>
                        <a:p>
                          <a:pPr algn="ctr"/>
                          <a:r>
                            <a:rPr lang="es-ES" sz="1200" b="1" dirty="0">
                              <a:solidFill>
                                <a:schemeClr val="tx1"/>
                              </a:solidFill>
                            </a:rPr>
                            <a:t>2,69</a:t>
                          </a:r>
                        </a:p>
                      </a:txBody>
                      <a:tcPr/>
                    </a:tc>
                    <a:tc>
                      <a:txBody>
                        <a:bodyPr/>
                        <a:lstStyle/>
                        <a:p>
                          <a:pPr algn="ctr"/>
                          <a:r>
                            <a:rPr lang="es-ES" sz="1200" b="1" dirty="0">
                              <a:solidFill>
                                <a:schemeClr val="tx1"/>
                              </a:solidFill>
                            </a:rPr>
                            <a:t>2,62</a:t>
                          </a:r>
                        </a:p>
                      </a:txBody>
                      <a:tcPr/>
                    </a:tc>
                    <a:tc>
                      <a:txBody>
                        <a:bodyPr/>
                        <a:lstStyle/>
                        <a:p>
                          <a:pPr algn="ctr"/>
                          <a:r>
                            <a:rPr lang="es-ES" sz="1200" b="1" dirty="0">
                              <a:solidFill>
                                <a:schemeClr val="tx1"/>
                              </a:solidFill>
                            </a:rPr>
                            <a:t>2,58</a:t>
                          </a:r>
                        </a:p>
                      </a:txBody>
                      <a:tcPr/>
                    </a:tc>
                    <a:extLst>
                      <a:ext uri="{0D108BD9-81ED-4DB2-BD59-A6C34878D82A}">
                        <a16:rowId xmlns:a16="http://schemas.microsoft.com/office/drawing/2014/main" val="2384812172"/>
                      </a:ext>
                    </a:extLst>
                  </a:tr>
                  <a:tr h="227450">
                    <a:tc rowSpan="2">
                      <a:txBody>
                        <a:bodyPr/>
                        <a:lstStyle/>
                        <a:p>
                          <a14:m>
                            <m:oMath xmlns:m="http://schemas.openxmlformats.org/officeDocument/2006/math">
                              <m:sSub>
                                <m:sSubPr>
                                  <m:ctrlPr>
                                    <a:rPr lang="es-ES" sz="1200" i="1" smtClean="0">
                                      <a:solidFill>
                                        <a:schemeClr val="tx1"/>
                                      </a:solidFill>
                                      <a:latin typeface="Cambria Math" panose="02040503050406030204" pitchFamily="18" charset="0"/>
                                    </a:rPr>
                                  </m:ctrlPr>
                                </m:sSubPr>
                                <m:e>
                                  <m:r>
                                    <m:rPr>
                                      <m:sty m:val="p"/>
                                    </m:rPr>
                                    <a:rPr lang="es-ES" sz="1200" b="0" i="0" smtClean="0">
                                      <a:solidFill>
                                        <a:schemeClr val="tx1"/>
                                      </a:solidFill>
                                      <a:latin typeface="Cambria Math" panose="02040503050406030204" pitchFamily="18" charset="0"/>
                                    </a:rPr>
                                    <m:t>C</m:t>
                                  </m:r>
                                </m:e>
                                <m:sub>
                                  <m:r>
                                    <m:rPr>
                                      <m:sty m:val="p"/>
                                    </m:rPr>
                                    <a:rPr lang="es-ES" sz="1200" b="0" i="0" smtClean="0">
                                      <a:solidFill>
                                        <a:schemeClr val="tx1"/>
                                      </a:solidFill>
                                      <a:latin typeface="Cambria Math" panose="02040503050406030204" pitchFamily="18" charset="0"/>
                                    </a:rPr>
                                    <m:t>d</m:t>
                                  </m:r>
                                </m:sub>
                              </m:sSub>
                            </m:oMath>
                          </a14:m>
                          <a:r>
                            <a:rPr lang="es-ES" sz="1200" i="0" dirty="0">
                              <a:solidFill>
                                <a:schemeClr val="tx1"/>
                              </a:solidFill>
                            </a:rPr>
                            <a:t> [-]</a:t>
                          </a:r>
                        </a:p>
                      </a:txBody>
                      <a:tcPr anchor="ctr">
                        <a:solidFill>
                          <a:schemeClr val="bg1">
                            <a:alpha val="20000"/>
                          </a:schemeClr>
                        </a:solidFill>
                      </a:tcPr>
                    </a:tc>
                    <a:tc>
                      <a:txBody>
                        <a:bodyPr/>
                        <a:lstStyle/>
                        <a:p>
                          <a:r>
                            <a:rPr lang="es-ES" sz="1200" i="1" dirty="0" err="1">
                              <a:solidFill>
                                <a:schemeClr val="tx1"/>
                              </a:solidFill>
                            </a:rPr>
                            <a:t>cavitatingFoam</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1,62</a:t>
                          </a:r>
                        </a:p>
                      </a:txBody>
                      <a:tcPr>
                        <a:solidFill>
                          <a:schemeClr val="bg1">
                            <a:alpha val="20000"/>
                          </a:schemeClr>
                        </a:solidFill>
                      </a:tcPr>
                    </a:tc>
                    <a:tc>
                      <a:txBody>
                        <a:bodyPr/>
                        <a:lstStyle/>
                        <a:p>
                          <a:pPr algn="ctr"/>
                          <a:r>
                            <a:rPr lang="es-ES" sz="1200" b="1" dirty="0">
                              <a:solidFill>
                                <a:schemeClr val="tx1"/>
                              </a:solidFill>
                            </a:rPr>
                            <a:t>5,66</a:t>
                          </a:r>
                        </a:p>
                      </a:txBody>
                      <a:tcPr>
                        <a:solidFill>
                          <a:schemeClr val="bg1">
                            <a:alpha val="20000"/>
                          </a:schemeClr>
                        </a:solidFill>
                      </a:tcPr>
                    </a:tc>
                    <a:tc>
                      <a:txBody>
                        <a:bodyPr/>
                        <a:lstStyle/>
                        <a:p>
                          <a:pPr algn="ctr"/>
                          <a:r>
                            <a:rPr lang="es-ES" sz="1200" b="1" dirty="0">
                              <a:solidFill>
                                <a:schemeClr val="tx1"/>
                              </a:solidFill>
                            </a:rPr>
                            <a:t>4,80</a:t>
                          </a:r>
                        </a:p>
                      </a:txBody>
                      <a:tcPr>
                        <a:solidFill>
                          <a:schemeClr val="bg1">
                            <a:alpha val="20000"/>
                          </a:schemeClr>
                        </a:solidFill>
                      </a:tcPr>
                    </a:tc>
                    <a:extLst>
                      <a:ext uri="{0D108BD9-81ED-4DB2-BD59-A6C34878D82A}">
                        <a16:rowId xmlns:a16="http://schemas.microsoft.com/office/drawing/2014/main" val="833483488"/>
                      </a:ext>
                    </a:extLst>
                  </a:tr>
                  <a:tr h="274320">
                    <a:tc vMerge="1">
                      <a:txBody>
                        <a:bodyPr/>
                        <a:lstStyle/>
                        <a:p>
                          <a:endParaRPr lang="es-ES" sz="1200" dirty="0">
                            <a:solidFill>
                              <a:schemeClr val="tx1"/>
                            </a:solidFill>
                          </a:endParaRPr>
                        </a:p>
                      </a:txBody>
                      <a:tcPr>
                        <a:solidFill>
                          <a:schemeClr val="bg1">
                            <a:alpha val="20000"/>
                          </a:schemeClr>
                        </a:solidFill>
                      </a:tcPr>
                    </a:tc>
                    <a:tc>
                      <a:txBody>
                        <a:bodyPr/>
                        <a:lstStyle/>
                        <a:p>
                          <a:r>
                            <a:rPr lang="es-ES" sz="1200" i="1" dirty="0" err="1">
                              <a:solidFill>
                                <a:schemeClr val="tx1"/>
                              </a:solidFill>
                            </a:rPr>
                            <a:t>cavSigmaY</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0,52</a:t>
                          </a:r>
                        </a:p>
                      </a:txBody>
                      <a:tcPr>
                        <a:solidFill>
                          <a:schemeClr val="bg1">
                            <a:alpha val="20000"/>
                          </a:schemeClr>
                        </a:solidFill>
                      </a:tcPr>
                    </a:tc>
                    <a:tc>
                      <a:txBody>
                        <a:bodyPr/>
                        <a:lstStyle/>
                        <a:p>
                          <a:pPr algn="ctr"/>
                          <a:r>
                            <a:rPr lang="es-ES" sz="1200" b="1" dirty="0">
                              <a:solidFill>
                                <a:schemeClr val="tx1"/>
                              </a:solidFill>
                            </a:rPr>
                            <a:t>2,23</a:t>
                          </a:r>
                        </a:p>
                      </a:txBody>
                      <a:tcPr>
                        <a:solidFill>
                          <a:schemeClr val="bg1">
                            <a:alpha val="20000"/>
                          </a:schemeClr>
                        </a:solidFill>
                      </a:tcPr>
                    </a:tc>
                    <a:tc>
                      <a:txBody>
                        <a:bodyPr/>
                        <a:lstStyle/>
                        <a:p>
                          <a:pPr algn="ctr"/>
                          <a:r>
                            <a:rPr lang="es-ES" sz="1200" b="1" dirty="0">
                              <a:solidFill>
                                <a:schemeClr val="tx1"/>
                              </a:solidFill>
                            </a:rPr>
                            <a:t>2,58</a:t>
                          </a:r>
                        </a:p>
                      </a:txBody>
                      <a:tcPr>
                        <a:solidFill>
                          <a:schemeClr val="bg1">
                            <a:alpha val="20000"/>
                          </a:schemeClr>
                        </a:solidFill>
                      </a:tcPr>
                    </a:tc>
                    <a:extLst>
                      <a:ext uri="{0D108BD9-81ED-4DB2-BD59-A6C34878D82A}">
                        <a16:rowId xmlns:a16="http://schemas.microsoft.com/office/drawing/2014/main" val="1918497897"/>
                      </a:ext>
                    </a:extLst>
                  </a:tr>
                </a:tbl>
              </a:graphicData>
            </a:graphic>
          </p:graphicFrame>
        </mc:Choice>
        <mc:Fallback xmlns="">
          <p:graphicFrame>
            <p:nvGraphicFramePr>
              <p:cNvPr id="22" name="Tabla 21">
                <a:extLst>
                  <a:ext uri="{FF2B5EF4-FFF2-40B4-BE49-F238E27FC236}">
                    <a16:creationId xmlns:a16="http://schemas.microsoft.com/office/drawing/2014/main" id="{BB0C298B-67F3-48EC-BFA4-EABDC55EC208}"/>
                  </a:ext>
                </a:extLst>
              </p:cNvPr>
              <p:cNvGraphicFramePr>
                <a:graphicFrameLocks noGrp="1"/>
              </p:cNvGraphicFramePr>
              <p:nvPr>
                <p:extLst>
                  <p:ext uri="{D42A27DB-BD31-4B8C-83A1-F6EECF244321}">
                    <p14:modId xmlns:p14="http://schemas.microsoft.com/office/powerpoint/2010/main" val="3667594299"/>
                  </p:ext>
                </p:extLst>
              </p:nvPr>
            </p:nvGraphicFramePr>
            <p:xfrm>
              <a:off x="495300" y="2155129"/>
              <a:ext cx="5097119" cy="3297619"/>
            </p:xfrm>
            <a:graphic>
              <a:graphicData uri="http://schemas.openxmlformats.org/drawingml/2006/table">
                <a:tbl>
                  <a:tblPr firstRow="1" bandRow="1">
                    <a:tableStyleId>{3B4B98B0-60AC-42C2-AFA5-B58CD77FA1E5}</a:tableStyleId>
                  </a:tblPr>
                  <a:tblGrid>
                    <a:gridCol w="644389">
                      <a:extLst>
                        <a:ext uri="{9D8B030D-6E8A-4147-A177-3AD203B41FA5}">
                          <a16:colId xmlns:a16="http://schemas.microsoft.com/office/drawing/2014/main" val="2880707132"/>
                        </a:ext>
                      </a:extLst>
                    </a:gridCol>
                    <a:gridCol w="1232452">
                      <a:extLst>
                        <a:ext uri="{9D8B030D-6E8A-4147-A177-3AD203B41FA5}">
                          <a16:colId xmlns:a16="http://schemas.microsoft.com/office/drawing/2014/main" val="2756120845"/>
                        </a:ext>
                      </a:extLst>
                    </a:gridCol>
                    <a:gridCol w="1020418">
                      <a:extLst>
                        <a:ext uri="{9D8B030D-6E8A-4147-A177-3AD203B41FA5}">
                          <a16:colId xmlns:a16="http://schemas.microsoft.com/office/drawing/2014/main" val="2502866365"/>
                        </a:ext>
                      </a:extLst>
                    </a:gridCol>
                    <a:gridCol w="1126434">
                      <a:extLst>
                        <a:ext uri="{9D8B030D-6E8A-4147-A177-3AD203B41FA5}">
                          <a16:colId xmlns:a16="http://schemas.microsoft.com/office/drawing/2014/main" val="1557574617"/>
                        </a:ext>
                      </a:extLst>
                    </a:gridCol>
                    <a:gridCol w="1073426">
                      <a:extLst>
                        <a:ext uri="{9D8B030D-6E8A-4147-A177-3AD203B41FA5}">
                          <a16:colId xmlns:a16="http://schemas.microsoft.com/office/drawing/2014/main" val="3967228766"/>
                        </a:ext>
                      </a:extLst>
                    </a:gridCol>
                  </a:tblGrid>
                  <a:tr h="274320">
                    <a:tc>
                      <a:txBody>
                        <a:bodyPr/>
                        <a:lstStyle/>
                        <a:p>
                          <a:endParaRPr lang="es-ES" sz="1200" dirty="0">
                            <a:solidFill>
                              <a:srgbClr val="FFFFFF"/>
                            </a:solidFill>
                          </a:endParaRPr>
                        </a:p>
                      </a:txBody>
                      <a:tcPr>
                        <a:lnB w="12700" cap="flat" cmpd="sng" algn="ctr">
                          <a:noFill/>
                          <a:prstDash val="solid"/>
                          <a:round/>
                          <a:headEnd type="none" w="med" len="med"/>
                          <a:tailEnd type="none" w="med" len="med"/>
                        </a:lnB>
                      </a:tcPr>
                    </a:tc>
                    <a:tc>
                      <a:txBody>
                        <a:bodyPr/>
                        <a:lstStyle/>
                        <a:p>
                          <a:endParaRPr lang="es-ES" sz="1200" dirty="0">
                            <a:solidFill>
                              <a:schemeClr val="tx1"/>
                            </a:solidFill>
                          </a:endParaRPr>
                        </a:p>
                      </a:txBody>
                      <a:tcPr>
                        <a:lnB w="12700" cap="flat" cmpd="sng" algn="ctr">
                          <a:noFill/>
                          <a:prstDash val="solid"/>
                          <a:round/>
                          <a:headEnd type="none" w="med" len="med"/>
                          <a:tailEnd type="none" w="med" len="med"/>
                        </a:lnB>
                      </a:tcPr>
                    </a:tc>
                    <a:tc>
                      <a:txBody>
                        <a:bodyPr/>
                        <a:lstStyle/>
                        <a:p>
                          <a:pPr algn="ctr"/>
                          <a:r>
                            <a:rPr lang="es-ES" sz="1200" dirty="0">
                              <a:solidFill>
                                <a:schemeClr val="tx1"/>
                              </a:solidFill>
                            </a:rPr>
                            <a:t>1500-20 bar</a:t>
                          </a:r>
                        </a:p>
                      </a:txBody>
                      <a:tcPr>
                        <a:lnB w="12700" cap="flat" cmpd="sng" algn="ctr">
                          <a:noFill/>
                          <a:prstDash val="solid"/>
                          <a:round/>
                          <a:headEnd type="none" w="med" len="med"/>
                          <a:tailEnd type="none" w="med" len="med"/>
                        </a:lnB>
                      </a:tcPr>
                    </a:tc>
                    <a:tc>
                      <a:txBody>
                        <a:bodyPr/>
                        <a:lstStyle/>
                        <a:p>
                          <a:pPr algn="ctr"/>
                          <a:r>
                            <a:rPr lang="es-ES" sz="1200" dirty="0">
                              <a:solidFill>
                                <a:schemeClr val="tx1"/>
                              </a:solidFill>
                            </a:rPr>
                            <a:t>1000-20 bar</a:t>
                          </a:r>
                        </a:p>
                      </a:txBody>
                      <a:tcPr>
                        <a:lnB w="12700" cap="flat" cmpd="sng" algn="ctr">
                          <a:noFill/>
                          <a:prstDash val="solid"/>
                          <a:round/>
                          <a:headEnd type="none" w="med" len="med"/>
                          <a:tailEnd type="none" w="med" len="med"/>
                        </a:lnB>
                      </a:tcPr>
                    </a:tc>
                    <a:tc>
                      <a:txBody>
                        <a:bodyPr/>
                        <a:lstStyle/>
                        <a:p>
                          <a:pPr algn="ctr"/>
                          <a:r>
                            <a:rPr lang="es-ES" sz="1200" dirty="0">
                              <a:solidFill>
                                <a:schemeClr val="tx1"/>
                              </a:solidFill>
                            </a:rPr>
                            <a:t>500-20 bar</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186390443"/>
                      </a:ext>
                    </a:extLst>
                  </a:tr>
                  <a:tr h="274320">
                    <a:tc>
                      <a:txBody>
                        <a:bodyPr/>
                        <a:lstStyle/>
                        <a:p>
                          <a:endParaRPr lang="es-ES" sz="1200" dirty="0">
                            <a:solidFill>
                              <a:srgbClr val="4472C4"/>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endParaRPr lang="es-ES" sz="1200" dirty="0">
                            <a:solidFill>
                              <a:srgbClr val="4472C4"/>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693544697"/>
                      </a:ext>
                    </a:extLst>
                  </a:tr>
                  <a:tr h="274320">
                    <a:tc rowSpan="2">
                      <a:txBody>
                        <a:bodyPr/>
                        <a:lstStyle/>
                        <a:p>
                          <a:endParaRPr lang="es-ES"/>
                        </a:p>
                      </a:txBody>
                      <a:tcPr anchor="ctr">
                        <a:lnT w="12700" cap="flat" cmpd="sng" algn="ctr">
                          <a:solidFill>
                            <a:srgbClr val="4472C4"/>
                          </a:solidFill>
                          <a:prstDash val="solid"/>
                          <a:round/>
                          <a:headEnd type="none" w="med" len="med"/>
                          <a:tailEnd type="none" w="med" len="med"/>
                        </a:lnT>
                        <a:blipFill>
                          <a:blip r:embed="rId6"/>
                          <a:stretch>
                            <a:fillRect t="-101111" r="-690566" b="-410000"/>
                          </a:stretch>
                        </a:blipFill>
                      </a:tcPr>
                    </a:tc>
                    <a:tc>
                      <a:txBody>
                        <a:bodyPr/>
                        <a:lstStyle/>
                        <a:p>
                          <a:r>
                            <a:rPr lang="es-ES" sz="1200" i="1" dirty="0" err="1">
                              <a:solidFill>
                                <a:schemeClr val="tx1"/>
                              </a:solidFill>
                            </a:rPr>
                            <a:t>cavitatingFoam</a:t>
                          </a:r>
                          <a:endParaRPr lang="es-ES" sz="1200" i="1" dirty="0">
                            <a:solidFill>
                              <a:schemeClr val="tx1"/>
                            </a:solidFill>
                          </a:endParaRP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12,04</a:t>
                          </a: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16,47</a:t>
                          </a: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15,12</a:t>
                          </a:r>
                        </a:p>
                      </a:txBody>
                      <a:tcPr>
                        <a:lnT w="12700" cap="flat" cmpd="sng" algn="ctr">
                          <a:solidFill>
                            <a:srgbClr val="4472C4"/>
                          </a:solidFill>
                          <a:prstDash val="solid"/>
                          <a:round/>
                          <a:headEnd type="none" w="med" len="med"/>
                          <a:tailEnd type="none" w="med" len="med"/>
                        </a:lnT>
                        <a:solidFill>
                          <a:schemeClr val="bg1">
                            <a:alpha val="20000"/>
                          </a:schemeClr>
                        </a:solidFill>
                      </a:tcPr>
                    </a:tc>
                    <a:extLst>
                      <a:ext uri="{0D108BD9-81ED-4DB2-BD59-A6C34878D82A}">
                        <a16:rowId xmlns:a16="http://schemas.microsoft.com/office/drawing/2014/main" val="3316717646"/>
                      </a:ext>
                    </a:extLst>
                  </a:tr>
                  <a:tr h="274320">
                    <a:tc vMerge="1">
                      <a:txBody>
                        <a:bodyPr/>
                        <a:lstStyle/>
                        <a:p>
                          <a:endParaRPr lang="es-ES" sz="1200" dirty="0">
                            <a:solidFill>
                              <a:schemeClr val="tx1"/>
                            </a:solidFill>
                          </a:endParaRPr>
                        </a:p>
                      </a:txBody>
                      <a:tcPr>
                        <a:solidFill>
                          <a:schemeClr val="bg1">
                            <a:alpha val="20000"/>
                          </a:schemeClr>
                        </a:solidFill>
                      </a:tcPr>
                    </a:tc>
                    <a:tc>
                      <a:txBody>
                        <a:bodyPr/>
                        <a:lstStyle/>
                        <a:p>
                          <a:r>
                            <a:rPr lang="es-ES" sz="1200" i="1" dirty="0" err="1">
                              <a:solidFill>
                                <a:schemeClr val="tx1"/>
                              </a:solidFill>
                            </a:rPr>
                            <a:t>cavSigmaY</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0,40</a:t>
                          </a:r>
                        </a:p>
                      </a:txBody>
                      <a:tcPr>
                        <a:solidFill>
                          <a:schemeClr val="bg1">
                            <a:alpha val="20000"/>
                          </a:schemeClr>
                        </a:solidFill>
                      </a:tcPr>
                    </a:tc>
                    <a:tc>
                      <a:txBody>
                        <a:bodyPr/>
                        <a:lstStyle/>
                        <a:p>
                          <a:pPr algn="ctr"/>
                          <a:r>
                            <a:rPr lang="es-ES" sz="1200" b="1" dirty="0">
                              <a:solidFill>
                                <a:schemeClr val="tx1"/>
                              </a:solidFill>
                            </a:rPr>
                            <a:t>0,47</a:t>
                          </a:r>
                        </a:p>
                      </a:txBody>
                      <a:tcPr>
                        <a:solidFill>
                          <a:schemeClr val="bg1">
                            <a:alpha val="20000"/>
                          </a:schemeClr>
                        </a:solidFill>
                      </a:tcPr>
                    </a:tc>
                    <a:tc>
                      <a:txBody>
                        <a:bodyPr/>
                        <a:lstStyle/>
                        <a:p>
                          <a:pPr algn="ctr"/>
                          <a:r>
                            <a:rPr lang="es-ES" sz="1200" b="1" dirty="0">
                              <a:solidFill>
                                <a:schemeClr val="tx1"/>
                              </a:solidFill>
                            </a:rPr>
                            <a:t>0,80</a:t>
                          </a:r>
                        </a:p>
                      </a:txBody>
                      <a:tcPr>
                        <a:solidFill>
                          <a:schemeClr val="bg1">
                            <a:alpha val="20000"/>
                          </a:schemeClr>
                        </a:solidFill>
                      </a:tcPr>
                    </a:tc>
                    <a:extLst>
                      <a:ext uri="{0D108BD9-81ED-4DB2-BD59-A6C34878D82A}">
                        <a16:rowId xmlns:a16="http://schemas.microsoft.com/office/drawing/2014/main" val="3249285437"/>
                      </a:ext>
                    </a:extLst>
                  </a:tr>
                  <a:tr h="280099">
                    <a:tc rowSpan="2">
                      <a:txBody>
                        <a:bodyPr/>
                        <a:lstStyle/>
                        <a:p>
                          <a:endParaRPr lang="es-ES"/>
                        </a:p>
                      </a:txBody>
                      <a:tcPr anchor="ctr">
                        <a:blipFill>
                          <a:blip r:embed="rId6"/>
                          <a:stretch>
                            <a:fillRect t="-198901" r="-690566" b="-305495"/>
                          </a:stretch>
                        </a:blipFill>
                      </a:tcPr>
                    </a:tc>
                    <a:tc>
                      <a:txBody>
                        <a:bodyPr/>
                        <a:lstStyle/>
                        <a:p>
                          <a:r>
                            <a:rPr lang="es-ES" sz="1200" i="1" dirty="0" err="1">
                              <a:solidFill>
                                <a:schemeClr val="tx1"/>
                              </a:solidFill>
                            </a:rPr>
                            <a:t>cavitatingFoam</a:t>
                          </a:r>
                          <a:endParaRPr lang="es-ES" sz="1200" i="1" dirty="0">
                            <a:solidFill>
                              <a:schemeClr val="tx1"/>
                            </a:solidFill>
                          </a:endParaRPr>
                        </a:p>
                      </a:txBody>
                      <a:tcPr>
                        <a:solidFill>
                          <a:srgbClr val="DAE3F3"/>
                        </a:solidFill>
                      </a:tcPr>
                    </a:tc>
                    <a:tc>
                      <a:txBody>
                        <a:bodyPr/>
                        <a:lstStyle/>
                        <a:p>
                          <a:pPr algn="ctr"/>
                          <a:r>
                            <a:rPr lang="es-ES" sz="1200" b="1" dirty="0">
                              <a:solidFill>
                                <a:schemeClr val="tx1"/>
                              </a:solidFill>
                            </a:rPr>
                            <a:t>5,32</a:t>
                          </a:r>
                        </a:p>
                      </a:txBody>
                      <a:tcPr>
                        <a:solidFill>
                          <a:srgbClr val="DAE3F3"/>
                        </a:solidFill>
                      </a:tcPr>
                    </a:tc>
                    <a:tc>
                      <a:txBody>
                        <a:bodyPr/>
                        <a:lstStyle/>
                        <a:p>
                          <a:pPr algn="ctr"/>
                          <a:r>
                            <a:rPr lang="es-ES" sz="1200" b="1" dirty="0">
                              <a:solidFill>
                                <a:schemeClr val="tx1"/>
                              </a:solidFill>
                            </a:rPr>
                            <a:t>14,81</a:t>
                          </a:r>
                        </a:p>
                      </a:txBody>
                      <a:tcPr>
                        <a:solidFill>
                          <a:srgbClr val="DAE3F3"/>
                        </a:solidFill>
                      </a:tcPr>
                    </a:tc>
                    <a:tc>
                      <a:txBody>
                        <a:bodyPr/>
                        <a:lstStyle/>
                        <a:p>
                          <a:pPr algn="ctr"/>
                          <a:r>
                            <a:rPr lang="es-ES" sz="1200" b="1" dirty="0">
                              <a:solidFill>
                                <a:schemeClr val="tx1"/>
                              </a:solidFill>
                            </a:rPr>
                            <a:t>14,32</a:t>
                          </a:r>
                        </a:p>
                      </a:txBody>
                      <a:tcPr>
                        <a:solidFill>
                          <a:srgbClr val="DAE3F3"/>
                        </a:solidFill>
                      </a:tcPr>
                    </a:tc>
                    <a:extLst>
                      <a:ext uri="{0D108BD9-81ED-4DB2-BD59-A6C34878D82A}">
                        <a16:rowId xmlns:a16="http://schemas.microsoft.com/office/drawing/2014/main" val="1813435024"/>
                      </a:ext>
                    </a:extLst>
                  </a:tr>
                  <a:tr h="274320">
                    <a:tc vMerge="1">
                      <a:txBody>
                        <a:bodyPr/>
                        <a:lstStyle/>
                        <a:p>
                          <a:endParaRPr lang="es-ES" sz="1200" dirty="0">
                            <a:solidFill>
                              <a:schemeClr val="tx1"/>
                            </a:solidFill>
                          </a:endParaRPr>
                        </a:p>
                      </a:txBody>
                      <a:tcPr/>
                    </a:tc>
                    <a:tc>
                      <a:txBody>
                        <a:bodyPr/>
                        <a:lstStyle/>
                        <a:p>
                          <a:r>
                            <a:rPr lang="es-ES" sz="1200" i="1" dirty="0" err="1">
                              <a:solidFill>
                                <a:schemeClr val="tx1"/>
                              </a:solidFill>
                            </a:rPr>
                            <a:t>cavSigmaY</a:t>
                          </a:r>
                          <a:endParaRPr lang="es-ES" sz="1200" i="1" dirty="0">
                            <a:solidFill>
                              <a:schemeClr val="tx1"/>
                            </a:solidFill>
                          </a:endParaRPr>
                        </a:p>
                      </a:txBody>
                      <a:tcPr/>
                    </a:tc>
                    <a:tc>
                      <a:txBody>
                        <a:bodyPr/>
                        <a:lstStyle/>
                        <a:p>
                          <a:pPr algn="ctr"/>
                          <a:r>
                            <a:rPr lang="es-ES" sz="1200" b="1" dirty="0">
                              <a:solidFill>
                                <a:schemeClr val="tx1"/>
                              </a:solidFill>
                            </a:rPr>
                            <a:t>1,09</a:t>
                          </a:r>
                        </a:p>
                      </a:txBody>
                      <a:tcPr/>
                    </a:tc>
                    <a:tc>
                      <a:txBody>
                        <a:bodyPr/>
                        <a:lstStyle/>
                        <a:p>
                          <a:pPr algn="ctr"/>
                          <a:r>
                            <a:rPr lang="es-ES" sz="1200" b="1" dirty="0">
                              <a:solidFill>
                                <a:schemeClr val="tx1"/>
                              </a:solidFill>
                            </a:rPr>
                            <a:t>2,03</a:t>
                          </a:r>
                        </a:p>
                      </a:txBody>
                      <a:tcPr/>
                    </a:tc>
                    <a:tc>
                      <a:txBody>
                        <a:bodyPr/>
                        <a:lstStyle/>
                        <a:p>
                          <a:pPr algn="ctr"/>
                          <a:r>
                            <a:rPr lang="es-ES" sz="1200" b="1" dirty="0">
                              <a:solidFill>
                                <a:schemeClr val="tx1"/>
                              </a:solidFill>
                            </a:rPr>
                            <a:t>1,72</a:t>
                          </a:r>
                        </a:p>
                      </a:txBody>
                      <a:tcPr/>
                    </a:tc>
                    <a:extLst>
                      <a:ext uri="{0D108BD9-81ED-4DB2-BD59-A6C34878D82A}">
                        <a16:rowId xmlns:a16="http://schemas.microsoft.com/office/drawing/2014/main" val="1048497234"/>
                      </a:ext>
                    </a:extLst>
                  </a:tr>
                  <a:tr h="274320">
                    <a:tc rowSpan="2">
                      <a:txBody>
                        <a:bodyPr/>
                        <a:lstStyle/>
                        <a:p>
                          <a:endParaRPr lang="es-ES"/>
                        </a:p>
                      </a:txBody>
                      <a:tcPr anchor="ctr">
                        <a:blipFill>
                          <a:blip r:embed="rId6"/>
                          <a:stretch>
                            <a:fillRect t="-298901" r="-690566" b="-205495"/>
                          </a:stretch>
                        </a:blipFill>
                      </a:tcPr>
                    </a:tc>
                    <a:tc>
                      <a:txBody>
                        <a:bodyPr/>
                        <a:lstStyle/>
                        <a:p>
                          <a:r>
                            <a:rPr lang="es-ES" sz="1200" i="1" dirty="0" err="1">
                              <a:solidFill>
                                <a:schemeClr val="tx1"/>
                              </a:solidFill>
                            </a:rPr>
                            <a:t>cavitatingFoam</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0,93</a:t>
                          </a:r>
                        </a:p>
                      </a:txBody>
                      <a:tcPr>
                        <a:solidFill>
                          <a:schemeClr val="bg1">
                            <a:alpha val="20000"/>
                          </a:schemeClr>
                        </a:solidFill>
                      </a:tcPr>
                    </a:tc>
                    <a:tc>
                      <a:txBody>
                        <a:bodyPr/>
                        <a:lstStyle/>
                        <a:p>
                          <a:pPr algn="ctr"/>
                          <a:r>
                            <a:rPr lang="es-ES" sz="1200" b="1" dirty="0">
                              <a:solidFill>
                                <a:schemeClr val="tx1"/>
                              </a:solidFill>
                            </a:rPr>
                            <a:t>2,48</a:t>
                          </a:r>
                        </a:p>
                      </a:txBody>
                      <a:tcPr>
                        <a:solidFill>
                          <a:schemeClr val="bg1">
                            <a:alpha val="20000"/>
                          </a:schemeClr>
                        </a:solidFill>
                      </a:tcPr>
                    </a:tc>
                    <a:tc>
                      <a:txBody>
                        <a:bodyPr/>
                        <a:lstStyle/>
                        <a:p>
                          <a:pPr algn="ctr"/>
                          <a:r>
                            <a:rPr lang="es-ES" sz="1200" b="1" dirty="0">
                              <a:solidFill>
                                <a:schemeClr val="tx1"/>
                              </a:solidFill>
                            </a:rPr>
                            <a:t>3,10</a:t>
                          </a:r>
                        </a:p>
                      </a:txBody>
                      <a:tcPr>
                        <a:solidFill>
                          <a:schemeClr val="bg1">
                            <a:alpha val="20000"/>
                          </a:schemeClr>
                        </a:solidFill>
                      </a:tcPr>
                    </a:tc>
                    <a:extLst>
                      <a:ext uri="{0D108BD9-81ED-4DB2-BD59-A6C34878D82A}">
                        <a16:rowId xmlns:a16="http://schemas.microsoft.com/office/drawing/2014/main" val="2247382602"/>
                      </a:ext>
                    </a:extLst>
                  </a:tr>
                  <a:tr h="274320">
                    <a:tc vMerge="1">
                      <a:txBody>
                        <a:bodyPr/>
                        <a:lstStyle/>
                        <a:p>
                          <a:endParaRPr lang="es-ES" sz="1200" dirty="0">
                            <a:solidFill>
                              <a:schemeClr val="tx1"/>
                            </a:solidFill>
                          </a:endParaRPr>
                        </a:p>
                      </a:txBody>
                      <a:tcPr>
                        <a:solidFill>
                          <a:schemeClr val="bg1">
                            <a:alpha val="20000"/>
                          </a:schemeClr>
                        </a:solidFill>
                      </a:tcPr>
                    </a:tc>
                    <a:tc>
                      <a:txBody>
                        <a:bodyPr/>
                        <a:lstStyle/>
                        <a:p>
                          <a:r>
                            <a:rPr lang="es-ES" sz="1200" i="1" dirty="0" err="1">
                              <a:solidFill>
                                <a:schemeClr val="tx1"/>
                              </a:solidFill>
                            </a:rPr>
                            <a:t>cavSigmaY</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0,06</a:t>
                          </a:r>
                        </a:p>
                      </a:txBody>
                      <a:tcPr>
                        <a:solidFill>
                          <a:schemeClr val="bg1">
                            <a:alpha val="20000"/>
                          </a:schemeClr>
                        </a:solidFill>
                      </a:tcPr>
                    </a:tc>
                    <a:tc>
                      <a:txBody>
                        <a:bodyPr/>
                        <a:lstStyle/>
                        <a:p>
                          <a:pPr algn="ctr"/>
                          <a:r>
                            <a:rPr lang="es-ES" sz="1200" b="1" dirty="0">
                              <a:solidFill>
                                <a:schemeClr val="tx1"/>
                              </a:solidFill>
                            </a:rPr>
                            <a:t>0,37</a:t>
                          </a:r>
                        </a:p>
                      </a:txBody>
                      <a:tcPr>
                        <a:solidFill>
                          <a:schemeClr val="bg1">
                            <a:alpha val="20000"/>
                          </a:schemeClr>
                        </a:solidFill>
                      </a:tcPr>
                    </a:tc>
                    <a:tc>
                      <a:txBody>
                        <a:bodyPr/>
                        <a:lstStyle/>
                        <a:p>
                          <a:pPr algn="ctr"/>
                          <a:r>
                            <a:rPr lang="es-ES" sz="1200" b="1" dirty="0">
                              <a:solidFill>
                                <a:schemeClr val="tx1"/>
                              </a:solidFill>
                            </a:rPr>
                            <a:t>0,00</a:t>
                          </a:r>
                        </a:p>
                      </a:txBody>
                      <a:tcPr>
                        <a:solidFill>
                          <a:schemeClr val="bg1">
                            <a:alpha val="20000"/>
                          </a:schemeClr>
                        </a:solidFill>
                      </a:tcPr>
                    </a:tc>
                    <a:extLst>
                      <a:ext uri="{0D108BD9-81ED-4DB2-BD59-A6C34878D82A}">
                        <a16:rowId xmlns:a16="http://schemas.microsoft.com/office/drawing/2014/main" val="3986752984"/>
                      </a:ext>
                    </a:extLst>
                  </a:tr>
                  <a:tr h="274320">
                    <a:tc rowSpan="2">
                      <a:txBody>
                        <a:bodyPr/>
                        <a:lstStyle/>
                        <a:p>
                          <a:endParaRPr lang="es-ES"/>
                        </a:p>
                      </a:txBody>
                      <a:tcPr anchor="ctr">
                        <a:blipFill>
                          <a:blip r:embed="rId6"/>
                          <a:stretch>
                            <a:fillRect t="-403333" r="-690566" b="-107778"/>
                          </a:stretch>
                        </a:blipFill>
                      </a:tcPr>
                    </a:tc>
                    <a:tc>
                      <a:txBody>
                        <a:bodyPr/>
                        <a:lstStyle/>
                        <a:p>
                          <a:r>
                            <a:rPr lang="es-ES" sz="1200" i="1" dirty="0" err="1">
                              <a:solidFill>
                                <a:schemeClr val="tx1"/>
                              </a:solidFill>
                            </a:rPr>
                            <a:t>cavitatingFoam</a:t>
                          </a:r>
                          <a:endParaRPr lang="es-ES" sz="1200" i="1" dirty="0">
                            <a:solidFill>
                              <a:schemeClr val="tx1"/>
                            </a:solidFill>
                          </a:endParaRPr>
                        </a:p>
                      </a:txBody>
                      <a:tcPr>
                        <a:solidFill>
                          <a:srgbClr val="DAE3F3"/>
                        </a:solidFill>
                      </a:tcPr>
                    </a:tc>
                    <a:tc>
                      <a:txBody>
                        <a:bodyPr/>
                        <a:lstStyle/>
                        <a:p>
                          <a:pPr algn="ctr"/>
                          <a:r>
                            <a:rPr lang="es-ES" sz="1200" b="1" dirty="0">
                              <a:solidFill>
                                <a:schemeClr val="tx1"/>
                              </a:solidFill>
                            </a:rPr>
                            <a:t>0,70</a:t>
                          </a:r>
                        </a:p>
                      </a:txBody>
                      <a:tcPr>
                        <a:solidFill>
                          <a:srgbClr val="DAE3F3"/>
                        </a:solidFill>
                      </a:tcPr>
                    </a:tc>
                    <a:tc>
                      <a:txBody>
                        <a:bodyPr/>
                        <a:lstStyle/>
                        <a:p>
                          <a:pPr algn="ctr"/>
                          <a:r>
                            <a:rPr lang="es-ES" sz="1200" b="1" dirty="0">
                              <a:solidFill>
                                <a:schemeClr val="tx1"/>
                              </a:solidFill>
                            </a:rPr>
                            <a:t>7,94</a:t>
                          </a:r>
                        </a:p>
                      </a:txBody>
                      <a:tcPr>
                        <a:solidFill>
                          <a:srgbClr val="DAE3F3"/>
                        </a:solidFill>
                      </a:tcPr>
                    </a:tc>
                    <a:tc>
                      <a:txBody>
                        <a:bodyPr/>
                        <a:lstStyle/>
                        <a:p>
                          <a:pPr algn="ctr"/>
                          <a:r>
                            <a:rPr lang="es-ES" sz="1200" b="1" dirty="0">
                              <a:solidFill>
                                <a:schemeClr val="tx1"/>
                              </a:solidFill>
                            </a:rPr>
                            <a:t>7,58</a:t>
                          </a:r>
                        </a:p>
                      </a:txBody>
                      <a:tcPr>
                        <a:solidFill>
                          <a:srgbClr val="DAE3F3"/>
                        </a:solidFill>
                      </a:tcPr>
                    </a:tc>
                    <a:extLst>
                      <a:ext uri="{0D108BD9-81ED-4DB2-BD59-A6C34878D82A}">
                        <a16:rowId xmlns:a16="http://schemas.microsoft.com/office/drawing/2014/main" val="3834137499"/>
                      </a:ext>
                    </a:extLst>
                  </a:tr>
                  <a:tr h="274320">
                    <a:tc vMerge="1">
                      <a:txBody>
                        <a:bodyPr/>
                        <a:lstStyle/>
                        <a:p>
                          <a:endParaRPr lang="es-ES" sz="1200" dirty="0">
                            <a:solidFill>
                              <a:schemeClr val="tx1"/>
                            </a:solidFill>
                          </a:endParaRPr>
                        </a:p>
                      </a:txBody>
                      <a:tcPr/>
                    </a:tc>
                    <a:tc>
                      <a:txBody>
                        <a:bodyPr/>
                        <a:lstStyle/>
                        <a:p>
                          <a:r>
                            <a:rPr lang="es-ES" sz="1200" i="1" dirty="0" err="1">
                              <a:solidFill>
                                <a:schemeClr val="tx1"/>
                              </a:solidFill>
                            </a:rPr>
                            <a:t>cavSigmaY</a:t>
                          </a:r>
                          <a:endParaRPr lang="es-ES" sz="1200" i="1" dirty="0">
                            <a:solidFill>
                              <a:schemeClr val="tx1"/>
                            </a:solidFill>
                          </a:endParaRPr>
                        </a:p>
                      </a:txBody>
                      <a:tcPr/>
                    </a:tc>
                    <a:tc>
                      <a:txBody>
                        <a:bodyPr/>
                        <a:lstStyle/>
                        <a:p>
                          <a:pPr algn="ctr"/>
                          <a:r>
                            <a:rPr lang="es-ES" sz="1200" b="1" dirty="0">
                              <a:solidFill>
                                <a:schemeClr val="tx1"/>
                              </a:solidFill>
                            </a:rPr>
                            <a:t>2,69</a:t>
                          </a:r>
                        </a:p>
                      </a:txBody>
                      <a:tcPr/>
                    </a:tc>
                    <a:tc>
                      <a:txBody>
                        <a:bodyPr/>
                        <a:lstStyle/>
                        <a:p>
                          <a:pPr algn="ctr"/>
                          <a:r>
                            <a:rPr lang="es-ES" sz="1200" b="1" dirty="0">
                              <a:solidFill>
                                <a:schemeClr val="tx1"/>
                              </a:solidFill>
                            </a:rPr>
                            <a:t>2,62</a:t>
                          </a:r>
                        </a:p>
                      </a:txBody>
                      <a:tcPr/>
                    </a:tc>
                    <a:tc>
                      <a:txBody>
                        <a:bodyPr/>
                        <a:lstStyle/>
                        <a:p>
                          <a:pPr algn="ctr"/>
                          <a:r>
                            <a:rPr lang="es-ES" sz="1200" b="1" dirty="0">
                              <a:solidFill>
                                <a:schemeClr val="tx1"/>
                              </a:solidFill>
                            </a:rPr>
                            <a:t>2,58</a:t>
                          </a:r>
                        </a:p>
                      </a:txBody>
                      <a:tcPr/>
                    </a:tc>
                    <a:extLst>
                      <a:ext uri="{0D108BD9-81ED-4DB2-BD59-A6C34878D82A}">
                        <a16:rowId xmlns:a16="http://schemas.microsoft.com/office/drawing/2014/main" val="2384812172"/>
                      </a:ext>
                    </a:extLst>
                  </a:tr>
                  <a:tr h="274320">
                    <a:tc rowSpan="2">
                      <a:txBody>
                        <a:bodyPr/>
                        <a:lstStyle/>
                        <a:p>
                          <a:endParaRPr lang="es-ES"/>
                        </a:p>
                      </a:txBody>
                      <a:tcPr anchor="ctr">
                        <a:blipFill>
                          <a:blip r:embed="rId6"/>
                          <a:stretch>
                            <a:fillRect t="-503333" r="-690566" b="-7778"/>
                          </a:stretch>
                        </a:blipFill>
                      </a:tcPr>
                    </a:tc>
                    <a:tc>
                      <a:txBody>
                        <a:bodyPr/>
                        <a:lstStyle/>
                        <a:p>
                          <a:r>
                            <a:rPr lang="es-ES" sz="1200" i="1" dirty="0" err="1">
                              <a:solidFill>
                                <a:schemeClr val="tx1"/>
                              </a:solidFill>
                            </a:rPr>
                            <a:t>cavitatingFoam</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1,62</a:t>
                          </a:r>
                        </a:p>
                      </a:txBody>
                      <a:tcPr>
                        <a:solidFill>
                          <a:schemeClr val="bg1">
                            <a:alpha val="20000"/>
                          </a:schemeClr>
                        </a:solidFill>
                      </a:tcPr>
                    </a:tc>
                    <a:tc>
                      <a:txBody>
                        <a:bodyPr/>
                        <a:lstStyle/>
                        <a:p>
                          <a:pPr algn="ctr"/>
                          <a:r>
                            <a:rPr lang="es-ES" sz="1200" b="1" dirty="0">
                              <a:solidFill>
                                <a:schemeClr val="tx1"/>
                              </a:solidFill>
                            </a:rPr>
                            <a:t>5,66</a:t>
                          </a:r>
                        </a:p>
                      </a:txBody>
                      <a:tcPr>
                        <a:solidFill>
                          <a:schemeClr val="bg1">
                            <a:alpha val="20000"/>
                          </a:schemeClr>
                        </a:solidFill>
                      </a:tcPr>
                    </a:tc>
                    <a:tc>
                      <a:txBody>
                        <a:bodyPr/>
                        <a:lstStyle/>
                        <a:p>
                          <a:pPr algn="ctr"/>
                          <a:r>
                            <a:rPr lang="es-ES" sz="1200" b="1" dirty="0">
                              <a:solidFill>
                                <a:schemeClr val="tx1"/>
                              </a:solidFill>
                            </a:rPr>
                            <a:t>4,80</a:t>
                          </a:r>
                        </a:p>
                      </a:txBody>
                      <a:tcPr>
                        <a:solidFill>
                          <a:schemeClr val="bg1">
                            <a:alpha val="20000"/>
                          </a:schemeClr>
                        </a:solidFill>
                      </a:tcPr>
                    </a:tc>
                    <a:extLst>
                      <a:ext uri="{0D108BD9-81ED-4DB2-BD59-A6C34878D82A}">
                        <a16:rowId xmlns:a16="http://schemas.microsoft.com/office/drawing/2014/main" val="833483488"/>
                      </a:ext>
                    </a:extLst>
                  </a:tr>
                  <a:tr h="274320">
                    <a:tc vMerge="1">
                      <a:txBody>
                        <a:bodyPr/>
                        <a:lstStyle/>
                        <a:p>
                          <a:endParaRPr lang="es-ES" sz="1200" dirty="0">
                            <a:solidFill>
                              <a:schemeClr val="tx1"/>
                            </a:solidFill>
                          </a:endParaRPr>
                        </a:p>
                      </a:txBody>
                      <a:tcPr>
                        <a:solidFill>
                          <a:schemeClr val="bg1">
                            <a:alpha val="20000"/>
                          </a:schemeClr>
                        </a:solidFill>
                      </a:tcPr>
                    </a:tc>
                    <a:tc>
                      <a:txBody>
                        <a:bodyPr/>
                        <a:lstStyle/>
                        <a:p>
                          <a:r>
                            <a:rPr lang="es-ES" sz="1200" i="1" dirty="0" err="1">
                              <a:solidFill>
                                <a:schemeClr val="tx1"/>
                              </a:solidFill>
                            </a:rPr>
                            <a:t>cavSigmaY</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0,52</a:t>
                          </a:r>
                        </a:p>
                      </a:txBody>
                      <a:tcPr>
                        <a:solidFill>
                          <a:schemeClr val="bg1">
                            <a:alpha val="20000"/>
                          </a:schemeClr>
                        </a:solidFill>
                      </a:tcPr>
                    </a:tc>
                    <a:tc>
                      <a:txBody>
                        <a:bodyPr/>
                        <a:lstStyle/>
                        <a:p>
                          <a:pPr algn="ctr"/>
                          <a:r>
                            <a:rPr lang="es-ES" sz="1200" b="1" dirty="0">
                              <a:solidFill>
                                <a:schemeClr val="tx1"/>
                              </a:solidFill>
                            </a:rPr>
                            <a:t>2,23</a:t>
                          </a:r>
                        </a:p>
                      </a:txBody>
                      <a:tcPr>
                        <a:solidFill>
                          <a:schemeClr val="bg1">
                            <a:alpha val="20000"/>
                          </a:schemeClr>
                        </a:solidFill>
                      </a:tcPr>
                    </a:tc>
                    <a:tc>
                      <a:txBody>
                        <a:bodyPr/>
                        <a:lstStyle/>
                        <a:p>
                          <a:pPr algn="ctr"/>
                          <a:r>
                            <a:rPr lang="es-ES" sz="1200" b="1" dirty="0">
                              <a:solidFill>
                                <a:schemeClr val="tx1"/>
                              </a:solidFill>
                            </a:rPr>
                            <a:t>2,58</a:t>
                          </a:r>
                        </a:p>
                      </a:txBody>
                      <a:tcPr>
                        <a:solidFill>
                          <a:schemeClr val="bg1">
                            <a:alpha val="20000"/>
                          </a:schemeClr>
                        </a:solidFill>
                      </a:tcPr>
                    </a:tc>
                    <a:extLst>
                      <a:ext uri="{0D108BD9-81ED-4DB2-BD59-A6C34878D82A}">
                        <a16:rowId xmlns:a16="http://schemas.microsoft.com/office/drawing/2014/main" val="1918497897"/>
                      </a:ext>
                    </a:extLst>
                  </a:tr>
                </a:tbl>
              </a:graphicData>
            </a:graphic>
          </p:graphicFrame>
        </mc:Fallback>
      </mc:AlternateContent>
      <p:sp>
        <p:nvSpPr>
          <p:cNvPr id="33" name="Rectángulo 32">
            <a:extLst>
              <a:ext uri="{FF2B5EF4-FFF2-40B4-BE49-F238E27FC236}">
                <a16:creationId xmlns:a16="http://schemas.microsoft.com/office/drawing/2014/main" id="{B6B657ED-28BC-4914-9535-EE7719ABE39C}"/>
              </a:ext>
            </a:extLst>
          </p:cNvPr>
          <p:cNvSpPr/>
          <p:nvPr/>
        </p:nvSpPr>
        <p:spPr>
          <a:xfrm>
            <a:off x="495300" y="1591093"/>
            <a:ext cx="2459722" cy="361051"/>
          </a:xfrm>
          <a:prstGeom prst="rect">
            <a:avLst/>
          </a:prstGeom>
          <a:solidFill>
            <a:schemeClr val="accent5">
              <a:lumMod val="40000"/>
              <a:lumOff val="60000"/>
            </a:schemeClr>
          </a:solidFill>
          <a:ln w="28575">
            <a:solidFill>
              <a:srgbClr val="0033CC"/>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 sz="2000" b="1" dirty="0"/>
              <a:t>SPRAY D</a:t>
            </a:r>
          </a:p>
        </p:txBody>
      </p:sp>
      <mc:AlternateContent xmlns:mc="http://schemas.openxmlformats.org/markup-compatibility/2006" xmlns:a14="http://schemas.microsoft.com/office/drawing/2010/main">
        <mc:Choice Requires="a14">
          <p:sp>
            <p:nvSpPr>
              <p:cNvPr id="2" name="CuadroTexto 1">
                <a:extLst>
                  <a:ext uri="{FF2B5EF4-FFF2-40B4-BE49-F238E27FC236}">
                    <a16:creationId xmlns:a16="http://schemas.microsoft.com/office/drawing/2014/main" id="{6AC632AF-5304-4B52-8CDE-F831AA9F745F}"/>
                  </a:ext>
                </a:extLst>
              </p:cNvPr>
              <p:cNvSpPr txBox="1"/>
              <p:nvPr/>
            </p:nvSpPr>
            <p:spPr>
              <a:xfrm>
                <a:off x="5885543" y="2532742"/>
                <a:ext cx="974690" cy="5736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𝐶</m:t>
                          </m:r>
                        </m:e>
                        <m:sub>
                          <m:r>
                            <a:rPr lang="es-ES" b="0" i="1" smtClean="0">
                              <a:latin typeface="Cambria Math" panose="02040503050406030204" pitchFamily="18" charset="0"/>
                            </a:rPr>
                            <m:t>𝑎</m:t>
                          </m:r>
                        </m:sub>
                      </m:sSub>
                      <m:r>
                        <a:rPr lang="es-ES" b="0" i="1" smtClean="0">
                          <a:latin typeface="Cambria Math" panose="02040503050406030204" pitchFamily="18" charset="0"/>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panose="02040503050406030204" pitchFamily="18" charset="0"/>
                                </a:rPr>
                                <m:t>𝐴</m:t>
                              </m:r>
                            </m:e>
                            <m:sub>
                              <m:r>
                                <a:rPr lang="es-ES" b="0" i="1" smtClean="0">
                                  <a:latin typeface="Cambria Math" panose="02040503050406030204" pitchFamily="18" charset="0"/>
                                </a:rPr>
                                <m:t>𝑒𝑓</m:t>
                              </m:r>
                            </m:sub>
                          </m:sSub>
                        </m:num>
                        <m:den>
                          <m:sSub>
                            <m:sSubPr>
                              <m:ctrlPr>
                                <a:rPr lang="es-ES" b="0" i="1" smtClean="0">
                                  <a:latin typeface="Cambria Math" panose="02040503050406030204" pitchFamily="18" charset="0"/>
                                </a:rPr>
                              </m:ctrlPr>
                            </m:sSubPr>
                            <m:e>
                              <m:r>
                                <a:rPr lang="es-ES" b="0" i="1" smtClean="0">
                                  <a:latin typeface="Cambria Math" panose="02040503050406030204" pitchFamily="18" charset="0"/>
                                </a:rPr>
                                <m:t>𝐴</m:t>
                              </m:r>
                            </m:e>
                            <m:sub>
                              <m:r>
                                <a:rPr lang="es-ES" b="0" i="1" smtClean="0">
                                  <a:latin typeface="Cambria Math" panose="02040503050406030204" pitchFamily="18" charset="0"/>
                                </a:rPr>
                                <m:t>0</m:t>
                              </m:r>
                            </m:sub>
                          </m:sSub>
                        </m:den>
                      </m:f>
                    </m:oMath>
                  </m:oMathPara>
                </a14:m>
                <a:endParaRPr lang="es-ES" dirty="0"/>
              </a:p>
            </p:txBody>
          </p:sp>
        </mc:Choice>
        <mc:Fallback xmlns="">
          <p:sp>
            <p:nvSpPr>
              <p:cNvPr id="2" name="CuadroTexto 1">
                <a:extLst>
                  <a:ext uri="{FF2B5EF4-FFF2-40B4-BE49-F238E27FC236}">
                    <a16:creationId xmlns:a16="http://schemas.microsoft.com/office/drawing/2014/main" id="{6AC632AF-5304-4B52-8CDE-F831AA9F745F}"/>
                  </a:ext>
                </a:extLst>
              </p:cNvPr>
              <p:cNvSpPr txBox="1">
                <a:spLocks noRot="1" noChangeAspect="1" noMove="1" noResize="1" noEditPoints="1" noAdjustHandles="1" noChangeArrowheads="1" noChangeShapeType="1" noTextEdit="1"/>
              </p:cNvSpPr>
              <p:nvPr/>
            </p:nvSpPr>
            <p:spPr>
              <a:xfrm>
                <a:off x="5885543" y="2532742"/>
                <a:ext cx="974690" cy="573619"/>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5F37A6F3-670C-43B0-9AC6-61BBC7C45806}"/>
                  </a:ext>
                </a:extLst>
              </p:cNvPr>
              <p:cNvSpPr txBox="1"/>
              <p:nvPr/>
            </p:nvSpPr>
            <p:spPr>
              <a:xfrm>
                <a:off x="5885542" y="3483686"/>
                <a:ext cx="2217466" cy="5985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𝐶</m:t>
                          </m:r>
                        </m:e>
                        <m:sub>
                          <m:r>
                            <a:rPr lang="es-ES" b="0" i="1" smtClean="0">
                              <a:latin typeface="Cambria Math" panose="02040503050406030204" pitchFamily="18" charset="0"/>
                            </a:rPr>
                            <m:t>𝑣</m:t>
                          </m:r>
                        </m:sub>
                      </m:sSub>
                      <m:r>
                        <a:rPr lang="es-ES" b="0" i="1" smtClean="0">
                          <a:latin typeface="Cambria Math" panose="02040503050406030204" pitchFamily="18" charset="0"/>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b="0" i="1" smtClean="0">
                                  <a:latin typeface="Cambria Math" panose="02040503050406030204" pitchFamily="18" charset="0"/>
                                </a:rPr>
                                <m:t>𝑢</m:t>
                              </m:r>
                            </m:e>
                            <m:sub>
                              <m:r>
                                <a:rPr lang="es-ES" b="0" i="1" smtClean="0">
                                  <a:latin typeface="Cambria Math" panose="02040503050406030204" pitchFamily="18" charset="0"/>
                                </a:rPr>
                                <m:t>𝑒𝑓</m:t>
                              </m:r>
                            </m:sub>
                          </m:sSub>
                        </m:num>
                        <m:den>
                          <m:sSub>
                            <m:sSubPr>
                              <m:ctrlPr>
                                <a:rPr lang="es-ES" i="1">
                                  <a:latin typeface="Cambria Math" panose="02040503050406030204" pitchFamily="18" charset="0"/>
                                </a:rPr>
                              </m:ctrlPr>
                            </m:sSubPr>
                            <m:e>
                              <m:r>
                                <a:rPr lang="es-ES" b="0" i="1" smtClean="0">
                                  <a:latin typeface="Cambria Math" panose="02040503050406030204" pitchFamily="18" charset="0"/>
                                </a:rPr>
                                <m:t>𝑢</m:t>
                              </m:r>
                            </m:e>
                            <m:sub>
                              <m:r>
                                <a:rPr lang="es-ES" b="0" i="1" smtClean="0">
                                  <a:latin typeface="Cambria Math" panose="02040503050406030204" pitchFamily="18" charset="0"/>
                                </a:rPr>
                                <m:t>𝑡𝑒𝑜</m:t>
                              </m:r>
                            </m:sub>
                          </m:sSub>
                        </m:den>
                      </m:f>
                      <m:r>
                        <a:rPr lang="es-ES" b="0" i="1" smtClean="0">
                          <a:latin typeface="Cambria Math" panose="02040503050406030204" pitchFamily="18" charset="0"/>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panose="02040503050406030204" pitchFamily="18" charset="0"/>
                                </a:rPr>
                                <m:t>𝑢</m:t>
                              </m:r>
                            </m:e>
                            <m:sub>
                              <m:r>
                                <a:rPr lang="es-ES" b="0" i="1" smtClean="0">
                                  <a:latin typeface="Cambria Math" panose="02040503050406030204" pitchFamily="18" charset="0"/>
                                </a:rPr>
                                <m:t>𝑒𝑓</m:t>
                              </m:r>
                            </m:sub>
                          </m:sSub>
                        </m:num>
                        <m:den>
                          <m:rad>
                            <m:radPr>
                              <m:degHide m:val="on"/>
                              <m:ctrlPr>
                                <a:rPr lang="es-ES" b="0" i="1" smtClean="0">
                                  <a:latin typeface="Cambria Math" panose="02040503050406030204" pitchFamily="18" charset="0"/>
                                </a:rPr>
                              </m:ctrlPr>
                            </m:radPr>
                            <m:deg/>
                            <m:e>
                              <m:r>
                                <a:rPr lang="es-ES" b="0" i="1" smtClean="0">
                                  <a:latin typeface="Cambria Math" panose="02040503050406030204" pitchFamily="18" charset="0"/>
                                </a:rPr>
                                <m:t>2</m:t>
                              </m:r>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𝑝</m:t>
                              </m:r>
                              <m:r>
                                <a:rPr lang="es-ES" b="0" i="1" smtClean="0">
                                  <a:latin typeface="Cambria Math" panose="02040503050406030204" pitchFamily="18" charset="0"/>
                                  <a:ea typeface="Cambria Math" panose="02040503050406030204" pitchFamily="18" charset="0"/>
                                </a:rPr>
                                <m:t>/</m:t>
                              </m:r>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𝜌</m:t>
                                  </m:r>
                                </m:e>
                                <m:sub>
                                  <m:r>
                                    <a:rPr lang="es-ES" b="0" i="1" smtClean="0">
                                      <a:latin typeface="Cambria Math" panose="02040503050406030204" pitchFamily="18" charset="0"/>
                                      <a:ea typeface="Cambria Math" panose="02040503050406030204" pitchFamily="18" charset="0"/>
                                    </a:rPr>
                                    <m:t>𝑓</m:t>
                                  </m:r>
                                </m:sub>
                              </m:sSub>
                            </m:e>
                          </m:rad>
                        </m:den>
                      </m:f>
                    </m:oMath>
                  </m:oMathPara>
                </a14:m>
                <a:endParaRPr lang="es-ES" dirty="0"/>
              </a:p>
            </p:txBody>
          </p:sp>
        </mc:Choice>
        <mc:Fallback xmlns="">
          <p:sp>
            <p:nvSpPr>
              <p:cNvPr id="15" name="CuadroTexto 14">
                <a:extLst>
                  <a:ext uri="{FF2B5EF4-FFF2-40B4-BE49-F238E27FC236}">
                    <a16:creationId xmlns:a16="http://schemas.microsoft.com/office/drawing/2014/main" id="{5F37A6F3-670C-43B0-9AC6-61BBC7C45806}"/>
                  </a:ext>
                </a:extLst>
              </p:cNvPr>
              <p:cNvSpPr txBox="1">
                <a:spLocks noRot="1" noChangeAspect="1" noMove="1" noResize="1" noEditPoints="1" noAdjustHandles="1" noChangeArrowheads="1" noChangeShapeType="1" noTextEdit="1"/>
              </p:cNvSpPr>
              <p:nvPr/>
            </p:nvSpPr>
            <p:spPr>
              <a:xfrm>
                <a:off x="5885542" y="3483686"/>
                <a:ext cx="2217466" cy="598562"/>
              </a:xfrm>
              <a:prstGeom prst="rect">
                <a:avLst/>
              </a:prstGeom>
              <a:blipFill>
                <a:blip r:embed="rId8"/>
                <a:stretch>
                  <a:fillRect b="-101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 name="Rectángulo 2">
                <a:extLst>
                  <a:ext uri="{FF2B5EF4-FFF2-40B4-BE49-F238E27FC236}">
                    <a16:creationId xmlns:a16="http://schemas.microsoft.com/office/drawing/2014/main" id="{076B117E-04B6-4529-8326-7319FB550C5C}"/>
                  </a:ext>
                </a:extLst>
              </p:cNvPr>
              <p:cNvSpPr/>
              <p:nvPr/>
            </p:nvSpPr>
            <p:spPr>
              <a:xfrm>
                <a:off x="5830383" y="4418522"/>
                <a:ext cx="2616293" cy="738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𝐶</m:t>
                          </m:r>
                        </m:e>
                        <m:sub>
                          <m:r>
                            <a:rPr lang="es-ES" b="0" i="1" smtClean="0">
                              <a:latin typeface="Cambria Math" panose="02040503050406030204" pitchFamily="18" charset="0"/>
                            </a:rPr>
                            <m:t>𝑑</m:t>
                          </m:r>
                        </m:sub>
                      </m:sSub>
                      <m:r>
                        <a:rPr lang="es-ES" i="1">
                          <a:latin typeface="Cambria Math" panose="02040503050406030204" pitchFamily="18" charset="0"/>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𝑚</m:t>
                                  </m:r>
                                </m:e>
                              </m:acc>
                            </m:e>
                            <m:sub>
                              <m:r>
                                <a:rPr lang="es-ES" b="0" i="1" smtClean="0">
                                  <a:latin typeface="Cambria Math" panose="02040503050406030204" pitchFamily="18" charset="0"/>
                                </a:rPr>
                                <m:t>𝑓</m:t>
                              </m:r>
                            </m:sub>
                          </m:sSub>
                        </m:num>
                        <m:den>
                          <m:sSub>
                            <m:sSubPr>
                              <m:ctrlPr>
                                <a:rPr lang="es-ES" i="1">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𝑚</m:t>
                                  </m:r>
                                </m:e>
                              </m:acc>
                            </m:e>
                            <m:sub>
                              <m:r>
                                <a:rPr lang="es-ES" b="0" i="1" smtClean="0">
                                  <a:latin typeface="Cambria Math" panose="02040503050406030204" pitchFamily="18" charset="0"/>
                                </a:rPr>
                                <m:t>𝑡𝑒𝑜</m:t>
                              </m:r>
                            </m:sub>
                          </m:sSub>
                        </m:den>
                      </m:f>
                      <m:r>
                        <a:rPr lang="es-ES" i="1">
                          <a:latin typeface="Cambria Math" panose="02040503050406030204" pitchFamily="18" charset="0"/>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𝑚</m:t>
                                  </m:r>
                                </m:e>
                              </m:acc>
                            </m:e>
                            <m:sub>
                              <m:r>
                                <a:rPr lang="es-ES" b="0" i="1" smtClean="0">
                                  <a:latin typeface="Cambria Math" panose="02040503050406030204" pitchFamily="18" charset="0"/>
                                </a:rPr>
                                <m:t>𝑓</m:t>
                              </m:r>
                            </m:sub>
                          </m:sSub>
                        </m:num>
                        <m:den>
                          <m:sSub>
                            <m:sSubPr>
                              <m:ctrlPr>
                                <a:rPr lang="es-ES" i="1">
                                  <a:latin typeface="Cambria Math" panose="02040503050406030204" pitchFamily="18" charset="0"/>
                                </a:rPr>
                              </m:ctrlPr>
                            </m:sSubPr>
                            <m:e>
                              <m:r>
                                <a:rPr lang="es-ES" b="0" i="1" smtClean="0">
                                  <a:latin typeface="Cambria Math" panose="02040503050406030204" pitchFamily="18" charset="0"/>
                                </a:rPr>
                                <m:t>𝐴</m:t>
                              </m:r>
                            </m:e>
                            <m:sub>
                              <m:r>
                                <a:rPr lang="es-ES" b="0" i="1" smtClean="0">
                                  <a:latin typeface="Cambria Math" panose="02040503050406030204" pitchFamily="18" charset="0"/>
                                </a:rPr>
                                <m:t>0</m:t>
                              </m:r>
                            </m:sub>
                          </m:sSub>
                          <m:rad>
                            <m:radPr>
                              <m:degHide m:val="on"/>
                              <m:ctrlPr>
                                <a:rPr lang="es-ES" i="1">
                                  <a:latin typeface="Cambria Math" panose="02040503050406030204" pitchFamily="18" charset="0"/>
                                </a:rPr>
                              </m:ctrlPr>
                            </m:radPr>
                            <m:deg/>
                            <m:e>
                              <m:r>
                                <a:rPr lang="es-ES" b="0" i="1" smtClean="0">
                                  <a:latin typeface="Cambria Math" panose="02040503050406030204" pitchFamily="18" charset="0"/>
                                </a:rPr>
                                <m:t>2</m:t>
                              </m:r>
                              <m:sSub>
                                <m:sSubPr>
                                  <m:ctrlPr>
                                    <a:rPr lang="es-ES" b="0" i="1" smtClean="0">
                                      <a:latin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𝜌</m:t>
                                  </m:r>
                                </m:e>
                                <m:sub>
                                  <m:r>
                                    <a:rPr lang="es-ES" b="0" i="1" smtClean="0">
                                      <a:latin typeface="Cambria Math" panose="02040503050406030204" pitchFamily="18" charset="0"/>
                                    </a:rPr>
                                    <m:t>𝑓</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𝑝</m:t>
                              </m:r>
                            </m:e>
                          </m:rad>
                        </m:den>
                      </m:f>
                    </m:oMath>
                  </m:oMathPara>
                </a14:m>
                <a:endParaRPr lang="es-ES" dirty="0"/>
              </a:p>
            </p:txBody>
          </p:sp>
        </mc:Choice>
        <mc:Fallback xmlns="">
          <p:sp>
            <p:nvSpPr>
              <p:cNvPr id="3" name="Rectángulo 2">
                <a:extLst>
                  <a:ext uri="{FF2B5EF4-FFF2-40B4-BE49-F238E27FC236}">
                    <a16:creationId xmlns:a16="http://schemas.microsoft.com/office/drawing/2014/main" id="{076B117E-04B6-4529-8326-7319FB550C5C}"/>
                  </a:ext>
                </a:extLst>
              </p:cNvPr>
              <p:cNvSpPr>
                <a:spLocks noRot="1" noChangeAspect="1" noMove="1" noResize="1" noEditPoints="1" noAdjustHandles="1" noChangeArrowheads="1" noChangeShapeType="1" noTextEdit="1"/>
              </p:cNvSpPr>
              <p:nvPr/>
            </p:nvSpPr>
            <p:spPr>
              <a:xfrm>
                <a:off x="5830383" y="4418522"/>
                <a:ext cx="2616293" cy="738023"/>
              </a:xfrm>
              <a:prstGeom prst="rect">
                <a:avLst/>
              </a:prstGeom>
              <a:blipFill>
                <a:blip r:embed="rId9"/>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651701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010372" y="441478"/>
            <a:ext cx="4637950" cy="492443"/>
          </a:xfrm>
          <a:prstGeom prst="rect">
            <a:avLst/>
          </a:prstGeom>
          <a:noFill/>
        </p:spPr>
        <p:txBody>
          <a:bodyPr wrap="square" rtlCol="0">
            <a:spAutoFit/>
          </a:bodyPr>
          <a:lstStyle/>
          <a:p>
            <a:pPr algn="ctr"/>
            <a:r>
              <a:rPr lang="es-ES" sz="2600" dirty="0">
                <a:solidFill>
                  <a:srgbClr val="0033CC"/>
                </a:solidFill>
                <a:latin typeface="Times New Roman" panose="02020603050405020304" pitchFamily="18" charset="0"/>
                <a:cs typeface="Times New Roman" panose="02020603050405020304" pitchFamily="18" charset="0"/>
              </a:rPr>
              <a:t>3. TOBERAS DE INYECCIÓN</a:t>
            </a:r>
            <a:endParaRPr lang="es-ES" sz="2600" dirty="0">
              <a:latin typeface="Times New Roman" panose="02020603050405020304" pitchFamily="18" charset="0"/>
              <a:cs typeface="Times New Roman" panose="02020603050405020304" pitchFamily="18" charset="0"/>
            </a:endParaRPr>
          </a:p>
        </p:txBody>
      </p:sp>
      <p:sp>
        <p:nvSpPr>
          <p:cNvPr id="44" name="CuadroTexto 43">
            <a:extLst>
              <a:ext uri="{FF2B5EF4-FFF2-40B4-BE49-F238E27FC236}">
                <a16:creationId xmlns:a16="http://schemas.microsoft.com/office/drawing/2014/main" id="{AC1FF0F7-33EE-42FE-BCD2-6A0A4036E6A9}"/>
              </a:ext>
            </a:extLst>
          </p:cNvPr>
          <p:cNvSpPr txBox="1"/>
          <p:nvPr/>
        </p:nvSpPr>
        <p:spPr>
          <a:xfrm>
            <a:off x="495300" y="1133475"/>
            <a:ext cx="3674236" cy="369332"/>
          </a:xfrm>
          <a:prstGeom prst="rect">
            <a:avLst/>
          </a:prstGeom>
          <a:noFill/>
        </p:spPr>
        <p:txBody>
          <a:bodyPr wrap="square" rtlCol="0">
            <a:spAutoFit/>
          </a:bodyPr>
          <a:lstStyle/>
          <a:p>
            <a:r>
              <a:rPr lang="es-ES" dirty="0"/>
              <a:t>c) Resultados</a:t>
            </a:r>
          </a:p>
        </p:txBody>
      </p:sp>
      <p:sp>
        <p:nvSpPr>
          <p:cNvPr id="14" name="Marcador de número de diapositiva 13">
            <a:extLst>
              <a:ext uri="{FF2B5EF4-FFF2-40B4-BE49-F238E27FC236}">
                <a16:creationId xmlns:a16="http://schemas.microsoft.com/office/drawing/2014/main" id="{50FAA323-BE58-411F-8AA0-53BFD0478A4B}"/>
              </a:ext>
            </a:extLst>
          </p:cNvPr>
          <p:cNvSpPr>
            <a:spLocks noGrp="1"/>
          </p:cNvSpPr>
          <p:nvPr>
            <p:ph type="sldNum" sz="quarter" idx="12"/>
          </p:nvPr>
        </p:nvSpPr>
        <p:spPr/>
        <p:txBody>
          <a:bodyPr/>
          <a:lstStyle/>
          <a:p>
            <a:fld id="{E0590AF3-D8D0-4ACD-90C5-4C4A873A3595}" type="slidenum">
              <a:rPr lang="es-ES" smtClean="0"/>
              <a:pPr/>
              <a:t>13</a:t>
            </a:fld>
            <a:r>
              <a:rPr lang="es-ES"/>
              <a:t> de 16</a:t>
            </a:r>
            <a:endParaRPr lang="es-ES" dirty="0"/>
          </a:p>
        </p:txBody>
      </p:sp>
      <p:sp>
        <p:nvSpPr>
          <p:cNvPr id="33" name="Rectángulo 32">
            <a:extLst>
              <a:ext uri="{FF2B5EF4-FFF2-40B4-BE49-F238E27FC236}">
                <a16:creationId xmlns:a16="http://schemas.microsoft.com/office/drawing/2014/main" id="{B6B657ED-28BC-4914-9535-EE7719ABE39C}"/>
              </a:ext>
            </a:extLst>
          </p:cNvPr>
          <p:cNvSpPr/>
          <p:nvPr/>
        </p:nvSpPr>
        <p:spPr>
          <a:xfrm>
            <a:off x="495300" y="1591093"/>
            <a:ext cx="2459722" cy="361051"/>
          </a:xfrm>
          <a:prstGeom prst="rect">
            <a:avLst/>
          </a:prstGeom>
          <a:solidFill>
            <a:schemeClr val="accent5">
              <a:lumMod val="40000"/>
              <a:lumOff val="60000"/>
            </a:schemeClr>
          </a:solidFill>
          <a:ln w="28575">
            <a:solidFill>
              <a:srgbClr val="0033CC"/>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 sz="2000" b="1" dirty="0"/>
              <a:t>SPRAY C</a:t>
            </a:r>
          </a:p>
        </p:txBody>
      </p:sp>
      <mc:AlternateContent xmlns:mc="http://schemas.openxmlformats.org/markup-compatibility/2006" xmlns:a14="http://schemas.microsoft.com/office/drawing/2010/main">
        <mc:Choice Requires="a14">
          <p:graphicFrame>
            <p:nvGraphicFramePr>
              <p:cNvPr id="15" name="Tabla 14">
                <a:extLst>
                  <a:ext uri="{FF2B5EF4-FFF2-40B4-BE49-F238E27FC236}">
                    <a16:creationId xmlns:a16="http://schemas.microsoft.com/office/drawing/2014/main" id="{0745D397-3423-4B82-A764-8CF6BE44D043}"/>
                  </a:ext>
                </a:extLst>
              </p:cNvPr>
              <p:cNvGraphicFramePr>
                <a:graphicFrameLocks noGrp="1"/>
              </p:cNvGraphicFramePr>
              <p:nvPr>
                <p:extLst>
                  <p:ext uri="{D42A27DB-BD31-4B8C-83A1-F6EECF244321}">
                    <p14:modId xmlns:p14="http://schemas.microsoft.com/office/powerpoint/2010/main" val="1077815745"/>
                  </p:ext>
                </p:extLst>
              </p:nvPr>
            </p:nvGraphicFramePr>
            <p:xfrm>
              <a:off x="495298" y="2155954"/>
              <a:ext cx="5147860" cy="1926019"/>
            </p:xfrm>
            <a:graphic>
              <a:graphicData uri="http://schemas.openxmlformats.org/drawingml/2006/table">
                <a:tbl>
                  <a:tblPr firstRow="1" bandRow="1">
                    <a:tableStyleId>{3B4B98B0-60AC-42C2-AFA5-B58CD77FA1E5}</a:tableStyleId>
                  </a:tblPr>
                  <a:tblGrid>
                    <a:gridCol w="812802">
                      <a:extLst>
                        <a:ext uri="{9D8B030D-6E8A-4147-A177-3AD203B41FA5}">
                          <a16:colId xmlns:a16="http://schemas.microsoft.com/office/drawing/2014/main" val="2880707132"/>
                        </a:ext>
                      </a:extLst>
                    </a:gridCol>
                    <a:gridCol w="1246342">
                      <a:extLst>
                        <a:ext uri="{9D8B030D-6E8A-4147-A177-3AD203B41FA5}">
                          <a16:colId xmlns:a16="http://schemas.microsoft.com/office/drawing/2014/main" val="2756120845"/>
                        </a:ext>
                      </a:extLst>
                    </a:gridCol>
                    <a:gridCol w="1029572">
                      <a:extLst>
                        <a:ext uri="{9D8B030D-6E8A-4147-A177-3AD203B41FA5}">
                          <a16:colId xmlns:a16="http://schemas.microsoft.com/office/drawing/2014/main" val="2502866365"/>
                        </a:ext>
                      </a:extLst>
                    </a:gridCol>
                    <a:gridCol w="1029572">
                      <a:extLst>
                        <a:ext uri="{9D8B030D-6E8A-4147-A177-3AD203B41FA5}">
                          <a16:colId xmlns:a16="http://schemas.microsoft.com/office/drawing/2014/main" val="1557574617"/>
                        </a:ext>
                      </a:extLst>
                    </a:gridCol>
                    <a:gridCol w="1029572">
                      <a:extLst>
                        <a:ext uri="{9D8B030D-6E8A-4147-A177-3AD203B41FA5}">
                          <a16:colId xmlns:a16="http://schemas.microsoft.com/office/drawing/2014/main" val="3967228766"/>
                        </a:ext>
                      </a:extLst>
                    </a:gridCol>
                  </a:tblGrid>
                  <a:tr h="274320">
                    <a:tc>
                      <a:txBody>
                        <a:bodyPr/>
                        <a:lstStyle/>
                        <a:p>
                          <a:endParaRPr lang="es-ES" sz="1200" dirty="0">
                            <a:solidFill>
                              <a:srgbClr val="FFFFFF"/>
                            </a:solidFill>
                          </a:endParaRPr>
                        </a:p>
                      </a:txBody>
                      <a:tcPr>
                        <a:lnB w="12700" cap="flat" cmpd="sng" algn="ctr">
                          <a:noFill/>
                          <a:prstDash val="solid"/>
                          <a:round/>
                          <a:headEnd type="none" w="med" len="med"/>
                          <a:tailEnd type="none" w="med" len="med"/>
                        </a:lnB>
                      </a:tcPr>
                    </a:tc>
                    <a:tc>
                      <a:txBody>
                        <a:bodyPr/>
                        <a:lstStyle/>
                        <a:p>
                          <a:endParaRPr lang="es-ES" sz="1200">
                            <a:solidFill>
                              <a:schemeClr val="tx1"/>
                            </a:solidFill>
                          </a:endParaRPr>
                        </a:p>
                      </a:txBody>
                      <a:tcPr>
                        <a:lnB w="12700" cap="flat" cmpd="sng" algn="ctr">
                          <a:noFill/>
                          <a:prstDash val="solid"/>
                          <a:round/>
                          <a:headEnd type="none" w="med" len="med"/>
                          <a:tailEnd type="none" w="med" len="med"/>
                        </a:lnB>
                      </a:tcPr>
                    </a:tc>
                    <a:tc>
                      <a:txBody>
                        <a:bodyPr/>
                        <a:lstStyle/>
                        <a:p>
                          <a:r>
                            <a:rPr lang="es-ES" sz="1200" dirty="0">
                              <a:solidFill>
                                <a:schemeClr val="tx1"/>
                              </a:solidFill>
                            </a:rPr>
                            <a:t>1500-20 bar</a:t>
                          </a:r>
                        </a:p>
                      </a:txBody>
                      <a:tcPr>
                        <a:lnB w="12700" cap="flat" cmpd="sng" algn="ctr">
                          <a:noFill/>
                          <a:prstDash val="solid"/>
                          <a:round/>
                          <a:headEnd type="none" w="med" len="med"/>
                          <a:tailEnd type="none" w="med" len="med"/>
                        </a:lnB>
                      </a:tcPr>
                    </a:tc>
                    <a:tc>
                      <a:txBody>
                        <a:bodyPr/>
                        <a:lstStyle/>
                        <a:p>
                          <a:r>
                            <a:rPr lang="es-ES" sz="1200" dirty="0">
                              <a:solidFill>
                                <a:schemeClr val="tx1"/>
                              </a:solidFill>
                            </a:rPr>
                            <a:t>1000-20 bar</a:t>
                          </a:r>
                        </a:p>
                      </a:txBody>
                      <a:tcPr>
                        <a:lnB w="12700" cap="flat" cmpd="sng" algn="ctr">
                          <a:noFill/>
                          <a:prstDash val="solid"/>
                          <a:round/>
                          <a:headEnd type="none" w="med" len="med"/>
                          <a:tailEnd type="none" w="med" len="med"/>
                        </a:lnB>
                      </a:tcPr>
                    </a:tc>
                    <a:tc>
                      <a:txBody>
                        <a:bodyPr/>
                        <a:lstStyle/>
                        <a:p>
                          <a:r>
                            <a:rPr lang="es-ES" sz="1200" dirty="0">
                              <a:solidFill>
                                <a:schemeClr val="tx1"/>
                              </a:solidFill>
                            </a:rPr>
                            <a:t>500-20 bar</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186390443"/>
                      </a:ext>
                    </a:extLst>
                  </a:tr>
                  <a:tr h="274320">
                    <a:tc>
                      <a:txBody>
                        <a:bodyPr/>
                        <a:lstStyle/>
                        <a:p>
                          <a:endParaRPr lang="es-ES" sz="1200" dirty="0">
                            <a:solidFill>
                              <a:srgbClr val="4472C4"/>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endParaRPr lang="es-ES" sz="1200" dirty="0">
                            <a:solidFill>
                              <a:srgbClr val="4472C4"/>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693544697"/>
                      </a:ext>
                    </a:extLst>
                  </a:tr>
                  <a:tr h="274320">
                    <a:tc>
                      <a:txBody>
                        <a:bodyPr/>
                        <a:lstStyle/>
                        <a:p>
                          <a14:m>
                            <m:oMath xmlns:m="http://schemas.openxmlformats.org/officeDocument/2006/math">
                              <m:acc>
                                <m:accPr>
                                  <m:chr m:val="̇"/>
                                  <m:ctrlPr>
                                    <a:rPr lang="es-ES" sz="1200" i="1" smtClean="0">
                                      <a:solidFill>
                                        <a:schemeClr val="tx1"/>
                                      </a:solidFill>
                                      <a:latin typeface="Cambria Math" panose="02040503050406030204" pitchFamily="18" charset="0"/>
                                    </a:rPr>
                                  </m:ctrlPr>
                                </m:accPr>
                                <m:e>
                                  <m:r>
                                    <m:rPr>
                                      <m:sty m:val="p"/>
                                    </m:rPr>
                                    <a:rPr lang="es-ES" sz="1200" b="0" i="0" smtClean="0">
                                      <a:solidFill>
                                        <a:schemeClr val="tx1"/>
                                      </a:solidFill>
                                      <a:latin typeface="Cambria Math" panose="02040503050406030204" pitchFamily="18" charset="0"/>
                                    </a:rPr>
                                    <m:t>m</m:t>
                                  </m:r>
                                </m:e>
                              </m:acc>
                            </m:oMath>
                          </a14:m>
                          <a:r>
                            <a:rPr lang="es-ES" sz="1200" i="0" dirty="0">
                              <a:solidFill>
                                <a:schemeClr val="tx1"/>
                              </a:solidFill>
                            </a:rPr>
                            <a:t> [g/s]</a:t>
                          </a:r>
                          <a:endParaRPr lang="es-ES" sz="1200" dirty="0">
                            <a:solidFill>
                              <a:schemeClr val="tx1"/>
                            </a:solidFill>
                          </a:endParaRPr>
                        </a:p>
                      </a:txBody>
                      <a:tcPr anchor="ct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r>
                            <a:rPr lang="es-ES" sz="1200" i="1" dirty="0" err="1">
                              <a:solidFill>
                                <a:schemeClr val="tx1"/>
                              </a:solidFill>
                            </a:rPr>
                            <a:t>cavitatingFoam</a:t>
                          </a:r>
                          <a:endParaRPr lang="es-ES" sz="1200" i="1" dirty="0">
                            <a:solidFill>
                              <a:schemeClr val="tx1"/>
                            </a:solidFill>
                          </a:endParaRP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1,27</a:t>
                          </a: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11,26</a:t>
                          </a: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12,96</a:t>
                          </a:r>
                        </a:p>
                      </a:txBody>
                      <a:tcPr>
                        <a:lnT w="12700" cap="flat" cmpd="sng" algn="ctr">
                          <a:solidFill>
                            <a:srgbClr val="4472C4"/>
                          </a:solidFill>
                          <a:prstDash val="solid"/>
                          <a:round/>
                          <a:headEnd type="none" w="med" len="med"/>
                          <a:tailEnd type="none" w="med" len="med"/>
                        </a:lnT>
                        <a:solidFill>
                          <a:schemeClr val="bg1">
                            <a:alpha val="20000"/>
                          </a:schemeClr>
                        </a:solidFill>
                      </a:tcPr>
                    </a:tc>
                    <a:extLst>
                      <a:ext uri="{0D108BD9-81ED-4DB2-BD59-A6C34878D82A}">
                        <a16:rowId xmlns:a16="http://schemas.microsoft.com/office/drawing/2014/main" val="3316717646"/>
                      </a:ext>
                    </a:extLst>
                  </a:tr>
                  <a:tr h="280099">
                    <a:tc>
                      <a:txBody>
                        <a:bodyPr/>
                        <a:lstStyle/>
                        <a:p>
                          <a14:m>
                            <m:oMath xmlns:m="http://schemas.openxmlformats.org/officeDocument/2006/math">
                              <m:acc>
                                <m:accPr>
                                  <m:chr m:val="̇"/>
                                  <m:ctrlPr>
                                    <a:rPr lang="es-ES" sz="1200" i="1" smtClean="0">
                                      <a:solidFill>
                                        <a:schemeClr val="tx1"/>
                                      </a:solidFill>
                                      <a:latin typeface="Cambria Math" panose="02040503050406030204" pitchFamily="18" charset="0"/>
                                    </a:rPr>
                                  </m:ctrlPr>
                                </m:accPr>
                                <m:e>
                                  <m:r>
                                    <m:rPr>
                                      <m:sty m:val="p"/>
                                    </m:rPr>
                                    <a:rPr lang="es-ES" sz="1200" b="0" i="0" smtClean="0">
                                      <a:solidFill>
                                        <a:schemeClr val="tx1"/>
                                      </a:solidFill>
                                      <a:latin typeface="Cambria Math" panose="02040503050406030204" pitchFamily="18" charset="0"/>
                                    </a:rPr>
                                    <m:t>M</m:t>
                                  </m:r>
                                </m:e>
                              </m:acc>
                            </m:oMath>
                          </a14:m>
                          <a:r>
                            <a:rPr lang="es-ES" sz="1200" i="0" dirty="0">
                              <a:solidFill>
                                <a:schemeClr val="tx1"/>
                              </a:solidFill>
                            </a:rPr>
                            <a:t> [N]</a:t>
                          </a:r>
                          <a:endParaRPr lang="es-ES" sz="1200" dirty="0">
                            <a:solidFill>
                              <a:schemeClr val="tx1"/>
                            </a:solidFill>
                          </a:endParaRPr>
                        </a:p>
                      </a:txBody>
                      <a:tcPr>
                        <a:solidFill>
                          <a:srgbClr val="DAE3F3"/>
                        </a:solidFill>
                      </a:tcPr>
                    </a:tc>
                    <a:tc>
                      <a:txBody>
                        <a:bodyPr/>
                        <a:lstStyle/>
                        <a:p>
                          <a:r>
                            <a:rPr lang="es-ES" sz="1200" i="1" dirty="0" err="1">
                              <a:solidFill>
                                <a:schemeClr val="tx1"/>
                              </a:solidFill>
                            </a:rPr>
                            <a:t>cavitatingFoam</a:t>
                          </a:r>
                          <a:endParaRPr lang="es-ES" sz="1200" i="1" dirty="0">
                            <a:solidFill>
                              <a:schemeClr val="tx1"/>
                            </a:solidFill>
                          </a:endParaRPr>
                        </a:p>
                      </a:txBody>
                      <a:tcPr>
                        <a:solidFill>
                          <a:srgbClr val="DAE3F3"/>
                        </a:solidFill>
                      </a:tcPr>
                    </a:tc>
                    <a:tc>
                      <a:txBody>
                        <a:bodyPr/>
                        <a:lstStyle/>
                        <a:p>
                          <a:pPr algn="ctr"/>
                          <a:r>
                            <a:rPr lang="es-ES" sz="1200" b="1" dirty="0">
                              <a:solidFill>
                                <a:schemeClr val="tx1"/>
                              </a:solidFill>
                            </a:rPr>
                            <a:t>1,06</a:t>
                          </a:r>
                        </a:p>
                      </a:txBody>
                      <a:tcPr>
                        <a:solidFill>
                          <a:srgbClr val="DAE3F3"/>
                        </a:solidFill>
                      </a:tcPr>
                    </a:tc>
                    <a:tc>
                      <a:txBody>
                        <a:bodyPr/>
                        <a:lstStyle/>
                        <a:p>
                          <a:pPr algn="ctr"/>
                          <a:r>
                            <a:rPr lang="es-ES" sz="1200" b="1" dirty="0">
                              <a:solidFill>
                                <a:schemeClr val="tx1"/>
                              </a:solidFill>
                            </a:rPr>
                            <a:t>16,33</a:t>
                          </a:r>
                        </a:p>
                      </a:txBody>
                      <a:tcPr>
                        <a:solidFill>
                          <a:srgbClr val="DAE3F3"/>
                        </a:solidFill>
                      </a:tcPr>
                    </a:tc>
                    <a:tc>
                      <a:txBody>
                        <a:bodyPr/>
                        <a:lstStyle/>
                        <a:p>
                          <a:pPr algn="ctr"/>
                          <a:r>
                            <a:rPr lang="es-ES" sz="1200" b="1" dirty="0">
                              <a:solidFill>
                                <a:schemeClr val="tx1"/>
                              </a:solidFill>
                            </a:rPr>
                            <a:t>18,44</a:t>
                          </a:r>
                        </a:p>
                      </a:txBody>
                      <a:tcPr>
                        <a:solidFill>
                          <a:srgbClr val="DAE3F3"/>
                        </a:solidFill>
                      </a:tcPr>
                    </a:tc>
                    <a:extLst>
                      <a:ext uri="{0D108BD9-81ED-4DB2-BD59-A6C34878D82A}">
                        <a16:rowId xmlns:a16="http://schemas.microsoft.com/office/drawing/2014/main" val="1813435024"/>
                      </a:ext>
                    </a:extLst>
                  </a:tr>
                  <a:tr h="274320">
                    <a:tc>
                      <a:txBody>
                        <a:bodyPr/>
                        <a:lstStyle/>
                        <a:p>
                          <a14:m>
                            <m:oMath xmlns:m="http://schemas.openxmlformats.org/officeDocument/2006/math">
                              <m:sSub>
                                <m:sSubPr>
                                  <m:ctrlPr>
                                    <a:rPr lang="es-ES" sz="1200" i="1" smtClean="0">
                                      <a:solidFill>
                                        <a:schemeClr val="tx1"/>
                                      </a:solidFill>
                                      <a:latin typeface="Cambria Math" panose="02040503050406030204" pitchFamily="18" charset="0"/>
                                    </a:rPr>
                                  </m:ctrlPr>
                                </m:sSubPr>
                                <m:e>
                                  <m:r>
                                    <m:rPr>
                                      <m:sty m:val="p"/>
                                    </m:rPr>
                                    <a:rPr lang="es-ES" sz="1200" b="0" i="0" smtClean="0">
                                      <a:solidFill>
                                        <a:schemeClr val="tx1"/>
                                      </a:solidFill>
                                      <a:latin typeface="Cambria Math" panose="02040503050406030204" pitchFamily="18" charset="0"/>
                                    </a:rPr>
                                    <m:t>C</m:t>
                                  </m:r>
                                </m:e>
                                <m:sub>
                                  <m:r>
                                    <m:rPr>
                                      <m:sty m:val="p"/>
                                    </m:rPr>
                                    <a:rPr lang="es-ES" sz="1200" b="0" i="0" smtClean="0">
                                      <a:solidFill>
                                        <a:schemeClr val="tx1"/>
                                      </a:solidFill>
                                      <a:latin typeface="Cambria Math" panose="02040503050406030204" pitchFamily="18" charset="0"/>
                                    </a:rPr>
                                    <m:t>a</m:t>
                                  </m:r>
                                </m:sub>
                              </m:sSub>
                            </m:oMath>
                          </a14:m>
                          <a:r>
                            <a:rPr lang="es-ES" sz="1200" i="0" dirty="0">
                              <a:solidFill>
                                <a:schemeClr val="tx1"/>
                              </a:solidFill>
                            </a:rPr>
                            <a:t> [-]</a:t>
                          </a:r>
                          <a:endParaRPr lang="es-ES" sz="1200" dirty="0">
                            <a:solidFill>
                              <a:schemeClr val="tx1"/>
                            </a:solidFill>
                          </a:endParaRPr>
                        </a:p>
                      </a:txBody>
                      <a:tcPr anchor="ctr">
                        <a:solidFill>
                          <a:schemeClr val="bg1">
                            <a:alpha val="20000"/>
                          </a:schemeClr>
                        </a:solidFill>
                      </a:tcPr>
                    </a:tc>
                    <a:tc>
                      <a:txBody>
                        <a:bodyPr/>
                        <a:lstStyle/>
                        <a:p>
                          <a:r>
                            <a:rPr lang="es-ES" sz="1200" i="1" dirty="0" err="1">
                              <a:solidFill>
                                <a:schemeClr val="tx1"/>
                              </a:solidFill>
                            </a:rPr>
                            <a:t>cavitatingFoam</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8,17</a:t>
                          </a:r>
                        </a:p>
                      </a:txBody>
                      <a:tcPr>
                        <a:solidFill>
                          <a:schemeClr val="bg1">
                            <a:alpha val="20000"/>
                          </a:schemeClr>
                        </a:solidFill>
                      </a:tcPr>
                    </a:tc>
                    <a:tc>
                      <a:txBody>
                        <a:bodyPr/>
                        <a:lstStyle/>
                        <a:p>
                          <a:pPr algn="ctr"/>
                          <a:r>
                            <a:rPr lang="es-ES" sz="1200" b="1" dirty="0">
                              <a:solidFill>
                                <a:schemeClr val="tx1"/>
                              </a:solidFill>
                            </a:rPr>
                            <a:t>1,10</a:t>
                          </a:r>
                        </a:p>
                      </a:txBody>
                      <a:tcPr>
                        <a:solidFill>
                          <a:schemeClr val="bg1">
                            <a:alpha val="20000"/>
                          </a:schemeClr>
                        </a:solidFill>
                      </a:tcPr>
                    </a:tc>
                    <a:tc>
                      <a:txBody>
                        <a:bodyPr/>
                        <a:lstStyle/>
                        <a:p>
                          <a:pPr algn="ctr"/>
                          <a:r>
                            <a:rPr lang="es-ES" sz="1200" b="1" dirty="0">
                              <a:solidFill>
                                <a:schemeClr val="tx1"/>
                              </a:solidFill>
                            </a:rPr>
                            <a:t>1,50</a:t>
                          </a:r>
                        </a:p>
                      </a:txBody>
                      <a:tcPr>
                        <a:solidFill>
                          <a:schemeClr val="bg1">
                            <a:alpha val="20000"/>
                          </a:schemeClr>
                        </a:solidFill>
                      </a:tcPr>
                    </a:tc>
                    <a:extLst>
                      <a:ext uri="{0D108BD9-81ED-4DB2-BD59-A6C34878D82A}">
                        <a16:rowId xmlns:a16="http://schemas.microsoft.com/office/drawing/2014/main" val="2247382602"/>
                      </a:ext>
                    </a:extLst>
                  </a:tr>
                  <a:tr h="274320">
                    <a:tc>
                      <a:txBody>
                        <a:bodyPr/>
                        <a:lstStyle/>
                        <a:p>
                          <a14:m>
                            <m:oMath xmlns:m="http://schemas.openxmlformats.org/officeDocument/2006/math">
                              <m:sSub>
                                <m:sSubPr>
                                  <m:ctrlPr>
                                    <a:rPr lang="es-ES" sz="1200" i="1" smtClean="0">
                                      <a:solidFill>
                                        <a:schemeClr val="tx1"/>
                                      </a:solidFill>
                                      <a:latin typeface="Cambria Math" panose="02040503050406030204" pitchFamily="18" charset="0"/>
                                    </a:rPr>
                                  </m:ctrlPr>
                                </m:sSubPr>
                                <m:e>
                                  <m:r>
                                    <m:rPr>
                                      <m:sty m:val="p"/>
                                    </m:rPr>
                                    <a:rPr lang="es-ES" sz="1200" b="0" i="0" smtClean="0">
                                      <a:solidFill>
                                        <a:schemeClr val="tx1"/>
                                      </a:solidFill>
                                      <a:latin typeface="Cambria Math" panose="02040503050406030204" pitchFamily="18" charset="0"/>
                                    </a:rPr>
                                    <m:t>C</m:t>
                                  </m:r>
                                </m:e>
                                <m:sub>
                                  <m:r>
                                    <m:rPr>
                                      <m:sty m:val="p"/>
                                    </m:rPr>
                                    <a:rPr lang="es-ES" sz="1200" b="0" i="0" smtClean="0">
                                      <a:solidFill>
                                        <a:schemeClr val="tx1"/>
                                      </a:solidFill>
                                      <a:latin typeface="Cambria Math" panose="02040503050406030204" pitchFamily="18" charset="0"/>
                                    </a:rPr>
                                    <m:t>v</m:t>
                                  </m:r>
                                </m:sub>
                              </m:sSub>
                            </m:oMath>
                          </a14:m>
                          <a:r>
                            <a:rPr lang="es-ES" sz="1200" i="0" dirty="0">
                              <a:solidFill>
                                <a:schemeClr val="tx1"/>
                              </a:solidFill>
                            </a:rPr>
                            <a:t> [-]</a:t>
                          </a:r>
                          <a:endParaRPr lang="es-ES" sz="1200" dirty="0">
                            <a:solidFill>
                              <a:schemeClr val="tx1"/>
                            </a:solidFill>
                          </a:endParaRPr>
                        </a:p>
                      </a:txBody>
                      <a:tcPr>
                        <a:solidFill>
                          <a:srgbClr val="DAE3F3"/>
                        </a:solidFill>
                      </a:tcPr>
                    </a:tc>
                    <a:tc>
                      <a:txBody>
                        <a:bodyPr/>
                        <a:lstStyle/>
                        <a:p>
                          <a:r>
                            <a:rPr lang="es-ES" sz="1200" i="1" dirty="0" err="1">
                              <a:solidFill>
                                <a:schemeClr val="tx1"/>
                              </a:solidFill>
                            </a:rPr>
                            <a:t>cavitatingFoam</a:t>
                          </a:r>
                          <a:endParaRPr lang="es-ES" sz="1200" i="1" dirty="0">
                            <a:solidFill>
                              <a:schemeClr val="tx1"/>
                            </a:solidFill>
                          </a:endParaRPr>
                        </a:p>
                      </a:txBody>
                      <a:tcPr>
                        <a:solidFill>
                          <a:srgbClr val="DAE3F3"/>
                        </a:solidFill>
                      </a:tcPr>
                    </a:tc>
                    <a:tc>
                      <a:txBody>
                        <a:bodyPr/>
                        <a:lstStyle/>
                        <a:p>
                          <a:pPr algn="ctr"/>
                          <a:r>
                            <a:rPr lang="es-ES" sz="1200" b="1" dirty="0">
                              <a:solidFill>
                                <a:schemeClr val="tx1"/>
                              </a:solidFill>
                            </a:rPr>
                            <a:t>4,92</a:t>
                          </a:r>
                        </a:p>
                      </a:txBody>
                      <a:tcPr>
                        <a:solidFill>
                          <a:srgbClr val="DAE3F3"/>
                        </a:solidFill>
                      </a:tcPr>
                    </a:tc>
                    <a:tc>
                      <a:txBody>
                        <a:bodyPr/>
                        <a:lstStyle/>
                        <a:p>
                          <a:pPr algn="ctr"/>
                          <a:r>
                            <a:rPr lang="es-ES" sz="1200" b="1" dirty="0">
                              <a:solidFill>
                                <a:schemeClr val="tx1"/>
                              </a:solidFill>
                            </a:rPr>
                            <a:t>12,54</a:t>
                          </a:r>
                        </a:p>
                      </a:txBody>
                      <a:tcPr>
                        <a:solidFill>
                          <a:srgbClr val="DAE3F3"/>
                        </a:solidFill>
                      </a:tcPr>
                    </a:tc>
                    <a:tc>
                      <a:txBody>
                        <a:bodyPr/>
                        <a:lstStyle/>
                        <a:p>
                          <a:pPr algn="ctr"/>
                          <a:r>
                            <a:rPr lang="es-ES" sz="1200" b="1" dirty="0">
                              <a:solidFill>
                                <a:schemeClr val="tx1"/>
                              </a:solidFill>
                            </a:rPr>
                            <a:t>13,15</a:t>
                          </a:r>
                        </a:p>
                      </a:txBody>
                      <a:tcPr>
                        <a:solidFill>
                          <a:srgbClr val="DAE3F3"/>
                        </a:solidFill>
                      </a:tcPr>
                    </a:tc>
                    <a:extLst>
                      <a:ext uri="{0D108BD9-81ED-4DB2-BD59-A6C34878D82A}">
                        <a16:rowId xmlns:a16="http://schemas.microsoft.com/office/drawing/2014/main" val="3834137499"/>
                      </a:ext>
                    </a:extLst>
                  </a:tr>
                  <a:tr h="274320">
                    <a:tc>
                      <a:txBody>
                        <a:bodyPr/>
                        <a:lstStyle/>
                        <a:p>
                          <a14:m>
                            <m:oMath xmlns:m="http://schemas.openxmlformats.org/officeDocument/2006/math">
                              <m:sSub>
                                <m:sSubPr>
                                  <m:ctrlPr>
                                    <a:rPr lang="es-ES" sz="1200" i="1" smtClean="0">
                                      <a:solidFill>
                                        <a:schemeClr val="tx1"/>
                                      </a:solidFill>
                                      <a:latin typeface="Cambria Math" panose="02040503050406030204" pitchFamily="18" charset="0"/>
                                    </a:rPr>
                                  </m:ctrlPr>
                                </m:sSubPr>
                                <m:e>
                                  <m:r>
                                    <m:rPr>
                                      <m:sty m:val="p"/>
                                    </m:rPr>
                                    <a:rPr lang="es-ES" sz="1200" b="0" i="0" smtClean="0">
                                      <a:solidFill>
                                        <a:schemeClr val="tx1"/>
                                      </a:solidFill>
                                      <a:latin typeface="Cambria Math" panose="02040503050406030204" pitchFamily="18" charset="0"/>
                                    </a:rPr>
                                    <m:t>C</m:t>
                                  </m:r>
                                </m:e>
                                <m:sub>
                                  <m:r>
                                    <m:rPr>
                                      <m:sty m:val="p"/>
                                    </m:rPr>
                                    <a:rPr lang="es-ES" sz="1200" b="0" i="0" smtClean="0">
                                      <a:solidFill>
                                        <a:schemeClr val="tx1"/>
                                      </a:solidFill>
                                      <a:latin typeface="Cambria Math" panose="02040503050406030204" pitchFamily="18" charset="0"/>
                                    </a:rPr>
                                    <m:t>d</m:t>
                                  </m:r>
                                </m:sub>
                              </m:sSub>
                            </m:oMath>
                          </a14:m>
                          <a:r>
                            <a:rPr lang="es-ES" sz="1200" i="0" dirty="0">
                              <a:solidFill>
                                <a:schemeClr val="tx1"/>
                              </a:solidFill>
                            </a:rPr>
                            <a:t> [-]</a:t>
                          </a:r>
                        </a:p>
                      </a:txBody>
                      <a:tcPr anchor="ctr">
                        <a:solidFill>
                          <a:schemeClr val="bg1">
                            <a:alpha val="20000"/>
                          </a:schemeClr>
                        </a:solidFill>
                      </a:tcPr>
                    </a:tc>
                    <a:tc>
                      <a:txBody>
                        <a:bodyPr/>
                        <a:lstStyle/>
                        <a:p>
                          <a:r>
                            <a:rPr lang="es-ES" sz="1200" i="1" dirty="0" err="1">
                              <a:solidFill>
                                <a:schemeClr val="tx1"/>
                              </a:solidFill>
                            </a:rPr>
                            <a:t>cavitatingFoam</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2,89</a:t>
                          </a:r>
                        </a:p>
                      </a:txBody>
                      <a:tcPr>
                        <a:solidFill>
                          <a:schemeClr val="bg1">
                            <a:alpha val="20000"/>
                          </a:schemeClr>
                        </a:solidFill>
                      </a:tcPr>
                    </a:tc>
                    <a:tc>
                      <a:txBody>
                        <a:bodyPr/>
                        <a:lstStyle/>
                        <a:p>
                          <a:pPr algn="ctr"/>
                          <a:r>
                            <a:rPr lang="es-ES" sz="1200" b="1" dirty="0">
                              <a:solidFill>
                                <a:schemeClr val="tx1"/>
                              </a:solidFill>
                            </a:rPr>
                            <a:t>13,72</a:t>
                          </a:r>
                        </a:p>
                      </a:txBody>
                      <a:tcPr>
                        <a:solidFill>
                          <a:schemeClr val="bg1">
                            <a:alpha val="20000"/>
                          </a:schemeClr>
                        </a:solidFill>
                      </a:tcPr>
                    </a:tc>
                    <a:tc>
                      <a:txBody>
                        <a:bodyPr/>
                        <a:lstStyle/>
                        <a:p>
                          <a:pPr algn="ctr"/>
                          <a:r>
                            <a:rPr lang="es-ES" sz="1200" b="1" dirty="0">
                              <a:solidFill>
                                <a:schemeClr val="tx1"/>
                              </a:solidFill>
                            </a:rPr>
                            <a:t>14,46</a:t>
                          </a:r>
                        </a:p>
                      </a:txBody>
                      <a:tcPr>
                        <a:solidFill>
                          <a:schemeClr val="bg1">
                            <a:alpha val="20000"/>
                          </a:schemeClr>
                        </a:solidFill>
                      </a:tcPr>
                    </a:tc>
                    <a:extLst>
                      <a:ext uri="{0D108BD9-81ED-4DB2-BD59-A6C34878D82A}">
                        <a16:rowId xmlns:a16="http://schemas.microsoft.com/office/drawing/2014/main" val="833483488"/>
                      </a:ext>
                    </a:extLst>
                  </a:tr>
                </a:tbl>
              </a:graphicData>
            </a:graphic>
          </p:graphicFrame>
        </mc:Choice>
        <mc:Fallback xmlns="">
          <p:graphicFrame>
            <p:nvGraphicFramePr>
              <p:cNvPr id="15" name="Tabla 14">
                <a:extLst>
                  <a:ext uri="{FF2B5EF4-FFF2-40B4-BE49-F238E27FC236}">
                    <a16:creationId xmlns:a16="http://schemas.microsoft.com/office/drawing/2014/main" id="{0745D397-3423-4B82-A764-8CF6BE44D043}"/>
                  </a:ext>
                </a:extLst>
              </p:cNvPr>
              <p:cNvGraphicFramePr>
                <a:graphicFrameLocks noGrp="1"/>
              </p:cNvGraphicFramePr>
              <p:nvPr>
                <p:extLst>
                  <p:ext uri="{D42A27DB-BD31-4B8C-83A1-F6EECF244321}">
                    <p14:modId xmlns:p14="http://schemas.microsoft.com/office/powerpoint/2010/main" val="1077815745"/>
                  </p:ext>
                </p:extLst>
              </p:nvPr>
            </p:nvGraphicFramePr>
            <p:xfrm>
              <a:off x="495298" y="2155954"/>
              <a:ext cx="5147860" cy="1926019"/>
            </p:xfrm>
            <a:graphic>
              <a:graphicData uri="http://schemas.openxmlformats.org/drawingml/2006/table">
                <a:tbl>
                  <a:tblPr firstRow="1" bandRow="1">
                    <a:tableStyleId>{3B4B98B0-60AC-42C2-AFA5-B58CD77FA1E5}</a:tableStyleId>
                  </a:tblPr>
                  <a:tblGrid>
                    <a:gridCol w="812802">
                      <a:extLst>
                        <a:ext uri="{9D8B030D-6E8A-4147-A177-3AD203B41FA5}">
                          <a16:colId xmlns:a16="http://schemas.microsoft.com/office/drawing/2014/main" val="2880707132"/>
                        </a:ext>
                      </a:extLst>
                    </a:gridCol>
                    <a:gridCol w="1246342">
                      <a:extLst>
                        <a:ext uri="{9D8B030D-6E8A-4147-A177-3AD203B41FA5}">
                          <a16:colId xmlns:a16="http://schemas.microsoft.com/office/drawing/2014/main" val="2756120845"/>
                        </a:ext>
                      </a:extLst>
                    </a:gridCol>
                    <a:gridCol w="1029572">
                      <a:extLst>
                        <a:ext uri="{9D8B030D-6E8A-4147-A177-3AD203B41FA5}">
                          <a16:colId xmlns:a16="http://schemas.microsoft.com/office/drawing/2014/main" val="2502866365"/>
                        </a:ext>
                      </a:extLst>
                    </a:gridCol>
                    <a:gridCol w="1029572">
                      <a:extLst>
                        <a:ext uri="{9D8B030D-6E8A-4147-A177-3AD203B41FA5}">
                          <a16:colId xmlns:a16="http://schemas.microsoft.com/office/drawing/2014/main" val="1557574617"/>
                        </a:ext>
                      </a:extLst>
                    </a:gridCol>
                    <a:gridCol w="1029572">
                      <a:extLst>
                        <a:ext uri="{9D8B030D-6E8A-4147-A177-3AD203B41FA5}">
                          <a16:colId xmlns:a16="http://schemas.microsoft.com/office/drawing/2014/main" val="3967228766"/>
                        </a:ext>
                      </a:extLst>
                    </a:gridCol>
                  </a:tblGrid>
                  <a:tr h="274320">
                    <a:tc>
                      <a:txBody>
                        <a:bodyPr/>
                        <a:lstStyle/>
                        <a:p>
                          <a:endParaRPr lang="es-ES" sz="1200" dirty="0">
                            <a:solidFill>
                              <a:srgbClr val="FFFFFF"/>
                            </a:solidFill>
                          </a:endParaRPr>
                        </a:p>
                      </a:txBody>
                      <a:tcPr>
                        <a:lnB w="12700" cap="flat" cmpd="sng" algn="ctr">
                          <a:noFill/>
                          <a:prstDash val="solid"/>
                          <a:round/>
                          <a:headEnd type="none" w="med" len="med"/>
                          <a:tailEnd type="none" w="med" len="med"/>
                        </a:lnB>
                      </a:tcPr>
                    </a:tc>
                    <a:tc>
                      <a:txBody>
                        <a:bodyPr/>
                        <a:lstStyle/>
                        <a:p>
                          <a:endParaRPr lang="es-ES" sz="1200">
                            <a:solidFill>
                              <a:schemeClr val="tx1"/>
                            </a:solidFill>
                          </a:endParaRPr>
                        </a:p>
                      </a:txBody>
                      <a:tcPr>
                        <a:lnB w="12700" cap="flat" cmpd="sng" algn="ctr">
                          <a:noFill/>
                          <a:prstDash val="solid"/>
                          <a:round/>
                          <a:headEnd type="none" w="med" len="med"/>
                          <a:tailEnd type="none" w="med" len="med"/>
                        </a:lnB>
                      </a:tcPr>
                    </a:tc>
                    <a:tc>
                      <a:txBody>
                        <a:bodyPr/>
                        <a:lstStyle/>
                        <a:p>
                          <a:r>
                            <a:rPr lang="es-ES" sz="1200" dirty="0">
                              <a:solidFill>
                                <a:schemeClr val="tx1"/>
                              </a:solidFill>
                            </a:rPr>
                            <a:t>1500-20 bar</a:t>
                          </a:r>
                        </a:p>
                      </a:txBody>
                      <a:tcPr>
                        <a:lnB w="12700" cap="flat" cmpd="sng" algn="ctr">
                          <a:noFill/>
                          <a:prstDash val="solid"/>
                          <a:round/>
                          <a:headEnd type="none" w="med" len="med"/>
                          <a:tailEnd type="none" w="med" len="med"/>
                        </a:lnB>
                      </a:tcPr>
                    </a:tc>
                    <a:tc>
                      <a:txBody>
                        <a:bodyPr/>
                        <a:lstStyle/>
                        <a:p>
                          <a:r>
                            <a:rPr lang="es-ES" sz="1200" dirty="0">
                              <a:solidFill>
                                <a:schemeClr val="tx1"/>
                              </a:solidFill>
                            </a:rPr>
                            <a:t>1000-20 bar</a:t>
                          </a:r>
                        </a:p>
                      </a:txBody>
                      <a:tcPr>
                        <a:lnB w="12700" cap="flat" cmpd="sng" algn="ctr">
                          <a:noFill/>
                          <a:prstDash val="solid"/>
                          <a:round/>
                          <a:headEnd type="none" w="med" len="med"/>
                          <a:tailEnd type="none" w="med" len="med"/>
                        </a:lnB>
                      </a:tcPr>
                    </a:tc>
                    <a:tc>
                      <a:txBody>
                        <a:bodyPr/>
                        <a:lstStyle/>
                        <a:p>
                          <a:r>
                            <a:rPr lang="es-ES" sz="1200" dirty="0">
                              <a:solidFill>
                                <a:schemeClr val="tx1"/>
                              </a:solidFill>
                            </a:rPr>
                            <a:t>500-20 bar</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186390443"/>
                      </a:ext>
                    </a:extLst>
                  </a:tr>
                  <a:tr h="274320">
                    <a:tc>
                      <a:txBody>
                        <a:bodyPr/>
                        <a:lstStyle/>
                        <a:p>
                          <a:endParaRPr lang="es-ES" sz="1200" dirty="0">
                            <a:solidFill>
                              <a:srgbClr val="4472C4"/>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endParaRPr lang="es-ES" sz="1200" dirty="0">
                            <a:solidFill>
                              <a:srgbClr val="4472C4"/>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ctr"/>
                          <a:r>
                            <a:rPr lang="es-ES" sz="1200" dirty="0">
                              <a:solidFill>
                                <a:srgbClr val="4472C4"/>
                              </a:solidFill>
                            </a:rPr>
                            <a:t>Error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693544697"/>
                      </a:ext>
                    </a:extLst>
                  </a:tr>
                  <a:tr h="274320">
                    <a:tc>
                      <a:txBody>
                        <a:bodyPr/>
                        <a:lstStyle/>
                        <a:p>
                          <a:endParaRPr lang="es-ES"/>
                        </a:p>
                      </a:txBody>
                      <a:tcPr anchor="ctr">
                        <a:lnT w="12700" cap="flat" cmpd="sng" algn="ctr">
                          <a:solidFill>
                            <a:srgbClr val="4472C4"/>
                          </a:solidFill>
                          <a:prstDash val="solid"/>
                          <a:round/>
                          <a:headEnd type="none" w="med" len="med"/>
                          <a:tailEnd type="none" w="med" len="med"/>
                        </a:lnT>
                        <a:blipFill>
                          <a:blip r:embed="rId6"/>
                          <a:stretch>
                            <a:fillRect t="-202222" r="-536090" b="-422222"/>
                          </a:stretch>
                        </a:blipFill>
                      </a:tcPr>
                    </a:tc>
                    <a:tc>
                      <a:txBody>
                        <a:bodyPr/>
                        <a:lstStyle/>
                        <a:p>
                          <a:r>
                            <a:rPr lang="es-ES" sz="1200" i="1" dirty="0" err="1">
                              <a:solidFill>
                                <a:schemeClr val="tx1"/>
                              </a:solidFill>
                            </a:rPr>
                            <a:t>cavitatingFoam</a:t>
                          </a:r>
                          <a:endParaRPr lang="es-ES" sz="1200" i="1" dirty="0">
                            <a:solidFill>
                              <a:schemeClr val="tx1"/>
                            </a:solidFill>
                          </a:endParaRP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1,27</a:t>
                          </a: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11,26</a:t>
                          </a:r>
                        </a:p>
                      </a:txBody>
                      <a:tcPr>
                        <a:lnT w="12700" cap="flat" cmpd="sng" algn="ctr">
                          <a:solidFill>
                            <a:srgbClr val="4472C4"/>
                          </a:solidFill>
                          <a:prstDash val="solid"/>
                          <a:round/>
                          <a:headEnd type="none" w="med" len="med"/>
                          <a:tailEnd type="none" w="med" len="med"/>
                        </a:lnT>
                        <a:solidFill>
                          <a:schemeClr val="bg1">
                            <a:alpha val="20000"/>
                          </a:schemeClr>
                        </a:solidFill>
                      </a:tcPr>
                    </a:tc>
                    <a:tc>
                      <a:txBody>
                        <a:bodyPr/>
                        <a:lstStyle/>
                        <a:p>
                          <a:pPr algn="ctr"/>
                          <a:r>
                            <a:rPr lang="es-ES" sz="1200" b="1" dirty="0">
                              <a:solidFill>
                                <a:schemeClr val="tx1"/>
                              </a:solidFill>
                            </a:rPr>
                            <a:t>12,96</a:t>
                          </a:r>
                        </a:p>
                      </a:txBody>
                      <a:tcPr>
                        <a:lnT w="12700" cap="flat" cmpd="sng" algn="ctr">
                          <a:solidFill>
                            <a:srgbClr val="4472C4"/>
                          </a:solidFill>
                          <a:prstDash val="solid"/>
                          <a:round/>
                          <a:headEnd type="none" w="med" len="med"/>
                          <a:tailEnd type="none" w="med" len="med"/>
                        </a:lnT>
                        <a:solidFill>
                          <a:schemeClr val="bg1">
                            <a:alpha val="20000"/>
                          </a:schemeClr>
                        </a:solidFill>
                      </a:tcPr>
                    </a:tc>
                    <a:extLst>
                      <a:ext uri="{0D108BD9-81ED-4DB2-BD59-A6C34878D82A}">
                        <a16:rowId xmlns:a16="http://schemas.microsoft.com/office/drawing/2014/main" val="3316717646"/>
                      </a:ext>
                    </a:extLst>
                  </a:tr>
                  <a:tr h="280099">
                    <a:tc>
                      <a:txBody>
                        <a:bodyPr/>
                        <a:lstStyle/>
                        <a:p>
                          <a:endParaRPr lang="es-ES"/>
                        </a:p>
                      </a:txBody>
                      <a:tcPr>
                        <a:blipFill>
                          <a:blip r:embed="rId6"/>
                          <a:stretch>
                            <a:fillRect t="-289362" r="-536090" b="-304255"/>
                          </a:stretch>
                        </a:blipFill>
                      </a:tcPr>
                    </a:tc>
                    <a:tc>
                      <a:txBody>
                        <a:bodyPr/>
                        <a:lstStyle/>
                        <a:p>
                          <a:r>
                            <a:rPr lang="es-ES" sz="1200" i="1" dirty="0" err="1">
                              <a:solidFill>
                                <a:schemeClr val="tx1"/>
                              </a:solidFill>
                            </a:rPr>
                            <a:t>cavitatingFoam</a:t>
                          </a:r>
                          <a:endParaRPr lang="es-ES" sz="1200" i="1" dirty="0">
                            <a:solidFill>
                              <a:schemeClr val="tx1"/>
                            </a:solidFill>
                          </a:endParaRPr>
                        </a:p>
                      </a:txBody>
                      <a:tcPr>
                        <a:solidFill>
                          <a:srgbClr val="DAE3F3"/>
                        </a:solidFill>
                      </a:tcPr>
                    </a:tc>
                    <a:tc>
                      <a:txBody>
                        <a:bodyPr/>
                        <a:lstStyle/>
                        <a:p>
                          <a:pPr algn="ctr"/>
                          <a:r>
                            <a:rPr lang="es-ES" sz="1200" b="1" dirty="0">
                              <a:solidFill>
                                <a:schemeClr val="tx1"/>
                              </a:solidFill>
                            </a:rPr>
                            <a:t>1,06</a:t>
                          </a:r>
                        </a:p>
                      </a:txBody>
                      <a:tcPr>
                        <a:solidFill>
                          <a:srgbClr val="DAE3F3"/>
                        </a:solidFill>
                      </a:tcPr>
                    </a:tc>
                    <a:tc>
                      <a:txBody>
                        <a:bodyPr/>
                        <a:lstStyle/>
                        <a:p>
                          <a:pPr algn="ctr"/>
                          <a:r>
                            <a:rPr lang="es-ES" sz="1200" b="1" dirty="0">
                              <a:solidFill>
                                <a:schemeClr val="tx1"/>
                              </a:solidFill>
                            </a:rPr>
                            <a:t>16,33</a:t>
                          </a:r>
                        </a:p>
                      </a:txBody>
                      <a:tcPr>
                        <a:solidFill>
                          <a:srgbClr val="DAE3F3"/>
                        </a:solidFill>
                      </a:tcPr>
                    </a:tc>
                    <a:tc>
                      <a:txBody>
                        <a:bodyPr/>
                        <a:lstStyle/>
                        <a:p>
                          <a:pPr algn="ctr"/>
                          <a:r>
                            <a:rPr lang="es-ES" sz="1200" b="1" dirty="0">
                              <a:solidFill>
                                <a:schemeClr val="tx1"/>
                              </a:solidFill>
                            </a:rPr>
                            <a:t>18,44</a:t>
                          </a:r>
                        </a:p>
                      </a:txBody>
                      <a:tcPr>
                        <a:solidFill>
                          <a:srgbClr val="DAE3F3"/>
                        </a:solidFill>
                      </a:tcPr>
                    </a:tc>
                    <a:extLst>
                      <a:ext uri="{0D108BD9-81ED-4DB2-BD59-A6C34878D82A}">
                        <a16:rowId xmlns:a16="http://schemas.microsoft.com/office/drawing/2014/main" val="1813435024"/>
                      </a:ext>
                    </a:extLst>
                  </a:tr>
                  <a:tr h="274320">
                    <a:tc>
                      <a:txBody>
                        <a:bodyPr/>
                        <a:lstStyle/>
                        <a:p>
                          <a:endParaRPr lang="es-ES"/>
                        </a:p>
                      </a:txBody>
                      <a:tcPr anchor="ctr">
                        <a:blipFill>
                          <a:blip r:embed="rId6"/>
                          <a:stretch>
                            <a:fillRect t="-406667" r="-536090" b="-217778"/>
                          </a:stretch>
                        </a:blipFill>
                      </a:tcPr>
                    </a:tc>
                    <a:tc>
                      <a:txBody>
                        <a:bodyPr/>
                        <a:lstStyle/>
                        <a:p>
                          <a:r>
                            <a:rPr lang="es-ES" sz="1200" i="1" dirty="0" err="1">
                              <a:solidFill>
                                <a:schemeClr val="tx1"/>
                              </a:solidFill>
                            </a:rPr>
                            <a:t>cavitatingFoam</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8,17</a:t>
                          </a:r>
                        </a:p>
                      </a:txBody>
                      <a:tcPr>
                        <a:solidFill>
                          <a:schemeClr val="bg1">
                            <a:alpha val="20000"/>
                          </a:schemeClr>
                        </a:solidFill>
                      </a:tcPr>
                    </a:tc>
                    <a:tc>
                      <a:txBody>
                        <a:bodyPr/>
                        <a:lstStyle/>
                        <a:p>
                          <a:pPr algn="ctr"/>
                          <a:r>
                            <a:rPr lang="es-ES" sz="1200" b="1" dirty="0">
                              <a:solidFill>
                                <a:schemeClr val="tx1"/>
                              </a:solidFill>
                            </a:rPr>
                            <a:t>1,10</a:t>
                          </a:r>
                        </a:p>
                      </a:txBody>
                      <a:tcPr>
                        <a:solidFill>
                          <a:schemeClr val="bg1">
                            <a:alpha val="20000"/>
                          </a:schemeClr>
                        </a:solidFill>
                      </a:tcPr>
                    </a:tc>
                    <a:tc>
                      <a:txBody>
                        <a:bodyPr/>
                        <a:lstStyle/>
                        <a:p>
                          <a:pPr algn="ctr"/>
                          <a:r>
                            <a:rPr lang="es-ES" sz="1200" b="1" dirty="0">
                              <a:solidFill>
                                <a:schemeClr val="tx1"/>
                              </a:solidFill>
                            </a:rPr>
                            <a:t>1,50</a:t>
                          </a:r>
                        </a:p>
                      </a:txBody>
                      <a:tcPr>
                        <a:solidFill>
                          <a:schemeClr val="bg1">
                            <a:alpha val="20000"/>
                          </a:schemeClr>
                        </a:solidFill>
                      </a:tcPr>
                    </a:tc>
                    <a:extLst>
                      <a:ext uri="{0D108BD9-81ED-4DB2-BD59-A6C34878D82A}">
                        <a16:rowId xmlns:a16="http://schemas.microsoft.com/office/drawing/2014/main" val="2247382602"/>
                      </a:ext>
                    </a:extLst>
                  </a:tr>
                  <a:tr h="274320">
                    <a:tc>
                      <a:txBody>
                        <a:bodyPr/>
                        <a:lstStyle/>
                        <a:p>
                          <a:endParaRPr lang="es-ES"/>
                        </a:p>
                      </a:txBody>
                      <a:tcPr>
                        <a:blipFill>
                          <a:blip r:embed="rId6"/>
                          <a:stretch>
                            <a:fillRect t="-506667" r="-536090" b="-117778"/>
                          </a:stretch>
                        </a:blipFill>
                      </a:tcPr>
                    </a:tc>
                    <a:tc>
                      <a:txBody>
                        <a:bodyPr/>
                        <a:lstStyle/>
                        <a:p>
                          <a:r>
                            <a:rPr lang="es-ES" sz="1200" i="1" dirty="0" err="1">
                              <a:solidFill>
                                <a:schemeClr val="tx1"/>
                              </a:solidFill>
                            </a:rPr>
                            <a:t>cavitatingFoam</a:t>
                          </a:r>
                          <a:endParaRPr lang="es-ES" sz="1200" i="1" dirty="0">
                            <a:solidFill>
                              <a:schemeClr val="tx1"/>
                            </a:solidFill>
                          </a:endParaRPr>
                        </a:p>
                      </a:txBody>
                      <a:tcPr>
                        <a:solidFill>
                          <a:srgbClr val="DAE3F3"/>
                        </a:solidFill>
                      </a:tcPr>
                    </a:tc>
                    <a:tc>
                      <a:txBody>
                        <a:bodyPr/>
                        <a:lstStyle/>
                        <a:p>
                          <a:pPr algn="ctr"/>
                          <a:r>
                            <a:rPr lang="es-ES" sz="1200" b="1" dirty="0">
                              <a:solidFill>
                                <a:schemeClr val="tx1"/>
                              </a:solidFill>
                            </a:rPr>
                            <a:t>4,92</a:t>
                          </a:r>
                        </a:p>
                      </a:txBody>
                      <a:tcPr>
                        <a:solidFill>
                          <a:srgbClr val="DAE3F3"/>
                        </a:solidFill>
                      </a:tcPr>
                    </a:tc>
                    <a:tc>
                      <a:txBody>
                        <a:bodyPr/>
                        <a:lstStyle/>
                        <a:p>
                          <a:pPr algn="ctr"/>
                          <a:r>
                            <a:rPr lang="es-ES" sz="1200" b="1" dirty="0">
                              <a:solidFill>
                                <a:schemeClr val="tx1"/>
                              </a:solidFill>
                            </a:rPr>
                            <a:t>12,54</a:t>
                          </a:r>
                        </a:p>
                      </a:txBody>
                      <a:tcPr>
                        <a:solidFill>
                          <a:srgbClr val="DAE3F3"/>
                        </a:solidFill>
                      </a:tcPr>
                    </a:tc>
                    <a:tc>
                      <a:txBody>
                        <a:bodyPr/>
                        <a:lstStyle/>
                        <a:p>
                          <a:pPr algn="ctr"/>
                          <a:r>
                            <a:rPr lang="es-ES" sz="1200" b="1" dirty="0">
                              <a:solidFill>
                                <a:schemeClr val="tx1"/>
                              </a:solidFill>
                            </a:rPr>
                            <a:t>13,15</a:t>
                          </a:r>
                        </a:p>
                      </a:txBody>
                      <a:tcPr>
                        <a:solidFill>
                          <a:srgbClr val="DAE3F3"/>
                        </a:solidFill>
                      </a:tcPr>
                    </a:tc>
                    <a:extLst>
                      <a:ext uri="{0D108BD9-81ED-4DB2-BD59-A6C34878D82A}">
                        <a16:rowId xmlns:a16="http://schemas.microsoft.com/office/drawing/2014/main" val="3834137499"/>
                      </a:ext>
                    </a:extLst>
                  </a:tr>
                  <a:tr h="274320">
                    <a:tc>
                      <a:txBody>
                        <a:bodyPr/>
                        <a:lstStyle/>
                        <a:p>
                          <a:endParaRPr lang="es-ES"/>
                        </a:p>
                      </a:txBody>
                      <a:tcPr anchor="ctr">
                        <a:blipFill>
                          <a:blip r:embed="rId6"/>
                          <a:stretch>
                            <a:fillRect t="-606667" r="-536090" b="-17778"/>
                          </a:stretch>
                        </a:blipFill>
                      </a:tcPr>
                    </a:tc>
                    <a:tc>
                      <a:txBody>
                        <a:bodyPr/>
                        <a:lstStyle/>
                        <a:p>
                          <a:r>
                            <a:rPr lang="es-ES" sz="1200" i="1" dirty="0" err="1">
                              <a:solidFill>
                                <a:schemeClr val="tx1"/>
                              </a:solidFill>
                            </a:rPr>
                            <a:t>cavitatingFoam</a:t>
                          </a:r>
                          <a:endParaRPr lang="es-ES" sz="1200" i="1" dirty="0">
                            <a:solidFill>
                              <a:schemeClr val="tx1"/>
                            </a:solidFill>
                          </a:endParaRPr>
                        </a:p>
                      </a:txBody>
                      <a:tcPr>
                        <a:solidFill>
                          <a:schemeClr val="bg1">
                            <a:alpha val="20000"/>
                          </a:schemeClr>
                        </a:solidFill>
                      </a:tcPr>
                    </a:tc>
                    <a:tc>
                      <a:txBody>
                        <a:bodyPr/>
                        <a:lstStyle/>
                        <a:p>
                          <a:pPr algn="ctr"/>
                          <a:r>
                            <a:rPr lang="es-ES" sz="1200" b="1" dirty="0">
                              <a:solidFill>
                                <a:schemeClr val="tx1"/>
                              </a:solidFill>
                            </a:rPr>
                            <a:t>2,89</a:t>
                          </a:r>
                        </a:p>
                      </a:txBody>
                      <a:tcPr>
                        <a:solidFill>
                          <a:schemeClr val="bg1">
                            <a:alpha val="20000"/>
                          </a:schemeClr>
                        </a:solidFill>
                      </a:tcPr>
                    </a:tc>
                    <a:tc>
                      <a:txBody>
                        <a:bodyPr/>
                        <a:lstStyle/>
                        <a:p>
                          <a:pPr algn="ctr"/>
                          <a:r>
                            <a:rPr lang="es-ES" sz="1200" b="1" dirty="0">
                              <a:solidFill>
                                <a:schemeClr val="tx1"/>
                              </a:solidFill>
                            </a:rPr>
                            <a:t>13,72</a:t>
                          </a:r>
                        </a:p>
                      </a:txBody>
                      <a:tcPr>
                        <a:solidFill>
                          <a:schemeClr val="bg1">
                            <a:alpha val="20000"/>
                          </a:schemeClr>
                        </a:solidFill>
                      </a:tcPr>
                    </a:tc>
                    <a:tc>
                      <a:txBody>
                        <a:bodyPr/>
                        <a:lstStyle/>
                        <a:p>
                          <a:pPr algn="ctr"/>
                          <a:r>
                            <a:rPr lang="es-ES" sz="1200" b="1" dirty="0">
                              <a:solidFill>
                                <a:schemeClr val="tx1"/>
                              </a:solidFill>
                            </a:rPr>
                            <a:t>14,46</a:t>
                          </a:r>
                        </a:p>
                      </a:txBody>
                      <a:tcPr>
                        <a:solidFill>
                          <a:schemeClr val="bg1">
                            <a:alpha val="20000"/>
                          </a:schemeClr>
                        </a:solidFill>
                      </a:tcPr>
                    </a:tc>
                    <a:extLst>
                      <a:ext uri="{0D108BD9-81ED-4DB2-BD59-A6C34878D82A}">
                        <a16:rowId xmlns:a16="http://schemas.microsoft.com/office/drawing/2014/main" val="833483488"/>
                      </a:ext>
                    </a:extLst>
                  </a:tr>
                </a:tbl>
              </a:graphicData>
            </a:graphic>
          </p:graphicFrame>
        </mc:Fallback>
      </mc:AlternateContent>
      <p:pic>
        <p:nvPicPr>
          <p:cNvPr id="16" name="Imagen 15">
            <a:extLst>
              <a:ext uri="{FF2B5EF4-FFF2-40B4-BE49-F238E27FC236}">
                <a16:creationId xmlns:a16="http://schemas.microsoft.com/office/drawing/2014/main" id="{44E2D4F7-87F4-4CAE-8A63-6F5012F61AC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45404" y="2163680"/>
            <a:ext cx="6418889" cy="3882764"/>
          </a:xfrm>
          <a:prstGeom prst="rect">
            <a:avLst/>
          </a:prstGeom>
        </p:spPr>
      </p:pic>
    </p:spTree>
    <p:extLst>
      <p:ext uri="{BB962C8B-B14F-4D97-AF65-F5344CB8AC3E}">
        <p14:creationId xmlns:p14="http://schemas.microsoft.com/office/powerpoint/2010/main" val="31819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010372" y="441478"/>
            <a:ext cx="4637950"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4. PRESUPUESTO</a:t>
            </a:r>
            <a:endParaRPr lang="es-ES" sz="2800" dirty="0">
              <a:latin typeface="Times New Roman" panose="02020603050405020304" pitchFamily="18" charset="0"/>
              <a:cs typeface="Times New Roman" panose="02020603050405020304" pitchFamily="18" charset="0"/>
            </a:endParaRPr>
          </a:p>
        </p:txBody>
      </p:sp>
      <p:graphicFrame>
        <p:nvGraphicFramePr>
          <p:cNvPr id="3" name="Tabla 2">
            <a:extLst>
              <a:ext uri="{FF2B5EF4-FFF2-40B4-BE49-F238E27FC236}">
                <a16:creationId xmlns:a16="http://schemas.microsoft.com/office/drawing/2014/main" id="{C06BEAC8-68E3-426A-8556-91730CE7B6D2}"/>
              </a:ext>
            </a:extLst>
          </p:cNvPr>
          <p:cNvGraphicFramePr>
            <a:graphicFrameLocks noGrp="1"/>
          </p:cNvGraphicFramePr>
          <p:nvPr>
            <p:extLst>
              <p:ext uri="{D42A27DB-BD31-4B8C-83A1-F6EECF244321}">
                <p14:modId xmlns:p14="http://schemas.microsoft.com/office/powerpoint/2010/main" val="3196091702"/>
              </p:ext>
            </p:extLst>
          </p:nvPr>
        </p:nvGraphicFramePr>
        <p:xfrm>
          <a:off x="915053" y="1474766"/>
          <a:ext cx="7313894" cy="2123440"/>
        </p:xfrm>
        <a:graphic>
          <a:graphicData uri="http://schemas.openxmlformats.org/drawingml/2006/table">
            <a:tbl>
              <a:tblPr firstRow="1" bandRow="1">
                <a:tableStyleId>{3B4B98B0-60AC-42C2-AFA5-B58CD77FA1E5}</a:tableStyleId>
              </a:tblPr>
              <a:tblGrid>
                <a:gridCol w="1945897">
                  <a:extLst>
                    <a:ext uri="{9D8B030D-6E8A-4147-A177-3AD203B41FA5}">
                      <a16:colId xmlns:a16="http://schemas.microsoft.com/office/drawing/2014/main" val="1293508909"/>
                    </a:ext>
                  </a:extLst>
                </a:gridCol>
                <a:gridCol w="1755631">
                  <a:extLst>
                    <a:ext uri="{9D8B030D-6E8A-4147-A177-3AD203B41FA5}">
                      <a16:colId xmlns:a16="http://schemas.microsoft.com/office/drawing/2014/main" val="3845744597"/>
                    </a:ext>
                  </a:extLst>
                </a:gridCol>
                <a:gridCol w="1761186">
                  <a:extLst>
                    <a:ext uri="{9D8B030D-6E8A-4147-A177-3AD203B41FA5}">
                      <a16:colId xmlns:a16="http://schemas.microsoft.com/office/drawing/2014/main" val="2991363346"/>
                    </a:ext>
                  </a:extLst>
                </a:gridCol>
                <a:gridCol w="1851180">
                  <a:extLst>
                    <a:ext uri="{9D8B030D-6E8A-4147-A177-3AD203B41FA5}">
                      <a16:colId xmlns:a16="http://schemas.microsoft.com/office/drawing/2014/main" val="1575508211"/>
                    </a:ext>
                  </a:extLst>
                </a:gridCol>
              </a:tblGrid>
              <a:tr h="370840">
                <a:tc>
                  <a:txBody>
                    <a:bodyPr/>
                    <a:lstStyle/>
                    <a:p>
                      <a:pPr algn="ctr"/>
                      <a:r>
                        <a:rPr lang="es-ES" dirty="0"/>
                        <a:t>CONCEPTO</a:t>
                      </a:r>
                    </a:p>
                  </a:txBody>
                  <a:tcPr/>
                </a:tc>
                <a:tc>
                  <a:txBody>
                    <a:bodyPr/>
                    <a:lstStyle/>
                    <a:p>
                      <a:pPr algn="ctr"/>
                      <a:r>
                        <a:rPr lang="es-ES" dirty="0"/>
                        <a:t>Importe bruto [€]</a:t>
                      </a:r>
                    </a:p>
                  </a:txBody>
                  <a:tcPr/>
                </a:tc>
                <a:tc>
                  <a:txBody>
                    <a:bodyPr/>
                    <a:lstStyle/>
                    <a:p>
                      <a:pPr algn="ctr"/>
                      <a:r>
                        <a:rPr lang="es-ES" dirty="0"/>
                        <a:t>IVA (21%)</a:t>
                      </a:r>
                    </a:p>
                    <a:p>
                      <a:pPr algn="ctr"/>
                      <a:r>
                        <a:rPr lang="es-ES" dirty="0"/>
                        <a:t>[€]</a:t>
                      </a:r>
                    </a:p>
                  </a:txBody>
                  <a:tcPr/>
                </a:tc>
                <a:tc>
                  <a:txBody>
                    <a:bodyPr/>
                    <a:lstStyle/>
                    <a:p>
                      <a:pPr algn="ctr"/>
                      <a:r>
                        <a:rPr lang="es-ES" dirty="0"/>
                        <a:t>Importe</a:t>
                      </a:r>
                    </a:p>
                    <a:p>
                      <a:pPr algn="ctr"/>
                      <a:r>
                        <a:rPr lang="es-ES" dirty="0"/>
                        <a:t>[€]</a:t>
                      </a:r>
                    </a:p>
                  </a:txBody>
                  <a:tcPr/>
                </a:tc>
                <a:extLst>
                  <a:ext uri="{0D108BD9-81ED-4DB2-BD59-A6C34878D82A}">
                    <a16:rowId xmlns:a16="http://schemas.microsoft.com/office/drawing/2014/main" val="809860341"/>
                  </a:ext>
                </a:extLst>
              </a:tr>
              <a:tr h="370840">
                <a:tc>
                  <a:txBody>
                    <a:bodyPr/>
                    <a:lstStyle/>
                    <a:p>
                      <a:pPr algn="ctr"/>
                      <a:r>
                        <a:rPr lang="es-ES" dirty="0"/>
                        <a:t>Equipos y software</a:t>
                      </a:r>
                    </a:p>
                  </a:txBody>
                  <a:tcPr/>
                </a:tc>
                <a:tc>
                  <a:txBody>
                    <a:bodyPr/>
                    <a:lstStyle/>
                    <a:p>
                      <a:pPr algn="ctr"/>
                      <a:r>
                        <a:rPr lang="es-ES" dirty="0"/>
                        <a:t>171,62</a:t>
                      </a:r>
                    </a:p>
                  </a:txBody>
                  <a:tcPr/>
                </a:tc>
                <a:tc>
                  <a:txBody>
                    <a:bodyPr/>
                    <a:lstStyle/>
                    <a:p>
                      <a:pPr algn="ctr"/>
                      <a:r>
                        <a:rPr lang="es-ES" dirty="0"/>
                        <a:t>36,04</a:t>
                      </a:r>
                    </a:p>
                  </a:txBody>
                  <a:tcPr/>
                </a:tc>
                <a:tc>
                  <a:txBody>
                    <a:bodyPr/>
                    <a:lstStyle/>
                    <a:p>
                      <a:pPr algn="ctr"/>
                      <a:r>
                        <a:rPr lang="es-ES" dirty="0"/>
                        <a:t>207,66</a:t>
                      </a:r>
                    </a:p>
                  </a:txBody>
                  <a:tcPr/>
                </a:tc>
                <a:extLst>
                  <a:ext uri="{0D108BD9-81ED-4DB2-BD59-A6C34878D82A}">
                    <a16:rowId xmlns:a16="http://schemas.microsoft.com/office/drawing/2014/main" val="2919166528"/>
                  </a:ext>
                </a:extLst>
              </a:tr>
              <a:tr h="370840">
                <a:tc>
                  <a:txBody>
                    <a:bodyPr/>
                    <a:lstStyle/>
                    <a:p>
                      <a:pPr algn="ctr"/>
                      <a:r>
                        <a:rPr lang="es-ES" dirty="0"/>
                        <a:t>Personal</a:t>
                      </a:r>
                    </a:p>
                  </a:txBody>
                  <a:tcPr/>
                </a:tc>
                <a:tc>
                  <a:txBody>
                    <a:bodyPr/>
                    <a:lstStyle/>
                    <a:p>
                      <a:pPr algn="ctr"/>
                      <a:r>
                        <a:rPr lang="es-ES" dirty="0"/>
                        <a:t>865,8</a:t>
                      </a:r>
                    </a:p>
                  </a:txBody>
                  <a:tcPr/>
                </a:tc>
                <a:tc>
                  <a:txBody>
                    <a:bodyPr/>
                    <a:lstStyle/>
                    <a:p>
                      <a:pPr algn="ctr"/>
                      <a:r>
                        <a:rPr lang="es-ES" dirty="0"/>
                        <a:t>181,82</a:t>
                      </a:r>
                    </a:p>
                  </a:txBody>
                  <a:tcPr/>
                </a:tc>
                <a:tc>
                  <a:txBody>
                    <a:bodyPr/>
                    <a:lstStyle/>
                    <a:p>
                      <a:pPr algn="ctr"/>
                      <a:r>
                        <a:rPr lang="es-ES" dirty="0"/>
                        <a:t>1047,62</a:t>
                      </a:r>
                    </a:p>
                  </a:txBody>
                  <a:tcPr/>
                </a:tc>
                <a:extLst>
                  <a:ext uri="{0D108BD9-81ED-4DB2-BD59-A6C34878D82A}">
                    <a16:rowId xmlns:a16="http://schemas.microsoft.com/office/drawing/2014/main" val="592914950"/>
                  </a:ext>
                </a:extLst>
              </a:tr>
              <a:tr h="370840">
                <a:tc>
                  <a:txBody>
                    <a:bodyPr/>
                    <a:lstStyle/>
                    <a:p>
                      <a:pPr algn="ctr"/>
                      <a:r>
                        <a:rPr lang="es-ES" dirty="0"/>
                        <a:t>Oficina</a:t>
                      </a:r>
                    </a:p>
                  </a:txBody>
                  <a:tcPr/>
                </a:tc>
                <a:tc>
                  <a:txBody>
                    <a:bodyPr/>
                    <a:lstStyle/>
                    <a:p>
                      <a:pPr algn="ctr"/>
                      <a:r>
                        <a:rPr lang="es-ES" dirty="0"/>
                        <a:t>667,94</a:t>
                      </a:r>
                    </a:p>
                  </a:txBody>
                  <a:tcPr/>
                </a:tc>
                <a:tc>
                  <a:txBody>
                    <a:bodyPr/>
                    <a:lstStyle/>
                    <a:p>
                      <a:pPr algn="ctr"/>
                      <a:r>
                        <a:rPr lang="es-ES" dirty="0"/>
                        <a:t>140,26</a:t>
                      </a:r>
                    </a:p>
                  </a:txBody>
                  <a:tcPr/>
                </a:tc>
                <a:tc>
                  <a:txBody>
                    <a:bodyPr/>
                    <a:lstStyle/>
                    <a:p>
                      <a:pPr algn="ctr"/>
                      <a:r>
                        <a:rPr lang="es-ES" dirty="0"/>
                        <a:t>808,20</a:t>
                      </a:r>
                    </a:p>
                  </a:txBody>
                  <a:tcPr/>
                </a:tc>
                <a:extLst>
                  <a:ext uri="{0D108BD9-81ED-4DB2-BD59-A6C34878D82A}">
                    <a16:rowId xmlns:a16="http://schemas.microsoft.com/office/drawing/2014/main" val="3238129556"/>
                  </a:ext>
                </a:extLst>
              </a:tr>
              <a:tr h="370840">
                <a:tc>
                  <a:txBody>
                    <a:bodyPr/>
                    <a:lstStyle/>
                    <a:p>
                      <a:pPr algn="ctr"/>
                      <a:r>
                        <a:rPr lang="es-ES" b="1" dirty="0"/>
                        <a:t>Coste total</a:t>
                      </a:r>
                    </a:p>
                  </a:txBody>
                  <a:tcPr/>
                </a:tc>
                <a:tc>
                  <a:txBody>
                    <a:bodyPr/>
                    <a:lstStyle/>
                    <a:p>
                      <a:pPr algn="ctr"/>
                      <a:r>
                        <a:rPr lang="es-ES" b="1" dirty="0"/>
                        <a:t>1705,36</a:t>
                      </a:r>
                    </a:p>
                  </a:txBody>
                  <a:tcPr/>
                </a:tc>
                <a:tc>
                  <a:txBody>
                    <a:bodyPr/>
                    <a:lstStyle/>
                    <a:p>
                      <a:pPr algn="ctr"/>
                      <a:r>
                        <a:rPr lang="es-ES" b="1" dirty="0"/>
                        <a:t>358,12</a:t>
                      </a:r>
                    </a:p>
                  </a:txBody>
                  <a:tcPr/>
                </a:tc>
                <a:tc>
                  <a:txBody>
                    <a:bodyPr/>
                    <a:lstStyle/>
                    <a:p>
                      <a:pPr algn="ctr"/>
                      <a:r>
                        <a:rPr lang="es-ES" b="1" dirty="0"/>
                        <a:t>2063,48</a:t>
                      </a:r>
                    </a:p>
                  </a:txBody>
                  <a:tcPr/>
                </a:tc>
                <a:extLst>
                  <a:ext uri="{0D108BD9-81ED-4DB2-BD59-A6C34878D82A}">
                    <a16:rowId xmlns:a16="http://schemas.microsoft.com/office/drawing/2014/main" val="4286724536"/>
                  </a:ext>
                </a:extLst>
              </a:tr>
            </a:tbl>
          </a:graphicData>
        </a:graphic>
      </p:graphicFrame>
      <p:sp>
        <p:nvSpPr>
          <p:cNvPr id="14" name="CuadroTexto 13">
            <a:extLst>
              <a:ext uri="{FF2B5EF4-FFF2-40B4-BE49-F238E27FC236}">
                <a16:creationId xmlns:a16="http://schemas.microsoft.com/office/drawing/2014/main" id="{CB24AB56-469A-48B4-AE92-F46C7E3DA09D}"/>
              </a:ext>
            </a:extLst>
          </p:cNvPr>
          <p:cNvSpPr txBox="1"/>
          <p:nvPr/>
        </p:nvSpPr>
        <p:spPr>
          <a:xfrm>
            <a:off x="762000" y="4950219"/>
            <a:ext cx="7620000" cy="984885"/>
          </a:xfrm>
          <a:prstGeom prst="rect">
            <a:avLst/>
          </a:prstGeom>
          <a:noFill/>
        </p:spPr>
        <p:txBody>
          <a:bodyPr wrap="square" rtlCol="0">
            <a:spAutoFit/>
          </a:bodyPr>
          <a:lstStyle/>
          <a:p>
            <a:pPr algn="ctr"/>
            <a:r>
              <a:rPr lang="es-ES" sz="2000" dirty="0"/>
              <a:t>El presupuesto del presente proyecto asciende a la cantidad de:</a:t>
            </a:r>
          </a:p>
          <a:p>
            <a:pPr algn="ctr"/>
            <a:endParaRPr lang="es-ES" dirty="0"/>
          </a:p>
          <a:p>
            <a:pPr algn="ctr"/>
            <a:r>
              <a:rPr lang="es-ES" sz="2000" b="1" dirty="0"/>
              <a:t>DOS MIL CIENTO SESENTA Y CINCO EUROS CON OCHENTA CÉNTIMOS</a:t>
            </a:r>
          </a:p>
        </p:txBody>
      </p:sp>
      <p:sp>
        <p:nvSpPr>
          <p:cNvPr id="20" name="Marcador de número de diapositiva 19">
            <a:extLst>
              <a:ext uri="{FF2B5EF4-FFF2-40B4-BE49-F238E27FC236}">
                <a16:creationId xmlns:a16="http://schemas.microsoft.com/office/drawing/2014/main" id="{BBAC29A0-C9D8-4FC8-B652-B409B1E77316}"/>
              </a:ext>
            </a:extLst>
          </p:cNvPr>
          <p:cNvSpPr>
            <a:spLocks noGrp="1"/>
          </p:cNvSpPr>
          <p:nvPr>
            <p:ph type="sldNum" sz="quarter" idx="12"/>
          </p:nvPr>
        </p:nvSpPr>
        <p:spPr/>
        <p:txBody>
          <a:bodyPr/>
          <a:lstStyle/>
          <a:p>
            <a:fld id="{E0590AF3-D8D0-4ACD-90C5-4C4A873A3595}" type="slidenum">
              <a:rPr lang="es-ES" smtClean="0"/>
              <a:pPr/>
              <a:t>14</a:t>
            </a:fld>
            <a:r>
              <a:rPr lang="es-ES"/>
              <a:t> de 16</a:t>
            </a:r>
            <a:endParaRPr lang="es-ES" dirty="0"/>
          </a:p>
        </p:txBody>
      </p:sp>
      <p:sp>
        <p:nvSpPr>
          <p:cNvPr id="15" name="CuadroTexto 14">
            <a:extLst>
              <a:ext uri="{FF2B5EF4-FFF2-40B4-BE49-F238E27FC236}">
                <a16:creationId xmlns:a16="http://schemas.microsoft.com/office/drawing/2014/main" id="{4ADA52D7-A25E-4D19-9140-EECDFF745AB9}"/>
              </a:ext>
            </a:extLst>
          </p:cNvPr>
          <p:cNvSpPr txBox="1"/>
          <p:nvPr/>
        </p:nvSpPr>
        <p:spPr>
          <a:xfrm>
            <a:off x="519347" y="3767328"/>
            <a:ext cx="7620000" cy="984885"/>
          </a:xfrm>
          <a:prstGeom prst="rect">
            <a:avLst/>
          </a:prstGeom>
          <a:noFill/>
        </p:spPr>
        <p:txBody>
          <a:bodyPr wrap="square" rtlCol="0">
            <a:spAutoFit/>
          </a:bodyPr>
          <a:lstStyle/>
          <a:p>
            <a:pPr algn="ctr"/>
            <a:r>
              <a:rPr lang="es-ES" sz="2000" dirty="0"/>
              <a:t>El beneficio del presente proyecto asciende a la cantidad de:</a:t>
            </a:r>
          </a:p>
          <a:p>
            <a:pPr algn="ctr"/>
            <a:endParaRPr lang="es-ES" dirty="0"/>
          </a:p>
          <a:p>
            <a:pPr algn="ctr"/>
            <a:r>
              <a:rPr lang="es-ES" sz="2000" b="1" dirty="0"/>
              <a:t>CIENTO DOS EUROS CON TREINTA Y DOS CÉNTIMOS</a:t>
            </a:r>
          </a:p>
        </p:txBody>
      </p:sp>
    </p:spTree>
    <p:extLst>
      <p:ext uri="{BB962C8B-B14F-4D97-AF65-F5344CB8AC3E}">
        <p14:creationId xmlns:p14="http://schemas.microsoft.com/office/powerpoint/2010/main" val="1168864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010372" y="441478"/>
            <a:ext cx="4637950"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5. CONCLUSIONES</a:t>
            </a:r>
            <a:endParaRPr lang="es-ES" sz="2800" dirty="0">
              <a:latin typeface="Times New Roman" panose="02020603050405020304" pitchFamily="18" charset="0"/>
              <a:cs typeface="Times New Roman" panose="02020603050405020304" pitchFamily="18" charset="0"/>
            </a:endParaRPr>
          </a:p>
        </p:txBody>
      </p:sp>
      <p:sp>
        <p:nvSpPr>
          <p:cNvPr id="22" name="Marcador de contenido 2">
            <a:extLst>
              <a:ext uri="{FF2B5EF4-FFF2-40B4-BE49-F238E27FC236}">
                <a16:creationId xmlns:a16="http://schemas.microsoft.com/office/drawing/2014/main" id="{7D8B758C-FB99-48FD-8627-6AEF3E21BA14}"/>
              </a:ext>
            </a:extLst>
          </p:cNvPr>
          <p:cNvSpPr txBox="1">
            <a:spLocks/>
          </p:cNvSpPr>
          <p:nvPr/>
        </p:nvSpPr>
        <p:spPr>
          <a:xfrm>
            <a:off x="412124" y="1752858"/>
            <a:ext cx="7886700" cy="36697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ES" sz="2000" dirty="0"/>
              <a:t>En base a los resultados, el </a:t>
            </a:r>
            <a:r>
              <a:rPr lang="es-ES" sz="2000" i="1" dirty="0" err="1"/>
              <a:t>solver</a:t>
            </a:r>
            <a:r>
              <a:rPr lang="es-ES" sz="2000" dirty="0"/>
              <a:t> </a:t>
            </a:r>
            <a:r>
              <a:rPr lang="es-ES" sz="2000" dirty="0" err="1"/>
              <a:t>cavSigmaY</a:t>
            </a:r>
            <a:r>
              <a:rPr lang="es-ES" sz="2000" dirty="0"/>
              <a:t> resulta adecuado para el estudio del flujo </a:t>
            </a:r>
            <a:r>
              <a:rPr lang="es-ES" sz="2000" dirty="0" err="1"/>
              <a:t>multifase</a:t>
            </a:r>
            <a:r>
              <a:rPr lang="es-ES" sz="2000" dirty="0"/>
              <a:t> con aparición de cavitación.</a:t>
            </a:r>
          </a:p>
          <a:p>
            <a:pPr algn="just"/>
            <a:r>
              <a:rPr lang="es-ES" sz="2000" dirty="0"/>
              <a:t>El modelo de cavitación HRM predice con exactitud la aparición y la forma de la cavitación.</a:t>
            </a:r>
          </a:p>
          <a:p>
            <a:pPr algn="just"/>
            <a:r>
              <a:rPr lang="es-ES" sz="2000" dirty="0"/>
              <a:t>El estancamiento del gasto másico en el conducto Venturi se debe al establecimiento de una presión constante.</a:t>
            </a:r>
          </a:p>
          <a:p>
            <a:pPr algn="just"/>
            <a:r>
              <a:rPr lang="es-ES" sz="2000" dirty="0"/>
              <a:t>Los parámetros de inyección de ambas toberas no son iguales, debido a un mal diseño de estas.</a:t>
            </a:r>
          </a:p>
          <a:p>
            <a:pPr algn="just"/>
            <a:r>
              <a:rPr lang="es-ES" sz="2000" dirty="0"/>
              <a:t>El error principal del </a:t>
            </a:r>
            <a:r>
              <a:rPr lang="es-ES" sz="2000" i="1" dirty="0" err="1"/>
              <a:t>solver</a:t>
            </a:r>
            <a:r>
              <a:rPr lang="es-ES" sz="2000" dirty="0"/>
              <a:t> </a:t>
            </a:r>
            <a:r>
              <a:rPr lang="es-ES" sz="2000" dirty="0" err="1"/>
              <a:t>cavitatingFoam</a:t>
            </a:r>
            <a:r>
              <a:rPr lang="es-ES" sz="2000" dirty="0"/>
              <a:t> se debe a una mala predicción de la densidad.</a:t>
            </a:r>
          </a:p>
          <a:p>
            <a:endParaRPr lang="es-ES" sz="2000" dirty="0"/>
          </a:p>
        </p:txBody>
      </p:sp>
      <p:sp>
        <p:nvSpPr>
          <p:cNvPr id="14" name="Marcador de número de diapositiva 13">
            <a:extLst>
              <a:ext uri="{FF2B5EF4-FFF2-40B4-BE49-F238E27FC236}">
                <a16:creationId xmlns:a16="http://schemas.microsoft.com/office/drawing/2014/main" id="{887A7E2E-0270-4C49-9E2E-0CC1941C3166}"/>
              </a:ext>
            </a:extLst>
          </p:cNvPr>
          <p:cNvSpPr>
            <a:spLocks noGrp="1"/>
          </p:cNvSpPr>
          <p:nvPr>
            <p:ph type="sldNum" sz="quarter" idx="12"/>
          </p:nvPr>
        </p:nvSpPr>
        <p:spPr/>
        <p:txBody>
          <a:bodyPr/>
          <a:lstStyle/>
          <a:p>
            <a:fld id="{E0590AF3-D8D0-4ACD-90C5-4C4A873A3595}" type="slidenum">
              <a:rPr lang="es-ES" smtClean="0"/>
              <a:pPr/>
              <a:t>15</a:t>
            </a:fld>
            <a:r>
              <a:rPr lang="es-ES"/>
              <a:t> de 16</a:t>
            </a:r>
            <a:endParaRPr lang="es-ES" dirty="0"/>
          </a:p>
        </p:txBody>
      </p:sp>
    </p:spTree>
    <p:extLst>
      <p:ext uri="{BB962C8B-B14F-4D97-AF65-F5344CB8AC3E}">
        <p14:creationId xmlns:p14="http://schemas.microsoft.com/office/powerpoint/2010/main" val="10336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5"/>
          <p:cNvSpPr>
            <a:spLocks noGrp="1"/>
          </p:cNvSpPr>
          <p:nvPr>
            <p:ph type="title"/>
          </p:nvPr>
        </p:nvSpPr>
        <p:spPr>
          <a:xfrm>
            <a:off x="579368" y="861946"/>
            <a:ext cx="7826237" cy="4560699"/>
          </a:xfrm>
        </p:spPr>
        <p:txBody>
          <a:bodyPr>
            <a:noAutofit/>
          </a:bodyPr>
          <a:lstStyle/>
          <a:p>
            <a:pPr algn="ctr"/>
            <a:r>
              <a:rPr lang="es-ES" sz="3200" b="1" dirty="0">
                <a:cs typeface="Arial" panose="020B0604020202020204" pitchFamily="34" charset="0"/>
              </a:rPr>
              <a:t>GRACIAS POR SU ATENCIÓN</a:t>
            </a:r>
          </a:p>
        </p:txBody>
      </p:sp>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03374" y="0"/>
            <a:ext cx="1378226" cy="929582"/>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170110"/>
            <a:ext cx="2357580" cy="707972"/>
          </a:xfrm>
          <a:prstGeom prst="rect">
            <a:avLst/>
          </a:prstGeom>
        </p:spPr>
      </p:pic>
      <p:sp>
        <p:nvSpPr>
          <p:cNvPr id="4" name="CuadroTexto 3">
            <a:extLst>
              <a:ext uri="{FF2B5EF4-FFF2-40B4-BE49-F238E27FC236}">
                <a16:creationId xmlns:a16="http://schemas.microsoft.com/office/drawing/2014/main" id="{194CAD3A-8A87-4191-9C48-8ABDB96CF2E9}"/>
              </a:ext>
            </a:extLst>
          </p:cNvPr>
          <p:cNvSpPr txBox="1"/>
          <p:nvPr/>
        </p:nvSpPr>
        <p:spPr>
          <a:xfrm>
            <a:off x="596347" y="4572000"/>
            <a:ext cx="7826237" cy="1200329"/>
          </a:xfrm>
          <a:prstGeom prst="rect">
            <a:avLst/>
          </a:prstGeom>
          <a:noFill/>
        </p:spPr>
        <p:txBody>
          <a:bodyPr wrap="square" rtlCol="0">
            <a:spAutoFit/>
          </a:bodyPr>
          <a:lstStyle/>
          <a:p>
            <a:r>
              <a:rPr lang="es-ES" dirty="0">
                <a:latin typeface="+mj-lt"/>
              </a:rPr>
              <a:t>Autor:           Juan José García Sanz</a:t>
            </a:r>
          </a:p>
          <a:p>
            <a:endParaRPr lang="es-ES" dirty="0">
              <a:latin typeface="+mj-lt"/>
            </a:endParaRPr>
          </a:p>
          <a:p>
            <a:r>
              <a:rPr lang="es-ES" dirty="0">
                <a:latin typeface="+mj-lt"/>
              </a:rPr>
              <a:t>Director:      Pedro Martí Gómez-</a:t>
            </a:r>
            <a:r>
              <a:rPr lang="es-ES" dirty="0" err="1">
                <a:latin typeface="+mj-lt"/>
              </a:rPr>
              <a:t>Aldaraví</a:t>
            </a:r>
            <a:endParaRPr lang="es-ES" dirty="0">
              <a:latin typeface="+mj-lt"/>
            </a:endParaRPr>
          </a:p>
          <a:p>
            <a:r>
              <a:rPr lang="es-ES" dirty="0">
                <a:latin typeface="+mj-lt"/>
              </a:rPr>
              <a:t>Tutor:           Mary Alarcón Herrera</a:t>
            </a:r>
          </a:p>
        </p:txBody>
      </p:sp>
      <p:pic>
        <p:nvPicPr>
          <p:cNvPr id="6" name="Imagen 5">
            <a:extLst>
              <a:ext uri="{FF2B5EF4-FFF2-40B4-BE49-F238E27FC236}">
                <a16:creationId xmlns:a16="http://schemas.microsoft.com/office/drawing/2014/main" id="{55C377F9-EA7E-47B5-9386-6E56305F3C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5270" y="170110"/>
            <a:ext cx="2516606" cy="641883"/>
          </a:xfrm>
          <a:prstGeom prst="rect">
            <a:avLst/>
          </a:prstGeom>
        </p:spPr>
      </p:pic>
      <p:cxnSp>
        <p:nvCxnSpPr>
          <p:cNvPr id="15" name="Conector recto 14">
            <a:extLst>
              <a:ext uri="{FF2B5EF4-FFF2-40B4-BE49-F238E27FC236}">
                <a16:creationId xmlns:a16="http://schemas.microsoft.com/office/drawing/2014/main" id="{EA62E319-C8C2-4D07-BE77-37A4462E81D3}"/>
              </a:ext>
            </a:extLst>
          </p:cNvPr>
          <p:cNvCxnSpPr>
            <a:cxnSpLocks/>
          </p:cNvCxnSpPr>
          <p:nvPr/>
        </p:nvCxnSpPr>
        <p:spPr>
          <a:xfrm>
            <a:off x="596347" y="2764074"/>
            <a:ext cx="7826237" cy="0"/>
          </a:xfrm>
          <a:prstGeom prst="line">
            <a:avLst/>
          </a:prstGeom>
          <a:ln w="28575">
            <a:solidFill>
              <a:schemeClr val="tx1"/>
            </a:solidFill>
          </a:ln>
        </p:spPr>
        <p:style>
          <a:lnRef idx="3">
            <a:schemeClr val="accent2"/>
          </a:lnRef>
          <a:fillRef idx="0">
            <a:schemeClr val="accent2"/>
          </a:fillRef>
          <a:effectRef idx="2">
            <a:schemeClr val="accent2"/>
          </a:effectRef>
          <a:fontRef idx="minor">
            <a:schemeClr val="tx1"/>
          </a:fontRef>
        </p:style>
      </p:cxnSp>
      <p:cxnSp>
        <p:nvCxnSpPr>
          <p:cNvPr id="18" name="Conector recto 17">
            <a:extLst>
              <a:ext uri="{FF2B5EF4-FFF2-40B4-BE49-F238E27FC236}">
                <a16:creationId xmlns:a16="http://schemas.microsoft.com/office/drawing/2014/main" id="{134D3F47-7CF8-4CF0-97A8-FDE91700E9A5}"/>
              </a:ext>
            </a:extLst>
          </p:cNvPr>
          <p:cNvCxnSpPr>
            <a:cxnSpLocks/>
          </p:cNvCxnSpPr>
          <p:nvPr/>
        </p:nvCxnSpPr>
        <p:spPr>
          <a:xfrm>
            <a:off x="589723" y="3433307"/>
            <a:ext cx="7826237" cy="0"/>
          </a:xfrm>
          <a:prstGeom prst="line">
            <a:avLst/>
          </a:prstGeom>
          <a:ln w="28575">
            <a:solidFill>
              <a:schemeClr val="tx1"/>
            </a:solidFill>
          </a:ln>
        </p:spPr>
        <p:style>
          <a:lnRef idx="3">
            <a:schemeClr val="accent2"/>
          </a:lnRef>
          <a:fillRef idx="0">
            <a:schemeClr val="accent2"/>
          </a:fillRef>
          <a:effectRef idx="2">
            <a:schemeClr val="accent2"/>
          </a:effectRef>
          <a:fontRef idx="minor">
            <a:schemeClr val="tx1"/>
          </a:fontRef>
        </p:style>
      </p:cxnSp>
      <p:sp>
        <p:nvSpPr>
          <p:cNvPr id="5" name="CuadroTexto 4">
            <a:extLst>
              <a:ext uri="{FF2B5EF4-FFF2-40B4-BE49-F238E27FC236}">
                <a16:creationId xmlns:a16="http://schemas.microsoft.com/office/drawing/2014/main" id="{F00642EE-BADE-4954-A165-52EF5CA25F32}"/>
              </a:ext>
            </a:extLst>
          </p:cNvPr>
          <p:cNvSpPr txBox="1"/>
          <p:nvPr/>
        </p:nvSpPr>
        <p:spPr>
          <a:xfrm>
            <a:off x="1861929" y="1066706"/>
            <a:ext cx="5261113" cy="523220"/>
          </a:xfrm>
          <a:prstGeom prst="rect">
            <a:avLst/>
          </a:prstGeom>
          <a:noFill/>
        </p:spPr>
        <p:txBody>
          <a:bodyPr wrap="square" rtlCol="0">
            <a:spAutoFit/>
          </a:bodyPr>
          <a:lstStyle/>
          <a:p>
            <a:pPr algn="ctr"/>
            <a:r>
              <a:rPr lang="es-ES" sz="2800" dirty="0">
                <a:latin typeface="Copperplate Gothic Light" panose="020E0507020206020404" pitchFamily="34" charset="0"/>
              </a:rPr>
              <a:t>Trabajo Final De Grado</a:t>
            </a:r>
          </a:p>
        </p:txBody>
      </p:sp>
      <p:pic>
        <p:nvPicPr>
          <p:cNvPr id="17" name="Picture 3" descr="C:\Users\Javi\Documents\TFG\Pictures\logoaeroespacial.png">
            <a:extLst>
              <a:ext uri="{FF2B5EF4-FFF2-40B4-BE49-F238E27FC236}">
                <a16:creationId xmlns:a16="http://schemas.microsoft.com/office/drawing/2014/main" id="{635993ED-2B6D-4D48-BC28-2A9158F6AA1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2492" y="4309125"/>
            <a:ext cx="1522162" cy="1805356"/>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9AFA3ED1-6D27-4FE7-B617-81AAFBE7F223}"/>
              </a:ext>
            </a:extLst>
          </p:cNvPr>
          <p:cNvSpPr txBox="1"/>
          <p:nvPr/>
        </p:nvSpPr>
        <p:spPr>
          <a:xfrm>
            <a:off x="1745352" y="1582151"/>
            <a:ext cx="5653296" cy="369332"/>
          </a:xfrm>
          <a:prstGeom prst="rect">
            <a:avLst/>
          </a:prstGeom>
          <a:noFill/>
        </p:spPr>
        <p:txBody>
          <a:bodyPr wrap="square" rtlCol="0">
            <a:spAutoFit/>
          </a:bodyPr>
          <a:lstStyle/>
          <a:p>
            <a:pPr algn="ctr"/>
            <a:r>
              <a:rPr lang="es-ES" dirty="0"/>
              <a:t>Grado en Ingeniería Aeroespacial</a:t>
            </a:r>
          </a:p>
        </p:txBody>
      </p:sp>
      <p:sp>
        <p:nvSpPr>
          <p:cNvPr id="7" name="Marcador de número de diapositiva 6">
            <a:extLst>
              <a:ext uri="{FF2B5EF4-FFF2-40B4-BE49-F238E27FC236}">
                <a16:creationId xmlns:a16="http://schemas.microsoft.com/office/drawing/2014/main" id="{C5B6D7E5-D920-4199-A81F-B220E139BD20}"/>
              </a:ext>
            </a:extLst>
          </p:cNvPr>
          <p:cNvSpPr>
            <a:spLocks noGrp="1"/>
          </p:cNvSpPr>
          <p:nvPr>
            <p:ph type="sldNum" sz="quarter" idx="12"/>
          </p:nvPr>
        </p:nvSpPr>
        <p:spPr/>
        <p:txBody>
          <a:bodyPr/>
          <a:lstStyle/>
          <a:p>
            <a:fld id="{E0590AF3-D8D0-4ACD-90C5-4C4A873A3595}" type="slidenum">
              <a:rPr lang="es-ES" smtClean="0"/>
              <a:pPr/>
              <a:t>16</a:t>
            </a:fld>
            <a:r>
              <a:rPr lang="es-ES"/>
              <a:t> de 16</a:t>
            </a:r>
            <a:endParaRPr lang="es-ES" dirty="0"/>
          </a:p>
        </p:txBody>
      </p:sp>
    </p:spTree>
    <p:extLst>
      <p:ext uri="{BB962C8B-B14F-4D97-AF65-F5344CB8AC3E}">
        <p14:creationId xmlns:p14="http://schemas.microsoft.com/office/powerpoint/2010/main" val="3165272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010372" y="441478"/>
            <a:ext cx="4637950"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ANEXOS</a:t>
            </a:r>
            <a:endParaRPr lang="es-ES" sz="2800" dirty="0">
              <a:latin typeface="Times New Roman" panose="02020603050405020304" pitchFamily="18" charset="0"/>
              <a:cs typeface="Times New Roman" panose="02020603050405020304" pitchFamily="18" charset="0"/>
            </a:endParaRPr>
          </a:p>
        </p:txBody>
      </p:sp>
      <p:graphicFrame>
        <p:nvGraphicFramePr>
          <p:cNvPr id="15" name="Tabla 14">
            <a:extLst>
              <a:ext uri="{FF2B5EF4-FFF2-40B4-BE49-F238E27FC236}">
                <a16:creationId xmlns:a16="http://schemas.microsoft.com/office/drawing/2014/main" id="{CE2E6C49-160A-4B53-832B-FA887F59FD74}"/>
              </a:ext>
            </a:extLst>
          </p:cNvPr>
          <p:cNvGraphicFramePr>
            <a:graphicFrameLocks noGrp="1"/>
          </p:cNvGraphicFramePr>
          <p:nvPr>
            <p:extLst>
              <p:ext uri="{D42A27DB-BD31-4B8C-83A1-F6EECF244321}">
                <p14:modId xmlns:p14="http://schemas.microsoft.com/office/powerpoint/2010/main" val="3603367352"/>
              </p:ext>
            </p:extLst>
          </p:nvPr>
        </p:nvGraphicFramePr>
        <p:xfrm>
          <a:off x="412124" y="1588122"/>
          <a:ext cx="6096000" cy="1854200"/>
        </p:xfrm>
        <a:graphic>
          <a:graphicData uri="http://schemas.openxmlformats.org/drawingml/2006/table">
            <a:tbl>
              <a:tblPr firstRow="1" bandRow="1">
                <a:tableStyleId>{3B4B98B0-60AC-42C2-AFA5-B58CD77FA1E5}</a:tableStyleId>
              </a:tblPr>
              <a:tblGrid>
                <a:gridCol w="2875722">
                  <a:extLst>
                    <a:ext uri="{9D8B030D-6E8A-4147-A177-3AD203B41FA5}">
                      <a16:colId xmlns:a16="http://schemas.microsoft.com/office/drawing/2014/main" val="2464194624"/>
                    </a:ext>
                  </a:extLst>
                </a:gridCol>
                <a:gridCol w="1696278">
                  <a:extLst>
                    <a:ext uri="{9D8B030D-6E8A-4147-A177-3AD203B41FA5}">
                      <a16:colId xmlns:a16="http://schemas.microsoft.com/office/drawing/2014/main" val="4195067808"/>
                    </a:ext>
                  </a:extLst>
                </a:gridCol>
                <a:gridCol w="1524000">
                  <a:extLst>
                    <a:ext uri="{9D8B030D-6E8A-4147-A177-3AD203B41FA5}">
                      <a16:colId xmlns:a16="http://schemas.microsoft.com/office/drawing/2014/main" val="2689104461"/>
                    </a:ext>
                  </a:extLst>
                </a:gridCol>
              </a:tblGrid>
              <a:tr h="370840">
                <a:tc>
                  <a:txBody>
                    <a:bodyPr/>
                    <a:lstStyle/>
                    <a:p>
                      <a:r>
                        <a:rPr lang="es-ES" dirty="0"/>
                        <a:t>propiedad</a:t>
                      </a:r>
                    </a:p>
                  </a:txBody>
                  <a:tcPr/>
                </a:tc>
                <a:tc>
                  <a:txBody>
                    <a:bodyPr/>
                    <a:lstStyle/>
                    <a:p>
                      <a:pPr algn="ctr"/>
                      <a:r>
                        <a:rPr lang="es-ES" dirty="0"/>
                        <a:t>líquido</a:t>
                      </a:r>
                    </a:p>
                  </a:txBody>
                  <a:tcPr/>
                </a:tc>
                <a:tc>
                  <a:txBody>
                    <a:bodyPr/>
                    <a:lstStyle/>
                    <a:p>
                      <a:pPr algn="ctr"/>
                      <a:r>
                        <a:rPr lang="es-ES" dirty="0"/>
                        <a:t>vapor</a:t>
                      </a:r>
                    </a:p>
                  </a:txBody>
                  <a:tcPr/>
                </a:tc>
                <a:extLst>
                  <a:ext uri="{0D108BD9-81ED-4DB2-BD59-A6C34878D82A}">
                    <a16:rowId xmlns:a16="http://schemas.microsoft.com/office/drawing/2014/main" val="1640034945"/>
                  </a:ext>
                </a:extLst>
              </a:tr>
              <a:tr h="370840">
                <a:tc>
                  <a:txBody>
                    <a:bodyPr/>
                    <a:lstStyle/>
                    <a:p>
                      <a:r>
                        <a:rPr lang="es-ES" dirty="0"/>
                        <a:t>Densidad [kg/m</a:t>
                      </a:r>
                      <a:r>
                        <a:rPr lang="es-ES" baseline="30000" dirty="0"/>
                        <a:t>3</a:t>
                      </a:r>
                      <a:r>
                        <a:rPr lang="es-ES" baseline="0" dirty="0"/>
                        <a:t>]</a:t>
                      </a:r>
                      <a:endParaRPr lang="es-ES" dirty="0"/>
                    </a:p>
                  </a:txBody>
                  <a:tcPr/>
                </a:tc>
                <a:tc>
                  <a:txBody>
                    <a:bodyPr/>
                    <a:lstStyle/>
                    <a:p>
                      <a:pPr algn="ctr"/>
                      <a:r>
                        <a:rPr lang="es-ES" dirty="0"/>
                        <a:t>741,23</a:t>
                      </a:r>
                    </a:p>
                  </a:txBody>
                  <a:tcPr/>
                </a:tc>
                <a:tc>
                  <a:txBody>
                    <a:bodyPr/>
                    <a:lstStyle/>
                    <a:p>
                      <a:pPr algn="ctr"/>
                      <a:r>
                        <a:rPr lang="es-ES" dirty="0"/>
                        <a:t>3,615</a:t>
                      </a:r>
                    </a:p>
                  </a:txBody>
                  <a:tcPr/>
                </a:tc>
                <a:extLst>
                  <a:ext uri="{0D108BD9-81ED-4DB2-BD59-A6C34878D82A}">
                    <a16:rowId xmlns:a16="http://schemas.microsoft.com/office/drawing/2014/main" val="2303030007"/>
                  </a:ext>
                </a:extLst>
              </a:tr>
              <a:tr h="370840">
                <a:tc>
                  <a:txBody>
                    <a:bodyPr/>
                    <a:lstStyle/>
                    <a:p>
                      <a:r>
                        <a:rPr lang="es-ES" dirty="0"/>
                        <a:t>Viscosidad dinámica [kg/ms]</a:t>
                      </a:r>
                    </a:p>
                  </a:txBody>
                  <a:tcPr/>
                </a:tc>
                <a:tc>
                  <a:txBody>
                    <a:bodyPr/>
                    <a:lstStyle/>
                    <a:p>
                      <a:pPr algn="ctr"/>
                      <a:r>
                        <a:rPr lang="es-ES" dirty="0"/>
                        <a:t>2,934·10</a:t>
                      </a:r>
                      <a:r>
                        <a:rPr lang="es-ES" baseline="30000" dirty="0"/>
                        <a:t>-4</a:t>
                      </a: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7,629·10</a:t>
                      </a:r>
                      <a:r>
                        <a:rPr lang="es-ES" baseline="30000" dirty="0"/>
                        <a:t>-6</a:t>
                      </a:r>
                      <a:endParaRPr lang="es-ES" dirty="0"/>
                    </a:p>
                  </a:txBody>
                  <a:tcPr/>
                </a:tc>
                <a:extLst>
                  <a:ext uri="{0D108BD9-81ED-4DB2-BD59-A6C34878D82A}">
                    <a16:rowId xmlns:a16="http://schemas.microsoft.com/office/drawing/2014/main" val="2919496078"/>
                  </a:ext>
                </a:extLst>
              </a:tr>
              <a:tr h="370840">
                <a:tc>
                  <a:txBody>
                    <a:bodyPr/>
                    <a:lstStyle/>
                    <a:p>
                      <a:r>
                        <a:rPr lang="es-ES" dirty="0"/>
                        <a:t>Compresibilidad [s</a:t>
                      </a:r>
                      <a:r>
                        <a:rPr lang="es-ES" baseline="30000" dirty="0"/>
                        <a:t>2</a:t>
                      </a:r>
                      <a:r>
                        <a:rPr lang="es-ES" baseline="0" dirty="0"/>
                        <a:t>/</a:t>
                      </a:r>
                      <a:r>
                        <a:rPr lang="es-ES" dirty="0"/>
                        <a:t>m</a:t>
                      </a:r>
                      <a:r>
                        <a:rPr lang="es-ES" baseline="30000" dirty="0"/>
                        <a:t>2</a:t>
                      </a:r>
                      <a:r>
                        <a:rPr lang="es-ES" baseline="0" dirty="0"/>
                        <a:t>]</a:t>
                      </a: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8,726·10</a:t>
                      </a:r>
                      <a:r>
                        <a:rPr lang="es-ES" baseline="30000" dirty="0"/>
                        <a:t>-7</a:t>
                      </a: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3,428·10</a:t>
                      </a:r>
                      <a:r>
                        <a:rPr lang="es-ES" baseline="30000" dirty="0"/>
                        <a:t>-5</a:t>
                      </a:r>
                      <a:endParaRPr lang="es-ES" dirty="0"/>
                    </a:p>
                  </a:txBody>
                  <a:tcPr/>
                </a:tc>
                <a:extLst>
                  <a:ext uri="{0D108BD9-81ED-4DB2-BD59-A6C34878D82A}">
                    <a16:rowId xmlns:a16="http://schemas.microsoft.com/office/drawing/2014/main" val="3606469175"/>
                  </a:ext>
                </a:extLst>
              </a:tr>
              <a:tr h="370840">
                <a:tc>
                  <a:txBody>
                    <a:bodyPr/>
                    <a:lstStyle/>
                    <a:p>
                      <a:r>
                        <a:rPr lang="es-ES" dirty="0"/>
                        <a:t>Presión de vapor [</a:t>
                      </a:r>
                      <a:r>
                        <a:rPr lang="es-ES" dirty="0" err="1"/>
                        <a:t>Pa</a:t>
                      </a:r>
                      <a:r>
                        <a:rPr lang="es-ES" dirty="0"/>
                        <a:t>]</a:t>
                      </a:r>
                    </a:p>
                  </a:txBody>
                  <a:tcPr/>
                </a:tc>
                <a:tc>
                  <a:txBody>
                    <a:bodyPr/>
                    <a:lstStyle/>
                    <a:p>
                      <a:pPr algn="ctr"/>
                      <a:r>
                        <a:rPr lang="es-ES" dirty="0"/>
                        <a:t>-</a:t>
                      </a:r>
                    </a:p>
                  </a:txBody>
                  <a:tcPr/>
                </a:tc>
                <a:tc>
                  <a:txBody>
                    <a:bodyPr/>
                    <a:lstStyle/>
                    <a:p>
                      <a:pPr algn="ctr"/>
                      <a:r>
                        <a:rPr lang="es-ES" dirty="0"/>
                        <a:t>105770</a:t>
                      </a:r>
                    </a:p>
                  </a:txBody>
                  <a:tcPr/>
                </a:tc>
                <a:extLst>
                  <a:ext uri="{0D108BD9-81ED-4DB2-BD59-A6C34878D82A}">
                    <a16:rowId xmlns:a16="http://schemas.microsoft.com/office/drawing/2014/main" val="2005505384"/>
                  </a:ext>
                </a:extLst>
              </a:tr>
            </a:tbl>
          </a:graphicData>
        </a:graphic>
      </p:graphicFrame>
      <p:sp>
        <p:nvSpPr>
          <p:cNvPr id="2" name="Rectángulo 1">
            <a:extLst>
              <a:ext uri="{FF2B5EF4-FFF2-40B4-BE49-F238E27FC236}">
                <a16:creationId xmlns:a16="http://schemas.microsoft.com/office/drawing/2014/main" id="{7B9970B4-7AC2-4EB7-803D-071C30FD3BD4}"/>
              </a:ext>
            </a:extLst>
          </p:cNvPr>
          <p:cNvSpPr/>
          <p:nvPr/>
        </p:nvSpPr>
        <p:spPr>
          <a:xfrm>
            <a:off x="412124" y="3384154"/>
            <a:ext cx="6891131" cy="276999"/>
          </a:xfrm>
          <a:prstGeom prst="rect">
            <a:avLst/>
          </a:prstGeom>
        </p:spPr>
        <p:txBody>
          <a:bodyPr wrap="square">
            <a:spAutoFit/>
          </a:bodyPr>
          <a:lstStyle/>
          <a:p>
            <a:r>
              <a:rPr lang="es-ES" sz="1200" b="1" dirty="0"/>
              <a:t>Propiedades de equilibrio del n-</a:t>
            </a:r>
            <a:r>
              <a:rPr lang="es-ES" sz="1200" b="1" dirty="0" err="1"/>
              <a:t>dodecano</a:t>
            </a:r>
            <a:endParaRPr lang="es-ES" sz="1200" dirty="0"/>
          </a:p>
        </p:txBody>
      </p:sp>
    </p:spTree>
    <p:extLst>
      <p:ext uri="{BB962C8B-B14F-4D97-AF65-F5344CB8AC3E}">
        <p14:creationId xmlns:p14="http://schemas.microsoft.com/office/powerpoint/2010/main" val="2865744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010372" y="441478"/>
            <a:ext cx="4637950"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ANEXOS</a:t>
            </a:r>
            <a:endParaRPr lang="es-ES" sz="2800" dirty="0">
              <a:latin typeface="Times New Roman" panose="02020603050405020304" pitchFamily="18" charset="0"/>
              <a:cs typeface="Times New Roman" panose="02020603050405020304" pitchFamily="18" charset="0"/>
            </a:endParaRPr>
          </a:p>
        </p:txBody>
      </p:sp>
      <p:pic>
        <p:nvPicPr>
          <p:cNvPr id="2" name="Imagen 1">
            <a:extLst>
              <a:ext uri="{FF2B5EF4-FFF2-40B4-BE49-F238E27FC236}">
                <a16:creationId xmlns:a16="http://schemas.microsoft.com/office/drawing/2014/main" id="{D53B8353-3B59-43AA-9A86-3362FCBF4C40}"/>
              </a:ext>
            </a:extLst>
          </p:cNvPr>
          <p:cNvPicPr>
            <a:picLocks noChangeAspect="1"/>
          </p:cNvPicPr>
          <p:nvPr/>
        </p:nvPicPr>
        <p:blipFill>
          <a:blip r:embed="rId6"/>
          <a:stretch>
            <a:fillRect/>
          </a:stretch>
        </p:blipFill>
        <p:spPr>
          <a:xfrm>
            <a:off x="533634" y="2049083"/>
            <a:ext cx="7591425" cy="2762250"/>
          </a:xfrm>
          <a:prstGeom prst="rect">
            <a:avLst/>
          </a:prstGeom>
        </p:spPr>
      </p:pic>
    </p:spTree>
    <p:extLst>
      <p:ext uri="{BB962C8B-B14F-4D97-AF65-F5344CB8AC3E}">
        <p14:creationId xmlns:p14="http://schemas.microsoft.com/office/powerpoint/2010/main" val="349949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010372" y="441478"/>
            <a:ext cx="4637950"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ANEXOS</a:t>
            </a:r>
            <a:endParaRPr lang="es-ES" sz="2800" dirty="0">
              <a:latin typeface="Times New Roman" panose="02020603050405020304" pitchFamily="18" charset="0"/>
              <a:cs typeface="Times New Roman" panose="02020603050405020304" pitchFamily="18" charset="0"/>
            </a:endParaRPr>
          </a:p>
        </p:txBody>
      </p:sp>
      <p:pic>
        <p:nvPicPr>
          <p:cNvPr id="10" name="Imagen 9">
            <a:extLst>
              <a:ext uri="{FF2B5EF4-FFF2-40B4-BE49-F238E27FC236}">
                <a16:creationId xmlns:a16="http://schemas.microsoft.com/office/drawing/2014/main" id="{B232362C-0CF7-426E-886A-4B8153CECF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2996" y="1442149"/>
            <a:ext cx="7223297" cy="4314025"/>
          </a:xfrm>
          <a:prstGeom prst="rect">
            <a:avLst/>
          </a:prstGeom>
        </p:spPr>
      </p:pic>
      <p:sp>
        <p:nvSpPr>
          <p:cNvPr id="14" name="CuadroTexto 13">
            <a:extLst>
              <a:ext uri="{FF2B5EF4-FFF2-40B4-BE49-F238E27FC236}">
                <a16:creationId xmlns:a16="http://schemas.microsoft.com/office/drawing/2014/main" id="{20C9C5A9-85C5-498C-984F-3F03605369F0}"/>
              </a:ext>
            </a:extLst>
          </p:cNvPr>
          <p:cNvSpPr txBox="1"/>
          <p:nvPr/>
        </p:nvSpPr>
        <p:spPr>
          <a:xfrm>
            <a:off x="983697" y="1493545"/>
            <a:ext cx="1192696" cy="369332"/>
          </a:xfrm>
          <a:prstGeom prst="rect">
            <a:avLst/>
          </a:prstGeom>
          <a:noFill/>
        </p:spPr>
        <p:txBody>
          <a:bodyPr wrap="square" rtlCol="0">
            <a:spAutoFit/>
          </a:bodyPr>
          <a:lstStyle/>
          <a:p>
            <a:r>
              <a:rPr lang="es-ES" dirty="0" err="1"/>
              <a:t>inlet</a:t>
            </a:r>
            <a:endParaRPr lang="es-ES" dirty="0"/>
          </a:p>
        </p:txBody>
      </p:sp>
      <p:sp>
        <p:nvSpPr>
          <p:cNvPr id="15" name="CuadroTexto 14">
            <a:extLst>
              <a:ext uri="{FF2B5EF4-FFF2-40B4-BE49-F238E27FC236}">
                <a16:creationId xmlns:a16="http://schemas.microsoft.com/office/drawing/2014/main" id="{D19C9BBE-15D0-4D09-A7A2-D34A234CD91A}"/>
              </a:ext>
            </a:extLst>
          </p:cNvPr>
          <p:cNvSpPr txBox="1"/>
          <p:nvPr/>
        </p:nvSpPr>
        <p:spPr>
          <a:xfrm>
            <a:off x="2505933" y="3532792"/>
            <a:ext cx="1612900" cy="369332"/>
          </a:xfrm>
          <a:prstGeom prst="rect">
            <a:avLst/>
          </a:prstGeom>
          <a:noFill/>
        </p:spPr>
        <p:txBody>
          <a:bodyPr wrap="square" rtlCol="0">
            <a:spAutoFit/>
          </a:bodyPr>
          <a:lstStyle/>
          <a:p>
            <a:r>
              <a:rPr lang="es-ES" dirty="0" err="1"/>
              <a:t>wallNeedle</a:t>
            </a:r>
            <a:endParaRPr lang="es-ES" dirty="0"/>
          </a:p>
        </p:txBody>
      </p:sp>
      <p:sp>
        <p:nvSpPr>
          <p:cNvPr id="16" name="CuadroTexto 15">
            <a:extLst>
              <a:ext uri="{FF2B5EF4-FFF2-40B4-BE49-F238E27FC236}">
                <a16:creationId xmlns:a16="http://schemas.microsoft.com/office/drawing/2014/main" id="{6C26AABE-D67A-426A-957C-0A6A3527864B}"/>
              </a:ext>
            </a:extLst>
          </p:cNvPr>
          <p:cNvSpPr txBox="1"/>
          <p:nvPr/>
        </p:nvSpPr>
        <p:spPr>
          <a:xfrm>
            <a:off x="4548858" y="3441628"/>
            <a:ext cx="1612900" cy="369332"/>
          </a:xfrm>
          <a:prstGeom prst="rect">
            <a:avLst/>
          </a:prstGeom>
          <a:noFill/>
        </p:spPr>
        <p:txBody>
          <a:bodyPr wrap="square" rtlCol="0">
            <a:spAutoFit/>
          </a:bodyPr>
          <a:lstStyle/>
          <a:p>
            <a:r>
              <a:rPr lang="es-ES" dirty="0" err="1"/>
              <a:t>wallVessel</a:t>
            </a:r>
            <a:endParaRPr lang="es-ES" dirty="0"/>
          </a:p>
        </p:txBody>
      </p:sp>
      <p:sp>
        <p:nvSpPr>
          <p:cNvPr id="17" name="CuadroTexto 16">
            <a:extLst>
              <a:ext uri="{FF2B5EF4-FFF2-40B4-BE49-F238E27FC236}">
                <a16:creationId xmlns:a16="http://schemas.microsoft.com/office/drawing/2014/main" id="{24FF464A-ED59-4CF6-8073-55A2C875407B}"/>
              </a:ext>
            </a:extLst>
          </p:cNvPr>
          <p:cNvSpPr txBox="1"/>
          <p:nvPr/>
        </p:nvSpPr>
        <p:spPr>
          <a:xfrm>
            <a:off x="5936219" y="2667959"/>
            <a:ext cx="1612900" cy="369332"/>
          </a:xfrm>
          <a:prstGeom prst="rect">
            <a:avLst/>
          </a:prstGeom>
          <a:noFill/>
        </p:spPr>
        <p:txBody>
          <a:bodyPr wrap="square" rtlCol="0">
            <a:spAutoFit/>
          </a:bodyPr>
          <a:lstStyle/>
          <a:p>
            <a:r>
              <a:rPr lang="es-ES" dirty="0" err="1"/>
              <a:t>backFace</a:t>
            </a:r>
            <a:endParaRPr lang="es-ES" dirty="0"/>
          </a:p>
        </p:txBody>
      </p:sp>
      <p:sp>
        <p:nvSpPr>
          <p:cNvPr id="18" name="CuadroTexto 17">
            <a:extLst>
              <a:ext uri="{FF2B5EF4-FFF2-40B4-BE49-F238E27FC236}">
                <a16:creationId xmlns:a16="http://schemas.microsoft.com/office/drawing/2014/main" id="{CB0B8AB4-DA37-440B-9B77-BE567449C4F0}"/>
              </a:ext>
            </a:extLst>
          </p:cNvPr>
          <p:cNvSpPr txBox="1"/>
          <p:nvPr/>
        </p:nvSpPr>
        <p:spPr>
          <a:xfrm>
            <a:off x="3882156" y="2675206"/>
            <a:ext cx="1612900" cy="369332"/>
          </a:xfrm>
          <a:prstGeom prst="rect">
            <a:avLst/>
          </a:prstGeom>
          <a:noFill/>
        </p:spPr>
        <p:txBody>
          <a:bodyPr wrap="square" rtlCol="0">
            <a:spAutoFit/>
          </a:bodyPr>
          <a:lstStyle/>
          <a:p>
            <a:r>
              <a:rPr lang="es-ES" dirty="0" err="1"/>
              <a:t>wallNozzle</a:t>
            </a:r>
            <a:endParaRPr lang="es-ES" dirty="0"/>
          </a:p>
        </p:txBody>
      </p:sp>
      <p:sp>
        <p:nvSpPr>
          <p:cNvPr id="19" name="CuadroTexto 18">
            <a:extLst>
              <a:ext uri="{FF2B5EF4-FFF2-40B4-BE49-F238E27FC236}">
                <a16:creationId xmlns:a16="http://schemas.microsoft.com/office/drawing/2014/main" id="{76357A27-8829-4A9D-9E8C-319FF7D30DB4}"/>
              </a:ext>
            </a:extLst>
          </p:cNvPr>
          <p:cNvSpPr txBox="1"/>
          <p:nvPr/>
        </p:nvSpPr>
        <p:spPr>
          <a:xfrm>
            <a:off x="3719919" y="4828954"/>
            <a:ext cx="1085516" cy="369332"/>
          </a:xfrm>
          <a:prstGeom prst="rect">
            <a:avLst/>
          </a:prstGeom>
          <a:noFill/>
        </p:spPr>
        <p:txBody>
          <a:bodyPr wrap="square" rtlCol="0">
            <a:spAutoFit/>
          </a:bodyPr>
          <a:lstStyle/>
          <a:p>
            <a:r>
              <a:rPr lang="es-ES" dirty="0" err="1"/>
              <a:t>frontFace</a:t>
            </a:r>
            <a:endParaRPr lang="es-ES" dirty="0"/>
          </a:p>
        </p:txBody>
      </p:sp>
      <p:sp>
        <p:nvSpPr>
          <p:cNvPr id="20" name="CuadroTexto 19">
            <a:extLst>
              <a:ext uri="{FF2B5EF4-FFF2-40B4-BE49-F238E27FC236}">
                <a16:creationId xmlns:a16="http://schemas.microsoft.com/office/drawing/2014/main" id="{0CFB3AEF-6A14-4E8C-86E8-C0BDF0C05F57}"/>
              </a:ext>
            </a:extLst>
          </p:cNvPr>
          <p:cNvSpPr txBox="1"/>
          <p:nvPr/>
        </p:nvSpPr>
        <p:spPr>
          <a:xfrm>
            <a:off x="5203990" y="5188936"/>
            <a:ext cx="632411" cy="369332"/>
          </a:xfrm>
          <a:prstGeom prst="rect">
            <a:avLst/>
          </a:prstGeom>
          <a:noFill/>
        </p:spPr>
        <p:txBody>
          <a:bodyPr wrap="square" rtlCol="0">
            <a:spAutoFit/>
          </a:bodyPr>
          <a:lstStyle/>
          <a:p>
            <a:r>
              <a:rPr lang="es-ES" dirty="0"/>
              <a:t>axis</a:t>
            </a:r>
          </a:p>
        </p:txBody>
      </p:sp>
      <p:sp>
        <p:nvSpPr>
          <p:cNvPr id="21" name="CuadroTexto 20">
            <a:extLst>
              <a:ext uri="{FF2B5EF4-FFF2-40B4-BE49-F238E27FC236}">
                <a16:creationId xmlns:a16="http://schemas.microsoft.com/office/drawing/2014/main" id="{A2D68313-60CB-406E-BB16-8256F8E9C42B}"/>
              </a:ext>
            </a:extLst>
          </p:cNvPr>
          <p:cNvSpPr txBox="1"/>
          <p:nvPr/>
        </p:nvSpPr>
        <p:spPr>
          <a:xfrm>
            <a:off x="7021808" y="3163460"/>
            <a:ext cx="1612900" cy="369332"/>
          </a:xfrm>
          <a:prstGeom prst="rect">
            <a:avLst/>
          </a:prstGeom>
          <a:noFill/>
        </p:spPr>
        <p:txBody>
          <a:bodyPr wrap="square" rtlCol="0">
            <a:spAutoFit/>
          </a:bodyPr>
          <a:lstStyle/>
          <a:p>
            <a:r>
              <a:rPr lang="es-ES" dirty="0" err="1"/>
              <a:t>topVessel</a:t>
            </a:r>
            <a:endParaRPr lang="es-ES" dirty="0"/>
          </a:p>
        </p:txBody>
      </p:sp>
      <p:sp>
        <p:nvSpPr>
          <p:cNvPr id="22" name="CuadroTexto 21">
            <a:extLst>
              <a:ext uri="{FF2B5EF4-FFF2-40B4-BE49-F238E27FC236}">
                <a16:creationId xmlns:a16="http://schemas.microsoft.com/office/drawing/2014/main" id="{22D3F146-D083-413F-9D5B-F916CD08B110}"/>
              </a:ext>
            </a:extLst>
          </p:cNvPr>
          <p:cNvSpPr txBox="1"/>
          <p:nvPr/>
        </p:nvSpPr>
        <p:spPr>
          <a:xfrm>
            <a:off x="7550223" y="4872753"/>
            <a:ext cx="1612900" cy="369332"/>
          </a:xfrm>
          <a:prstGeom prst="rect">
            <a:avLst/>
          </a:prstGeom>
          <a:noFill/>
        </p:spPr>
        <p:txBody>
          <a:bodyPr wrap="square" rtlCol="0">
            <a:spAutoFit/>
          </a:bodyPr>
          <a:lstStyle/>
          <a:p>
            <a:r>
              <a:rPr lang="es-ES" dirty="0"/>
              <a:t>outlet</a:t>
            </a:r>
          </a:p>
        </p:txBody>
      </p:sp>
    </p:spTree>
    <p:extLst>
      <p:ext uri="{BB962C8B-B14F-4D97-AF65-F5344CB8AC3E}">
        <p14:creationId xmlns:p14="http://schemas.microsoft.com/office/powerpoint/2010/main" val="154495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82853" y="6201921"/>
            <a:ext cx="1381440" cy="767765"/>
          </a:xfrm>
        </p:spPr>
      </p:pic>
      <p:cxnSp>
        <p:nvCxnSpPr>
          <p:cNvPr id="9" name="Conector recto 8"/>
          <p:cNvCxnSpPr/>
          <p:nvPr/>
        </p:nvCxnSpPr>
        <p:spPr>
          <a:xfrm>
            <a:off x="412124" y="96469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412124" y="6233038"/>
            <a:ext cx="8319752" cy="28979"/>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
        <p:nvSpPr>
          <p:cNvPr id="12" name="CuadroTexto 11"/>
          <p:cNvSpPr txBox="1"/>
          <p:nvPr/>
        </p:nvSpPr>
        <p:spPr>
          <a:xfrm>
            <a:off x="412124" y="6262017"/>
            <a:ext cx="3757412" cy="523220"/>
          </a:xfrm>
          <a:prstGeom prst="rect">
            <a:avLst/>
          </a:prstGeom>
          <a:noFill/>
        </p:spPr>
        <p:txBody>
          <a:bodyPr wrap="square" rtlCol="0">
            <a:spAutoFit/>
          </a:bodyPr>
          <a:lstStyle/>
          <a:p>
            <a:r>
              <a:rPr lang="es-ES" sz="1400" dirty="0">
                <a:solidFill>
                  <a:srgbClr val="0033CC"/>
                </a:solidFill>
                <a:latin typeface="+mj-lt"/>
                <a:cs typeface="Arial" panose="020B0604020202020204" pitchFamily="34" charset="0"/>
              </a:rPr>
              <a:t>Trabajo Final de Grado</a:t>
            </a:r>
          </a:p>
          <a:p>
            <a:r>
              <a:rPr lang="es-ES" sz="1400" dirty="0">
                <a:solidFill>
                  <a:srgbClr val="0033CC"/>
                </a:solidFill>
                <a:latin typeface="+mj-lt"/>
                <a:cs typeface="Arial" panose="020B0604020202020204" pitchFamily="34" charset="0"/>
              </a:rPr>
              <a:t>Grado en Ingeniería Aeroespacial</a:t>
            </a:r>
          </a:p>
        </p:txBody>
      </p:sp>
      <p:pic>
        <p:nvPicPr>
          <p:cNvPr id="30" name="Imagen 29">
            <a:extLst>
              <a:ext uri="{FF2B5EF4-FFF2-40B4-BE49-F238E27FC236}">
                <a16:creationId xmlns:a16="http://schemas.microsoft.com/office/drawing/2014/main" id="{E35DB69F-0BD1-417F-80C6-B78526B788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124" y="294657"/>
            <a:ext cx="1696076" cy="543543"/>
          </a:xfrm>
          <a:prstGeom prst="rect">
            <a:avLst/>
          </a:prstGeom>
        </p:spPr>
      </p:pic>
      <p:pic>
        <p:nvPicPr>
          <p:cNvPr id="31" name="Imagen 30">
            <a:extLst>
              <a:ext uri="{FF2B5EF4-FFF2-40B4-BE49-F238E27FC236}">
                <a16:creationId xmlns:a16="http://schemas.microsoft.com/office/drawing/2014/main" id="{4A92EE8A-0D27-4E0A-A5B6-61A4A96ED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322" y="294657"/>
            <a:ext cx="2083554" cy="531429"/>
          </a:xfrm>
          <a:prstGeom prst="rect">
            <a:avLst/>
          </a:prstGeom>
        </p:spPr>
      </p:pic>
      <p:sp>
        <p:nvSpPr>
          <p:cNvPr id="32" name="CuadroTexto 31">
            <a:extLst>
              <a:ext uri="{FF2B5EF4-FFF2-40B4-BE49-F238E27FC236}">
                <a16:creationId xmlns:a16="http://schemas.microsoft.com/office/drawing/2014/main" id="{FD202A52-D1DB-42C3-9984-E7BCFAB45EDE}"/>
              </a:ext>
            </a:extLst>
          </p:cNvPr>
          <p:cNvSpPr txBox="1"/>
          <p:nvPr/>
        </p:nvSpPr>
        <p:spPr>
          <a:xfrm>
            <a:off x="2010372" y="441478"/>
            <a:ext cx="4637950" cy="523220"/>
          </a:xfrm>
          <a:prstGeom prst="rect">
            <a:avLst/>
          </a:prstGeom>
          <a:noFill/>
        </p:spPr>
        <p:txBody>
          <a:bodyPr wrap="square" rtlCol="0">
            <a:spAutoFit/>
          </a:bodyPr>
          <a:lstStyle/>
          <a:p>
            <a:pPr algn="ctr"/>
            <a:r>
              <a:rPr lang="es-ES" sz="2800" dirty="0">
                <a:solidFill>
                  <a:srgbClr val="0033CC"/>
                </a:solidFill>
                <a:latin typeface="Times New Roman" panose="02020603050405020304" pitchFamily="18" charset="0"/>
                <a:cs typeface="Times New Roman" panose="02020603050405020304" pitchFamily="18" charset="0"/>
              </a:rPr>
              <a:t>ANEXOS</a:t>
            </a:r>
            <a:endParaRPr lang="es-ES" sz="2800" dirty="0">
              <a:latin typeface="Times New Roman" panose="02020603050405020304" pitchFamily="18" charset="0"/>
              <a:cs typeface="Times New Roman" panose="02020603050405020304" pitchFamily="18" charset="0"/>
            </a:endParaRPr>
          </a:p>
        </p:txBody>
      </p:sp>
      <p:sp>
        <p:nvSpPr>
          <p:cNvPr id="22" name="CuadroTexto 21">
            <a:extLst>
              <a:ext uri="{FF2B5EF4-FFF2-40B4-BE49-F238E27FC236}">
                <a16:creationId xmlns:a16="http://schemas.microsoft.com/office/drawing/2014/main" id="{22D3F146-D083-413F-9D5B-F916CD08B110}"/>
              </a:ext>
            </a:extLst>
          </p:cNvPr>
          <p:cNvSpPr txBox="1"/>
          <p:nvPr/>
        </p:nvSpPr>
        <p:spPr>
          <a:xfrm>
            <a:off x="7550223" y="4872753"/>
            <a:ext cx="1612900" cy="369332"/>
          </a:xfrm>
          <a:prstGeom prst="rect">
            <a:avLst/>
          </a:prstGeom>
          <a:noFill/>
        </p:spPr>
        <p:txBody>
          <a:bodyPr wrap="square" rtlCol="0">
            <a:spAutoFit/>
          </a:bodyPr>
          <a:lstStyle/>
          <a:p>
            <a:r>
              <a:rPr lang="es-ES" dirty="0"/>
              <a:t>outlet</a:t>
            </a:r>
          </a:p>
        </p:txBody>
      </p:sp>
      <p:pic>
        <p:nvPicPr>
          <p:cNvPr id="2" name="Imagen 1">
            <a:extLst>
              <a:ext uri="{FF2B5EF4-FFF2-40B4-BE49-F238E27FC236}">
                <a16:creationId xmlns:a16="http://schemas.microsoft.com/office/drawing/2014/main" id="{D5B3CEA4-C1AE-4644-9ACC-850CBBDCC503}"/>
              </a:ext>
            </a:extLst>
          </p:cNvPr>
          <p:cNvPicPr>
            <a:picLocks noChangeAspect="1"/>
          </p:cNvPicPr>
          <p:nvPr/>
        </p:nvPicPr>
        <p:blipFill>
          <a:blip r:embed="rId6"/>
          <a:stretch>
            <a:fillRect/>
          </a:stretch>
        </p:blipFill>
        <p:spPr>
          <a:xfrm>
            <a:off x="0" y="1079211"/>
            <a:ext cx="9144000" cy="5060540"/>
          </a:xfrm>
          <a:prstGeom prst="rect">
            <a:avLst/>
          </a:prstGeom>
        </p:spPr>
      </p:pic>
    </p:spTree>
    <p:extLst>
      <p:ext uri="{BB962C8B-B14F-4D97-AF65-F5344CB8AC3E}">
        <p14:creationId xmlns:p14="http://schemas.microsoft.com/office/powerpoint/2010/main" val="2639947194"/>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3045</TotalTime>
  <Words>1119</Words>
  <Application>Microsoft Office PowerPoint</Application>
  <PresentationFormat>Presentación en pantalla (4:3)</PresentationFormat>
  <Paragraphs>379</Paragraphs>
  <Slides>20</Slides>
  <Notes>20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20</vt:i4>
      </vt:variant>
    </vt:vector>
  </HeadingPairs>
  <TitlesOfParts>
    <vt:vector size="28" baseType="lpstr">
      <vt:lpstr>Arial</vt:lpstr>
      <vt:lpstr>Calibri</vt:lpstr>
      <vt:lpstr>Calibri Light</vt:lpstr>
      <vt:lpstr>Cambria Math</vt:lpstr>
      <vt:lpstr>Copperplate Gothic Light</vt:lpstr>
      <vt:lpstr>LM Roman 10</vt:lpstr>
      <vt:lpstr>Times New Roman</vt:lpstr>
      <vt:lpstr>Tema de Office</vt:lpstr>
      <vt:lpstr>Estudio CFD del proceso de inyección diésel combinando el flujo en el interior de las toberas en condiciones de cavitación con el chorro en el interior de la cámara de combustión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 POR SU ATENCIÓN</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141</cp:revision>
  <dcterms:created xsi:type="dcterms:W3CDTF">2016-05-26T10:02:31Z</dcterms:created>
  <dcterms:modified xsi:type="dcterms:W3CDTF">2017-07-13T18:23:18Z</dcterms:modified>
</cp:coreProperties>
</file>