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>
      <p:cViewPr>
        <p:scale>
          <a:sx n="80" d="100"/>
          <a:sy n="80" d="100"/>
        </p:scale>
        <p:origin x="-1674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12/07/2017</a:t>
            </a:fld>
            <a:endParaRPr lang="es-E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12/07/2017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12/07/2017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12/07/2017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12/07/2017</a:t>
            </a:fld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12/07/2017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Daniel martí sanz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3068960"/>
            <a:ext cx="6487575" cy="1233259"/>
          </a:xfrm>
        </p:spPr>
        <p:txBody>
          <a:bodyPr/>
          <a:lstStyle/>
          <a:p>
            <a:r>
              <a:rPr lang="es-ES" sz="2400" dirty="0" smtClean="0"/>
              <a:t>INSTALACIÓN FOTOVOLTAICA AIsLADA PARA UNA EMPRESA DE ILUMINACIÓN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25031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  <a:p>
            <a:r>
              <a:rPr lang="es-ES" dirty="0" smtClean="0"/>
              <a:t>DESCRIPCIÓN DEL EMPLAZAMIENTO</a:t>
            </a:r>
          </a:p>
          <a:p>
            <a:r>
              <a:rPr lang="es-ES" dirty="0" smtClean="0"/>
              <a:t>EQUIPOS</a:t>
            </a:r>
          </a:p>
          <a:p>
            <a:r>
              <a:rPr lang="es-ES" dirty="0" smtClean="0"/>
              <a:t>CONSUMOS</a:t>
            </a:r>
          </a:p>
          <a:p>
            <a:r>
              <a:rPr lang="es-ES" dirty="0" smtClean="0"/>
              <a:t>CÁLCULOS DE LA INSTALACIÓN</a:t>
            </a:r>
          </a:p>
          <a:p>
            <a:r>
              <a:rPr lang="es-ES" dirty="0" smtClean="0"/>
              <a:t>COSTES</a:t>
            </a:r>
          </a:p>
          <a:p>
            <a:r>
              <a:rPr lang="es-ES" dirty="0" smtClean="0"/>
              <a:t>CONCLUSIÓN </a:t>
            </a:r>
          </a:p>
          <a:p>
            <a:pPr marL="11430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7678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DESCRIPCIÓN DEL EMPLAZAMIENTO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5" t="17587" r="11598" b="11665"/>
          <a:stretch/>
        </p:blipFill>
        <p:spPr bwMode="auto">
          <a:xfrm>
            <a:off x="504968" y="1746913"/>
            <a:ext cx="8186068" cy="4380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123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Localización del emplazamiento</a:t>
            </a:r>
            <a:endParaRPr lang="es-ES" dirty="0"/>
          </a:p>
        </p:txBody>
      </p:sp>
      <p:pic>
        <p:nvPicPr>
          <p:cNvPr id="4" name="3 Marcador de contenido" descr="C:\Users\Daniel Martí\Desktop\mapa tfg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" r="51676" b="63769"/>
          <a:stretch/>
        </p:blipFill>
        <p:spPr bwMode="auto">
          <a:xfrm>
            <a:off x="827584" y="2060848"/>
            <a:ext cx="7416824" cy="37444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72799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Descripción del emplazamiento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2" t="16464" r="17295" b="11913"/>
          <a:stretch/>
        </p:blipFill>
        <p:spPr bwMode="auto">
          <a:xfrm>
            <a:off x="395536" y="1700808"/>
            <a:ext cx="8352928" cy="4587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866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equipos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767813"/>
              </p:ext>
            </p:extLst>
          </p:nvPr>
        </p:nvGraphicFramePr>
        <p:xfrm>
          <a:off x="1619672" y="1700805"/>
          <a:ext cx="5760639" cy="47525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2511"/>
                <a:gridCol w="1199376"/>
                <a:gridCol w="1199376"/>
                <a:gridCol w="1199376"/>
              </a:tblGrid>
              <a:tr h="767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EQUIPO</a:t>
                      </a: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POTENCIA (W)</a:t>
                      </a:r>
                      <a:endParaRPr lang="es-E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UNIDADES</a:t>
                      </a:r>
                      <a:endParaRPr lang="es-E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POTENCIA TOTAL (kW)</a:t>
                      </a:r>
                      <a:endParaRPr lang="es-E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156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OFICINAS Y ZONA EXPOSITORA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636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Fotocopiadora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250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0,25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36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Ordenadores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200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0,25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1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Impresora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250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0,25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1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A/C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1000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1,75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1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Luminaria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0,025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156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ALMACÉN/ZONA MECANIZADO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661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Selladora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1200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0,45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1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Taladro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1000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1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Fresadora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2000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1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Serigrafía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500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0,5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1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Cortadora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500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0,5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1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Luminaria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60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0,06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36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Emergencias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0,003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156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POTENCIA TOTAL (kW)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8,015</a:t>
                      </a:r>
                      <a:endParaRPr lang="es-ES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830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Cálculos de la instalación</a:t>
            </a:r>
            <a:endParaRPr lang="es-ES" dirty="0"/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50884"/>
            <a:ext cx="8229600" cy="2376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0625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Cálculos de la instalación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9411544"/>
              </p:ext>
            </p:extLst>
          </p:nvPr>
        </p:nvGraphicFramePr>
        <p:xfrm>
          <a:off x="539552" y="1916832"/>
          <a:ext cx="8136904" cy="39936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0727"/>
                <a:gridCol w="399977"/>
                <a:gridCol w="1338379"/>
                <a:gridCol w="1753740"/>
                <a:gridCol w="1353763"/>
                <a:gridCol w="846103"/>
                <a:gridCol w="846103"/>
                <a:gridCol w="918112"/>
              </a:tblGrid>
              <a:tr h="425401"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RADIACIÓN MES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RADIACIÓN DIA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4254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DÍAS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MES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Radiacion PVGIS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Radiacion PVGIS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Consumo en kWh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Ah/mes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Ah/dia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 err="1">
                          <a:effectLst/>
                        </a:rPr>
                        <a:t>Coef</a:t>
                      </a:r>
                      <a:r>
                        <a:rPr lang="es-ES" sz="1200" b="1" u="none" strike="noStrike" dirty="0">
                          <a:effectLst/>
                        </a:rPr>
                        <a:t> </a:t>
                      </a:r>
                      <a:r>
                        <a:rPr lang="es-ES" sz="1200" b="1" u="none" strike="noStrike" dirty="0" err="1">
                          <a:effectLst/>
                        </a:rPr>
                        <a:t>Cind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u="none" strike="noStrike">
                          <a:effectLst/>
                        </a:rPr>
                        <a:t>31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dirty="0">
                          <a:effectLst/>
                        </a:rPr>
                        <a:t>EN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4560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141,36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435,55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12962,65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418,15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91,70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u="none" strike="noStrike">
                          <a:effectLst/>
                        </a:rPr>
                        <a:t>28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dirty="0">
                          <a:effectLst/>
                        </a:rPr>
                        <a:t>FEB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5230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146,44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324,86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9668,30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345,30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66,02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68087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u="none" strike="noStrike">
                          <a:effectLst/>
                        </a:rPr>
                        <a:t>31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dirty="0">
                          <a:effectLst/>
                        </a:rPr>
                        <a:t>MAR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5770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178,87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281,55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8379,32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270,30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46,85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u="none" strike="noStrike">
                          <a:effectLst/>
                        </a:rPr>
                        <a:t>30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dirty="0">
                          <a:effectLst/>
                        </a:rPr>
                        <a:t>ABR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5390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161,70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277,15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8248,36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274,95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51,01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71415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u="none" strike="noStrike">
                          <a:effectLst/>
                        </a:rPr>
                        <a:t>31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dirty="0">
                          <a:effectLst/>
                        </a:rPr>
                        <a:t>MAY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5260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163,06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297,54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8855,36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285,66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54,31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43719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u="none" strike="noStrike">
                          <a:effectLst/>
                        </a:rPr>
                        <a:t>30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dirty="0">
                          <a:effectLst/>
                        </a:rPr>
                        <a:t>JUN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5310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159,30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354,15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10540,03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351,33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66,16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u="none" strike="noStrike">
                          <a:effectLst/>
                        </a:rPr>
                        <a:t>31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dirty="0">
                          <a:effectLst/>
                        </a:rPr>
                        <a:t>JUL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5530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171,43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377,14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11224,48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362,08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65,48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u="none" strike="noStrike">
                          <a:effectLst/>
                        </a:rPr>
                        <a:t>31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dirty="0">
                          <a:effectLst/>
                        </a:rPr>
                        <a:t>AG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5690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176,39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218,69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6508,71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209,96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36,90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u="none" strike="noStrike">
                          <a:effectLst/>
                        </a:rPr>
                        <a:t>30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dirty="0">
                          <a:effectLst/>
                        </a:rPr>
                        <a:t>SEP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5600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168,00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410,49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12217,04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407,23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72,72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u="none" strike="noStrike">
                          <a:effectLst/>
                        </a:rPr>
                        <a:t>31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dirty="0">
                          <a:effectLst/>
                        </a:rPr>
                        <a:t>OCT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5360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166,16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266,65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7935,94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256,00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47,76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65877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u="none" strike="noStrike">
                          <a:effectLst/>
                        </a:rPr>
                        <a:t>30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dirty="0">
                          <a:effectLst/>
                        </a:rPr>
                        <a:t>NOV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4740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142,20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279,90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8330,21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277,67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58,58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u="none" strike="noStrike">
                          <a:effectLst/>
                        </a:rPr>
                        <a:t>31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dirty="0">
                          <a:effectLst/>
                        </a:rPr>
                        <a:t>DIC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4150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128,65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355,80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10589,14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341,59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82,31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VALOR MAX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>
                          <a:effectLst/>
                        </a:rPr>
                        <a:t>418,15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</a:rPr>
                        <a:t>91,70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22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CÁLCULOS DE LA INSTALACÓN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/>
          <p:cNvPicPr/>
          <p:nvPr/>
        </p:nvPicPr>
        <p:blipFill rotWithShape="1">
          <a:blip r:embed="rId2"/>
          <a:srcRect l="24889" t="17075" r="30201" b="15948"/>
          <a:stretch/>
        </p:blipFill>
        <p:spPr bwMode="auto">
          <a:xfrm>
            <a:off x="1907704" y="1772816"/>
            <a:ext cx="5481910" cy="45728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83158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2" t="35666" r="27313" b="29334"/>
          <a:stretch/>
        </p:blipFill>
        <p:spPr bwMode="auto">
          <a:xfrm>
            <a:off x="306387" y="2276872"/>
            <a:ext cx="8568952" cy="3434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_tradnl" dirty="0" smtClean="0"/>
              <a:t>CÁLCULOS DE LA INSTALACÓN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0757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CÁLCULOS DE LA INSTALACÓN</a:t>
            </a:r>
            <a:endParaRPr lang="es-E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0" t="23666" r="33500" b="23000"/>
          <a:stretch/>
        </p:blipFill>
        <p:spPr bwMode="auto">
          <a:xfrm>
            <a:off x="2130124" y="1752600"/>
            <a:ext cx="4883751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107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COSTES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964930"/>
              </p:ext>
            </p:extLst>
          </p:nvPr>
        </p:nvGraphicFramePr>
        <p:xfrm>
          <a:off x="1979712" y="1772816"/>
          <a:ext cx="5262196" cy="44793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6823"/>
                <a:gridCol w="447758"/>
                <a:gridCol w="1077040"/>
                <a:gridCol w="660575"/>
              </a:tblGrid>
              <a:tr h="3632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>
                          <a:effectLst/>
                        </a:rPr>
                        <a:t>DESCRIPCIÓN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>
                          <a:effectLst/>
                        </a:rPr>
                        <a:t>UDS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>
                          <a:effectLst/>
                        </a:rPr>
                        <a:t>PRECIO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2945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YGNYS YGE 60 CELL 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26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135,57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3.118,11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2945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FLAT ROOF RACKING SYSTEM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26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65,00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1.690,00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2945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INV-CARG. VICTRON MULTIPLUS 48/5000/70-100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1.682,90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3.365,80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2945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REG. VICTRON BLUESOLAR MPPT 150/45-MC4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3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325,58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976,74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2945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EXIDE CLASSIC OpzS 2350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24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396,15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9.507,60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2945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G.ELECTRÓGENO DUAL NATURA 7000W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1.049,00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1.049,00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4337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General cable ZZ-F (16mm</a:t>
                      </a:r>
                      <a:r>
                        <a:rPr lang="es-ES" sz="1100" u="none" strike="noStrike" baseline="30000">
                          <a:effectLst/>
                        </a:rPr>
                        <a:t>2</a:t>
                      </a:r>
                      <a:r>
                        <a:rPr lang="es-ES" sz="1100" u="none" strike="noStrike">
                          <a:effectLst/>
                        </a:rPr>
                        <a:t>)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52,8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2,90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153,12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4337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General cable ZZ-F (10 mm</a:t>
                      </a:r>
                      <a:r>
                        <a:rPr lang="es-ES" sz="1100" u="none" strike="noStrike" baseline="30000">
                          <a:effectLst/>
                        </a:rPr>
                        <a:t>2</a:t>
                      </a:r>
                      <a:r>
                        <a:rPr lang="es-ES" sz="1100" u="none" strike="noStrike">
                          <a:effectLst/>
                        </a:rPr>
                        <a:t>)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18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2,2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39,60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4337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General cable RV-K (35 mm</a:t>
                      </a:r>
                      <a:r>
                        <a:rPr lang="es-ES" sz="1100" u="none" strike="noStrike" baseline="30000">
                          <a:effectLst/>
                        </a:rPr>
                        <a:t>2</a:t>
                      </a:r>
                      <a:r>
                        <a:rPr lang="es-ES" sz="1100" u="none" strike="noStrike">
                          <a:effectLst/>
                        </a:rPr>
                        <a:t>)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54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3,7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199,80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4337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General cable RV-K (16 mm</a:t>
                      </a:r>
                      <a:r>
                        <a:rPr lang="es-ES" sz="1100" u="none" strike="noStrike" baseline="30000">
                          <a:effectLst/>
                        </a:rPr>
                        <a:t>2</a:t>
                      </a:r>
                      <a:r>
                        <a:rPr lang="es-ES" sz="1100" u="none" strike="noStrike">
                          <a:effectLst/>
                        </a:rPr>
                        <a:t>)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7,5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2,05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15,38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4337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General cable RV-K (50 mm</a:t>
                      </a:r>
                      <a:r>
                        <a:rPr lang="es-ES" sz="1100" u="none" strike="noStrike" baseline="30000">
                          <a:effectLst/>
                        </a:rPr>
                        <a:t>2</a:t>
                      </a:r>
                      <a:r>
                        <a:rPr lang="es-ES" sz="1100" u="none" strike="noStrike">
                          <a:effectLst/>
                        </a:rPr>
                        <a:t>)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5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5,24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26,20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4337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Harmonhy XZ1 AL (25mm</a:t>
                      </a:r>
                      <a:r>
                        <a:rPr lang="es-ES" sz="1100" u="none" strike="noStrike" baseline="30000">
                          <a:effectLst/>
                        </a:rPr>
                        <a:t>2</a:t>
                      </a:r>
                      <a:r>
                        <a:rPr lang="es-ES" sz="1100" u="none" strike="noStrike">
                          <a:effectLst/>
                        </a:rPr>
                        <a:t>)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20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0,77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15,40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4337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Pack de 10 Fusibles 16A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10,5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10,50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43379"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s-ES" sz="1100" u="none" strike="noStrike">
                          <a:effectLst/>
                        </a:rPr>
                        <a:t>TOTAL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108976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20.167,25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4337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Mano de obra, transporte, material aux, etc.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15%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978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>
                          <a:effectLst/>
                        </a:rPr>
                        <a:t>23.192,33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43379"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s-ES" sz="1100" u="none" strike="noStrike">
                          <a:effectLst/>
                        </a:rPr>
                        <a:t>TOTAL + IVA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108976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28.062,72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74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COSTES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080718"/>
              </p:ext>
            </p:extLst>
          </p:nvPr>
        </p:nvGraphicFramePr>
        <p:xfrm>
          <a:off x="2368549" y="1914049"/>
          <a:ext cx="4406901" cy="4050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4505"/>
                <a:gridCol w="1323022"/>
                <a:gridCol w="926433"/>
                <a:gridCol w="1192941"/>
              </a:tblGrid>
              <a:tr h="24066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</a:rPr>
                        <a:t>AÑO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</a:rPr>
                        <a:t>PRECIO kWh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</a:rPr>
                        <a:t>INCREMENTO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>
                          <a:effectLst/>
                        </a:rPr>
                        <a:t>AHORRO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1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0,135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€ 821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2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0,14445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€ 1.700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3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0,1545615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€ 2.641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4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0,165380805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€ 3.647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5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0,176957461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€ 4.723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6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0,189344484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€ 5.875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7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0,202598597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€ 7.108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8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0,216780499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€ 8.427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9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0,231955134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€ 9.838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10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0,248191994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€ 11.348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11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0,265565433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€ 12.964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12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0,284155014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€ 14.693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13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0,304045865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€ 16.542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14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0,325329075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€ 18.522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15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0,34810211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€ 20.639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16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0,372469258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€ 22.906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solidFill>
                            <a:srgbClr val="FF0000"/>
                          </a:solidFill>
                          <a:effectLst/>
                        </a:rPr>
                        <a:t>17</a:t>
                      </a:r>
                      <a:endParaRPr lang="es-ES" sz="900" b="1" i="0" u="none" strike="noStrike">
                        <a:solidFill>
                          <a:srgbClr val="FF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solidFill>
                            <a:srgbClr val="FF0000"/>
                          </a:solidFill>
                          <a:effectLst/>
                        </a:rPr>
                        <a:t>0,398542106</a:t>
                      </a:r>
                      <a:endParaRPr lang="es-ES" sz="1000" b="0" i="0" u="none" strike="noStrike">
                        <a:solidFill>
                          <a:srgbClr val="FF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solidFill>
                            <a:srgbClr val="FF0000"/>
                          </a:solidFill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FF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€ 25.330</a:t>
                      </a: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18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0,426440053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€ 27.925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19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0,456290857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€ 30.701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20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0,488231217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€ 33.671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21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0,522407402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€ 36.850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22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0,558975921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€ 40.250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23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0,598104235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€ 43.889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24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0,639971532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€ 47.783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>
                          <a:effectLst/>
                        </a:rPr>
                        <a:t>25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0,684769539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>
                          <a:effectLst/>
                        </a:rPr>
                        <a:t>7%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u="none" strike="noStrike" dirty="0">
                          <a:effectLst/>
                        </a:rPr>
                        <a:t>€ 51.949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04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/>
              <a:t>conclusiÓn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 smtClean="0"/>
          </a:p>
          <a:p>
            <a:endParaRPr lang="es-ES_tradnl" sz="3200" dirty="0"/>
          </a:p>
          <a:p>
            <a:pPr algn="ctr"/>
            <a:r>
              <a:rPr lang="es-ES_tradnl" sz="3200" dirty="0" smtClean="0"/>
              <a:t>VIABILIDAD</a:t>
            </a:r>
          </a:p>
          <a:p>
            <a:pPr marL="114300" indent="0" algn="ctr">
              <a:buNone/>
            </a:pPr>
            <a:endParaRPr lang="es-ES_tradnl" sz="3200" dirty="0"/>
          </a:p>
          <a:p>
            <a:pPr algn="ctr"/>
            <a:r>
              <a:rPr lang="es-ES_tradnl" sz="3200" dirty="0" smtClean="0"/>
              <a:t>TENDENCIAS</a:t>
            </a:r>
          </a:p>
          <a:p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92095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155</TotalTime>
  <Words>536</Words>
  <Application>Microsoft Office PowerPoint</Application>
  <PresentationFormat>Presentación en pantalla (4:3)</PresentationFormat>
  <Paragraphs>363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Boticario</vt:lpstr>
      <vt:lpstr>INSTALACIÓN FOTOVOLTAICA AIsLADA PARA UNA EMPRESA DE ILUMINACIÓN</vt:lpstr>
      <vt:lpstr>índice</vt:lpstr>
      <vt:lpstr>DESCRIPCIÓN DEL EMPLAZAMIENTO</vt:lpstr>
      <vt:lpstr>Localización del emplazamiento</vt:lpstr>
      <vt:lpstr>Descripción del emplazamiento</vt:lpstr>
      <vt:lpstr>equipos</vt:lpstr>
      <vt:lpstr>Cálculos de la instalación</vt:lpstr>
      <vt:lpstr>Cálculos de la instalación</vt:lpstr>
      <vt:lpstr>CÁLCULOS DE LA INSTALACÓN</vt:lpstr>
      <vt:lpstr>CÁLCULOS DE LA INSTALACÓN</vt:lpstr>
      <vt:lpstr>CÁLCULOS DE LA INSTALACÓN</vt:lpstr>
      <vt:lpstr>COSTES</vt:lpstr>
      <vt:lpstr>COSTES</vt:lpstr>
      <vt:lpstr>conclusiÓn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INSTALACIÓN FOTOVOLTAICA AIsLADA PARA UNA EMPRESA DE ILUMINACIÓN</dc:title>
  <dc:creator>usuario</dc:creator>
  <cp:lastModifiedBy>Daniel Martí</cp:lastModifiedBy>
  <cp:revision>13</cp:revision>
  <dcterms:created xsi:type="dcterms:W3CDTF">2017-07-12T12:15:34Z</dcterms:created>
  <dcterms:modified xsi:type="dcterms:W3CDTF">2017-07-12T18:45:01Z</dcterms:modified>
</cp:coreProperties>
</file>