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57" r:id="rId4"/>
    <p:sldId id="260" r:id="rId5"/>
    <p:sldId id="267" r:id="rId6"/>
    <p:sldId id="268" r:id="rId7"/>
    <p:sldId id="276" r:id="rId8"/>
    <p:sldId id="277" r:id="rId9"/>
    <p:sldId id="269" r:id="rId10"/>
    <p:sldId id="270" r:id="rId11"/>
    <p:sldId id="272" r:id="rId12"/>
    <p:sldId id="278" r:id="rId13"/>
    <p:sldId id="264" r:id="rId14"/>
    <p:sldId id="262" r:id="rId15"/>
    <p:sldId id="263" r:id="rId16"/>
    <p:sldId id="265" r:id="rId17"/>
    <p:sldId id="266" r:id="rId18"/>
    <p:sldId id="279" r:id="rId19"/>
    <p:sldId id="281" r:id="rId20"/>
    <p:sldId id="280" r:id="rId21"/>
    <p:sldId id="282" r:id="rId22"/>
    <p:sldId id="288" r:id="rId23"/>
    <p:sldId id="283" r:id="rId24"/>
    <p:sldId id="284" r:id="rId25"/>
    <p:sldId id="285" r:id="rId26"/>
    <p:sldId id="286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6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1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8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4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0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98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5" algn="l" defTabSz="4571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5" y="2514602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5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2" y="4323812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452954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7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4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4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3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324414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4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3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787784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8" indent="0">
              <a:buNone/>
              <a:defRPr sz="2000" b="1"/>
            </a:lvl2pPr>
            <a:lvl3pPr marL="914436" indent="0">
              <a:buNone/>
              <a:defRPr sz="1800" b="1"/>
            </a:lvl3pPr>
            <a:lvl4pPr marL="1371654" indent="0">
              <a:buNone/>
              <a:defRPr sz="1600" b="1"/>
            </a:lvl4pPr>
            <a:lvl5pPr marL="1828874" indent="0">
              <a:buNone/>
              <a:defRPr sz="1600" b="1"/>
            </a:lvl5pPr>
            <a:lvl6pPr marL="2286091" indent="0">
              <a:buNone/>
              <a:defRPr sz="1600" b="1"/>
            </a:lvl6pPr>
            <a:lvl7pPr marL="2743310" indent="0">
              <a:buNone/>
              <a:defRPr sz="1600" b="1"/>
            </a:lvl7pPr>
            <a:lvl8pPr marL="3200528" indent="0">
              <a:buNone/>
              <a:defRPr sz="1600" b="1"/>
            </a:lvl8pPr>
            <a:lvl9pPr marL="3657746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4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31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8" indent="0">
              <a:buNone/>
              <a:defRPr sz="2000" b="1"/>
            </a:lvl2pPr>
            <a:lvl3pPr marL="914436" indent="0">
              <a:buNone/>
              <a:defRPr sz="1800" b="1"/>
            </a:lvl3pPr>
            <a:lvl4pPr marL="1371654" indent="0">
              <a:buNone/>
              <a:defRPr sz="1600" b="1"/>
            </a:lvl4pPr>
            <a:lvl5pPr marL="1828874" indent="0">
              <a:buNone/>
              <a:defRPr sz="1600" b="1"/>
            </a:lvl5pPr>
            <a:lvl6pPr marL="2286091" indent="0">
              <a:buNone/>
              <a:defRPr sz="1600" b="1"/>
            </a:lvl6pPr>
            <a:lvl7pPr marL="2743310" indent="0">
              <a:buNone/>
              <a:defRPr sz="1600" b="1"/>
            </a:lvl7pPr>
            <a:lvl8pPr marL="3200528" indent="0">
              <a:buNone/>
              <a:defRPr sz="1600" b="1"/>
            </a:lvl8pPr>
            <a:lvl9pPr marL="3657746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787784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4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9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4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18" indent="0">
              <a:buNone/>
              <a:defRPr sz="1200"/>
            </a:lvl2pPr>
            <a:lvl3pPr marL="914436" indent="0">
              <a:buNone/>
              <a:defRPr sz="1000"/>
            </a:lvl3pPr>
            <a:lvl4pPr marL="1371654" indent="0">
              <a:buNone/>
              <a:defRPr sz="900"/>
            </a:lvl4pPr>
            <a:lvl5pPr marL="1828874" indent="0">
              <a:buNone/>
              <a:defRPr sz="900"/>
            </a:lvl5pPr>
            <a:lvl6pPr marL="2286091" indent="0">
              <a:buNone/>
              <a:defRPr sz="900"/>
            </a:lvl6pPr>
            <a:lvl7pPr marL="2743310" indent="0">
              <a:buNone/>
              <a:defRPr sz="900"/>
            </a:lvl7pPr>
            <a:lvl8pPr marL="3200528" indent="0">
              <a:buNone/>
              <a:defRPr sz="900"/>
            </a:lvl8pPr>
            <a:lvl9pPr marL="3657746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8" indent="0">
              <a:buNone/>
              <a:defRPr sz="1600"/>
            </a:lvl2pPr>
            <a:lvl3pPr marL="914436" indent="0">
              <a:buNone/>
              <a:defRPr sz="1600"/>
            </a:lvl3pPr>
            <a:lvl4pPr marL="1371654" indent="0">
              <a:buNone/>
              <a:defRPr sz="1600"/>
            </a:lvl4pPr>
            <a:lvl5pPr marL="1828874" indent="0">
              <a:buNone/>
              <a:defRPr sz="1600"/>
            </a:lvl5pPr>
            <a:lvl6pPr marL="2286091" indent="0">
              <a:buNone/>
              <a:defRPr sz="1600"/>
            </a:lvl6pPr>
            <a:lvl7pPr marL="2743310" indent="0">
              <a:buNone/>
              <a:defRPr sz="1600"/>
            </a:lvl7pPr>
            <a:lvl8pPr marL="3200528" indent="0">
              <a:buNone/>
              <a:defRPr sz="1600"/>
            </a:lvl8pPr>
            <a:lvl9pPr marL="3657746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18" indent="0">
              <a:buNone/>
              <a:defRPr sz="1200"/>
            </a:lvl2pPr>
            <a:lvl3pPr marL="914436" indent="0">
              <a:buNone/>
              <a:defRPr sz="1000"/>
            </a:lvl3pPr>
            <a:lvl4pPr marL="1371654" indent="0">
              <a:buNone/>
              <a:defRPr sz="900"/>
            </a:lvl4pPr>
            <a:lvl5pPr marL="1828874" indent="0">
              <a:buNone/>
              <a:defRPr sz="900"/>
            </a:lvl5pPr>
            <a:lvl6pPr marL="2286091" indent="0">
              <a:buNone/>
              <a:defRPr sz="900"/>
            </a:lvl6pPr>
            <a:lvl7pPr marL="2743310" indent="0">
              <a:buNone/>
              <a:defRPr sz="900"/>
            </a:lvl7pPr>
            <a:lvl8pPr marL="3200528" indent="0">
              <a:buNone/>
              <a:defRPr sz="900"/>
            </a:lvl8pPr>
            <a:lvl9pPr marL="3657746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4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4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3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324414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8" indent="0">
              <a:buFontTx/>
              <a:buNone/>
              <a:defRPr/>
            </a:lvl2pPr>
            <a:lvl3pPr marL="914436" indent="0">
              <a:buFontTx/>
              <a:buNone/>
              <a:defRPr/>
            </a:lvl3pPr>
            <a:lvl4pPr marL="1371654" indent="0">
              <a:buFontTx/>
              <a:buNone/>
              <a:defRPr/>
            </a:lvl4pPr>
            <a:lvl5pPr marL="1828874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4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3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31781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324414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2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18" indent="0">
              <a:buFontTx/>
              <a:buNone/>
              <a:defRPr/>
            </a:lvl2pPr>
            <a:lvl3pPr marL="914436" indent="0">
              <a:buFontTx/>
              <a:buNone/>
              <a:defRPr/>
            </a:lvl3pPr>
            <a:lvl4pPr marL="1371654" indent="0">
              <a:buFontTx/>
              <a:buNone/>
              <a:defRPr/>
            </a:lvl4pPr>
            <a:lvl5pPr marL="1828874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491172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4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18" indent="0">
              <a:buFontTx/>
              <a:buNone/>
              <a:defRPr/>
            </a:lvl2pPr>
            <a:lvl3pPr marL="914436" indent="0">
              <a:buFontTx/>
              <a:buNone/>
              <a:defRPr/>
            </a:lvl3pPr>
            <a:lvl4pPr marL="1371654" indent="0">
              <a:buFontTx/>
              <a:buNone/>
              <a:defRPr/>
            </a:lvl4pPr>
            <a:lvl5pPr marL="1828874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4" y="627407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7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5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4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4" y="613581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4" y="787784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18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14" indent="-342914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80" indent="-285762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46" indent="-228609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64" indent="-228609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82" indent="-228609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701" indent="-228609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918" indent="-228609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137" indent="-228609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356" indent="-228609" algn="l" defTabSz="457218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8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6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4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4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91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10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8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46" algn="l" defTabSz="457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83908" y="685802"/>
            <a:ext cx="8915399" cy="2262781"/>
          </a:xfrm>
        </p:spPr>
        <p:txBody>
          <a:bodyPr>
            <a:normAutofit/>
          </a:bodyPr>
          <a:lstStyle/>
          <a:p>
            <a:pPr algn="just"/>
            <a:r>
              <a:rPr lang="es-ES_tradnl" sz="3600" dirty="0" smtClean="0"/>
              <a:t>DISEÑO DE INSTALACIÓN ELÉCTRICA DE NAVE INDUSTRIAL DEDICADA A LA FABRICACIÓN DE MUEBLES</a:t>
            </a:r>
            <a:endParaRPr lang="es-ES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18758" y="4764500"/>
            <a:ext cx="8915399" cy="1126283"/>
          </a:xfrm>
        </p:spPr>
        <p:txBody>
          <a:bodyPr>
            <a:normAutofit fontScale="70000" lnSpcReduction="20000"/>
          </a:bodyPr>
          <a:lstStyle/>
          <a:p>
            <a:r>
              <a:rPr lang="es-ES_tradnl" dirty="0" smtClean="0"/>
              <a:t>ALUMNO: MARCOS PERIS ALCACER</a:t>
            </a:r>
          </a:p>
          <a:p>
            <a:r>
              <a:rPr lang="es-ES_tradnl" dirty="0" smtClean="0"/>
              <a:t>TUTOR: JESÚS MORENO PALOMARES</a:t>
            </a:r>
          </a:p>
          <a:p>
            <a:r>
              <a:rPr lang="es-ES_tradnl" dirty="0" smtClean="0"/>
              <a:t>2016/2017</a:t>
            </a:r>
            <a:endParaRPr lang="es-ES_tradnl" dirty="0"/>
          </a:p>
          <a:p>
            <a:r>
              <a:rPr lang="es-ES_tradnl" dirty="0" smtClean="0"/>
              <a:t>GRADO EN INGENIERÍA ELÉCTRICA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" t="28133" r="400" b="22800"/>
          <a:stretch/>
        </p:blipFill>
        <p:spPr>
          <a:xfrm>
            <a:off x="2552187" y="3302311"/>
            <a:ext cx="2857500" cy="1051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457" y="3569352"/>
            <a:ext cx="3766510" cy="81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0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OBJETO</a:t>
            </a:r>
          </a:p>
          <a:p>
            <a:r>
              <a:rPr lang="es-ES_tradnl" dirty="0" smtClean="0"/>
              <a:t>UBICACIÓN Y DESCRIPCIÓN DE LA NAVE</a:t>
            </a:r>
          </a:p>
          <a:p>
            <a:r>
              <a:rPr lang="es-ES_tradnl" dirty="0" smtClean="0"/>
              <a:t>DESCRIPCIÓN DE LA INSTALACIÓN</a:t>
            </a:r>
          </a:p>
          <a:p>
            <a:r>
              <a:rPr lang="es-ES_tradnl" dirty="0" smtClean="0"/>
              <a:t>CÁLCULOS </a:t>
            </a:r>
          </a:p>
          <a:p>
            <a:r>
              <a:rPr lang="es-ES_tradnl" dirty="0" smtClean="0"/>
              <a:t>PRESUPUESTO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540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7" y="624110"/>
            <a:ext cx="8911687" cy="882718"/>
          </a:xfrm>
        </p:spPr>
        <p:txBody>
          <a:bodyPr/>
          <a:lstStyle/>
          <a:p>
            <a:r>
              <a:rPr lang="es-ES_tradnl" dirty="0" smtClean="0"/>
              <a:t>OBJETIVO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2133602"/>
            <a:ext cx="8915400" cy="2477037"/>
          </a:xfrm>
        </p:spPr>
        <p:txBody>
          <a:bodyPr>
            <a:normAutofit/>
          </a:bodyPr>
          <a:lstStyle/>
          <a:p>
            <a:r>
              <a:rPr lang="es-ES_tradnl" dirty="0" smtClean="0"/>
              <a:t>El objetivo de este proyecto es:</a:t>
            </a:r>
          </a:p>
          <a:p>
            <a:pPr lvl="1"/>
            <a:r>
              <a:rPr lang="es-ES_tradnl" dirty="0" smtClean="0"/>
              <a:t>Diseño de la instalación eléctrica de una nave industrial realizando:</a:t>
            </a:r>
          </a:p>
          <a:p>
            <a:pPr lvl="2"/>
            <a:r>
              <a:rPr lang="es-ES_tradnl" dirty="0" smtClean="0"/>
              <a:t>Calculo del centro de transformación</a:t>
            </a:r>
          </a:p>
          <a:p>
            <a:pPr lvl="2"/>
            <a:r>
              <a:rPr lang="es-ES_tradnl" dirty="0" smtClean="0"/>
              <a:t>Calculo de secciones y protección de circuitos interior	</a:t>
            </a:r>
          </a:p>
          <a:p>
            <a:pPr lvl="2"/>
            <a:r>
              <a:rPr lang="es-ES_tradnl" dirty="0" smtClean="0"/>
              <a:t>Cálculos luminotécnicos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65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7" y="624110"/>
            <a:ext cx="8911687" cy="625141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DESCRIPCIÓN DE LA NAVE INDUSTRIAL</a:t>
            </a:r>
            <a:br>
              <a:rPr lang="es-ES_tradnl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61178" y="1772994"/>
            <a:ext cx="8915400" cy="880056"/>
          </a:xfrm>
        </p:spPr>
        <p:txBody>
          <a:bodyPr/>
          <a:lstStyle/>
          <a:p>
            <a:r>
              <a:rPr lang="es-ES" dirty="0" smtClean="0"/>
              <a:t>La </a:t>
            </a:r>
            <a:r>
              <a:rPr lang="es-ES" dirty="0"/>
              <a:t>nave industrial está ubicada en el polígono del </a:t>
            </a:r>
            <a:r>
              <a:rPr lang="es-ES" dirty="0" err="1"/>
              <a:t>oliveral</a:t>
            </a:r>
            <a:r>
              <a:rPr lang="es-ES" dirty="0"/>
              <a:t>, en la calle </a:t>
            </a:r>
            <a:r>
              <a:rPr lang="es-ES" dirty="0" err="1"/>
              <a:t>coeters</a:t>
            </a:r>
            <a:r>
              <a:rPr lang="es-ES" dirty="0"/>
              <a:t> </a:t>
            </a:r>
            <a:r>
              <a:rPr lang="es-ES" dirty="0" err="1"/>
              <a:t>Nº8</a:t>
            </a:r>
            <a:r>
              <a:rPr lang="es-ES" dirty="0"/>
              <a:t> </a:t>
            </a:r>
            <a:r>
              <a:rPr lang="es-ES" dirty="0" err="1"/>
              <a:t>Poligono</a:t>
            </a:r>
            <a:r>
              <a:rPr lang="es-ES" dirty="0"/>
              <a:t> industrial de la </a:t>
            </a:r>
            <a:r>
              <a:rPr lang="es-ES" dirty="0" err="1"/>
              <a:t>Reva</a:t>
            </a:r>
            <a:r>
              <a:rPr lang="es-ES" dirty="0"/>
              <a:t>, en </a:t>
            </a:r>
            <a:r>
              <a:rPr lang="es-ES" dirty="0" err="1"/>
              <a:t>Ribarroja</a:t>
            </a:r>
            <a:r>
              <a:rPr lang="es-ES" dirty="0"/>
              <a:t> del Turia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39771" t="29709" r="3116" b="14129"/>
          <a:stretch/>
        </p:blipFill>
        <p:spPr>
          <a:xfrm>
            <a:off x="2425005" y="2450573"/>
            <a:ext cx="7594758" cy="412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4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NAVE INDUSTRIAL</a:t>
            </a:r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116371"/>
              </p:ext>
            </p:extLst>
          </p:nvPr>
        </p:nvGraphicFramePr>
        <p:xfrm>
          <a:off x="7048770" y="3394731"/>
          <a:ext cx="3451335" cy="1548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9603"/>
                <a:gridCol w="1461732"/>
              </a:tblGrid>
              <a:tr h="193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Zona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Superficie (m²)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0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Sala de exposición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35,53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35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Zona de trabajo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361,69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35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Oficina 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11,27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35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Oficina 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12,74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35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Comedor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15,7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35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Baño 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7,06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878515" y="3467586"/>
            <a:ext cx="12131191" cy="41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2117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309091"/>
              </p:ext>
            </p:extLst>
          </p:nvPr>
        </p:nvGraphicFramePr>
        <p:xfrm>
          <a:off x="1943310" y="1258888"/>
          <a:ext cx="8499475" cy="559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AutoCAD Drawing" r:id="rId3" imgW="6781680" imgH="4467240" progId="AutoCAD.Drawing.18">
                  <p:embed/>
                </p:oleObj>
              </mc:Choice>
              <mc:Fallback>
                <p:oleObj name="AutoCAD Drawing" r:id="rId3" imgW="6781680" imgH="4467240" progId="AutoCAD.Drawing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3310" y="1258888"/>
                        <a:ext cx="8499475" cy="5599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42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284168"/>
              </p:ext>
            </p:extLst>
          </p:nvPr>
        </p:nvGraphicFramePr>
        <p:xfrm>
          <a:off x="-747783" y="784831"/>
          <a:ext cx="14884940" cy="6073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AutoCAD Drawing" r:id="rId3" imgW="12230280" imgH="4991040" progId="AutoCAD.Drawing.18">
                  <p:embed/>
                </p:oleObj>
              </mc:Choice>
              <mc:Fallback>
                <p:oleObj name="AutoCAD Drawing" r:id="rId3" imgW="12230280" imgH="4991040" progId="AutoCAD.Drawing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47783" y="784831"/>
                        <a:ext cx="14884940" cy="60731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693704"/>
              </p:ext>
            </p:extLst>
          </p:nvPr>
        </p:nvGraphicFramePr>
        <p:xfrm>
          <a:off x="7309430" y="2363132"/>
          <a:ext cx="2921248" cy="8815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4023"/>
                <a:gridCol w="1237225"/>
              </a:tblGrid>
              <a:tr h="194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Zona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Superficie (m²)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34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Vestuario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17,7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34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Oficina 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20,38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2238844" y="544599"/>
            <a:ext cx="8911687" cy="1280890"/>
          </a:xfrm>
        </p:spPr>
        <p:txBody>
          <a:bodyPr/>
          <a:lstStyle/>
          <a:p>
            <a:r>
              <a:rPr lang="es-ES_tradnl" dirty="0" smtClean="0"/>
              <a:t>NAVE INDUSTRIAL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279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POTENCIA PREVISTA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4282181" y="5650466"/>
            <a:ext cx="7222433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117" dirty="0"/>
              <a:t>POTENCIA INSTALADA: </a:t>
            </a:r>
            <a:r>
              <a:rPr lang="es-ES" sz="2117" dirty="0"/>
              <a:t>165,92 kW</a:t>
            </a:r>
            <a:r>
              <a:rPr lang="es-ES_tradnl" sz="2117" dirty="0"/>
              <a:t> </a:t>
            </a:r>
            <a:endParaRPr lang="es-ES" sz="2117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368744"/>
              </p:ext>
            </p:extLst>
          </p:nvPr>
        </p:nvGraphicFramePr>
        <p:xfrm>
          <a:off x="2214496" y="1395658"/>
          <a:ext cx="7341628" cy="3954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3156"/>
                <a:gridCol w="1705728"/>
                <a:gridCol w="1184857"/>
                <a:gridCol w="1287887"/>
              </a:tblGrid>
              <a:tr h="3043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u="sng" dirty="0">
                          <a:effectLst/>
                        </a:rPr>
                        <a:t>CUADRO GENERAL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POTENCIA (W)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</a:rPr>
                        <a:t>Cos</a:t>
                      </a:r>
                      <a:r>
                        <a:rPr lang="es-ES" sz="1000" dirty="0">
                          <a:effectLst/>
                        </a:rPr>
                        <a:t> α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TENSIÓN (V)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 anchor="ctr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ALDO EXPOSICIÓN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260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230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2216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ALDO OFICINAS ,COMEDOR ,BAÑOS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951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ALDO ZONA DE TRABAJO 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ALDO ZONA DE TRABAJO 2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A/A1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A/A2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A/A3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A/A4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A/A5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A/A6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TC BAÑOS Y TERMO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3680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TC OFICINAS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3680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TC SAI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3680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TC PT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3680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TC COMEDOR Y EXPO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3680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ALDO EMER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100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CS1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38726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400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CS2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38726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400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1776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CS3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27376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0,9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400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  <a:tr h="2313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CS4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27376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0,9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400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2" marR="6087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15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97298"/>
              </p:ext>
            </p:extLst>
          </p:nvPr>
        </p:nvGraphicFramePr>
        <p:xfrm>
          <a:off x="2061177" y="1244175"/>
          <a:ext cx="7353278" cy="1563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5956"/>
                <a:gridCol w="1935318"/>
                <a:gridCol w="1236002"/>
                <a:gridCol w="1236002"/>
              </a:tblGrid>
              <a:tr h="25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u="sng" dirty="0" err="1">
                          <a:effectLst/>
                        </a:rPr>
                        <a:t>CS1</a:t>
                      </a:r>
                      <a:r>
                        <a:rPr lang="es-ES" sz="1100" u="sng" dirty="0">
                          <a:effectLst/>
                        </a:rPr>
                        <a:t> </a:t>
                      </a:r>
                      <a:r>
                        <a:rPr lang="es-ES" sz="1100" u="sng" dirty="0" smtClean="0">
                          <a:effectLst/>
                        </a:rPr>
                        <a:t>Y </a:t>
                      </a:r>
                      <a:r>
                        <a:rPr lang="es-ES" sz="1100" u="sng" dirty="0" err="1" smtClean="0">
                          <a:effectLst/>
                        </a:rPr>
                        <a:t>CS2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POTENCIA (W)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</a:rPr>
                        <a:t>Cos</a:t>
                      </a:r>
                      <a:r>
                        <a:rPr lang="es-ES" sz="1100" dirty="0">
                          <a:effectLst/>
                        </a:rPr>
                        <a:t> α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TENSIÓN (V)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SIERRA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0,9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ESCUADRADORA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0,9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SECCIONADORA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0,9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LIJADORA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0,9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TC INDUSTRIALES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9976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0,9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233323"/>
              </p:ext>
            </p:extLst>
          </p:nvPr>
        </p:nvGraphicFramePr>
        <p:xfrm>
          <a:off x="2048302" y="3902298"/>
          <a:ext cx="7533583" cy="13522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8192"/>
                <a:gridCol w="1982773"/>
                <a:gridCol w="1266309"/>
                <a:gridCol w="1266309"/>
              </a:tblGrid>
              <a:tr h="267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u="sng" dirty="0" err="1" smtClean="0">
                          <a:effectLst/>
                        </a:rPr>
                        <a:t>CS3</a:t>
                      </a:r>
                      <a:r>
                        <a:rPr lang="es-ES" sz="1100" u="sng" dirty="0" smtClean="0">
                          <a:effectLst/>
                        </a:rPr>
                        <a:t> Y </a:t>
                      </a:r>
                      <a:r>
                        <a:rPr lang="es-ES" sz="1100" u="sng" dirty="0" err="1" smtClean="0">
                          <a:effectLst/>
                        </a:rPr>
                        <a:t>CS4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POTENCIA (W)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</a:rPr>
                        <a:t>Cos</a:t>
                      </a:r>
                      <a:r>
                        <a:rPr lang="es-ES" sz="1100" dirty="0">
                          <a:effectLst/>
                        </a:rPr>
                        <a:t> α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TENSIÓN (V)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COMPRESOR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8400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0,9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CENTRO MECANIZADO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0,9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CEPILLADORA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0,9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1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TC INDUSTRIALES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9976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0,9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00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DESCRIPCIÓN DE LA INSTALACIÓN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2173356"/>
            <a:ext cx="8915400" cy="36576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instalación de la nave está formada por los siguientes elementos</a:t>
            </a:r>
            <a:r>
              <a:rPr lang="es-ES" dirty="0" smtClean="0"/>
              <a:t>:</a:t>
            </a:r>
          </a:p>
          <a:p>
            <a:pPr lvl="1"/>
            <a:r>
              <a:rPr lang="es-ES_tradnl" dirty="0" smtClean="0"/>
              <a:t>Centro de transformación</a:t>
            </a:r>
            <a:endParaRPr lang="es-ES" dirty="0"/>
          </a:p>
          <a:p>
            <a:pPr lvl="1"/>
            <a:r>
              <a:rPr lang="es-ES" dirty="0"/>
              <a:t>Cuadro general </a:t>
            </a:r>
          </a:p>
          <a:p>
            <a:pPr lvl="1"/>
            <a:r>
              <a:rPr lang="es-ES" dirty="0"/>
              <a:t>Cuadros secundarios</a:t>
            </a:r>
          </a:p>
          <a:p>
            <a:pPr lvl="1"/>
            <a:r>
              <a:rPr lang="es-ES" dirty="0"/>
              <a:t>Circuitos de alumbrado</a:t>
            </a:r>
          </a:p>
          <a:p>
            <a:pPr lvl="1"/>
            <a:r>
              <a:rPr lang="es-ES" dirty="0"/>
              <a:t>Circuitos de fuerza y </a:t>
            </a:r>
            <a:r>
              <a:rPr lang="es-ES" dirty="0" smtClean="0"/>
              <a:t>TC</a:t>
            </a:r>
          </a:p>
          <a:p>
            <a:pPr marL="457218" lvl="1" indent="0">
              <a:buNone/>
            </a:pPr>
            <a:endParaRPr lang="es-ES" dirty="0"/>
          </a:p>
          <a:p>
            <a:r>
              <a:rPr lang="es-ES" dirty="0"/>
              <a:t>El tipo de sistema demandado por dicha nave será</a:t>
            </a:r>
            <a:r>
              <a:rPr lang="es-ES" dirty="0" smtClean="0"/>
              <a:t>:</a:t>
            </a:r>
            <a:endParaRPr lang="es-ES" dirty="0"/>
          </a:p>
          <a:p>
            <a:pPr lvl="1"/>
            <a:r>
              <a:rPr lang="es-ES" dirty="0"/>
              <a:t>Sistema trifásico </a:t>
            </a:r>
            <a:r>
              <a:rPr lang="es-ES" dirty="0" err="1"/>
              <a:t>400V</a:t>
            </a:r>
            <a:r>
              <a:rPr lang="es-ES" dirty="0"/>
              <a:t> tensión de </a:t>
            </a:r>
            <a:r>
              <a:rPr lang="es-ES" dirty="0" err="1"/>
              <a:t>linea</a:t>
            </a:r>
            <a:r>
              <a:rPr lang="es-ES" dirty="0"/>
              <a:t>, </a:t>
            </a:r>
            <a:r>
              <a:rPr lang="es-ES" dirty="0" err="1"/>
              <a:t>230V</a:t>
            </a:r>
            <a:r>
              <a:rPr lang="es-ES" dirty="0"/>
              <a:t> tensión de fase.</a:t>
            </a:r>
          </a:p>
          <a:p>
            <a:pPr lvl="1"/>
            <a:r>
              <a:rPr lang="es-ES" dirty="0"/>
              <a:t>Frecuencia 50 Hz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193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CENTRO DE TRANSFORMACIÓN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846" t="36277" r="58148" b="42121"/>
          <a:stretch/>
        </p:blipFill>
        <p:spPr>
          <a:xfrm>
            <a:off x="1262130" y="2554547"/>
            <a:ext cx="5334939" cy="340898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885903" y="2416470"/>
            <a:ext cx="4099775" cy="1835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Potencias (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: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250kVA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Tensión secundaria 420 V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B2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Grupo de conexión: Dyn 11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Tensión de cortocircuito 4%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482107" y="3857940"/>
            <a:ext cx="6096000" cy="14639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Tensión de </a:t>
            </a:r>
            <a:r>
              <a:rPr lang="es-ES" sz="2117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servicio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117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Tensión </a:t>
            </a:r>
            <a:r>
              <a:rPr lang="es-ES" sz="2117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primaria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117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s-ES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			Tensión de aislamiento	</a:t>
            </a:r>
            <a:r>
              <a:rPr lang="es-ES" sz="2117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24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kV</a:t>
            </a:r>
            <a:endParaRPr lang="es-ES" sz="2117" dirty="0"/>
          </a:p>
        </p:txBody>
      </p:sp>
    </p:spTree>
    <p:extLst>
      <p:ext uri="{BB962C8B-B14F-4D97-AF65-F5344CB8AC3E}">
        <p14:creationId xmlns:p14="http://schemas.microsoft.com/office/powerpoint/2010/main" val="84679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ESQUEMA DE DISTRIBUCIÓN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38287" t="48812" r="39188" b="32950"/>
          <a:stretch/>
        </p:blipFill>
        <p:spPr bwMode="auto">
          <a:xfrm>
            <a:off x="3107479" y="1905002"/>
            <a:ext cx="5959250" cy="3658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214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CÁLCULOS LUMINOTÉCNICOS</a:t>
            </a:r>
            <a:endParaRPr lang="es-ES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2232316" y="1750322"/>
            <a:ext cx="8915400" cy="2734614"/>
          </a:xfrm>
        </p:spPr>
        <p:txBody>
          <a:bodyPr/>
          <a:lstStyle/>
          <a:p>
            <a:r>
              <a:rPr lang="es-ES_tradnl" dirty="0" smtClean="0"/>
              <a:t>Según la norma UNE 12646.1 la iluminancia media para cada estancia es de:</a:t>
            </a:r>
          </a:p>
          <a:p>
            <a:r>
              <a:rPr lang="es-ES_tradnl" dirty="0" smtClean="0"/>
              <a:t>Trabajo en maquinas </a:t>
            </a:r>
            <a:r>
              <a:rPr lang="es-ES_tradnl" dirty="0" smtClean="0">
                <a:sym typeface="Wingdings" panose="05000000000000000000" pitchFamily="2" charset="2"/>
              </a:rPr>
              <a:t> 500 lx</a:t>
            </a:r>
          </a:p>
          <a:p>
            <a:r>
              <a:rPr lang="es-ES_tradnl" dirty="0" smtClean="0">
                <a:sym typeface="Wingdings" panose="05000000000000000000" pitchFamily="2" charset="2"/>
              </a:rPr>
              <a:t>Oficinas 500 lx</a:t>
            </a:r>
          </a:p>
          <a:p>
            <a:r>
              <a:rPr lang="es-ES_tradnl" dirty="0" smtClean="0">
                <a:sym typeface="Wingdings" panose="05000000000000000000" pitchFamily="2" charset="2"/>
              </a:rPr>
              <a:t>Vestuarios  </a:t>
            </a:r>
            <a:r>
              <a:rPr lang="es-ES_tradnl" dirty="0" err="1" smtClean="0">
                <a:sym typeface="Wingdings" panose="05000000000000000000" pitchFamily="2" charset="2"/>
              </a:rPr>
              <a:t>300lx</a:t>
            </a:r>
            <a:endParaRPr lang="es-ES_tradnl" dirty="0" smtClean="0">
              <a:sym typeface="Wingdings" panose="05000000000000000000" pitchFamily="2" charset="2"/>
            </a:endParaRPr>
          </a:p>
          <a:p>
            <a:r>
              <a:rPr lang="es-ES_tradnl" dirty="0" smtClean="0">
                <a:sym typeface="Wingdings" panose="05000000000000000000" pitchFamily="2" charset="2"/>
              </a:rPr>
              <a:t>Escaparate  </a:t>
            </a:r>
            <a:r>
              <a:rPr lang="es-ES_tradnl" dirty="0" err="1" smtClean="0">
                <a:sym typeface="Wingdings" panose="05000000000000000000" pitchFamily="2" charset="2"/>
              </a:rPr>
              <a:t>300lx</a:t>
            </a: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81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ILUMINACIÓN	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39208" y="2094964"/>
            <a:ext cx="4944929" cy="3777622"/>
          </a:xfrm>
        </p:spPr>
        <p:txBody>
          <a:bodyPr/>
          <a:lstStyle/>
          <a:p>
            <a:r>
              <a:rPr lang="es-ES_tradnl" dirty="0" smtClean="0"/>
              <a:t>Para los cálculos luminotécnicos se a utilizado el programa </a:t>
            </a:r>
            <a:r>
              <a:rPr lang="es-ES_tradnl" dirty="0" err="1" smtClean="0"/>
              <a:t>dialux</a:t>
            </a:r>
            <a:r>
              <a:rPr lang="es-ES_tradnl" dirty="0" smtClean="0"/>
              <a:t> y los resultado obtenidos han sido los que se muestran a continuación.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559" y="1520311"/>
            <a:ext cx="3627819" cy="362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de PHILIPS DN135B D165 1xLED10S/84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319" y="629994"/>
            <a:ext cx="2224319" cy="1958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233148"/>
              </p:ext>
            </p:extLst>
          </p:nvPr>
        </p:nvGraphicFramePr>
        <p:xfrm>
          <a:off x="2186546" y="3771960"/>
          <a:ext cx="8128000" cy="2126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/>
                <a:gridCol w="1625600"/>
                <a:gridCol w="1838817"/>
                <a:gridCol w="1412383"/>
                <a:gridCol w="1625600"/>
              </a:tblGrid>
              <a:tr h="642983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UBICACIÓN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err="1" smtClean="0"/>
                        <a:t>UDS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POTENCIA</a:t>
                      </a:r>
                      <a:r>
                        <a:rPr lang="es-ES_tradnl" sz="1800" baseline="0" dirty="0" smtClean="0"/>
                        <a:t> (W)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err="1" smtClean="0"/>
                        <a:t>EM</a:t>
                      </a:r>
                      <a:r>
                        <a:rPr lang="es-ES_tradnl" sz="1800" dirty="0" smtClean="0"/>
                        <a:t> (Lx)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E min/ E </a:t>
                      </a:r>
                      <a:r>
                        <a:rPr lang="es-ES_tradnl" sz="1800" dirty="0" err="1" smtClean="0"/>
                        <a:t>max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Baño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2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13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617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0,772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Vestuario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28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645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0,774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Comedor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28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574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0,774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Escaparate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15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28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705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0,774</a:t>
                      </a:r>
                      <a:endParaRPr lang="es-E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3694136" y="3076909"/>
            <a:ext cx="4947188" cy="418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PHILIPS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DN135B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D165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1xLED10S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/840</a:t>
            </a:r>
          </a:p>
        </p:txBody>
      </p:sp>
    </p:spTree>
    <p:extLst>
      <p:ext uri="{BB962C8B-B14F-4D97-AF65-F5344CB8AC3E}">
        <p14:creationId xmlns:p14="http://schemas.microsoft.com/office/powerpoint/2010/main" val="428301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386146" y="3570915"/>
            <a:ext cx="3108525" cy="743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17" dirty="0">
                <a:solidFill>
                  <a:srgbClr val="000000"/>
                </a:solidFill>
                <a:latin typeface="Arial" panose="020B0604020202020204" pitchFamily="34" charset="0"/>
              </a:rPr>
              <a:t>PHILIPS </a:t>
            </a:r>
            <a:r>
              <a:rPr lang="en-U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BY471P</a:t>
            </a:r>
            <a:r>
              <a:rPr lang="en-US" sz="2117" dirty="0">
                <a:solidFill>
                  <a:srgbClr val="000000"/>
                </a:solidFill>
                <a:latin typeface="Arial" panose="020B0604020202020204" pitchFamily="34" charset="0"/>
              </a:rPr>
              <a:t> 1 </a:t>
            </a:r>
            <a:r>
              <a:rPr lang="en-U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xPRO250S</a:t>
            </a:r>
            <a:r>
              <a:rPr lang="en-US" sz="2117" dirty="0">
                <a:solidFill>
                  <a:srgbClr val="000000"/>
                </a:solidFill>
                <a:latin typeface="Arial" panose="020B0604020202020204" pitchFamily="34" charset="0"/>
              </a:rPr>
              <a:t>/840 MB GC</a:t>
            </a:r>
          </a:p>
        </p:txBody>
      </p:sp>
      <p:pic>
        <p:nvPicPr>
          <p:cNvPr id="3074" name="Picture 2" descr="Resultado de imagen de PHILIPS BY471P 1 xPRO250S/840 MB GC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73" y="431199"/>
            <a:ext cx="3141417" cy="2766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48336"/>
              </p:ext>
            </p:extLst>
          </p:nvPr>
        </p:nvGraphicFramePr>
        <p:xfrm>
          <a:off x="1236371" y="4737874"/>
          <a:ext cx="1017431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862"/>
                <a:gridCol w="978795"/>
                <a:gridCol w="2678806"/>
                <a:gridCol w="2228045"/>
                <a:gridCol w="22538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smtClean="0"/>
                        <a:t>UBICACIÓN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err="1" smtClean="0"/>
                        <a:t>UND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smtClean="0"/>
                        <a:t>POTENCIA (w)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err="1" smtClean="0"/>
                        <a:t>EM</a:t>
                      </a:r>
                      <a:r>
                        <a:rPr lang="es-ES_tradnl" sz="1800" dirty="0" smtClean="0"/>
                        <a:t> (lx)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smtClean="0"/>
                        <a:t>E min/</a:t>
                      </a:r>
                      <a:r>
                        <a:rPr lang="es-ES_tradnl" sz="1800" baseline="0" dirty="0" smtClean="0"/>
                        <a:t> E </a:t>
                      </a:r>
                      <a:r>
                        <a:rPr lang="es-ES_tradnl" sz="1800" baseline="0" dirty="0" err="1" smtClean="0"/>
                        <a:t>max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Zona de trabajo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12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200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617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0,617</a:t>
                      </a:r>
                      <a:endParaRPr lang="es-E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580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de PHILIPS RC165V W60L60 1xLED34S/840 PSD (1.00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207" y="651031"/>
            <a:ext cx="3823997" cy="2800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3710143" y="3788416"/>
            <a:ext cx="6096000" cy="7439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PHILIPS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RC165V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W60L60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1xLED34S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/840</a:t>
            </a:r>
          </a:p>
          <a:p>
            <a:r>
              <a:rPr lang="es-ES" sz="2117" dirty="0" err="1">
                <a:solidFill>
                  <a:srgbClr val="000000"/>
                </a:solidFill>
                <a:latin typeface="Arial" panose="020B0604020202020204" pitchFamily="34" charset="0"/>
              </a:rPr>
              <a:t>PSD</a:t>
            </a:r>
            <a:r>
              <a:rPr lang="es-ES" sz="2117" dirty="0">
                <a:solidFill>
                  <a:srgbClr val="000000"/>
                </a:solidFill>
                <a:latin typeface="Arial" panose="020B0604020202020204" pitchFamily="34" charset="0"/>
              </a:rPr>
              <a:t> (1.000) </a:t>
            </a:r>
            <a:endParaRPr lang="es-ES" sz="2117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594463"/>
              </p:ext>
            </p:extLst>
          </p:nvPr>
        </p:nvGraphicFramePr>
        <p:xfrm>
          <a:off x="1980484" y="4866664"/>
          <a:ext cx="8128000" cy="1755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/>
                <a:gridCol w="1223493"/>
                <a:gridCol w="2027707"/>
                <a:gridCol w="1625600"/>
                <a:gridCol w="1625600"/>
              </a:tblGrid>
              <a:tr h="642983"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smtClean="0"/>
                        <a:t>UBICACIÓN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err="1" smtClean="0"/>
                        <a:t>UND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smtClean="0"/>
                        <a:t>POTENCIA (w)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err="1" smtClean="0"/>
                        <a:t>EM</a:t>
                      </a:r>
                      <a:r>
                        <a:rPr lang="es-ES_tradnl" sz="1800" dirty="0" smtClean="0"/>
                        <a:t> (lx)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 smtClean="0"/>
                        <a:t>E</a:t>
                      </a:r>
                      <a:r>
                        <a:rPr lang="es-ES_tradnl" sz="1800" baseline="0" dirty="0" smtClean="0"/>
                        <a:t> min/ E </a:t>
                      </a:r>
                      <a:r>
                        <a:rPr lang="es-ES_tradnl" sz="1800" baseline="0" dirty="0" err="1" smtClean="0"/>
                        <a:t>max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Oficina</a:t>
                      </a:r>
                      <a:r>
                        <a:rPr lang="es-ES_tradnl" sz="1800" baseline="0" dirty="0" smtClean="0"/>
                        <a:t> 1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4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41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667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0,761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Oficina</a:t>
                      </a:r>
                      <a:r>
                        <a:rPr lang="es-ES_tradnl" sz="1800" baseline="0" dirty="0" smtClean="0"/>
                        <a:t> 2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3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41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679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0,744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Oficina 3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41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606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/>
                        <a:t>0,641</a:t>
                      </a:r>
                      <a:endParaRPr lang="es-E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68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l="29576" t="24076" r="41989" b="33670"/>
          <a:stretch/>
        </p:blipFill>
        <p:spPr>
          <a:xfrm>
            <a:off x="1403802" y="2203991"/>
            <a:ext cx="4404574" cy="3679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/>
          <a:srcRect l="29279" t="51540" r="26970" b="16594"/>
          <a:stretch/>
        </p:blipFill>
        <p:spPr>
          <a:xfrm>
            <a:off x="5808376" y="2691687"/>
            <a:ext cx="6034252" cy="2471041"/>
          </a:xfrm>
          <a:prstGeom prst="rect">
            <a:avLst/>
          </a:prstGeom>
        </p:spPr>
      </p:pic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2592927" y="624110"/>
            <a:ext cx="8911687" cy="1280890"/>
          </a:xfrm>
        </p:spPr>
        <p:txBody>
          <a:bodyPr/>
          <a:lstStyle/>
          <a:p>
            <a:r>
              <a:rPr lang="es-ES_tradnl" dirty="0" smtClean="0"/>
              <a:t>OFICINA 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990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PLANO DE ILUMINACIÓN</a:t>
            </a:r>
            <a:br>
              <a:rPr lang="es-ES_tradnl" dirty="0" smtClean="0"/>
            </a:br>
            <a:endParaRPr lang="es-ES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087240"/>
              </p:ext>
            </p:extLst>
          </p:nvPr>
        </p:nvGraphicFramePr>
        <p:xfrm>
          <a:off x="-3861673" y="-159026"/>
          <a:ext cx="21073218" cy="8598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AutoCAD Drawing" r:id="rId3" imgW="12230280" imgH="4991040" progId="AutoCAD.Drawing.18">
                  <p:embed/>
                </p:oleObj>
              </mc:Choice>
              <mc:Fallback>
                <p:oleObj name="AutoCAD Drawing" r:id="rId3" imgW="12230280" imgH="4991040" progId="AutoCAD.Drawing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861673" y="-159026"/>
                        <a:ext cx="21073218" cy="8598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0813768"/>
              </p:ext>
            </p:extLst>
          </p:nvPr>
        </p:nvGraphicFramePr>
        <p:xfrm>
          <a:off x="-6544633" y="-3016131"/>
          <a:ext cx="23632438" cy="9642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AutoCAD Drawing" r:id="rId5" imgW="12230280" imgH="4991040" progId="AutoCAD.Drawing.18">
                  <p:embed/>
                </p:oleObj>
              </mc:Choice>
              <mc:Fallback>
                <p:oleObj name="AutoCAD Drawing" r:id="rId5" imgW="12230280" imgH="4991040" progId="AutoCAD.Drawing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6544633" y="-3016131"/>
                        <a:ext cx="23632438" cy="9642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37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CÁLCULOS ELÉCTRICOS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SECCIONES</a:t>
            </a:r>
          </a:p>
          <a:p>
            <a:pPr lvl="1"/>
            <a:r>
              <a:rPr lang="es-ES_tradnl" dirty="0" smtClean="0"/>
              <a:t>Criterio térmico	</a:t>
            </a:r>
          </a:p>
          <a:p>
            <a:pPr lvl="1"/>
            <a:r>
              <a:rPr lang="es-ES_tradnl" dirty="0" smtClean="0"/>
              <a:t>Caída de tensión</a:t>
            </a:r>
          </a:p>
          <a:p>
            <a:pPr marL="457218" lvl="1" indent="0">
              <a:buNone/>
            </a:pPr>
            <a:endParaRPr lang="es-ES_tradnl" dirty="0" smtClean="0"/>
          </a:p>
          <a:p>
            <a:r>
              <a:rPr lang="es-ES_tradnl" dirty="0" smtClean="0"/>
              <a:t>PROTECCIONES</a:t>
            </a:r>
          </a:p>
          <a:p>
            <a:pPr lvl="1"/>
            <a:r>
              <a:rPr lang="es-ES_tradnl" dirty="0" smtClean="0"/>
              <a:t>Contactos directos</a:t>
            </a:r>
          </a:p>
          <a:p>
            <a:pPr lvl="1"/>
            <a:r>
              <a:rPr lang="es-ES_tradnl" dirty="0" smtClean="0"/>
              <a:t>Contactos indirectos</a:t>
            </a:r>
            <a:endParaRPr lang="es-ES_tradnl" dirty="0"/>
          </a:p>
          <a:p>
            <a:pPr marL="457218" lvl="1" indent="0">
              <a:buNone/>
            </a:pPr>
            <a:r>
              <a:rPr lang="es-ES_tradnl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4484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CALCULO DE SECCIONES	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2331634" y="1425262"/>
                <a:ext cx="8915400" cy="3777622"/>
              </a:xfrm>
            </p:spPr>
            <p:txBody>
              <a:bodyPr/>
              <a:lstStyle/>
              <a:p>
                <a:r>
                  <a:rPr lang="es-ES_tradnl" dirty="0" smtClean="0"/>
                  <a:t>Criterio térmico</a:t>
                </a:r>
              </a:p>
              <a:p>
                <a:pPr marL="0" indent="0">
                  <a:buNone/>
                </a:pPr>
                <a:r>
                  <a:rPr lang="es-ES_tradnl" sz="1200" dirty="0"/>
                  <a:t>Sistema trifásico</a:t>
                </a:r>
              </a:p>
              <a:p>
                <a:pPr marL="0" indent="0">
                  <a:buNone/>
                </a:pPr>
                <a:r>
                  <a:rPr lang="es-ES_tradnl" dirty="0" smtClean="0"/>
                  <a:t>I=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_trad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_tradnl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s-ES_tradn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s-ES_tradnl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s-ES_tradnl" b="0" i="1" smtClean="0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_tradnl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s-ES_tradnl" b="0" i="1" smtClean="0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_tradnl" b="0" i="1" smtClean="0">
                            <a:latin typeface="Cambria Math" panose="02040503050406030204" pitchFamily="18" charset="0"/>
                          </a:rPr>
                          <m:t>𝐶𝑂𝑆</m:t>
                        </m:r>
                        <m:r>
                          <a:rPr lang="es-ES_trad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</m:den>
                    </m:f>
                  </m:oMath>
                </a14:m>
                <a:r>
                  <a:rPr lang="es-ES_tradnl" dirty="0" smtClean="0"/>
                  <a:t> </a:t>
                </a:r>
              </a:p>
              <a:p>
                <a:pPr marL="0" indent="0">
                  <a:buNone/>
                </a:pPr>
                <a:r>
                  <a:rPr lang="es-ES_tradnl" sz="1100" dirty="0"/>
                  <a:t>Sistema monofásico</a:t>
                </a:r>
              </a:p>
              <a:p>
                <a:pPr marL="0" indent="0">
                  <a:buNone/>
                </a:pPr>
                <a:r>
                  <a:rPr lang="es-ES_tradnl" dirty="0"/>
                  <a:t>I=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_trad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𝐶𝑂𝑆</m:t>
                        </m:r>
                        <m:r>
                          <a:rPr lang="es-ES_trad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</m:den>
                    </m:f>
                  </m:oMath>
                </a14:m>
                <a:endParaRPr lang="es-ES_tradnl" dirty="0" smtClean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r>
                  <a:rPr lang="es-ES_tradnl" dirty="0" smtClean="0"/>
                  <a:t>Caída de tensión</a:t>
                </a:r>
              </a:p>
              <a:p>
                <a:endParaRPr lang="es-ES_tradnl" dirty="0"/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1634" y="1425262"/>
                <a:ext cx="8915400" cy="3777622"/>
              </a:xfrm>
              <a:blipFill rotWithShape="0">
                <a:blip r:embed="rId2"/>
                <a:stretch>
                  <a:fillRect l="-547" t="-96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9537"/>
            <a:ext cx="184731" cy="41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2117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373492" y="4388210"/>
            <a:ext cx="6001555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U= b·(</a:t>
            </a:r>
            <a:r>
              <a:rPr lang="es-ES" sz="1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Rθ</a:t>
            </a:r>
            <a:r>
              <a:rPr lang="es-ES" sz="1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· </a:t>
            </a:r>
            <a:r>
              <a:rPr lang="es-ES" sz="1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Cos</a:t>
            </a:r>
            <a:r>
              <a:rPr lang="es-ES" sz="1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α + Xf · Senα) · Ib</a:t>
            </a:r>
          </a:p>
          <a:p>
            <a:pPr algn="ctr" defTabSz="914418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1100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  <a:p>
            <a:pPr algn="ctr" defTabSz="914418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1100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  <a:p>
            <a:pPr algn="ctr" defTabSz="914418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100" dirty="0">
              <a:latin typeface="+mj-lt"/>
            </a:endParaRPr>
          </a:p>
          <a:p>
            <a:pPr defTabSz="9144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Rθ</a:t>
            </a:r>
            <a:r>
              <a:rPr lang="es-ES" sz="1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=  resistencia del conductor a la temperatura del conductor.</a:t>
            </a:r>
            <a:endParaRPr lang="es-ES" sz="1100" dirty="0">
              <a:latin typeface="+mj-lt"/>
            </a:endParaRPr>
          </a:p>
          <a:p>
            <a:pPr defTabSz="9144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B= para sistemas monofásico pondremos un 2; trifásico 1.</a:t>
            </a:r>
            <a:endParaRPr lang="es-ES" sz="1100" dirty="0">
              <a:latin typeface="+mj-lt"/>
            </a:endParaRPr>
          </a:p>
          <a:p>
            <a:pPr defTabSz="9144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Xf</a:t>
            </a:r>
            <a:r>
              <a:rPr lang="es-ES" sz="1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= reactancia de la línea</a:t>
            </a:r>
            <a:endParaRPr lang="es-ES" sz="1100" dirty="0">
              <a:latin typeface="+mj-lt"/>
            </a:endParaRPr>
          </a:p>
          <a:p>
            <a:pPr defTabSz="9144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Cos</a:t>
            </a:r>
            <a:r>
              <a:rPr lang="es-ES" sz="1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α= factor de potencia, a falta de datos (Cosα= 0,8 – Senα= 0,6)</a:t>
            </a:r>
          </a:p>
          <a:p>
            <a:pPr defTabSz="9144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100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Ib</a:t>
            </a:r>
            <a:r>
              <a:rPr lang="es-ES_tradnl" sz="11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= intensidad de diseño</a:t>
            </a:r>
            <a:endParaRPr lang="es-E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92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CALCULO DE PROTECCIONES CD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1996783" y="1502535"/>
                <a:ext cx="8915400" cy="480811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s-ES_tradnl" dirty="0" smtClean="0"/>
                  <a:t>Frente a sobrecargas:</a:t>
                </a:r>
                <a:endParaRPr lang="es-ES_tradnl" dirty="0"/>
              </a:p>
              <a:p>
                <a:pPr marL="0" indent="0">
                  <a:buNone/>
                </a:pPr>
                <a:r>
                  <a:rPr lang="en-US" dirty="0"/>
                  <a:t>1ª/ </a:t>
                </a:r>
                <a:r>
                  <a:rPr lang="en-US" dirty="0" err="1"/>
                  <a:t>IB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 err="1"/>
                  <a:t>IZ</a:t>
                </a:r>
                <a:r>
                  <a:rPr lang="en-US" dirty="0"/>
                  <a:t> </a:t>
                </a:r>
                <a:endParaRPr lang="es-ES" sz="2000" dirty="0"/>
              </a:p>
              <a:p>
                <a:pPr marL="0" indent="0">
                  <a:buNone/>
                </a:pPr>
                <a:r>
                  <a:rPr lang="en-US" dirty="0"/>
                  <a:t>2ª/ </a:t>
                </a:r>
                <a:r>
                  <a:rPr lang="en-US" dirty="0" err="1"/>
                  <a:t>I2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1’45 </a:t>
                </a:r>
                <a:r>
                  <a:rPr lang="en-US" dirty="0" err="1"/>
                  <a:t>IZ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s-ES" sz="1300" dirty="0" err="1"/>
                  <a:t>IB</a:t>
                </a:r>
                <a:r>
                  <a:rPr lang="es-ES" sz="1300" dirty="0"/>
                  <a:t> es la intensidad utilizada en el circuito (demandada</a:t>
                </a:r>
                <a:r>
                  <a:rPr lang="es-ES" sz="1300" dirty="0" smtClean="0"/>
                  <a:t>)</a:t>
                </a:r>
              </a:p>
              <a:p>
                <a:pPr marL="0" indent="0">
                  <a:buNone/>
                </a:pPr>
                <a:r>
                  <a:rPr lang="es-ES" sz="1300" dirty="0" smtClean="0"/>
                  <a:t> </a:t>
                </a:r>
                <a:r>
                  <a:rPr lang="es-ES" sz="1300" dirty="0"/>
                  <a:t>In es la intensidad nominal del dispositivo de protección, corriente de ajuste del disparador térmico;</a:t>
                </a:r>
              </a:p>
              <a:p>
                <a:pPr marL="0" indent="0">
                  <a:buNone/>
                </a:pPr>
                <a:r>
                  <a:rPr lang="es-ES" sz="1300" dirty="0"/>
                  <a:t> </a:t>
                </a:r>
                <a:r>
                  <a:rPr lang="es-ES" sz="1300" dirty="0" err="1"/>
                  <a:t>IZ</a:t>
                </a:r>
                <a:r>
                  <a:rPr lang="es-ES" sz="1300" dirty="0"/>
                  <a:t> es la intensidad admisible de la canalización; </a:t>
                </a:r>
              </a:p>
              <a:p>
                <a:pPr marL="0" indent="0">
                  <a:buNone/>
                </a:pPr>
                <a:r>
                  <a:rPr lang="es-ES" sz="1300" dirty="0" err="1"/>
                  <a:t>I2</a:t>
                </a:r>
                <a:r>
                  <a:rPr lang="es-ES" sz="1300" dirty="0"/>
                  <a:t> es la intensidad que asegura efectivamente el funcionamiento del dispositivo de protección.</a:t>
                </a:r>
              </a:p>
              <a:p>
                <a:pPr marL="457218" lvl="1" indent="0">
                  <a:buNone/>
                </a:pPr>
                <a:endParaRPr lang="es-ES_tradnl" dirty="0" smtClean="0"/>
              </a:p>
              <a:p>
                <a:r>
                  <a:rPr lang="es-ES_tradnl" dirty="0" smtClean="0"/>
                  <a:t>Frente cortocircuitos</a:t>
                </a:r>
                <a:endParaRPr lang="es-ES_tradnl" dirty="0"/>
              </a:p>
              <a:p>
                <a:pPr marL="0" indent="0">
                  <a:buNone/>
                </a:pPr>
                <a:r>
                  <a:rPr lang="es-ES" dirty="0" err="1"/>
                  <a:t>I</a:t>
                </a:r>
                <a:r>
                  <a:rPr lang="es-ES" baseline="-25000" dirty="0" err="1"/>
                  <a:t>CC1</a:t>
                </a:r>
                <a:r>
                  <a:rPr lang="es-E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i="1">
                            <a:latin typeface="Cambria Math" panose="02040503050406030204" pitchFamily="18" charset="0"/>
                          </a:rPr>
                          <m:t>0,8·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s-ES" i="1">
                            <a:latin typeface="Cambria Math" panose="02040503050406030204" pitchFamily="18" charset="0"/>
                          </a:rPr>
                          <m:t>2· </m:t>
                        </m:r>
                        <m:r>
                          <m:rPr>
                            <m:sty m:val="p"/>
                          </m:rPr>
                          <a:rPr lang="es-ES">
                            <a:latin typeface="Cambria Math" panose="02040503050406030204" pitchFamily="18" charset="0"/>
                          </a:rPr>
                          <m:t>ZT</m:t>
                        </m:r>
                      </m:den>
                    </m:f>
                  </m:oMath>
                </a14:m>
                <a:endParaRPr lang="es-ES" dirty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pPr lvl="0"/>
                <a:r>
                  <a:rPr lang="es-ES" sz="1300" dirty="0" err="1"/>
                  <a:t>I</a:t>
                </a:r>
                <a:r>
                  <a:rPr lang="es-ES" sz="1300" baseline="-25000" dirty="0" err="1"/>
                  <a:t>CC1</a:t>
                </a:r>
                <a:r>
                  <a:rPr lang="es-ES" sz="1300" dirty="0">
                    <a:sym typeface="Wingdings" panose="05000000000000000000" pitchFamily="2" charset="2"/>
                  </a:rPr>
                  <a:t></a:t>
                </a:r>
                <a:r>
                  <a:rPr lang="es-ES" sz="1300" dirty="0"/>
                  <a:t> Intensidad permanente de cortocircuito monofásica a final de la línea en </a:t>
                </a:r>
                <a:r>
                  <a:rPr lang="es-ES" sz="1300" dirty="0" err="1"/>
                  <a:t>KA</a:t>
                </a:r>
                <a:r>
                  <a:rPr lang="es-ES" sz="1300" dirty="0"/>
                  <a:t>.</a:t>
                </a:r>
              </a:p>
              <a:p>
                <a:pPr lvl="0"/>
                <a:r>
                  <a:rPr lang="es-ES" sz="1300" dirty="0"/>
                  <a:t>V</a:t>
                </a:r>
                <a:r>
                  <a:rPr lang="es-ES" sz="1300" dirty="0">
                    <a:sym typeface="Wingdings" panose="05000000000000000000" pitchFamily="2" charset="2"/>
                  </a:rPr>
                  <a:t></a:t>
                </a:r>
                <a:r>
                  <a:rPr lang="es-ES" sz="1300" dirty="0"/>
                  <a:t> tensión de fase en V.</a:t>
                </a:r>
              </a:p>
              <a:p>
                <a:pPr lvl="0"/>
                <a:r>
                  <a:rPr lang="es-ES" sz="1300" dirty="0" err="1"/>
                  <a:t>Zt</a:t>
                </a:r>
                <a:r>
                  <a:rPr lang="es-ES" sz="1300" dirty="0">
                    <a:sym typeface="Wingdings" panose="05000000000000000000" pitchFamily="2" charset="2"/>
                  </a:rPr>
                  <a:t></a:t>
                </a:r>
                <a:r>
                  <a:rPr lang="es-ES" sz="1300" dirty="0"/>
                  <a:t> Impedancia total, incluyendo la propia de la línea o circuito ( por tanto es igual a la impedancia en origen mas la propia del conductor o línea)</a:t>
                </a:r>
              </a:p>
              <a:p>
                <a:pPr marL="0" indent="0">
                  <a:buNone/>
                </a:pPr>
                <a:endParaRPr lang="es-ES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6783" y="1502535"/>
                <a:ext cx="8915400" cy="4808113"/>
              </a:xfrm>
              <a:blipFill rotWithShape="0">
                <a:blip r:embed="rId2"/>
                <a:stretch>
                  <a:fillRect l="-479" t="-88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682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64138" y="103031"/>
            <a:ext cx="8911687" cy="1595907"/>
          </a:xfrm>
        </p:spPr>
        <p:txBody>
          <a:bodyPr/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DERIVACIÓN INDIVIDUAL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64136" y="2213961"/>
            <a:ext cx="8915400" cy="2734614"/>
          </a:xfrm>
        </p:spPr>
        <p:txBody>
          <a:bodyPr/>
          <a:lstStyle/>
          <a:p>
            <a:r>
              <a:rPr lang="es-ES_tradnl" dirty="0" smtClean="0"/>
              <a:t>Sera subterránea.</a:t>
            </a:r>
          </a:p>
          <a:p>
            <a:r>
              <a:rPr lang="es-ES_tradnl" dirty="0" smtClean="0"/>
              <a:t>Sección de 185 mm² conductores de fase y de </a:t>
            </a:r>
            <a:r>
              <a:rPr lang="es-ES_tradnl" dirty="0" err="1" smtClean="0"/>
              <a:t>95mm²</a:t>
            </a:r>
            <a:r>
              <a:rPr lang="es-ES_tradnl" dirty="0" smtClean="0"/>
              <a:t> conductor neutro.</a:t>
            </a:r>
          </a:p>
          <a:p>
            <a:r>
              <a:rPr lang="es-ES_tradnl" dirty="0" smtClean="0"/>
              <a:t>El tipo de cable será unipolar </a:t>
            </a:r>
            <a:r>
              <a:rPr lang="es-ES_tradnl" dirty="0" err="1" smtClean="0"/>
              <a:t>RZ1</a:t>
            </a:r>
            <a:r>
              <a:rPr lang="es-ES_tradnl" dirty="0" smtClean="0"/>
              <a:t>-K.</a:t>
            </a:r>
          </a:p>
          <a:p>
            <a:r>
              <a:rPr lang="es-ES_tradnl" dirty="0" smtClean="0"/>
              <a:t>La canalización será bajo tubo.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25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2249" t="23372" r="24297" b="17474"/>
          <a:stretch/>
        </p:blipFill>
        <p:spPr>
          <a:xfrm>
            <a:off x="2987901" y="1427764"/>
            <a:ext cx="6645498" cy="5086305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592927" y="624110"/>
            <a:ext cx="8911687" cy="1280890"/>
          </a:xfrm>
        </p:spPr>
        <p:txBody>
          <a:bodyPr/>
          <a:lstStyle/>
          <a:p>
            <a:r>
              <a:rPr lang="es-ES_tradnl" dirty="0" smtClean="0"/>
              <a:t>CUADRO SECUNDARIO 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61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PLANO DE FUERZA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4429" t="26364" r="46569" b="15537"/>
          <a:stretch/>
        </p:blipFill>
        <p:spPr>
          <a:xfrm>
            <a:off x="1764405" y="1264555"/>
            <a:ext cx="4778063" cy="53814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58083" t="29358" r="22912" b="47579"/>
          <a:stretch/>
        </p:blipFill>
        <p:spPr>
          <a:xfrm>
            <a:off x="7323530" y="1403797"/>
            <a:ext cx="3675028" cy="250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TOMA DE TIERRA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9648" t="28306" r="56213" b="25861"/>
          <a:stretch/>
        </p:blipFill>
        <p:spPr>
          <a:xfrm>
            <a:off x="1815546" y="1510747"/>
            <a:ext cx="4359966" cy="465431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414052" y="2834699"/>
            <a:ext cx="519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dirty="0" smtClean="0"/>
              <a:t>Resistividad del terreno </a:t>
            </a:r>
            <a:r>
              <a:rPr lang="es-ES" dirty="0" smtClean="0"/>
              <a:t>500 </a:t>
            </a:r>
            <a:r>
              <a:rPr lang="es-ES" dirty="0"/>
              <a:t>Ω .</a:t>
            </a:r>
            <a:r>
              <a:rPr lang="es-ES" dirty="0" smtClean="0"/>
              <a:t>m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4 Picas de </a:t>
            </a:r>
            <a:r>
              <a:rPr lang="es-ES" dirty="0" err="1" smtClean="0"/>
              <a:t>2mts</a:t>
            </a:r>
            <a:r>
              <a:rPr lang="es-ES" dirty="0" smtClean="0"/>
              <a:t> profundidad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Flagelo de cable cobre desnudo </a:t>
            </a:r>
            <a:r>
              <a:rPr lang="es-ES" dirty="0" err="1" smtClean="0"/>
              <a:t>35mm²</a:t>
            </a:r>
            <a:endParaRPr lang="es-ES" dirty="0" smtClean="0"/>
          </a:p>
          <a:p>
            <a:pPr marL="285750" indent="-285750">
              <a:buFontTx/>
              <a:buChar char="-"/>
            </a:pPr>
            <a:r>
              <a:rPr lang="es-ES" dirty="0" err="1" smtClean="0"/>
              <a:t>Vc</a:t>
            </a:r>
            <a:r>
              <a:rPr lang="es-ES" dirty="0" smtClean="0"/>
              <a:t>&lt; </a:t>
            </a:r>
            <a:r>
              <a:rPr lang="es-ES" dirty="0" err="1" smtClean="0"/>
              <a:t>24V</a:t>
            </a:r>
            <a:r>
              <a:rPr lang="es-ES_tradnl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62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PRESUPUESTO</a:t>
            </a:r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62362"/>
              </p:ext>
            </p:extLst>
          </p:nvPr>
        </p:nvGraphicFramePr>
        <p:xfrm>
          <a:off x="2006243" y="1846530"/>
          <a:ext cx="8128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INSTALACIÓN</a:t>
                      </a:r>
                      <a:r>
                        <a:rPr lang="es-ES_tradnl" baseline="0" dirty="0" smtClean="0"/>
                        <a:t> ELÉCTRICA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COSTE €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Centro de transformación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34916,20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Cuadro general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6303,60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Circuitos interiores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mtClean="0"/>
                        <a:t>8213,03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Iluminación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5157,38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Toma de tierra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412,32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Cuadro secundario</a:t>
                      </a:r>
                      <a:r>
                        <a:rPr lang="es-ES_tradnl" baseline="0" dirty="0" smtClean="0"/>
                        <a:t> </a:t>
                      </a:r>
                      <a:r>
                        <a:rPr lang="es-ES_tradnl" baseline="0" dirty="0" err="1" smtClean="0"/>
                        <a:t>MOD</a:t>
                      </a:r>
                      <a:r>
                        <a:rPr lang="es-ES_tradnl" baseline="0" dirty="0" smtClean="0"/>
                        <a:t> 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3701,28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Cuadro</a:t>
                      </a:r>
                      <a:r>
                        <a:rPr lang="es-ES_tradnl" baseline="0" dirty="0" smtClean="0"/>
                        <a:t> secundario </a:t>
                      </a:r>
                      <a:r>
                        <a:rPr lang="es-ES_tradnl" baseline="0" dirty="0" err="1" smtClean="0"/>
                        <a:t>MOD</a:t>
                      </a:r>
                      <a:r>
                        <a:rPr lang="es-ES_tradnl" baseline="0" dirty="0" smtClean="0"/>
                        <a:t> 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3307,68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718657"/>
              </p:ext>
            </p:extLst>
          </p:nvPr>
        </p:nvGraphicFramePr>
        <p:xfrm>
          <a:off x="2019121" y="5072725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TOTAL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62011,49 €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8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9288" y="2246848"/>
            <a:ext cx="8911687" cy="1280890"/>
          </a:xfrm>
        </p:spPr>
        <p:txBody>
          <a:bodyPr/>
          <a:lstStyle/>
          <a:p>
            <a:r>
              <a:rPr lang="es-ES_tradnl" dirty="0" smtClean="0"/>
              <a:t>GRACIAS POR VUESTRA ATENCIÓN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60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13480</TotalTime>
  <Words>822</Words>
  <Application>Microsoft Office PowerPoint</Application>
  <PresentationFormat>Panorámica</PresentationFormat>
  <Paragraphs>335</Paragraphs>
  <Slides>27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6" baseType="lpstr">
      <vt:lpstr>Arial</vt:lpstr>
      <vt:lpstr>Calibri</vt:lpstr>
      <vt:lpstr>Cambria Math</vt:lpstr>
      <vt:lpstr>Century Gothic</vt:lpstr>
      <vt:lpstr>Times New Roman</vt:lpstr>
      <vt:lpstr>Wingdings</vt:lpstr>
      <vt:lpstr>Wingdings 3</vt:lpstr>
      <vt:lpstr>Espiral</vt:lpstr>
      <vt:lpstr>AutoCAD Drawing</vt:lpstr>
      <vt:lpstr>DISEÑO DE INSTALACIÓN ELÉCTRICA DE NAVE INDUSTRIAL DEDICADA A LA FABRICACIÓN DE MUEBLES</vt:lpstr>
      <vt:lpstr>ÍNDICE</vt:lpstr>
      <vt:lpstr>OBJETIVO</vt:lpstr>
      <vt:lpstr>DESCRIPCIÓN DE LA NAVE INDUSTRIAL </vt:lpstr>
      <vt:lpstr>NAVE INDUSTRIAL</vt:lpstr>
      <vt:lpstr>NAVE INDUSTRIAL</vt:lpstr>
      <vt:lpstr>POTENCIA PREVISTA</vt:lpstr>
      <vt:lpstr>Presentación de PowerPoint</vt:lpstr>
      <vt:lpstr>DESCRIPCIÓN DE LA INSTALACIÓN</vt:lpstr>
      <vt:lpstr>CENTRO DE TRANSFORMACIÓN</vt:lpstr>
      <vt:lpstr>ESQUEMA DE DISTRIBUCIÓN</vt:lpstr>
      <vt:lpstr>CÁLCULOS LUMINOTÉCNICOS</vt:lpstr>
      <vt:lpstr>ILUMINACIÓN </vt:lpstr>
      <vt:lpstr>Presentación de PowerPoint</vt:lpstr>
      <vt:lpstr>Presentación de PowerPoint</vt:lpstr>
      <vt:lpstr>Presentación de PowerPoint</vt:lpstr>
      <vt:lpstr>OFICINA 1</vt:lpstr>
      <vt:lpstr>PLANO DE ILUMINACIÓN </vt:lpstr>
      <vt:lpstr>CÁLCULOS ELÉCTRICOS</vt:lpstr>
      <vt:lpstr>CALCULO DE SECCIONES </vt:lpstr>
      <vt:lpstr>CALCULO DE PROTECCIONES CD</vt:lpstr>
      <vt:lpstr> DERIVACIÓN INDIVIDUAL</vt:lpstr>
      <vt:lpstr>CUADRO SECUNDARIO 1</vt:lpstr>
      <vt:lpstr>PLANO DE FUERZA</vt:lpstr>
      <vt:lpstr>TOMA DE TIERRA</vt:lpstr>
      <vt:lpstr>PRESUPUESTO</vt:lpstr>
      <vt:lpstr>GRACIAS POR VUESTRA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NAVE INDUSTRIAL DESTINADA A LA FABRICACIÓN DE MUEBLES</dc:title>
  <dc:creator>Marcos Peris</dc:creator>
  <cp:lastModifiedBy>Marcos Peris</cp:lastModifiedBy>
  <cp:revision>32</cp:revision>
  <dcterms:created xsi:type="dcterms:W3CDTF">2017-06-26T19:30:26Z</dcterms:created>
  <dcterms:modified xsi:type="dcterms:W3CDTF">2017-07-13T04:59:06Z</dcterms:modified>
</cp:coreProperties>
</file>