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5" r:id="rId9"/>
    <p:sldId id="264" r:id="rId10"/>
    <p:sldId id="266" r:id="rId11"/>
    <p:sldId id="269" r:id="rId12"/>
    <p:sldId id="268" r:id="rId13"/>
    <p:sldId id="267" r:id="rId14"/>
    <p:sldId id="270" r:id="rId15"/>
    <p:sldId id="273" r:id="rId16"/>
    <p:sldId id="271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4" r:id="rId25"/>
    <p:sldId id="283" r:id="rId26"/>
    <p:sldId id="282" r:id="rId27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spPr>
            <a:ln>
              <a:solidFill>
                <a:schemeClr val="accent1"/>
              </a:solidFill>
            </a:ln>
            <a:effectLst>
              <a:glow>
                <a:schemeClr val="accent1">
                  <a:alpha val="40000"/>
                </a:schemeClr>
              </a:glow>
              <a:innerShdw blurRad="139700" dist="76200" dir="16200000">
                <a:prstClr val="black">
                  <a:alpha val="50000"/>
                </a:prstClr>
              </a:innerShdw>
            </a:effectLst>
            <a:scene3d>
              <a:camera prst="orthographicFront"/>
              <a:lightRig rig="threePt" dir="t"/>
            </a:scene3d>
            <a:sp3d>
              <a:bevelT/>
              <a:bevelB w="25400"/>
            </a:sp3d>
          </c:spPr>
          <c:dPt>
            <c:idx val="1"/>
            <c:bubble3D val="0"/>
            <c:explosion val="4"/>
          </c:dPt>
          <c:dLbls>
            <c:spPr>
              <a:noFill/>
              <a:ln w="22225"/>
            </c:spPr>
            <c:txPr>
              <a:bodyPr/>
              <a:lstStyle/>
              <a:p>
                <a:pPr>
                  <a:defRPr sz="2800"/>
                </a:pPr>
                <a:endParaRPr lang="es-ES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(Hoja1!$I$4;Hoja1!$J$4;Hoja1!$K$4;Hoja1!$L$4)</c:f>
              <c:strCache>
                <c:ptCount val="4"/>
                <c:pt idx="0">
                  <c:v>C4 - Gastos externos</c:v>
                </c:pt>
                <c:pt idx="1">
                  <c:v>C3 - Gastos adicionales</c:v>
                </c:pt>
                <c:pt idx="2">
                  <c:v>C2 - Stock de repuestos</c:v>
                </c:pt>
                <c:pt idx="3">
                  <c:v>C1 -Stock primera necesidad</c:v>
                </c:pt>
              </c:strCache>
            </c:strRef>
          </c:cat>
          <c:val>
            <c:numRef>
              <c:f>Hoja1!$I$5:$L$5</c:f>
              <c:numCache>
                <c:formatCode>General</c:formatCode>
                <c:ptCount val="4"/>
                <c:pt idx="0">
                  <c:v>12312</c:v>
                </c:pt>
                <c:pt idx="1">
                  <c:v>38968</c:v>
                </c:pt>
                <c:pt idx="2">
                  <c:v>10208.25</c:v>
                </c:pt>
                <c:pt idx="3">
                  <c:v>19514</c:v>
                </c:pt>
              </c:numCache>
            </c:numRef>
          </c:val>
        </c:ser>
        <c:ser>
          <c:idx val="1"/>
          <c:order val="1"/>
          <c:tx>
            <c:v>PRESUPUESTO</c:v>
          </c:tx>
          <c:cat>
            <c:strRef>
              <c:f>(Hoja1!$I$4;Hoja1!$J$4;Hoja1!$K$4;Hoja1!$L$4)</c:f>
              <c:strCache>
                <c:ptCount val="4"/>
                <c:pt idx="0">
                  <c:v>C4 - Gastos externos</c:v>
                </c:pt>
                <c:pt idx="1">
                  <c:v>C3 - Gastos adicionales</c:v>
                </c:pt>
                <c:pt idx="2">
                  <c:v>C2 - Stock de repuestos</c:v>
                </c:pt>
                <c:pt idx="3">
                  <c:v>C1 -Stock primera necesidad</c:v>
                </c:pt>
              </c:strCache>
            </c:strRef>
          </c:cat>
          <c:val>
            <c:numRef>
              <c:f>Hoja1!$I$4:$L$4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0764193363435803"/>
          <c:y val="0.26036307951236859"/>
          <c:w val="0.39235806636564191"/>
          <c:h val="0.47434635270620001"/>
        </c:manualLayout>
      </c:layout>
      <c:overlay val="0"/>
      <c:txPr>
        <a:bodyPr/>
        <a:lstStyle/>
        <a:p>
          <a:pPr rtl="0">
            <a:defRPr sz="2000"/>
          </a:pPr>
          <a:endParaRPr lang="es-ES"/>
        </a:p>
      </c:txPr>
    </c:legend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2D123C-F8E4-49E0-915E-4F37BDD9501B}" type="datetimeFigureOut">
              <a:rPr lang="es-ES" smtClean="0"/>
              <a:t>12/07/2017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B7385E-6E73-4D03-8B1D-BF5D6402480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767283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F9FD4-E6F7-40ED-BA54-179179059739}" type="datetime1">
              <a:rPr lang="es-ES" smtClean="0"/>
              <a:t>12/07/2017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F3BD7-5498-40C8-9556-28D55E3D8982}" type="datetime1">
              <a:rPr lang="es-ES" smtClean="0"/>
              <a:t>12/07/2017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CFC74-AD83-483B-9F46-EB16C58F9E5E}" type="datetime1">
              <a:rPr lang="es-ES" smtClean="0"/>
              <a:t>12/07/2017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6E436-2E06-46F6-9D5B-9408A5D50E2E}" type="datetime1">
              <a:rPr lang="es-ES" smtClean="0"/>
              <a:t>12/07/2017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A20F7-8EDE-4355-9C23-8537B5C46432}" type="datetime1">
              <a:rPr lang="es-ES" smtClean="0"/>
              <a:t>12/07/2017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A5989-3CA8-4984-B636-65EA067A813C}" type="datetime1">
              <a:rPr lang="es-ES" smtClean="0"/>
              <a:t>12/07/2017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278FA-85CE-4692-B34B-FC718659ED9D}" type="datetime1">
              <a:rPr lang="es-ES" smtClean="0"/>
              <a:t>12/07/2017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223DA-DD12-487C-B124-FE543664020E}" type="datetime1">
              <a:rPr lang="es-ES" smtClean="0"/>
              <a:t>12/07/2017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22F0E-F6F7-4A27-8250-80BFD129C857}" type="datetime1">
              <a:rPr lang="es-ES" smtClean="0"/>
              <a:t>12/07/2017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0541D-F96A-43BE-96FB-9B0F02D48CD1}" type="datetime1">
              <a:rPr lang="es-ES" smtClean="0"/>
              <a:t>12/07/2017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36135-3A5A-4B7A-87B5-CF4FCFDCF2B1}" type="datetime1">
              <a:rPr lang="es-ES" smtClean="0"/>
              <a:t>12/07/2017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C941DE-99AF-492E-B4CF-C95D3DEA5411}" type="datetime1">
              <a:rPr lang="es-ES" smtClean="0"/>
              <a:t>12/07/2017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2141984"/>
            <a:ext cx="8229600" cy="1143000"/>
          </a:xfrm>
        </p:spPr>
        <p:txBody>
          <a:bodyPr>
            <a:normAutofit/>
          </a:bodyPr>
          <a:lstStyle/>
          <a:p>
            <a:r>
              <a:rPr lang="es-ES" sz="3200" u="sng" dirty="0" smtClean="0"/>
              <a:t>TRABAJO FIN DE GRADO</a:t>
            </a:r>
            <a:endParaRPr lang="es-ES" sz="3200" u="sng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3396133"/>
            <a:ext cx="8229600" cy="125700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6000" b="1" dirty="0" smtClean="0"/>
              <a:t>PRESENTACIÓN</a:t>
            </a:r>
            <a:endParaRPr lang="es-ES" sz="6000" b="1" dirty="0"/>
          </a:p>
        </p:txBody>
      </p:sp>
      <p:pic>
        <p:nvPicPr>
          <p:cNvPr id="4" name="Picture 4" descr="http://www.consultorspolitics.com/wp-content/uploads/2014/10/logo-upv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50"/>
                    </a14:imgEffect>
                    <a14:imgEffect>
                      <a14:saturation sat="17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2376264" cy="831005"/>
          </a:xfrm>
          <a:prstGeom prst="rect">
            <a:avLst/>
          </a:prstGeom>
          <a:solidFill>
            <a:schemeClr val="bg1"/>
          </a:solidFill>
          <a:ln w="50800">
            <a:solidFill>
              <a:schemeClr val="tx1"/>
            </a:solidFill>
          </a:ln>
          <a:effectLst>
            <a:outerShdw blurRad="190500" dist="228600" dir="5400000" algn="ctr" rotWithShape="0">
              <a:srgbClr val="000000">
                <a:alpha val="30000"/>
              </a:srgbClr>
            </a:outerShdw>
            <a:reflection blurRad="6350" stA="52000" endA="300" endPos="35000" dir="5400000" sy="-100000" algn="bl" rotWithShape="0"/>
          </a:effectLst>
        </p:spPr>
      </p:pic>
      <p:pic>
        <p:nvPicPr>
          <p:cNvPr id="5" name="Picture 2" descr="http://1.bp.blogspot.com/-iurxC1gxOrs/TpDZW8JjwkI/AAAAAAAAADA/HiMbyBWoIKk/s1600/etsid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6266"/>
                    </a14:imgEffect>
                    <a14:imgEffect>
                      <a14:saturation sat="28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1958" y="260648"/>
            <a:ext cx="3200522" cy="828774"/>
          </a:xfrm>
          <a:prstGeom prst="rect">
            <a:avLst/>
          </a:prstGeom>
          <a:solidFill>
            <a:schemeClr val="tx1"/>
          </a:solidFill>
          <a:ln w="50800">
            <a:solidFill>
              <a:schemeClr val="tx1"/>
            </a:solidFill>
          </a:ln>
          <a:effectLst>
            <a:outerShdw blurRad="190500" dist="228600" dir="5400000" algn="ctr">
              <a:srgbClr val="000000">
                <a:alpha val="30000"/>
              </a:srgbClr>
            </a:outerShdw>
            <a:reflection blurRad="6350" stA="50000" endA="300" endPos="5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569362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512" y="1988840"/>
            <a:ext cx="8784976" cy="2520280"/>
          </a:xfrm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>
            <a:normAutofit fontScale="90000"/>
          </a:bodyPr>
          <a:lstStyle/>
          <a:p>
            <a:r>
              <a:rPr lang="es-ES" sz="4900" b="1" cap="all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Elaboración de un plan de mantenimiento para planta de extrusión de plástico</a:t>
            </a:r>
            <a:r>
              <a:rPr lang="es-ES" sz="3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es-ES" sz="36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endParaRPr lang="es-ES" sz="3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026" name="Picture 2" descr="http://1.bp.blogspot.com/-iurxC1gxOrs/TpDZW8JjwkI/AAAAAAAAADA/HiMbyBWoIKk/s1600/etsi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6266"/>
                    </a14:imgEffect>
                    <a14:imgEffect>
                      <a14:saturation sat="28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1958" y="260648"/>
            <a:ext cx="3200522" cy="828774"/>
          </a:xfrm>
          <a:prstGeom prst="rect">
            <a:avLst/>
          </a:prstGeom>
          <a:solidFill>
            <a:schemeClr val="tx1"/>
          </a:solidFill>
          <a:ln w="50800">
            <a:solidFill>
              <a:schemeClr val="tx1"/>
            </a:solidFill>
          </a:ln>
          <a:effectLst>
            <a:outerShdw blurRad="190500" dist="228600" dir="5400000" algn="ctr">
              <a:srgbClr val="000000">
                <a:alpha val="30000"/>
              </a:srgbClr>
            </a:outerShdw>
            <a:reflection blurRad="6350" stA="50000" endA="300" endPos="55000" dir="5400000" sy="-100000" algn="bl" rotWithShape="0"/>
          </a:effectLst>
        </p:spPr>
      </p:pic>
      <p:pic>
        <p:nvPicPr>
          <p:cNvPr id="1028" name="Picture 4" descr="http://www.consultorspolitics.com/wp-content/uploads/2014/10/logo-upv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7250"/>
                    </a14:imgEffect>
                    <a14:imgEffect>
                      <a14:saturation sat="17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2376264" cy="831005"/>
          </a:xfrm>
          <a:prstGeom prst="rect">
            <a:avLst/>
          </a:prstGeom>
          <a:solidFill>
            <a:schemeClr val="bg1"/>
          </a:solidFill>
          <a:ln w="50800">
            <a:solidFill>
              <a:schemeClr val="tx1"/>
            </a:solidFill>
          </a:ln>
          <a:effectLst>
            <a:outerShdw blurRad="190500" dist="228600" dir="5400000" algn="ctr" rotWithShape="0">
              <a:srgbClr val="000000">
                <a:alpha val="30000"/>
              </a:srgbClr>
            </a:outerShdw>
            <a:reflection blurRad="6350" stA="52000" endA="300" endPos="35000" dir="5400000" sy="-100000" algn="bl" rotWithShape="0"/>
          </a:effectLst>
        </p:spPr>
      </p:pic>
      <p:sp>
        <p:nvSpPr>
          <p:cNvPr id="3" name="2 CuadroTexto"/>
          <p:cNvSpPr txBox="1"/>
          <p:nvPr/>
        </p:nvSpPr>
        <p:spPr>
          <a:xfrm>
            <a:off x="395536" y="5350245"/>
            <a:ext cx="51125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AUTOR:</a:t>
            </a:r>
            <a:r>
              <a:rPr lang="es-ES" dirty="0"/>
              <a:t> CARLOS COLLADO CLIMENT</a:t>
            </a:r>
          </a:p>
          <a:p>
            <a:r>
              <a:rPr lang="es-ES" b="1" dirty="0"/>
              <a:t>TUTORA:</a:t>
            </a:r>
            <a:r>
              <a:rPr lang="es-ES" dirty="0"/>
              <a:t> Mª PILAR MOLINA PALOMARES</a:t>
            </a:r>
          </a:p>
          <a:p>
            <a:r>
              <a:rPr lang="es-ES" b="1" dirty="0"/>
              <a:t>COTUTOR:</a:t>
            </a:r>
            <a:r>
              <a:rPr lang="es-ES" dirty="0"/>
              <a:t> JOSÉ ALFONSO ANTONINO DAVIU</a:t>
            </a:r>
          </a:p>
        </p:txBody>
      </p:sp>
      <p:sp>
        <p:nvSpPr>
          <p:cNvPr id="4" name="3 Rectángulo"/>
          <p:cNvSpPr/>
          <p:nvPr/>
        </p:nvSpPr>
        <p:spPr>
          <a:xfrm>
            <a:off x="899592" y="4221088"/>
            <a:ext cx="74168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s-ES" sz="2400" b="1" u="sng" dirty="0"/>
              <a:t>Grado en </a:t>
            </a:r>
            <a:r>
              <a:rPr lang="es-ES" sz="2400" b="1" u="sng" dirty="0" smtClean="0"/>
              <a:t>Ingeniería Electrónica </a:t>
            </a:r>
            <a:r>
              <a:rPr lang="es-ES" sz="2400" b="1" u="sng" dirty="0"/>
              <a:t>Industrial y </a:t>
            </a:r>
            <a:r>
              <a:rPr lang="es-ES" sz="2400" b="1" u="sng" dirty="0" smtClean="0"/>
              <a:t>Automática</a:t>
            </a:r>
            <a:endParaRPr lang="es-ES" sz="2400" b="1" u="sng" dirty="0"/>
          </a:p>
        </p:txBody>
      </p:sp>
      <p:sp>
        <p:nvSpPr>
          <p:cNvPr id="7" name="6 Rectángulo"/>
          <p:cNvSpPr/>
          <p:nvPr/>
        </p:nvSpPr>
        <p:spPr>
          <a:xfrm>
            <a:off x="6266105" y="5867980"/>
            <a:ext cx="20522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s-ES" b="1" dirty="0"/>
              <a:t>Valencia, Julio 2017</a:t>
            </a:r>
            <a:endParaRPr lang="es-ES" sz="1200" b="1" dirty="0"/>
          </a:p>
        </p:txBody>
      </p:sp>
    </p:spTree>
    <p:extLst>
      <p:ext uri="{BB962C8B-B14F-4D97-AF65-F5344CB8AC3E}">
        <p14:creationId xmlns:p14="http://schemas.microsoft.com/office/powerpoint/2010/main" val="4021070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/>
              <a:t>INTRODUCCIÓN</a:t>
            </a:r>
            <a:endParaRPr lang="es-ES" dirty="0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372" y="1600200"/>
            <a:ext cx="7967255" cy="4525963"/>
          </a:xfrm>
        </p:spPr>
      </p:pic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3</a:t>
            </a:fld>
            <a:endParaRPr lang="es-ES" dirty="0"/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260648"/>
            <a:ext cx="2280172" cy="1158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207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/>
            </a:r>
            <a:br>
              <a:rPr lang="es-ES" b="1" dirty="0" smtClean="0">
                <a:solidFill>
                  <a:schemeClr val="bg1"/>
                </a:solidFill>
              </a:rPr>
            </a:br>
            <a:r>
              <a:rPr lang="es-ES" b="1" dirty="0" smtClean="0"/>
              <a:t>JUSTIFICACIÓN</a:t>
            </a:r>
            <a:r>
              <a:rPr lang="es-ES" dirty="0"/>
              <a:t/>
            </a:r>
            <a:br>
              <a:rPr lang="es-ES" dirty="0"/>
            </a:b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s-ES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¿Cómo surgió la idea?</a:t>
            </a:r>
          </a:p>
          <a:p>
            <a:pPr marL="0" indent="0" algn="ctr">
              <a:buNone/>
            </a:pPr>
            <a:endParaRPr lang="es-ES" sz="28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>
              <a:buNone/>
            </a:pPr>
            <a:r>
              <a:rPr lang="es-ES" sz="3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Propuesta por la empresa </a:t>
            </a:r>
            <a:r>
              <a:rPr lang="es-ES" sz="30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Wingdings" pitchFamily="2" charset="2"/>
              </a:rPr>
              <a:t> </a:t>
            </a:r>
            <a:r>
              <a:rPr lang="es-ES" sz="3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Actual puesto de trabajo</a:t>
            </a:r>
          </a:p>
          <a:p>
            <a:pPr marL="0" indent="0" algn="ctr">
              <a:buNone/>
            </a:pPr>
            <a:endParaRPr lang="es-ES" sz="28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>
              <a:buNone/>
            </a:pPr>
            <a:r>
              <a:rPr lang="es-ES" sz="3500" b="1" dirty="0" smtClean="0">
                <a:solidFill>
                  <a:srgbClr val="FF0000"/>
                </a:solidFill>
              </a:rPr>
              <a:t>Motivación:</a:t>
            </a:r>
          </a:p>
          <a:p>
            <a:pPr>
              <a:buFont typeface="Wingdings" pitchFamily="2" charset="2"/>
              <a:buChar char="v"/>
            </a:pPr>
            <a:r>
              <a:rPr lang="es-ES" sz="2800" b="1" dirty="0" smtClean="0"/>
              <a:t>Involucración con la empresa</a:t>
            </a:r>
          </a:p>
          <a:p>
            <a:pPr>
              <a:buFont typeface="Wingdings" pitchFamily="2" charset="2"/>
              <a:buChar char="v"/>
            </a:pPr>
            <a:r>
              <a:rPr lang="es-ES" sz="2800" b="1" dirty="0" smtClean="0"/>
              <a:t>Competencias plan de estudios </a:t>
            </a:r>
            <a:r>
              <a:rPr lang="es-ES" sz="2800" b="1" dirty="0" smtClean="0">
                <a:sym typeface="Wingdings" pitchFamily="2" charset="2"/>
              </a:rPr>
              <a:t></a:t>
            </a:r>
            <a:r>
              <a:rPr lang="es-ES" sz="2800" b="1" dirty="0" smtClean="0"/>
              <a:t>(Máster Ing. MNTO)</a:t>
            </a:r>
          </a:p>
          <a:p>
            <a:pPr>
              <a:buFont typeface="Wingdings" pitchFamily="2" charset="2"/>
              <a:buChar char="v"/>
            </a:pPr>
            <a:r>
              <a:rPr lang="es-ES" sz="2800" b="1" dirty="0" smtClean="0"/>
              <a:t>Estudio de la maquinaria</a:t>
            </a:r>
          </a:p>
          <a:p>
            <a:pPr>
              <a:buFont typeface="Wingdings" pitchFamily="2" charset="2"/>
              <a:buChar char="v"/>
            </a:pPr>
            <a:r>
              <a:rPr lang="es-ES" sz="2800" b="1" dirty="0" smtClean="0"/>
              <a:t>Aportación de contenido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4</a:t>
            </a:fld>
            <a:endParaRPr lang="es-ES" dirty="0"/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260648"/>
            <a:ext cx="2280172" cy="1158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478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11560" y="188640"/>
            <a:ext cx="7772400" cy="1470025"/>
          </a:xfrm>
        </p:spPr>
        <p:txBody>
          <a:bodyPr/>
          <a:lstStyle/>
          <a:p>
            <a:r>
              <a:rPr lang="es-ES" b="1" dirty="0" smtClean="0"/>
              <a:t>OBJETIVOS</a:t>
            </a:r>
            <a:endParaRPr lang="es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11560" y="1556792"/>
            <a:ext cx="8064896" cy="5256584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s-ES" b="1" dirty="0" smtClean="0">
                <a:solidFill>
                  <a:srgbClr val="FF0000"/>
                </a:solidFill>
              </a:rPr>
              <a:t>Implantación sistema de mejora para la gestión del mantenimiento de la maquinaria</a:t>
            </a:r>
          </a:p>
          <a:p>
            <a:pPr>
              <a:spcBef>
                <a:spcPts val="0"/>
              </a:spcBef>
            </a:pPr>
            <a:endParaRPr lang="es-ES" dirty="0" smtClean="0">
              <a:solidFill>
                <a:schemeClr val="tx1"/>
              </a:solidFill>
            </a:endParaRPr>
          </a:p>
          <a:p>
            <a:pPr marL="457200" indent="-457200" algn="l">
              <a:spcBef>
                <a:spcPts val="0"/>
              </a:spcBef>
              <a:buFont typeface="Wingdings" pitchFamily="2" charset="2"/>
              <a:buChar char="q"/>
            </a:pPr>
            <a:r>
              <a:rPr lang="es-ES" dirty="0" smtClean="0">
                <a:solidFill>
                  <a:schemeClr val="tx1"/>
                </a:solidFill>
              </a:rPr>
              <a:t>Identificación de equipo </a:t>
            </a:r>
            <a:r>
              <a:rPr lang="es-ES" dirty="0" smtClean="0">
                <a:solidFill>
                  <a:schemeClr val="tx1"/>
                </a:solidFill>
                <a:sym typeface="Wingdings" pitchFamily="2" charset="2"/>
              </a:rPr>
              <a:t> Codificación</a:t>
            </a:r>
          </a:p>
          <a:p>
            <a:pPr marL="457200" indent="-457200" algn="l">
              <a:spcBef>
                <a:spcPts val="0"/>
              </a:spcBef>
              <a:buFont typeface="Wingdings" pitchFamily="2" charset="2"/>
              <a:buChar char="q"/>
            </a:pPr>
            <a:r>
              <a:rPr lang="es-ES" dirty="0" smtClean="0">
                <a:solidFill>
                  <a:schemeClr val="tx1"/>
                </a:solidFill>
                <a:sym typeface="Wingdings" pitchFamily="2" charset="2"/>
              </a:rPr>
              <a:t>Organización</a:t>
            </a:r>
          </a:p>
          <a:p>
            <a:pPr marL="457200" indent="-457200" algn="l">
              <a:spcBef>
                <a:spcPts val="0"/>
              </a:spcBef>
              <a:buFont typeface="Wingdings" pitchFamily="2" charset="2"/>
              <a:buChar char="q"/>
            </a:pPr>
            <a:r>
              <a:rPr lang="es-ES" dirty="0">
                <a:solidFill>
                  <a:schemeClr val="tx1"/>
                </a:solidFill>
                <a:sym typeface="Wingdings" pitchFamily="2" charset="2"/>
              </a:rPr>
              <a:t>Control de </a:t>
            </a:r>
            <a:r>
              <a:rPr lang="es-ES" dirty="0" smtClean="0">
                <a:solidFill>
                  <a:schemeClr val="tx1"/>
                </a:solidFill>
                <a:sym typeface="Wingdings" pitchFamily="2" charset="2"/>
              </a:rPr>
              <a:t>stock de repuestos</a:t>
            </a:r>
          </a:p>
          <a:p>
            <a:pPr marL="457200" indent="-457200" algn="l">
              <a:spcBef>
                <a:spcPts val="0"/>
              </a:spcBef>
              <a:buFont typeface="Wingdings" pitchFamily="2" charset="2"/>
              <a:buChar char="q"/>
            </a:pPr>
            <a:r>
              <a:rPr lang="es-ES" dirty="0" smtClean="0">
                <a:solidFill>
                  <a:schemeClr val="tx1"/>
                </a:solidFill>
                <a:sym typeface="Wingdings" pitchFamily="2" charset="2"/>
              </a:rPr>
              <a:t>Establecer rutinas  </a:t>
            </a:r>
            <a:r>
              <a:rPr lang="es-ES" b="1" dirty="0" smtClean="0">
                <a:solidFill>
                  <a:schemeClr val="tx1"/>
                </a:solidFill>
                <a:sym typeface="Wingdings" pitchFamily="2" charset="2"/>
              </a:rPr>
              <a:t>MNTO. PREVENTIVO</a:t>
            </a:r>
          </a:p>
          <a:p>
            <a:pPr marL="457200" indent="-457200" algn="l">
              <a:spcBef>
                <a:spcPts val="0"/>
              </a:spcBef>
              <a:buFont typeface="Wingdings" pitchFamily="2" charset="2"/>
              <a:buChar char="q"/>
            </a:pPr>
            <a:r>
              <a:rPr lang="es-ES" dirty="0" smtClean="0">
                <a:solidFill>
                  <a:schemeClr val="tx1"/>
                </a:solidFill>
                <a:sym typeface="Wingdings" pitchFamily="2" charset="2"/>
              </a:rPr>
              <a:t>Bases de datos  análisis de indicadores de gestión de mantenimiento</a:t>
            </a:r>
          </a:p>
          <a:p>
            <a:pPr algn="l">
              <a:spcBef>
                <a:spcPts val="0"/>
              </a:spcBef>
            </a:pP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5</a:t>
            </a:fld>
            <a:endParaRPr lang="es-ES" dirty="0"/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260648"/>
            <a:ext cx="2280172" cy="1158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892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2576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ES" b="1" dirty="0" smtClean="0"/>
              <a:t/>
            </a:r>
            <a:br>
              <a:rPr lang="es-ES" b="1" dirty="0" smtClean="0"/>
            </a:br>
            <a:r>
              <a:rPr lang="es-ES" b="1" dirty="0" smtClean="0"/>
              <a:t>DESARROLLO</a:t>
            </a:r>
            <a:r>
              <a:rPr lang="es-ES" dirty="0"/>
              <a:t/>
            </a:r>
            <a:br>
              <a:rPr lang="es-ES" dirty="0"/>
            </a:br>
            <a:endParaRPr lang="es-ES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43608" y="1412777"/>
            <a:ext cx="6995120" cy="648072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s-ES" b="1" dirty="0" smtClean="0"/>
              <a:t>1) Identificación del equipo </a:t>
            </a:r>
            <a:r>
              <a:rPr lang="es-ES" dirty="0" smtClean="0">
                <a:sym typeface="Wingdings" pitchFamily="2" charset="2"/>
              </a:rPr>
              <a:t> </a:t>
            </a:r>
            <a:r>
              <a:rPr lang="es-ES" b="1" dirty="0" smtClean="0">
                <a:solidFill>
                  <a:srgbClr val="FF0000"/>
                </a:solidFill>
                <a:sym typeface="Wingdings" pitchFamily="2" charset="2"/>
              </a:rPr>
              <a:t>Codificación</a:t>
            </a:r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04864"/>
            <a:ext cx="9144000" cy="4422642"/>
          </a:xfrm>
          <a:prstGeom prst="rect">
            <a:avLst/>
          </a:prstGeom>
        </p:spPr>
      </p:pic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6</a:t>
            </a:fld>
            <a:endParaRPr lang="es-ES"/>
          </a:p>
        </p:txBody>
      </p:sp>
      <p:pic>
        <p:nvPicPr>
          <p:cNvPr id="8" name="7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260648"/>
            <a:ext cx="2280172" cy="1158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118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8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80937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2576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ES" b="1" dirty="0" smtClean="0"/>
              <a:t/>
            </a:r>
            <a:br>
              <a:rPr lang="es-ES" b="1" dirty="0" smtClean="0"/>
            </a:br>
            <a:r>
              <a:rPr lang="es-ES" b="1" dirty="0" smtClean="0"/>
              <a:t>DESARROLLO</a:t>
            </a:r>
            <a:r>
              <a:rPr lang="es-ES" dirty="0"/>
              <a:t/>
            </a:r>
            <a:br>
              <a:rPr lang="es-ES" dirty="0"/>
            </a:br>
            <a:endParaRPr lang="es-ES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55577" y="1412777"/>
            <a:ext cx="7283151" cy="6480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b="1" dirty="0" smtClean="0"/>
              <a:t>2) </a:t>
            </a:r>
            <a:r>
              <a:rPr lang="es-ES" b="1" dirty="0" smtClean="0">
                <a:solidFill>
                  <a:srgbClr val="FF0000"/>
                </a:solidFill>
              </a:rPr>
              <a:t>Organización</a:t>
            </a:r>
            <a:endParaRPr lang="es-ES" b="1" dirty="0" smtClean="0">
              <a:solidFill>
                <a:srgbClr val="FF0000"/>
              </a:solidFill>
              <a:sym typeface="Wingdings" pitchFamily="2" charset="2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755576" y="2132856"/>
            <a:ext cx="8208912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smtClean="0"/>
              <a:t>Documentación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es-ES" sz="2800" dirty="0" smtClean="0"/>
              <a:t>Manuales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es-ES" sz="2800" dirty="0" err="1" smtClean="0"/>
              <a:t>Datasheets</a:t>
            </a:r>
            <a:endParaRPr lang="es-ES" sz="2800" dirty="0" smtClean="0"/>
          </a:p>
          <a:p>
            <a:pPr marL="457200" indent="-457200">
              <a:buFont typeface="Wingdings" pitchFamily="2" charset="2"/>
              <a:buChar char="§"/>
            </a:pPr>
            <a:r>
              <a:rPr lang="es-ES" sz="2800" dirty="0" smtClean="0"/>
              <a:t>Esquemas eléctricos</a:t>
            </a:r>
          </a:p>
          <a:p>
            <a:endParaRPr lang="es-ES" sz="2800" dirty="0"/>
          </a:p>
          <a:p>
            <a:pPr marL="457200" indent="-457200">
              <a:buFontTx/>
              <a:buChar char="-"/>
            </a:pPr>
            <a:endParaRPr lang="es-ES" sz="2800" dirty="0" smtClean="0"/>
          </a:p>
          <a:p>
            <a:pPr marL="457200" indent="-457200">
              <a:buFontTx/>
              <a:buChar char="-"/>
            </a:pPr>
            <a:endParaRPr lang="es-ES" sz="2800" dirty="0"/>
          </a:p>
          <a:p>
            <a:r>
              <a:rPr lang="es-ES" sz="2800" b="1" dirty="0" smtClean="0"/>
              <a:t>Taller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es-ES" sz="2800" dirty="0" smtClean="0"/>
              <a:t>Sistema de gavetas / codificación </a:t>
            </a:r>
            <a:r>
              <a:rPr lang="es-ES" sz="2800" dirty="0" smtClean="0">
                <a:sym typeface="Wingdings" pitchFamily="2" charset="2"/>
              </a:rPr>
              <a:t> </a:t>
            </a:r>
            <a:r>
              <a:rPr lang="es-ES" sz="2800" b="1" dirty="0">
                <a:solidFill>
                  <a:srgbClr val="0070C0"/>
                </a:solidFill>
                <a:sym typeface="Wingdings" pitchFamily="2" charset="2"/>
              </a:rPr>
              <a:t>L</a:t>
            </a:r>
            <a:r>
              <a:rPr lang="es-ES" sz="2800" b="1" dirty="0" smtClean="0">
                <a:solidFill>
                  <a:srgbClr val="0070C0"/>
                </a:solidFill>
                <a:sym typeface="Wingdings" pitchFamily="2" charset="2"/>
              </a:rPr>
              <a:t>ocalización</a:t>
            </a:r>
            <a:endParaRPr lang="es-ES" sz="2800" b="1" dirty="0" smtClean="0">
              <a:solidFill>
                <a:srgbClr val="0070C0"/>
              </a:solidFill>
            </a:endParaRPr>
          </a:p>
          <a:p>
            <a:endParaRPr lang="es-ES" sz="2800" dirty="0"/>
          </a:p>
          <a:p>
            <a:r>
              <a:rPr lang="es-ES" dirty="0" smtClean="0"/>
              <a:t> </a:t>
            </a:r>
            <a:endParaRPr lang="es-ES" dirty="0"/>
          </a:p>
        </p:txBody>
      </p:sp>
      <p:pic>
        <p:nvPicPr>
          <p:cNvPr id="7" name="6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984" y="2132856"/>
            <a:ext cx="4377504" cy="3241358"/>
          </a:xfrm>
          <a:prstGeom prst="rect">
            <a:avLst/>
          </a:prstGeom>
        </p:spPr>
      </p:pic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8</a:t>
            </a:fld>
            <a:endParaRPr lang="es-ES"/>
          </a:p>
        </p:txBody>
      </p:sp>
      <p:pic>
        <p:nvPicPr>
          <p:cNvPr id="8" name="7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260648"/>
            <a:ext cx="2280172" cy="1158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53433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11560" y="188640"/>
            <a:ext cx="7772400" cy="1470025"/>
          </a:xfrm>
        </p:spPr>
        <p:txBody>
          <a:bodyPr/>
          <a:lstStyle/>
          <a:p>
            <a:r>
              <a:rPr lang="es-ES" b="1" dirty="0" smtClean="0"/>
              <a:t>DESARROLLO</a:t>
            </a:r>
            <a:endParaRPr lang="es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11560" y="1556792"/>
            <a:ext cx="8064896" cy="5256584"/>
          </a:xfrm>
        </p:spPr>
        <p:txBody>
          <a:bodyPr>
            <a:normAutofit fontScale="92500" lnSpcReduction="10000"/>
          </a:bodyPr>
          <a:lstStyle/>
          <a:p>
            <a:pPr algn="l">
              <a:spcBef>
                <a:spcPts val="0"/>
              </a:spcBef>
            </a:pPr>
            <a:r>
              <a:rPr lang="es-ES" b="1" dirty="0" smtClean="0">
                <a:solidFill>
                  <a:schemeClr val="tx1"/>
                </a:solidFill>
              </a:rPr>
              <a:t>3) Seguimiento de </a:t>
            </a:r>
            <a:r>
              <a:rPr lang="es-ES" b="1" dirty="0" smtClean="0">
                <a:solidFill>
                  <a:srgbClr val="FF0000"/>
                </a:solidFill>
              </a:rPr>
              <a:t>partes de trabajo </a:t>
            </a:r>
            <a:r>
              <a:rPr lang="es-ES" b="1" dirty="0" smtClean="0">
                <a:solidFill>
                  <a:schemeClr val="tx1"/>
                </a:solidFill>
              </a:rPr>
              <a:t>y hojas tipo </a:t>
            </a:r>
            <a:r>
              <a:rPr lang="es-ES" b="1" dirty="0" err="1" smtClean="0">
                <a:solidFill>
                  <a:srgbClr val="FF0000"/>
                </a:solidFill>
              </a:rPr>
              <a:t>check</a:t>
            </a:r>
            <a:r>
              <a:rPr lang="es-ES" b="1" dirty="0" smtClean="0">
                <a:solidFill>
                  <a:srgbClr val="FF0000"/>
                </a:solidFill>
              </a:rPr>
              <a:t> </a:t>
            </a:r>
            <a:r>
              <a:rPr lang="es-ES" b="1" dirty="0" err="1" smtClean="0">
                <a:solidFill>
                  <a:srgbClr val="FF0000"/>
                </a:solidFill>
              </a:rPr>
              <a:t>list</a:t>
            </a:r>
            <a:r>
              <a:rPr lang="es-ES" b="1" dirty="0" smtClean="0">
                <a:solidFill>
                  <a:srgbClr val="FF0000"/>
                </a:solidFill>
              </a:rPr>
              <a:t>.</a:t>
            </a:r>
          </a:p>
          <a:p>
            <a:pPr algn="l">
              <a:spcBef>
                <a:spcPts val="0"/>
              </a:spcBef>
            </a:pPr>
            <a:endParaRPr lang="es-ES" b="1" dirty="0">
              <a:solidFill>
                <a:srgbClr val="FF0000"/>
              </a:solidFill>
            </a:endParaRPr>
          </a:p>
          <a:p>
            <a:pPr algn="l">
              <a:spcBef>
                <a:spcPts val="0"/>
              </a:spcBef>
            </a:pPr>
            <a:r>
              <a:rPr lang="es-ES" b="1" dirty="0" smtClean="0">
                <a:solidFill>
                  <a:schemeClr val="tx1"/>
                </a:solidFill>
              </a:rPr>
              <a:t>Partes </a:t>
            </a:r>
            <a:r>
              <a:rPr lang="es-ES" b="1" dirty="0">
                <a:solidFill>
                  <a:schemeClr val="tx1"/>
                </a:solidFill>
              </a:rPr>
              <a:t>de </a:t>
            </a:r>
            <a:r>
              <a:rPr lang="es-ES" b="1" dirty="0" smtClean="0">
                <a:solidFill>
                  <a:schemeClr val="tx1"/>
                </a:solidFill>
              </a:rPr>
              <a:t>trabajo </a:t>
            </a:r>
            <a:r>
              <a:rPr lang="es-ES" b="1" dirty="0" smtClean="0">
                <a:solidFill>
                  <a:schemeClr val="tx1"/>
                </a:solidFill>
                <a:sym typeface="Wingdings" pitchFamily="2" charset="2"/>
              </a:rPr>
              <a:t> Base de datos:</a:t>
            </a:r>
          </a:p>
          <a:p>
            <a:pPr algn="l">
              <a:spcBef>
                <a:spcPts val="0"/>
              </a:spcBef>
            </a:pPr>
            <a:endParaRPr lang="es-ES" b="1" dirty="0" smtClean="0">
              <a:solidFill>
                <a:schemeClr val="tx1"/>
              </a:solidFill>
              <a:sym typeface="Wingdings" pitchFamily="2" charset="2"/>
            </a:endParaRPr>
          </a:p>
          <a:p>
            <a:pPr marL="457200" indent="-457200" algn="l">
              <a:spcBef>
                <a:spcPts val="0"/>
              </a:spcBef>
              <a:buFont typeface="Arial" pitchFamily="34" charset="0"/>
              <a:buChar char="•"/>
            </a:pPr>
            <a:r>
              <a:rPr lang="es-ES" dirty="0" smtClean="0">
                <a:solidFill>
                  <a:schemeClr val="tx1"/>
                </a:solidFill>
                <a:sym typeface="Wingdings" pitchFamily="2" charset="2"/>
              </a:rPr>
              <a:t>Constancia: Intervenciones, operario, tipo de falla, etc.</a:t>
            </a:r>
          </a:p>
          <a:p>
            <a:pPr marL="457200" indent="-457200" algn="l">
              <a:spcBef>
                <a:spcPts val="0"/>
              </a:spcBef>
              <a:buFont typeface="Arial" pitchFamily="34" charset="0"/>
              <a:buChar char="•"/>
            </a:pPr>
            <a:r>
              <a:rPr lang="es-ES" dirty="0" smtClean="0">
                <a:solidFill>
                  <a:schemeClr val="tx1"/>
                </a:solidFill>
                <a:sym typeface="Wingdings" pitchFamily="2" charset="2"/>
              </a:rPr>
              <a:t>Control de stock de repuestos</a:t>
            </a:r>
          </a:p>
          <a:p>
            <a:pPr marL="457200" indent="-457200" algn="l">
              <a:spcBef>
                <a:spcPts val="0"/>
              </a:spcBef>
              <a:buFont typeface="Arial" pitchFamily="34" charset="0"/>
              <a:buChar char="•"/>
            </a:pPr>
            <a:r>
              <a:rPr lang="es-ES" dirty="0" smtClean="0">
                <a:solidFill>
                  <a:schemeClr val="tx1"/>
                </a:solidFill>
                <a:sym typeface="Wingdings" pitchFamily="2" charset="2"/>
              </a:rPr>
              <a:t>Datos: </a:t>
            </a:r>
            <a:r>
              <a:rPr lang="es-ES" b="1" dirty="0" smtClean="0">
                <a:solidFill>
                  <a:srgbClr val="0070C0"/>
                </a:solidFill>
                <a:sym typeface="Wingdings" pitchFamily="2" charset="2"/>
              </a:rPr>
              <a:t>Análisis de la gestión de mantenimiento</a:t>
            </a:r>
          </a:p>
          <a:p>
            <a:pPr marL="457200" indent="-457200" algn="l">
              <a:spcBef>
                <a:spcPts val="0"/>
              </a:spcBef>
              <a:buFont typeface="Arial" pitchFamily="34" charset="0"/>
              <a:buChar char="•"/>
            </a:pPr>
            <a:endParaRPr lang="es-ES" b="1" dirty="0" smtClean="0">
              <a:solidFill>
                <a:srgbClr val="0070C0"/>
              </a:solidFill>
              <a:sym typeface="Wingdings" pitchFamily="2" charset="2"/>
            </a:endParaRPr>
          </a:p>
          <a:p>
            <a:pPr>
              <a:spcBef>
                <a:spcPts val="0"/>
              </a:spcBef>
            </a:pPr>
            <a:r>
              <a:rPr lang="es-ES" dirty="0" smtClean="0">
                <a:solidFill>
                  <a:schemeClr val="tx1"/>
                </a:solidFill>
                <a:sym typeface="Wingdings" pitchFamily="2" charset="2"/>
              </a:rPr>
              <a:t>[Disponibilidad – Fiabilidad – </a:t>
            </a:r>
            <a:r>
              <a:rPr lang="es-ES" dirty="0" err="1" smtClean="0">
                <a:solidFill>
                  <a:schemeClr val="tx1"/>
                </a:solidFill>
                <a:sym typeface="Wingdings" pitchFamily="2" charset="2"/>
              </a:rPr>
              <a:t>Mantenibilidad</a:t>
            </a:r>
            <a:r>
              <a:rPr lang="es-ES" dirty="0" smtClean="0">
                <a:solidFill>
                  <a:schemeClr val="tx1"/>
                </a:solidFill>
                <a:sym typeface="Wingdings" pitchFamily="2" charset="2"/>
              </a:rPr>
              <a:t>]</a:t>
            </a:r>
            <a:endParaRPr lang="es-ES" dirty="0" smtClean="0">
              <a:solidFill>
                <a:schemeClr val="tx1"/>
              </a:solidFill>
            </a:endParaRPr>
          </a:p>
          <a:p>
            <a:pPr algn="l">
              <a:spcBef>
                <a:spcPts val="0"/>
              </a:spcBef>
            </a:pPr>
            <a:r>
              <a:rPr lang="es-ES" b="1" dirty="0">
                <a:solidFill>
                  <a:schemeClr val="tx1"/>
                </a:solidFill>
              </a:rPr>
              <a:t>	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9</a:t>
            </a:fld>
            <a:endParaRPr lang="es-ES"/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260648"/>
            <a:ext cx="2280172" cy="1158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557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11560" y="188640"/>
            <a:ext cx="7772400" cy="1470025"/>
          </a:xfrm>
        </p:spPr>
        <p:txBody>
          <a:bodyPr/>
          <a:lstStyle/>
          <a:p>
            <a:r>
              <a:rPr lang="es-ES" b="1" dirty="0" smtClean="0"/>
              <a:t>DESARROLLO</a:t>
            </a:r>
            <a:endParaRPr lang="es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11560" y="1556792"/>
            <a:ext cx="8064896" cy="5256584"/>
          </a:xfrm>
        </p:spPr>
        <p:txBody>
          <a:bodyPr>
            <a:normAutofit fontScale="85000" lnSpcReduction="20000"/>
          </a:bodyPr>
          <a:lstStyle/>
          <a:p>
            <a:pPr algn="l">
              <a:spcBef>
                <a:spcPts val="0"/>
              </a:spcBef>
            </a:pPr>
            <a:r>
              <a:rPr lang="es-ES" b="1" dirty="0">
                <a:solidFill>
                  <a:schemeClr val="tx1"/>
                </a:solidFill>
              </a:rPr>
              <a:t>4</a:t>
            </a:r>
            <a:r>
              <a:rPr lang="es-ES" b="1" dirty="0" smtClean="0">
                <a:solidFill>
                  <a:schemeClr val="tx1"/>
                </a:solidFill>
              </a:rPr>
              <a:t>) </a:t>
            </a:r>
            <a:r>
              <a:rPr lang="es-ES" b="1" dirty="0" smtClean="0">
                <a:solidFill>
                  <a:schemeClr val="tx1"/>
                </a:solidFill>
              </a:rPr>
              <a:t>Diseño e implantación de planes individuales para </a:t>
            </a:r>
            <a:r>
              <a:rPr lang="es-ES" b="1" dirty="0" smtClean="0">
                <a:solidFill>
                  <a:srgbClr val="FF0000"/>
                </a:solidFill>
              </a:rPr>
              <a:t>mantenimiento preventivo.</a:t>
            </a:r>
          </a:p>
          <a:p>
            <a:pPr algn="l">
              <a:spcBef>
                <a:spcPts val="0"/>
              </a:spcBef>
            </a:pPr>
            <a:endParaRPr lang="es-ES" b="1" dirty="0" smtClean="0">
              <a:solidFill>
                <a:srgbClr val="FF0000"/>
              </a:solidFill>
            </a:endParaRPr>
          </a:p>
          <a:p>
            <a:pPr algn="l">
              <a:spcBef>
                <a:spcPts val="0"/>
              </a:spcBef>
            </a:pPr>
            <a:endParaRPr lang="es-ES" b="1" dirty="0" smtClean="0">
              <a:solidFill>
                <a:schemeClr val="tx1"/>
              </a:solidFill>
            </a:endParaRPr>
          </a:p>
          <a:p>
            <a:pPr algn="l">
              <a:spcBef>
                <a:spcPts val="0"/>
              </a:spcBef>
            </a:pPr>
            <a:r>
              <a:rPr lang="es-ES" b="1" u="sng" dirty="0" smtClean="0">
                <a:solidFill>
                  <a:schemeClr val="tx1"/>
                </a:solidFill>
              </a:rPr>
              <a:t>PLANIFICACIÓN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smtClean="0">
                <a:solidFill>
                  <a:schemeClr val="tx1"/>
                </a:solidFill>
                <a:sym typeface="Wingdings" pitchFamily="2" charset="2"/>
              </a:rPr>
              <a:t> </a:t>
            </a:r>
            <a:r>
              <a:rPr lang="es-ES" dirty="0" smtClean="0">
                <a:solidFill>
                  <a:schemeClr val="tx1"/>
                </a:solidFill>
              </a:rPr>
              <a:t>Tareas rutinarias</a:t>
            </a:r>
          </a:p>
          <a:p>
            <a:pPr algn="l">
              <a:spcBef>
                <a:spcPts val="0"/>
              </a:spcBef>
            </a:pPr>
            <a:endParaRPr lang="es-ES" b="1" dirty="0" smtClean="0">
              <a:solidFill>
                <a:srgbClr val="FF0000"/>
              </a:solidFill>
            </a:endParaRPr>
          </a:p>
          <a:p>
            <a:pPr algn="l">
              <a:spcBef>
                <a:spcPts val="0"/>
              </a:spcBef>
            </a:pPr>
            <a:endParaRPr lang="es-ES" b="1" dirty="0" smtClean="0">
              <a:solidFill>
                <a:srgbClr val="FF0000"/>
              </a:solidFill>
            </a:endParaRPr>
          </a:p>
          <a:p>
            <a:pPr algn="l">
              <a:spcBef>
                <a:spcPts val="0"/>
              </a:spcBef>
            </a:pPr>
            <a:r>
              <a:rPr lang="es-ES" b="1" u="sng" dirty="0" smtClean="0">
                <a:solidFill>
                  <a:schemeClr val="tx1"/>
                </a:solidFill>
              </a:rPr>
              <a:t>DISEÑO</a:t>
            </a:r>
          </a:p>
          <a:p>
            <a:pPr algn="l">
              <a:spcBef>
                <a:spcPts val="0"/>
              </a:spcBef>
            </a:pPr>
            <a:endParaRPr lang="es-ES" b="1" dirty="0" smtClean="0">
              <a:solidFill>
                <a:schemeClr val="tx1"/>
              </a:solidFill>
            </a:endParaRPr>
          </a:p>
          <a:p>
            <a:pPr marL="457200" indent="-457200" algn="l">
              <a:spcBef>
                <a:spcPts val="0"/>
              </a:spcBef>
              <a:buFont typeface="Wingdings" pitchFamily="2" charset="2"/>
              <a:buChar char="§"/>
            </a:pPr>
            <a:r>
              <a:rPr lang="es-ES" dirty="0" smtClean="0">
                <a:solidFill>
                  <a:schemeClr val="tx1"/>
                </a:solidFill>
              </a:rPr>
              <a:t>Manuales de fabricantes </a:t>
            </a:r>
          </a:p>
          <a:p>
            <a:pPr marL="457200" indent="-457200" algn="l">
              <a:spcBef>
                <a:spcPts val="0"/>
              </a:spcBef>
              <a:buFont typeface="Wingdings" pitchFamily="2" charset="2"/>
              <a:buChar char="§"/>
            </a:pPr>
            <a:r>
              <a:rPr lang="es-ES" dirty="0" smtClean="0">
                <a:solidFill>
                  <a:schemeClr val="tx1"/>
                </a:solidFill>
              </a:rPr>
              <a:t>Observación del funcionamiento</a:t>
            </a:r>
          </a:p>
          <a:p>
            <a:pPr marL="457200" indent="-457200" algn="l">
              <a:spcBef>
                <a:spcPts val="0"/>
              </a:spcBef>
              <a:buFont typeface="Wingdings" pitchFamily="2" charset="2"/>
              <a:buChar char="§"/>
            </a:pPr>
            <a:r>
              <a:rPr lang="es-ES" dirty="0" smtClean="0">
                <a:solidFill>
                  <a:schemeClr val="tx1"/>
                </a:solidFill>
              </a:rPr>
              <a:t>Estudio de intervenciones correctivas</a:t>
            </a:r>
            <a:r>
              <a:rPr lang="es-ES" dirty="0" smtClean="0">
                <a:solidFill>
                  <a:schemeClr val="tx1"/>
                </a:solidFill>
                <a:sym typeface="Wingdings" pitchFamily="2" charset="2"/>
              </a:rPr>
              <a:t> Partes de trabajo</a:t>
            </a:r>
            <a:endParaRPr lang="es-ES" dirty="0" smtClean="0">
              <a:solidFill>
                <a:schemeClr val="tx1"/>
              </a:solidFill>
            </a:endParaRPr>
          </a:p>
          <a:p>
            <a:pPr algn="l"/>
            <a:r>
              <a:rPr lang="es-ES" b="1" dirty="0"/>
              <a:t>	</a:t>
            </a:r>
            <a:endParaRPr lang="es-ES" dirty="0"/>
          </a:p>
          <a:p>
            <a:pPr algn="l">
              <a:spcBef>
                <a:spcPts val="0"/>
              </a:spcBef>
            </a:pPr>
            <a:endParaRPr lang="es-ES" b="1" dirty="0" smtClean="0">
              <a:solidFill>
                <a:schemeClr val="tx1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10</a:t>
            </a:fld>
            <a:endParaRPr lang="es-ES"/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260648"/>
            <a:ext cx="2280172" cy="1158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27346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11560" y="188640"/>
            <a:ext cx="7772400" cy="1470025"/>
          </a:xfrm>
        </p:spPr>
        <p:txBody>
          <a:bodyPr>
            <a:normAutofit/>
          </a:bodyPr>
          <a:lstStyle/>
          <a:p>
            <a:r>
              <a:rPr lang="es-ES" sz="3200" b="1" dirty="0" smtClean="0"/>
              <a:t>PLAN DE MANTENIMIENTO PREVENTIVO</a:t>
            </a:r>
            <a:endParaRPr lang="es-ES" sz="3200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3547" y="1340768"/>
            <a:ext cx="8064896" cy="606515"/>
          </a:xfrm>
        </p:spPr>
        <p:txBody>
          <a:bodyPr>
            <a:normAutofit/>
          </a:bodyPr>
          <a:lstStyle/>
          <a:p>
            <a:pPr algn="l"/>
            <a:r>
              <a:rPr lang="es-ES" sz="2600" b="1" dirty="0" smtClean="0">
                <a:solidFill>
                  <a:srgbClr val="0070C0"/>
                </a:solidFill>
              </a:rPr>
              <a:t>Ejemplo: </a:t>
            </a:r>
            <a:r>
              <a:rPr lang="es-ES" sz="2600" dirty="0" smtClean="0">
                <a:solidFill>
                  <a:schemeClr val="tx1"/>
                </a:solidFill>
              </a:rPr>
              <a:t>Confeccionadora de rollos de bolsas</a:t>
            </a:r>
            <a:r>
              <a:rPr lang="es-ES" sz="2600" b="1" dirty="0"/>
              <a:t>	</a:t>
            </a:r>
            <a:endParaRPr lang="es-ES" sz="2600" dirty="0"/>
          </a:p>
          <a:p>
            <a:pPr>
              <a:spcBef>
                <a:spcPts val="0"/>
              </a:spcBef>
            </a:pPr>
            <a:endParaRPr lang="es-ES" b="1" dirty="0" smtClean="0">
              <a:solidFill>
                <a:schemeClr val="tx1"/>
              </a:solidFill>
            </a:endParaRPr>
          </a:p>
        </p:txBody>
      </p:sp>
      <p:pic>
        <p:nvPicPr>
          <p:cNvPr id="4" name="image1.jpe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5616" y="1916832"/>
            <a:ext cx="7344816" cy="4536504"/>
          </a:xfrm>
          <a:prstGeom prst="rect">
            <a:avLst/>
          </a:prstGeom>
        </p:spPr>
      </p:pic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23388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7523481"/>
              </p:ext>
            </p:extLst>
          </p:nvPr>
        </p:nvGraphicFramePr>
        <p:xfrm>
          <a:off x="323528" y="260650"/>
          <a:ext cx="8496944" cy="6264695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008112"/>
                <a:gridCol w="7488832"/>
              </a:tblGrid>
              <a:tr h="651963">
                <a:tc>
                  <a:txBody>
                    <a:bodyPr/>
                    <a:lstStyle/>
                    <a:p>
                      <a:pPr marL="23495" marR="20955" algn="ctr">
                        <a:lnSpc>
                          <a:spcPct val="115000"/>
                        </a:lnSpc>
                        <a:spcBef>
                          <a:spcPts val="265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PUNTO</a:t>
                      </a:r>
                      <a:endParaRPr lang="es-ES" sz="1800" dirty="0">
                        <a:solidFill>
                          <a:schemeClr val="bg1"/>
                        </a:solidFill>
                        <a:effectLst/>
                        <a:latin typeface="Georgia"/>
                        <a:ea typeface="Georgia"/>
                        <a:cs typeface="Georgia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8000">
                          <a:schemeClr val="accent1">
                            <a:tint val="66000"/>
                            <a:satMod val="160000"/>
                            <a:lumMod val="0"/>
                          </a:schemeClr>
                        </a:gs>
                        <a:gs pos="10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1249045" marR="54610" algn="l">
                        <a:lnSpc>
                          <a:spcPct val="115000"/>
                        </a:lnSpc>
                        <a:spcBef>
                          <a:spcPts val="265"/>
                        </a:spcBef>
                        <a:spcAft>
                          <a:spcPts val="0"/>
                        </a:spcAft>
                      </a:pPr>
                      <a:r>
                        <a:rPr lang="es-ES" sz="2400" dirty="0" smtClean="0">
                          <a:solidFill>
                            <a:schemeClr val="bg1"/>
                          </a:solidFill>
                          <a:effectLst/>
                        </a:rPr>
                        <a:t>    MANTENIMIENTO</a:t>
                      </a:r>
                      <a:r>
                        <a:rPr lang="es-ES" sz="2400" baseline="0" dirty="0" smtClean="0">
                          <a:solidFill>
                            <a:schemeClr val="bg1"/>
                          </a:solidFill>
                          <a:effectLst/>
                        </a:rPr>
                        <a:t> SEMANAL</a:t>
                      </a:r>
                      <a:endParaRPr lang="es-ES" sz="2400" dirty="0">
                        <a:solidFill>
                          <a:schemeClr val="bg1"/>
                        </a:solidFill>
                        <a:effectLst/>
                        <a:latin typeface="Georgia"/>
                        <a:ea typeface="Georgia"/>
                        <a:cs typeface="Georgia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8000">
                          <a:schemeClr val="accent1">
                            <a:tint val="66000"/>
                            <a:satMod val="160000"/>
                            <a:lumMod val="0"/>
                          </a:schemeClr>
                        </a:gs>
                        <a:gs pos="10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853961">
                <a:tc>
                  <a:txBody>
                    <a:bodyPr/>
                    <a:lstStyle/>
                    <a:p>
                      <a:pPr marL="2540" marR="54610" algn="ctr">
                        <a:lnSpc>
                          <a:spcPct val="115000"/>
                        </a:lnSpc>
                        <a:spcBef>
                          <a:spcPts val="265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es-ES" sz="2000" b="0" dirty="0">
                        <a:solidFill>
                          <a:schemeClr val="tx1"/>
                        </a:solidFill>
                        <a:effectLst/>
                        <a:latin typeface="Georgia"/>
                        <a:ea typeface="Georgia"/>
                        <a:cs typeface="Georgia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195" marR="54610">
                        <a:lnSpc>
                          <a:spcPct val="115000"/>
                        </a:lnSpc>
                        <a:spcBef>
                          <a:spcPts val="265"/>
                        </a:spcBef>
                        <a:spcAft>
                          <a:spcPts val="0"/>
                        </a:spcAft>
                      </a:pPr>
                      <a:r>
                        <a:rPr lang="es-ES" sz="2000" b="0" dirty="0">
                          <a:solidFill>
                            <a:schemeClr val="tx1"/>
                          </a:solidFill>
                          <a:effectLst/>
                        </a:rPr>
                        <a:t>Comprobar nivel de aceite de la instalación neumática (general) y comprobar que no hay agua condensada en el filtro/regulador</a:t>
                      </a:r>
                      <a:endParaRPr lang="es-ES" sz="2000" b="0" dirty="0">
                        <a:solidFill>
                          <a:schemeClr val="tx1"/>
                        </a:solidFill>
                        <a:effectLst/>
                        <a:latin typeface="Georgia"/>
                        <a:ea typeface="Georgia"/>
                        <a:cs typeface="Georgi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49781">
                <a:tc>
                  <a:txBody>
                    <a:bodyPr/>
                    <a:lstStyle/>
                    <a:p>
                      <a:pPr marL="3810" marR="54610" algn="ctr">
                        <a:lnSpc>
                          <a:spcPct val="115000"/>
                        </a:lnSpc>
                        <a:spcBef>
                          <a:spcPts val="265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es-ES" sz="2000" b="0" dirty="0">
                        <a:solidFill>
                          <a:schemeClr val="tx1"/>
                        </a:solidFill>
                        <a:effectLst/>
                        <a:latin typeface="Georgia"/>
                        <a:ea typeface="Georgia"/>
                        <a:cs typeface="Georgia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195" marR="54610">
                        <a:lnSpc>
                          <a:spcPct val="115000"/>
                        </a:lnSpc>
                        <a:spcBef>
                          <a:spcPts val="265"/>
                        </a:spcBef>
                        <a:spcAft>
                          <a:spcPts val="0"/>
                        </a:spcAft>
                      </a:pPr>
                      <a:r>
                        <a:rPr lang="es-ES" sz="2000" b="0" dirty="0">
                          <a:solidFill>
                            <a:schemeClr val="tx1"/>
                          </a:solidFill>
                          <a:effectLst/>
                        </a:rPr>
                        <a:t>Engrasar por engrasador con MOLYKOTE BR2 Plus o similar, los cojinetes ubicados en el puente soldador – cuchilla</a:t>
                      </a:r>
                      <a:endParaRPr lang="es-ES" sz="2000" b="0" dirty="0">
                        <a:solidFill>
                          <a:schemeClr val="tx1"/>
                        </a:solidFill>
                        <a:effectLst/>
                        <a:latin typeface="Georgia"/>
                        <a:ea typeface="Georgia"/>
                        <a:cs typeface="Georgi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52566">
                <a:tc>
                  <a:txBody>
                    <a:bodyPr/>
                    <a:lstStyle/>
                    <a:p>
                      <a:pPr marL="4445" marR="54610" algn="ctr">
                        <a:lnSpc>
                          <a:spcPct val="115000"/>
                        </a:lnSpc>
                        <a:spcBef>
                          <a:spcPts val="265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  <a:endParaRPr lang="es-ES" sz="2000" b="0" dirty="0">
                        <a:solidFill>
                          <a:schemeClr val="tx1"/>
                        </a:solidFill>
                        <a:effectLst/>
                        <a:latin typeface="Georgia"/>
                        <a:ea typeface="Georgia"/>
                        <a:cs typeface="Georgia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195" marR="54610">
                        <a:lnSpc>
                          <a:spcPct val="115000"/>
                        </a:lnSpc>
                        <a:spcBef>
                          <a:spcPts val="265"/>
                        </a:spcBef>
                        <a:spcAft>
                          <a:spcPts val="0"/>
                        </a:spcAft>
                      </a:pPr>
                      <a:r>
                        <a:rPr lang="es-ES" sz="2000" b="0" dirty="0">
                          <a:solidFill>
                            <a:schemeClr val="tx1"/>
                          </a:solidFill>
                          <a:effectLst/>
                        </a:rPr>
                        <a:t>Engrasar por engrasador con MOLYKOTE BR2 Plus o similar, las dos deslizaderas horizontales y las dos verticales, en el soldador - cuchilla</a:t>
                      </a:r>
                      <a:endParaRPr lang="es-ES" sz="2000" b="0" dirty="0">
                        <a:solidFill>
                          <a:schemeClr val="tx1"/>
                        </a:solidFill>
                        <a:effectLst/>
                        <a:latin typeface="Georgia"/>
                        <a:ea typeface="Georgia"/>
                        <a:cs typeface="Georgi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511">
                <a:tc>
                  <a:txBody>
                    <a:bodyPr/>
                    <a:lstStyle/>
                    <a:p>
                      <a:pPr marL="22860" marR="20955" algn="ctr">
                        <a:lnSpc>
                          <a:spcPct val="115000"/>
                        </a:lnSpc>
                        <a:spcBef>
                          <a:spcPts val="265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</a:rPr>
                        <a:t>13</a:t>
                      </a:r>
                      <a:endParaRPr lang="es-ES" sz="2000" b="0" dirty="0">
                        <a:solidFill>
                          <a:schemeClr val="tx1"/>
                        </a:solidFill>
                        <a:effectLst/>
                        <a:latin typeface="Georgia"/>
                        <a:ea typeface="Georgia"/>
                        <a:cs typeface="Georgia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195" marR="54610">
                        <a:lnSpc>
                          <a:spcPct val="115000"/>
                        </a:lnSpc>
                        <a:spcBef>
                          <a:spcPts val="265"/>
                        </a:spcBef>
                        <a:spcAft>
                          <a:spcPts val="0"/>
                        </a:spcAft>
                      </a:pPr>
                      <a:r>
                        <a:rPr lang="es-ES" sz="2000" b="0">
                          <a:solidFill>
                            <a:schemeClr val="tx1"/>
                          </a:solidFill>
                          <a:effectLst/>
                        </a:rPr>
                        <a:t>Lubricar con WURTH HTS o similar,  las pinzas del rebobinador</a:t>
                      </a:r>
                      <a:endParaRPr lang="es-ES" sz="2000" b="0">
                        <a:solidFill>
                          <a:schemeClr val="tx1"/>
                        </a:solidFill>
                        <a:effectLst/>
                        <a:latin typeface="Georgia"/>
                        <a:ea typeface="Georgia"/>
                        <a:cs typeface="Georgi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52566">
                <a:tc>
                  <a:txBody>
                    <a:bodyPr/>
                    <a:lstStyle/>
                    <a:p>
                      <a:pPr marL="23495" marR="19685" algn="ctr">
                        <a:lnSpc>
                          <a:spcPct val="115000"/>
                        </a:lnSpc>
                        <a:spcBef>
                          <a:spcPts val="265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</a:rPr>
                        <a:t>14</a:t>
                      </a:r>
                      <a:endParaRPr lang="es-ES" sz="2000" b="0" dirty="0">
                        <a:solidFill>
                          <a:schemeClr val="tx1"/>
                        </a:solidFill>
                        <a:effectLst/>
                        <a:latin typeface="Georgia"/>
                        <a:ea typeface="Georgia"/>
                        <a:cs typeface="Georgia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195" marR="54610">
                        <a:lnSpc>
                          <a:spcPct val="115000"/>
                        </a:lnSpc>
                        <a:spcBef>
                          <a:spcPts val="265"/>
                        </a:spcBef>
                        <a:spcAft>
                          <a:spcPts val="0"/>
                        </a:spcAft>
                      </a:pPr>
                      <a:r>
                        <a:rPr lang="es-ES" sz="2000" b="0" dirty="0">
                          <a:solidFill>
                            <a:schemeClr val="tx1"/>
                          </a:solidFill>
                          <a:effectLst/>
                        </a:rPr>
                        <a:t>Lubricar con WURTH HTS o similar, los rodamientos y las pistas de giro del rebobinador</a:t>
                      </a:r>
                      <a:endParaRPr lang="es-ES" sz="2000" b="0" dirty="0">
                        <a:solidFill>
                          <a:schemeClr val="tx1"/>
                        </a:solidFill>
                        <a:effectLst/>
                        <a:latin typeface="Georgia"/>
                        <a:ea typeface="Georgia"/>
                        <a:cs typeface="Georgi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49781">
                <a:tc>
                  <a:txBody>
                    <a:bodyPr/>
                    <a:lstStyle/>
                    <a:p>
                      <a:pPr marL="23495" marR="19685" algn="ctr">
                        <a:lnSpc>
                          <a:spcPct val="115000"/>
                        </a:lnSpc>
                        <a:spcBef>
                          <a:spcPts val="265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</a:rPr>
                        <a:t>15</a:t>
                      </a:r>
                      <a:endParaRPr lang="es-ES" sz="2000" b="0" dirty="0">
                        <a:solidFill>
                          <a:schemeClr val="tx1"/>
                        </a:solidFill>
                        <a:effectLst/>
                        <a:latin typeface="Georgia"/>
                        <a:ea typeface="Georgia"/>
                        <a:cs typeface="Georgia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195" marR="54610">
                        <a:lnSpc>
                          <a:spcPct val="115000"/>
                        </a:lnSpc>
                        <a:spcBef>
                          <a:spcPts val="265"/>
                        </a:spcBef>
                        <a:spcAft>
                          <a:spcPts val="0"/>
                        </a:spcAft>
                      </a:pPr>
                      <a:r>
                        <a:rPr lang="es-ES" sz="2000" b="0" dirty="0">
                          <a:solidFill>
                            <a:schemeClr val="tx1"/>
                          </a:solidFill>
                          <a:effectLst/>
                        </a:rPr>
                        <a:t>Lubricar con WD-40 ó similar, los colines de la cuchilla de la guillotina y los rodamientos de la etiquetadora</a:t>
                      </a:r>
                      <a:endParaRPr lang="es-ES" sz="2000" b="0" dirty="0">
                        <a:solidFill>
                          <a:schemeClr val="tx1"/>
                        </a:solidFill>
                        <a:effectLst/>
                        <a:latin typeface="Georgia"/>
                        <a:ea typeface="Georgia"/>
                        <a:cs typeface="Georgi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52566">
                <a:tc>
                  <a:txBody>
                    <a:bodyPr/>
                    <a:lstStyle/>
                    <a:p>
                      <a:pPr marL="23495" marR="20955" algn="ctr">
                        <a:lnSpc>
                          <a:spcPct val="115000"/>
                        </a:lnSpc>
                        <a:spcBef>
                          <a:spcPts val="265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</a:rPr>
                        <a:t>17</a:t>
                      </a:r>
                      <a:endParaRPr lang="es-ES" sz="2000" b="0" dirty="0">
                        <a:solidFill>
                          <a:schemeClr val="tx1"/>
                        </a:solidFill>
                        <a:effectLst/>
                        <a:latin typeface="Georgia"/>
                        <a:ea typeface="Georgia"/>
                        <a:cs typeface="Georgia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195" marR="54610">
                        <a:lnSpc>
                          <a:spcPct val="115000"/>
                        </a:lnSpc>
                        <a:spcBef>
                          <a:spcPts val="265"/>
                        </a:spcBef>
                        <a:spcAft>
                          <a:spcPts val="0"/>
                        </a:spcAft>
                      </a:pPr>
                      <a:r>
                        <a:rPr lang="es-ES" sz="2000" b="0" dirty="0">
                          <a:solidFill>
                            <a:schemeClr val="tx1"/>
                          </a:solidFill>
                          <a:effectLst/>
                        </a:rPr>
                        <a:t>Limpieza de los espejos reflectores de las fotocélulas que se encuentran en la salida del rebobinador</a:t>
                      </a:r>
                      <a:endParaRPr lang="es-ES" sz="2000" b="0" dirty="0">
                        <a:solidFill>
                          <a:schemeClr val="tx1"/>
                        </a:solidFill>
                        <a:effectLst/>
                        <a:latin typeface="Georgia"/>
                        <a:ea typeface="Georgia"/>
                        <a:cs typeface="Georgi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16216" y="6165304"/>
            <a:ext cx="2133600" cy="365125"/>
          </a:xfrm>
        </p:spPr>
        <p:txBody>
          <a:bodyPr/>
          <a:lstStyle/>
          <a:p>
            <a:fld id="{132FADFE-3B8F-471C-ABF0-DBC7717ECBBC}" type="slidenum">
              <a:rPr lang="es-ES" smtClean="0"/>
              <a:t>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351453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2.jpe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11760" y="1412776"/>
            <a:ext cx="4464496" cy="5177465"/>
          </a:xfrm>
          <a:prstGeom prst="rect">
            <a:avLst/>
          </a:prstGeom>
        </p:spPr>
      </p:pic>
      <p:graphicFrame>
        <p:nvGraphicFramePr>
          <p:cNvPr id="9" name="8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21118"/>
              </p:ext>
            </p:extLst>
          </p:nvPr>
        </p:nvGraphicFramePr>
        <p:xfrm>
          <a:off x="362508" y="476672"/>
          <a:ext cx="8496944" cy="849781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008112"/>
                <a:gridCol w="7488832"/>
              </a:tblGrid>
              <a:tr h="849781">
                <a:tc>
                  <a:txBody>
                    <a:bodyPr/>
                    <a:lstStyle/>
                    <a:p>
                      <a:pPr marL="3810" marR="54610" algn="ctr">
                        <a:lnSpc>
                          <a:spcPct val="115000"/>
                        </a:lnSpc>
                        <a:spcBef>
                          <a:spcPts val="265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es-ES" sz="2000" b="0" dirty="0">
                        <a:solidFill>
                          <a:schemeClr val="tx1"/>
                        </a:solidFill>
                        <a:effectLst/>
                        <a:latin typeface="Georgia"/>
                        <a:ea typeface="Georgia"/>
                        <a:cs typeface="Georgia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195" marR="54610">
                        <a:lnSpc>
                          <a:spcPct val="115000"/>
                        </a:lnSpc>
                        <a:spcBef>
                          <a:spcPts val="265"/>
                        </a:spcBef>
                        <a:spcAft>
                          <a:spcPts val="0"/>
                        </a:spcAft>
                      </a:pPr>
                      <a:r>
                        <a:rPr lang="es-ES" sz="2000" b="0" dirty="0">
                          <a:solidFill>
                            <a:schemeClr val="tx1"/>
                          </a:solidFill>
                          <a:effectLst/>
                        </a:rPr>
                        <a:t>Engrasar por engrasador con MOLYKOTE BR2 Plus o similar, los cojinetes ubicados en el puente soldador – cuchilla</a:t>
                      </a:r>
                      <a:endParaRPr lang="es-ES" sz="2000" b="0" dirty="0">
                        <a:solidFill>
                          <a:schemeClr val="tx1"/>
                        </a:solidFill>
                        <a:effectLst/>
                        <a:latin typeface="Georgia"/>
                        <a:ea typeface="Georgia"/>
                        <a:cs typeface="Georgia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1680472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11560" y="188641"/>
            <a:ext cx="7772400" cy="1080120"/>
          </a:xfrm>
        </p:spPr>
        <p:txBody>
          <a:bodyPr>
            <a:normAutofit/>
          </a:bodyPr>
          <a:lstStyle/>
          <a:p>
            <a:pPr algn="l">
              <a:spcBef>
                <a:spcPts val="0"/>
              </a:spcBef>
            </a:pPr>
            <a:r>
              <a:rPr lang="es-ES" sz="3600" b="1" dirty="0" smtClean="0"/>
              <a:t>DESARROLLO:   </a:t>
            </a:r>
            <a:r>
              <a:rPr lang="es-ES" sz="2800" b="1" dirty="0" smtClean="0"/>
              <a:t>PLANIFICACIÓN</a:t>
            </a:r>
            <a:endParaRPr lang="es-ES" sz="2800" b="1" dirty="0"/>
          </a:p>
        </p:txBody>
      </p:sp>
      <p:graphicFrame>
        <p:nvGraphicFramePr>
          <p:cNvPr id="8" name="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4384408"/>
              </p:ext>
            </p:extLst>
          </p:nvPr>
        </p:nvGraphicFramePr>
        <p:xfrm>
          <a:off x="467545" y="1556792"/>
          <a:ext cx="8280913" cy="44644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21680"/>
                <a:gridCol w="894308"/>
                <a:gridCol w="968834"/>
                <a:gridCol w="899677"/>
                <a:gridCol w="199061"/>
                <a:gridCol w="199061"/>
                <a:gridCol w="187448"/>
                <a:gridCol w="187448"/>
                <a:gridCol w="222284"/>
                <a:gridCol w="222284"/>
                <a:gridCol w="222284"/>
                <a:gridCol w="222284"/>
                <a:gridCol w="222284"/>
                <a:gridCol w="222284"/>
                <a:gridCol w="222284"/>
                <a:gridCol w="222284"/>
                <a:gridCol w="222284"/>
                <a:gridCol w="222284"/>
                <a:gridCol w="222284"/>
                <a:gridCol w="222284"/>
                <a:gridCol w="222284"/>
                <a:gridCol w="222284"/>
                <a:gridCol w="222284"/>
                <a:gridCol w="222284"/>
                <a:gridCol w="222284"/>
                <a:gridCol w="222284"/>
                <a:gridCol w="222284"/>
              </a:tblGrid>
              <a:tr h="496194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es-ES" sz="1100">
                        <a:effectLst/>
                        <a:latin typeface="Calibri"/>
                      </a:endParaRPr>
                    </a:p>
                  </a:txBody>
                  <a:tcPr marL="44419" marR="444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es-ES" sz="1100">
                        <a:effectLst/>
                        <a:latin typeface="Calibri"/>
                      </a:endParaRPr>
                    </a:p>
                  </a:txBody>
                  <a:tcPr marL="44419" marR="444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es-ES" sz="1100" dirty="0">
                        <a:effectLst/>
                        <a:latin typeface="Calibri"/>
                      </a:endParaRPr>
                    </a:p>
                  </a:txBody>
                  <a:tcPr marL="44419" marR="444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800" dirty="0">
                          <a:effectLst/>
                        </a:rPr>
                        <a:t>JULIO 2017</a:t>
                      </a:r>
                      <a:endParaRPr lang="es-E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36983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 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es-ES" sz="1100">
                        <a:effectLst/>
                        <a:latin typeface="Calibri"/>
                      </a:endParaRPr>
                    </a:p>
                  </a:txBody>
                  <a:tcPr marL="44419" marR="444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es-ES" sz="1100" dirty="0">
                        <a:effectLst/>
                        <a:latin typeface="Calibri"/>
                      </a:endParaRPr>
                    </a:p>
                  </a:txBody>
                  <a:tcPr marL="44419" marR="444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3</a:t>
                      </a:r>
                      <a:endParaRPr lang="es-E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4</a:t>
                      </a:r>
                      <a:endParaRPr lang="es-E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5</a:t>
                      </a:r>
                      <a:endParaRPr lang="es-E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6</a:t>
                      </a:r>
                      <a:endParaRPr lang="es-E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7</a:t>
                      </a:r>
                      <a:endParaRPr lang="es-E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10</a:t>
                      </a:r>
                      <a:endParaRPr lang="es-E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11</a:t>
                      </a:r>
                      <a:endParaRPr lang="es-E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12</a:t>
                      </a:r>
                      <a:endParaRPr lang="es-E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13</a:t>
                      </a:r>
                      <a:endParaRPr lang="es-E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14</a:t>
                      </a:r>
                      <a:endParaRPr lang="es-E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17</a:t>
                      </a:r>
                      <a:endParaRPr lang="es-E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18</a:t>
                      </a:r>
                      <a:endParaRPr lang="es-E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19</a:t>
                      </a:r>
                      <a:endParaRPr lang="es-E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20</a:t>
                      </a:r>
                      <a:endParaRPr lang="es-E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21</a:t>
                      </a:r>
                      <a:endParaRPr lang="es-E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24</a:t>
                      </a:r>
                      <a:endParaRPr lang="es-E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25</a:t>
                      </a:r>
                      <a:endParaRPr lang="es-E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26</a:t>
                      </a:r>
                      <a:endParaRPr lang="es-E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27</a:t>
                      </a:r>
                      <a:endParaRPr lang="es-E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28</a:t>
                      </a:r>
                      <a:endParaRPr lang="es-E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29</a:t>
                      </a:r>
                      <a:endParaRPr lang="es-E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30</a:t>
                      </a:r>
                      <a:endParaRPr lang="es-E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31</a:t>
                      </a:r>
                      <a:endParaRPr lang="es-E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2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COD.</a:t>
                      </a:r>
                      <a:endParaRPr lang="es-E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MAQUINA</a:t>
                      </a:r>
                      <a:endParaRPr lang="es-E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FUNCIÓN</a:t>
                      </a:r>
                      <a:endParaRPr lang="es-E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HORA</a:t>
                      </a:r>
                      <a:endParaRPr lang="es-E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L</a:t>
                      </a:r>
                      <a:endParaRPr lang="es-E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M</a:t>
                      </a:r>
                      <a:endParaRPr lang="es-E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X</a:t>
                      </a:r>
                      <a:endParaRPr lang="es-E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J</a:t>
                      </a:r>
                      <a:endParaRPr lang="es-E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V</a:t>
                      </a:r>
                      <a:endParaRPr lang="es-E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L</a:t>
                      </a:r>
                      <a:endParaRPr lang="es-E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M</a:t>
                      </a:r>
                      <a:endParaRPr lang="es-E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X</a:t>
                      </a:r>
                      <a:endParaRPr lang="es-E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J</a:t>
                      </a:r>
                      <a:endParaRPr lang="es-E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V</a:t>
                      </a:r>
                      <a:endParaRPr lang="es-E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L</a:t>
                      </a:r>
                      <a:endParaRPr lang="es-E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M</a:t>
                      </a:r>
                      <a:endParaRPr lang="es-E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X</a:t>
                      </a:r>
                      <a:endParaRPr lang="es-E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J</a:t>
                      </a:r>
                      <a:endParaRPr lang="es-E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V</a:t>
                      </a:r>
                      <a:endParaRPr lang="es-E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L</a:t>
                      </a:r>
                      <a:endParaRPr lang="es-E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M</a:t>
                      </a:r>
                      <a:endParaRPr lang="es-E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X</a:t>
                      </a:r>
                      <a:endParaRPr lang="es-E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J</a:t>
                      </a:r>
                      <a:endParaRPr lang="es-E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V</a:t>
                      </a:r>
                      <a:endParaRPr lang="es-E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L</a:t>
                      </a:r>
                      <a:endParaRPr lang="es-E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M</a:t>
                      </a:r>
                      <a:endParaRPr lang="es-E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X</a:t>
                      </a:r>
                      <a:endParaRPr lang="es-E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2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E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E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 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 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 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7481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C.07</a:t>
                      </a:r>
                      <a:endParaRPr lang="es-E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 err="1">
                          <a:effectLst/>
                        </a:rPr>
                        <a:t>Amutec</a:t>
                      </a:r>
                      <a:endParaRPr lang="es-E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Preventivo semanal</a:t>
                      </a:r>
                      <a:endParaRPr lang="es-E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10:30:00</a:t>
                      </a:r>
                      <a:endParaRPr lang="es-E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 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 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 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 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 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7481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Preventivo mensual</a:t>
                      </a:r>
                      <a:endParaRPr lang="es-E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10:30:00</a:t>
                      </a:r>
                      <a:endParaRPr lang="es-E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 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7481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C.04</a:t>
                      </a:r>
                      <a:endParaRPr lang="es-E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Amutec</a:t>
                      </a:r>
                      <a:endParaRPr lang="es-E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Preventivo semanal</a:t>
                      </a:r>
                      <a:endParaRPr lang="es-E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10:30:00</a:t>
                      </a:r>
                      <a:endParaRPr lang="es-E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 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 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 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 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 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407481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Preventivo mensual</a:t>
                      </a:r>
                      <a:endParaRPr lang="es-E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10:30:00</a:t>
                      </a:r>
                      <a:endParaRPr lang="es-E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 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 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407481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C.11</a:t>
                      </a:r>
                      <a:endParaRPr lang="es-E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Amutec</a:t>
                      </a:r>
                      <a:endParaRPr lang="es-E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Preventivo semanal</a:t>
                      </a:r>
                      <a:endParaRPr lang="es-E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10:30:00</a:t>
                      </a:r>
                      <a:endParaRPr lang="es-E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 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 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 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 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 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7481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Preventivo mensual</a:t>
                      </a:r>
                      <a:endParaRPr lang="es-E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10:30:00</a:t>
                      </a:r>
                      <a:endParaRPr lang="es-E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 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 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 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7481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C.01</a:t>
                      </a:r>
                      <a:endParaRPr lang="es-E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Cierra fácil</a:t>
                      </a:r>
                      <a:endParaRPr lang="es-E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Preventivo semanal</a:t>
                      </a:r>
                      <a:endParaRPr lang="es-E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14:00:00</a:t>
                      </a:r>
                      <a:endParaRPr lang="es-E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 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 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 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 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 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 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7481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Preventivo mensual</a:t>
                      </a:r>
                      <a:endParaRPr lang="es-E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18:00:00</a:t>
                      </a:r>
                      <a:endParaRPr lang="es-E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 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 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 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 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 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19" marR="4441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14</a:t>
            </a:fld>
            <a:endParaRPr lang="es-ES"/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260648"/>
            <a:ext cx="2280172" cy="1158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0087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11560" y="188640"/>
            <a:ext cx="7772400" cy="1470025"/>
          </a:xfrm>
        </p:spPr>
        <p:txBody>
          <a:bodyPr/>
          <a:lstStyle/>
          <a:p>
            <a:r>
              <a:rPr lang="es-ES" b="1" dirty="0" smtClean="0"/>
              <a:t>DESARROLLO</a:t>
            </a:r>
            <a:endParaRPr lang="es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11560" y="1556792"/>
            <a:ext cx="8352928" cy="5256584"/>
          </a:xfrm>
        </p:spPr>
        <p:txBody>
          <a:bodyPr>
            <a:normAutofit fontScale="70000" lnSpcReduction="20000"/>
          </a:bodyPr>
          <a:lstStyle/>
          <a:p>
            <a:pPr algn="l">
              <a:spcBef>
                <a:spcPts val="0"/>
              </a:spcBef>
            </a:pPr>
            <a:r>
              <a:rPr lang="es-ES" sz="4000" b="1" dirty="0">
                <a:solidFill>
                  <a:schemeClr val="tx1"/>
                </a:solidFill>
                <a:sym typeface="Wingdings" pitchFamily="2" charset="2"/>
              </a:rPr>
              <a:t>5</a:t>
            </a:r>
            <a:r>
              <a:rPr lang="es-ES" sz="4000" b="1" dirty="0" smtClean="0">
                <a:solidFill>
                  <a:schemeClr val="tx1"/>
                </a:solidFill>
                <a:sym typeface="Wingdings" pitchFamily="2" charset="2"/>
              </a:rPr>
              <a:t>) </a:t>
            </a:r>
            <a:r>
              <a:rPr lang="es-ES" sz="4000" b="1" dirty="0" smtClean="0">
                <a:solidFill>
                  <a:schemeClr val="tx1"/>
                </a:solidFill>
                <a:sym typeface="Wingdings" pitchFamily="2" charset="2"/>
              </a:rPr>
              <a:t>Gestión de </a:t>
            </a:r>
            <a:r>
              <a:rPr lang="es-ES" sz="4000" b="1" dirty="0" smtClean="0">
                <a:solidFill>
                  <a:srgbClr val="FF0000"/>
                </a:solidFill>
                <a:sym typeface="Wingdings" pitchFamily="2" charset="2"/>
              </a:rPr>
              <a:t>stock de repuestos</a:t>
            </a:r>
          </a:p>
          <a:p>
            <a:pPr algn="l">
              <a:spcBef>
                <a:spcPts val="0"/>
              </a:spcBef>
            </a:pPr>
            <a:endParaRPr lang="es-ES" b="1" dirty="0" smtClean="0">
              <a:solidFill>
                <a:schemeClr val="tx1"/>
              </a:solidFill>
              <a:sym typeface="Wingdings" pitchFamily="2" charset="2"/>
            </a:endParaRPr>
          </a:p>
          <a:p>
            <a:pPr algn="l">
              <a:spcBef>
                <a:spcPts val="0"/>
              </a:spcBef>
            </a:pPr>
            <a:r>
              <a:rPr lang="es-ES" b="1" dirty="0" smtClean="0">
                <a:solidFill>
                  <a:schemeClr val="tx1"/>
                </a:solidFill>
                <a:sym typeface="Wingdings" pitchFamily="2" charset="2"/>
              </a:rPr>
              <a:t>Identificación:</a:t>
            </a:r>
          </a:p>
          <a:p>
            <a:pPr algn="l">
              <a:spcBef>
                <a:spcPts val="0"/>
              </a:spcBef>
            </a:pPr>
            <a:endParaRPr lang="es-ES" b="1" dirty="0" smtClean="0">
              <a:solidFill>
                <a:schemeClr val="tx1"/>
              </a:solidFill>
              <a:sym typeface="Wingdings" pitchFamily="2" charset="2"/>
            </a:endParaRPr>
          </a:p>
          <a:p>
            <a:pPr marL="457200" indent="-457200" algn="l">
              <a:spcBef>
                <a:spcPts val="0"/>
              </a:spcBef>
              <a:buFont typeface="Arial" pitchFamily="34" charset="0"/>
              <a:buChar char="•"/>
            </a:pPr>
            <a:r>
              <a:rPr lang="es-ES" dirty="0" smtClean="0">
                <a:solidFill>
                  <a:schemeClr val="tx1"/>
                </a:solidFill>
                <a:sym typeface="Wingdings" pitchFamily="2" charset="2"/>
              </a:rPr>
              <a:t>Piezas sometidas a desgaste: Fricción</a:t>
            </a:r>
          </a:p>
          <a:p>
            <a:pPr marL="457200" indent="-457200" algn="l">
              <a:spcBef>
                <a:spcPts val="0"/>
              </a:spcBef>
              <a:buFont typeface="Arial" pitchFamily="34" charset="0"/>
              <a:buChar char="•"/>
            </a:pPr>
            <a:r>
              <a:rPr lang="es-ES" dirty="0" smtClean="0">
                <a:solidFill>
                  <a:schemeClr val="tx1"/>
                </a:solidFill>
                <a:sym typeface="Wingdings" pitchFamily="2" charset="2"/>
              </a:rPr>
              <a:t>Consumibles: vida útil breve  elevada frecuencia de sustitución</a:t>
            </a:r>
          </a:p>
          <a:p>
            <a:pPr marL="457200" indent="-457200" algn="l">
              <a:spcBef>
                <a:spcPts val="0"/>
              </a:spcBef>
              <a:buFont typeface="Arial" pitchFamily="34" charset="0"/>
              <a:buChar char="•"/>
            </a:pPr>
            <a:r>
              <a:rPr lang="es-ES" dirty="0" smtClean="0">
                <a:solidFill>
                  <a:schemeClr val="tx1"/>
                </a:solidFill>
                <a:sym typeface="Wingdings" pitchFamily="2" charset="2"/>
              </a:rPr>
              <a:t>Piezas móviles</a:t>
            </a:r>
          </a:p>
          <a:p>
            <a:pPr marL="457200" indent="-457200" algn="l">
              <a:spcBef>
                <a:spcPts val="0"/>
              </a:spcBef>
              <a:buFont typeface="Arial" pitchFamily="34" charset="0"/>
              <a:buChar char="•"/>
            </a:pPr>
            <a:r>
              <a:rPr lang="es-ES" dirty="0" smtClean="0">
                <a:solidFill>
                  <a:schemeClr val="tx1"/>
                </a:solidFill>
                <a:sym typeface="Wingdings" pitchFamily="2" charset="2"/>
              </a:rPr>
              <a:t>Componentes eléctricos  Incertidumbre</a:t>
            </a:r>
            <a:r>
              <a:rPr lang="es-ES" dirty="0">
                <a:solidFill>
                  <a:schemeClr val="tx1"/>
                </a:solidFill>
                <a:sym typeface="Wingdings" pitchFamily="2" charset="2"/>
              </a:rPr>
              <a:t>: Redundancia</a:t>
            </a:r>
          </a:p>
          <a:p>
            <a:pPr algn="l">
              <a:spcBef>
                <a:spcPts val="0"/>
              </a:spcBef>
            </a:pPr>
            <a:endParaRPr lang="es-ES" dirty="0" smtClean="0">
              <a:solidFill>
                <a:schemeClr val="tx1"/>
              </a:solidFill>
              <a:sym typeface="Wingdings" pitchFamily="2" charset="2"/>
            </a:endParaRPr>
          </a:p>
          <a:p>
            <a:pPr algn="l">
              <a:spcBef>
                <a:spcPts val="0"/>
              </a:spcBef>
            </a:pPr>
            <a:endParaRPr lang="es-ES" dirty="0">
              <a:solidFill>
                <a:schemeClr val="tx1"/>
              </a:solidFill>
              <a:sym typeface="Wingdings" pitchFamily="2" charset="2"/>
            </a:endParaRPr>
          </a:p>
          <a:p>
            <a:pPr algn="l">
              <a:spcBef>
                <a:spcPts val="0"/>
              </a:spcBef>
            </a:pPr>
            <a:r>
              <a:rPr lang="es-ES" b="1" dirty="0" smtClean="0">
                <a:solidFill>
                  <a:schemeClr val="tx1"/>
                </a:solidFill>
                <a:sym typeface="Wingdings" pitchFamily="2" charset="2"/>
              </a:rPr>
              <a:t>Clasificación niveles de necesidad:</a:t>
            </a:r>
          </a:p>
          <a:p>
            <a:pPr lvl="0" algn="l"/>
            <a:endParaRPr lang="es-ES" b="1" dirty="0">
              <a:solidFill>
                <a:schemeClr val="tx1"/>
              </a:solidFill>
              <a:sym typeface="Wingdings" pitchFamily="2" charset="2"/>
            </a:endParaRPr>
          </a:p>
          <a:p>
            <a:pPr marL="457200" lvl="0" indent="-457200" algn="l">
              <a:buFont typeface="Wingdings" pitchFamily="2" charset="2"/>
              <a:buChar char="q"/>
            </a:pPr>
            <a:r>
              <a:rPr lang="es-ES" dirty="0" smtClean="0">
                <a:solidFill>
                  <a:srgbClr val="0070C0"/>
                </a:solidFill>
              </a:rPr>
              <a:t>Nivel </a:t>
            </a:r>
            <a:r>
              <a:rPr lang="es-ES" dirty="0">
                <a:solidFill>
                  <a:srgbClr val="0070C0"/>
                </a:solidFill>
              </a:rPr>
              <a:t>A: </a:t>
            </a:r>
            <a:r>
              <a:rPr lang="es-ES" dirty="0" smtClean="0">
                <a:solidFill>
                  <a:schemeClr val="tx1"/>
                </a:solidFill>
              </a:rPr>
              <a:t>Primera necesidad</a:t>
            </a:r>
            <a:r>
              <a:rPr lang="es-ES" dirty="0">
                <a:solidFill>
                  <a:schemeClr val="tx1"/>
                </a:solidFill>
              </a:rPr>
              <a:t>. </a:t>
            </a:r>
            <a:r>
              <a:rPr lang="es-ES" b="1" dirty="0" smtClean="0">
                <a:solidFill>
                  <a:schemeClr val="tx1"/>
                </a:solidFill>
              </a:rPr>
              <a:t>DISPONIBILIDAD PLANTA</a:t>
            </a:r>
            <a:endParaRPr lang="es-ES" b="1" dirty="0">
              <a:solidFill>
                <a:schemeClr val="tx1"/>
              </a:solidFill>
            </a:endParaRPr>
          </a:p>
          <a:p>
            <a:pPr marL="457200" lvl="0" indent="-457200" algn="l">
              <a:buFont typeface="Wingdings" pitchFamily="2" charset="2"/>
              <a:buChar char="q"/>
            </a:pPr>
            <a:r>
              <a:rPr lang="es-ES" dirty="0">
                <a:solidFill>
                  <a:srgbClr val="0070C0"/>
                </a:solidFill>
              </a:rPr>
              <a:t>Nivel B</a:t>
            </a:r>
            <a:r>
              <a:rPr lang="es-ES" dirty="0" smtClean="0">
                <a:solidFill>
                  <a:srgbClr val="0070C0"/>
                </a:solidFill>
              </a:rPr>
              <a:t>: </a:t>
            </a:r>
            <a:r>
              <a:rPr lang="es-ES" dirty="0" smtClean="0">
                <a:solidFill>
                  <a:schemeClr val="tx1"/>
                </a:solidFill>
              </a:rPr>
              <a:t>Proveedores localizados (plazos de entrega)</a:t>
            </a:r>
            <a:endParaRPr lang="es-ES" dirty="0">
              <a:solidFill>
                <a:schemeClr val="tx1"/>
              </a:solidFill>
            </a:endParaRPr>
          </a:p>
          <a:p>
            <a:pPr marL="457200" lvl="0" indent="-457200" algn="l">
              <a:buFont typeface="Wingdings" pitchFamily="2" charset="2"/>
              <a:buChar char="q"/>
            </a:pPr>
            <a:r>
              <a:rPr lang="es-ES" dirty="0">
                <a:solidFill>
                  <a:srgbClr val="0070C0"/>
                </a:solidFill>
              </a:rPr>
              <a:t>Nivel C: </a:t>
            </a:r>
            <a:r>
              <a:rPr lang="es-ES" dirty="0">
                <a:solidFill>
                  <a:schemeClr val="tx1"/>
                </a:solidFill>
              </a:rPr>
              <a:t>Repuestos </a:t>
            </a:r>
            <a:r>
              <a:rPr lang="es-ES" dirty="0" smtClean="0">
                <a:solidFill>
                  <a:schemeClr val="tx1"/>
                </a:solidFill>
              </a:rPr>
              <a:t>prescindibles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15</a:t>
            </a:fld>
            <a:endParaRPr lang="es-ES"/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260648"/>
            <a:ext cx="2280172" cy="1158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06234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2576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ES" b="1" dirty="0"/>
              <a:t/>
            </a:r>
            <a:br>
              <a:rPr lang="es-ES" b="1" dirty="0"/>
            </a:br>
            <a:r>
              <a:rPr lang="es-ES" b="1" dirty="0" smtClean="0"/>
              <a:t>PROPUESTA DE FUTURAS MEJORAS</a:t>
            </a:r>
            <a:r>
              <a:rPr lang="es-ES" dirty="0"/>
              <a:t/>
            </a:r>
            <a:br>
              <a:rPr lang="es-ES" dirty="0"/>
            </a:br>
            <a:endParaRPr lang="es-ES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43608" y="1484785"/>
            <a:ext cx="6995120" cy="864095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buNone/>
            </a:pPr>
            <a:r>
              <a:rPr lang="es-ES" sz="5100" b="1" dirty="0" smtClean="0"/>
              <a:t>1) Adquisición </a:t>
            </a:r>
            <a:r>
              <a:rPr lang="es-ES" sz="5100" b="1" dirty="0"/>
              <a:t>de equipo </a:t>
            </a:r>
            <a:r>
              <a:rPr lang="es-ES" sz="5100" b="1" dirty="0" smtClean="0"/>
              <a:t>de medición para análisis de </a:t>
            </a:r>
            <a:r>
              <a:rPr lang="es-ES" sz="5100" b="1" dirty="0" smtClean="0">
                <a:solidFill>
                  <a:srgbClr val="FF0000"/>
                </a:solidFill>
              </a:rPr>
              <a:t>mantenimiento predictivo</a:t>
            </a:r>
            <a:endParaRPr lang="es-ES" sz="5100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es-ES" b="1" dirty="0" smtClean="0">
              <a:solidFill>
                <a:srgbClr val="FF0000"/>
              </a:solidFill>
              <a:sym typeface="Wingdings" pitchFamily="2" charset="2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755576" y="2564904"/>
            <a:ext cx="7488832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q"/>
            </a:pPr>
            <a:r>
              <a:rPr lang="es-ES" sz="2800" dirty="0" smtClean="0"/>
              <a:t>Análisis mediante </a:t>
            </a:r>
            <a:r>
              <a:rPr lang="es-ES" sz="2800" b="1" dirty="0" smtClean="0"/>
              <a:t>termografía</a:t>
            </a:r>
          </a:p>
          <a:p>
            <a:pPr marL="457200" indent="-457200">
              <a:buFont typeface="Wingdings" pitchFamily="2" charset="2"/>
              <a:buChar char="q"/>
            </a:pPr>
            <a:r>
              <a:rPr lang="es-ES" sz="2800" dirty="0" smtClean="0"/>
              <a:t>Análisis por </a:t>
            </a:r>
            <a:r>
              <a:rPr lang="es-ES" sz="2800" b="1" dirty="0" smtClean="0"/>
              <a:t>ultrasonidos</a:t>
            </a:r>
            <a:endParaRPr lang="es-ES" sz="2800" dirty="0" smtClean="0"/>
          </a:p>
          <a:p>
            <a:endParaRPr lang="es-ES" dirty="0"/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5" y="3717032"/>
            <a:ext cx="4511087" cy="2908788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292" y="3385460"/>
            <a:ext cx="3240360" cy="3240360"/>
          </a:xfrm>
          <a:prstGeom prst="rect">
            <a:avLst/>
          </a:prstGeom>
        </p:spPr>
      </p:pic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2178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11560" y="188640"/>
            <a:ext cx="8064896" cy="1470025"/>
          </a:xfrm>
        </p:spPr>
        <p:txBody>
          <a:bodyPr>
            <a:normAutofit/>
          </a:bodyPr>
          <a:lstStyle/>
          <a:p>
            <a:r>
              <a:rPr lang="es-ES" sz="4000" b="1" dirty="0"/>
              <a:t>PROPUESTA DE FUTURAS MEJORAS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11560" y="1556792"/>
            <a:ext cx="6840760" cy="1368152"/>
          </a:xfrm>
        </p:spPr>
        <p:txBody>
          <a:bodyPr>
            <a:norm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s-ES" sz="2800" dirty="0">
                <a:solidFill>
                  <a:schemeClr val="tx1"/>
                </a:solidFill>
              </a:rPr>
              <a:t>Análisis de vibraciones </a:t>
            </a:r>
            <a:r>
              <a:rPr lang="es-ES" sz="2800" dirty="0">
                <a:solidFill>
                  <a:schemeClr val="tx1"/>
                </a:solidFill>
                <a:sym typeface="Wingdings" pitchFamily="2" charset="2"/>
              </a:rPr>
              <a:t> </a:t>
            </a:r>
            <a:r>
              <a:rPr lang="es-ES" sz="2800" b="1" dirty="0">
                <a:solidFill>
                  <a:srgbClr val="0070C0"/>
                </a:solidFill>
                <a:sym typeface="Wingdings" pitchFamily="2" charset="2"/>
              </a:rPr>
              <a:t>Servicio </a:t>
            </a:r>
            <a:r>
              <a:rPr lang="es-ES" sz="2800" b="1" dirty="0" smtClean="0">
                <a:solidFill>
                  <a:srgbClr val="0070C0"/>
                </a:solidFill>
                <a:sym typeface="Wingdings" pitchFamily="2" charset="2"/>
              </a:rPr>
              <a:t>externo</a:t>
            </a:r>
            <a:endParaRPr lang="es-ES" sz="2800" dirty="0">
              <a:solidFill>
                <a:schemeClr val="tx1"/>
              </a:solidFill>
            </a:endParaRP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2276872"/>
            <a:ext cx="3399300" cy="4221087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4788024" y="2276872"/>
            <a:ext cx="34563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u="sng" dirty="0" smtClean="0"/>
              <a:t>DESGARRADOR:</a:t>
            </a:r>
          </a:p>
          <a:p>
            <a:endParaRPr lang="es-ES" sz="2000" dirty="0"/>
          </a:p>
          <a:p>
            <a:r>
              <a:rPr lang="es-ES" sz="2000" dirty="0" smtClean="0"/>
              <a:t>Rotor </a:t>
            </a:r>
            <a:r>
              <a:rPr lang="es-ES" sz="2000" dirty="0" smtClean="0">
                <a:sym typeface="Wingdings" pitchFamily="2" charset="2"/>
              </a:rPr>
              <a:t> </a:t>
            </a:r>
            <a:r>
              <a:rPr lang="es-ES" sz="2000" b="1" dirty="0" smtClean="0"/>
              <a:t>2 motores simétricos</a:t>
            </a:r>
            <a:endParaRPr lang="es-ES" sz="2000" b="1" dirty="0"/>
          </a:p>
        </p:txBody>
      </p:sp>
      <p:sp>
        <p:nvSpPr>
          <p:cNvPr id="6" name="5 CuadroTexto"/>
          <p:cNvSpPr txBox="1"/>
          <p:nvPr/>
        </p:nvSpPr>
        <p:spPr>
          <a:xfrm>
            <a:off x="4788024" y="3917567"/>
            <a:ext cx="4176464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/>
              <a:t>Necesidad de detección de:</a:t>
            </a:r>
          </a:p>
          <a:p>
            <a:endParaRPr lang="es-ES" sz="2000" dirty="0"/>
          </a:p>
          <a:p>
            <a:pPr marL="285750" indent="-285750">
              <a:buFont typeface="Wingdings" pitchFamily="2" charset="2"/>
              <a:buChar char="§"/>
            </a:pPr>
            <a:r>
              <a:rPr lang="es-ES" sz="2000" b="1" dirty="0" err="1" smtClean="0"/>
              <a:t>Desalineamientos</a:t>
            </a:r>
            <a:endParaRPr lang="es-ES" sz="2000" dirty="0" smtClean="0"/>
          </a:p>
          <a:p>
            <a:pPr marL="285750" indent="-285750">
              <a:buFont typeface="Wingdings" pitchFamily="2" charset="2"/>
              <a:buChar char="§"/>
            </a:pPr>
            <a:r>
              <a:rPr lang="es-ES" sz="2000" dirty="0" smtClean="0"/>
              <a:t>Fallos en el rotor </a:t>
            </a:r>
            <a:r>
              <a:rPr lang="es-ES" sz="2000" b="1" dirty="0" smtClean="0"/>
              <a:t>(roturas de barra)</a:t>
            </a:r>
            <a:endParaRPr lang="es-ES" sz="2000" dirty="0" smtClean="0"/>
          </a:p>
          <a:p>
            <a:pPr marL="285750" indent="-285750">
              <a:buFont typeface="Wingdings" pitchFamily="2" charset="2"/>
              <a:buChar char="§"/>
            </a:pPr>
            <a:r>
              <a:rPr lang="es-ES" sz="2000" dirty="0"/>
              <a:t>Posibles fallos en </a:t>
            </a:r>
            <a:r>
              <a:rPr lang="es-ES" sz="2000" b="1" dirty="0"/>
              <a:t>rodamientos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s-ES" b="1" dirty="0" smtClean="0"/>
              <a:t>Holguras</a:t>
            </a:r>
            <a:r>
              <a:rPr lang="es-ES" dirty="0" smtClean="0"/>
              <a:t>, fallos de sustentación</a:t>
            </a:r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5627078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2576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ES" b="1" dirty="0"/>
              <a:t/>
            </a:r>
            <a:br>
              <a:rPr lang="es-ES" b="1" dirty="0"/>
            </a:br>
            <a:r>
              <a:rPr lang="es-ES" b="1" dirty="0" smtClean="0"/>
              <a:t>PROPUESTA DE FUTURAS MEJORAS</a:t>
            </a:r>
            <a:r>
              <a:rPr lang="es-ES" dirty="0"/>
              <a:t/>
            </a:r>
            <a:br>
              <a:rPr lang="es-ES" dirty="0"/>
            </a:br>
            <a:endParaRPr lang="es-ES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43608" y="1484785"/>
            <a:ext cx="6995120" cy="864095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es-ES" sz="5100" b="1" dirty="0"/>
              <a:t>2</a:t>
            </a:r>
            <a:r>
              <a:rPr lang="es-ES" sz="5100" b="1" dirty="0" smtClean="0"/>
              <a:t>) Adquisición </a:t>
            </a:r>
            <a:r>
              <a:rPr lang="es-ES" sz="5100" b="1" dirty="0"/>
              <a:t>de </a:t>
            </a:r>
            <a:r>
              <a:rPr lang="es-ES" sz="5100" b="1" dirty="0" smtClean="0"/>
              <a:t>software </a:t>
            </a:r>
            <a:r>
              <a:rPr lang="es-ES" sz="5100" b="1" dirty="0" smtClean="0">
                <a:solidFill>
                  <a:srgbClr val="FF0000"/>
                </a:solidFill>
              </a:rPr>
              <a:t>GMAO</a:t>
            </a:r>
            <a:endParaRPr lang="es-ES" sz="5100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s-ES" b="1" dirty="0" smtClean="0">
                <a:sym typeface="Wingdings" pitchFamily="2" charset="2"/>
              </a:rPr>
              <a:t>(Gestión de Mantenimiento Asistida por Ordenador)</a:t>
            </a: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528483"/>
            <a:ext cx="4032447" cy="4002768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4860032" y="2867873"/>
            <a:ext cx="396044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q"/>
            </a:pPr>
            <a:r>
              <a:rPr lang="es-ES" sz="2400" b="1" dirty="0" smtClean="0"/>
              <a:t>Agilizar</a:t>
            </a:r>
            <a:r>
              <a:rPr lang="es-ES" sz="2400" dirty="0" smtClean="0"/>
              <a:t> toma de decisiones</a:t>
            </a:r>
          </a:p>
          <a:p>
            <a:pPr marL="342900" indent="-342900">
              <a:buFont typeface="Wingdings" pitchFamily="2" charset="2"/>
              <a:buChar char="q"/>
            </a:pPr>
            <a:r>
              <a:rPr lang="es-ES" sz="2400" b="1" dirty="0" smtClean="0"/>
              <a:t>Optimizar</a:t>
            </a:r>
            <a:r>
              <a:rPr lang="es-ES" sz="2400" dirty="0" smtClean="0"/>
              <a:t> tareas</a:t>
            </a:r>
          </a:p>
          <a:p>
            <a:pPr marL="342900" indent="-342900">
              <a:buFont typeface="Wingdings" pitchFamily="2" charset="2"/>
              <a:buChar char="q"/>
            </a:pPr>
            <a:r>
              <a:rPr lang="es-ES" sz="2400" b="1" dirty="0" smtClean="0"/>
              <a:t>Analizar</a:t>
            </a:r>
            <a:r>
              <a:rPr lang="es-ES" sz="2400" dirty="0" smtClean="0"/>
              <a:t> averías, tiempos de reparación</a:t>
            </a:r>
          </a:p>
          <a:p>
            <a:pPr marL="342900" indent="-342900">
              <a:buFont typeface="Wingdings" pitchFamily="2" charset="2"/>
              <a:buChar char="q"/>
            </a:pPr>
            <a:r>
              <a:rPr lang="es-ES" sz="2400" b="1" dirty="0" smtClean="0"/>
              <a:t>Facilitar</a:t>
            </a:r>
            <a:r>
              <a:rPr lang="es-ES" sz="2400" dirty="0" smtClean="0"/>
              <a:t> planificación</a:t>
            </a:r>
          </a:p>
          <a:p>
            <a:pPr marL="342900" indent="-342900">
              <a:buFont typeface="Wingdings" pitchFamily="2" charset="2"/>
              <a:buChar char="q"/>
            </a:pPr>
            <a:r>
              <a:rPr lang="es-ES" sz="2400" b="1" dirty="0" smtClean="0"/>
              <a:t>Control</a:t>
            </a:r>
            <a:r>
              <a:rPr lang="es-ES" sz="2400" dirty="0" smtClean="0"/>
              <a:t> de stock</a:t>
            </a:r>
          </a:p>
          <a:p>
            <a:pPr marL="342900" indent="-342900">
              <a:buFont typeface="Wingdings" pitchFamily="2" charset="2"/>
              <a:buChar char="q"/>
            </a:pPr>
            <a:r>
              <a:rPr lang="es-ES" sz="2400" dirty="0" smtClean="0"/>
              <a:t>Documentación: Fichas técnicas, manuales, etc.</a:t>
            </a:r>
          </a:p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096235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2576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ES" b="1" dirty="0"/>
              <a:t/>
            </a:r>
            <a:br>
              <a:rPr lang="es-ES" b="1" dirty="0"/>
            </a:br>
            <a:r>
              <a:rPr lang="es-ES" b="1" dirty="0" smtClean="0"/>
              <a:t>PRESUPUESTO</a:t>
            </a:r>
            <a:r>
              <a:rPr lang="es-ES" dirty="0"/>
              <a:t/>
            </a:r>
            <a:br>
              <a:rPr lang="es-ES" dirty="0"/>
            </a:br>
            <a:endParaRPr lang="es-ES" b="1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3904223"/>
              </p:ext>
            </p:extLst>
          </p:nvPr>
        </p:nvGraphicFramePr>
        <p:xfrm>
          <a:off x="323527" y="1412776"/>
          <a:ext cx="8496944" cy="477304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14495"/>
                <a:gridCol w="2239218"/>
                <a:gridCol w="1640923"/>
                <a:gridCol w="1377829"/>
                <a:gridCol w="1366137"/>
                <a:gridCol w="1358342"/>
              </a:tblGrid>
              <a:tr h="636905">
                <a:tc gridSpan="6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2400" dirty="0">
                          <a:effectLst/>
                        </a:rPr>
                        <a:t>C1 - Gastos en stock de primera necesidad</a:t>
                      </a:r>
                      <a:endParaRPr lang="es-E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6278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Nº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Descripción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Características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Cantidad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Precio unitario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 dirty="0" smtClean="0">
                          <a:effectLst/>
                        </a:rPr>
                        <a:t>P.</a:t>
                      </a:r>
                      <a:r>
                        <a:rPr lang="es-ES" sz="1800" baseline="0" dirty="0" smtClean="0">
                          <a:effectLst/>
                        </a:rPr>
                        <a:t> </a:t>
                      </a:r>
                      <a:r>
                        <a:rPr lang="es-ES" sz="1800" dirty="0" smtClean="0">
                          <a:effectLst/>
                        </a:rPr>
                        <a:t>total</a:t>
                      </a:r>
                      <a:endParaRPr lang="es-E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1390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1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Teflón natural 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0.12 mm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80 metros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5.5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440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1390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2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Teflón adhesivo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0.08 mm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10 metros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26.4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264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278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3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Grasa 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 dirty="0" err="1">
                          <a:effectLst/>
                        </a:rPr>
                        <a:t>Molikote</a:t>
                      </a:r>
                      <a:r>
                        <a:rPr lang="es-ES" sz="1800" dirty="0">
                          <a:effectLst/>
                        </a:rPr>
                        <a:t> BR2 Plus</a:t>
                      </a:r>
                      <a:endParaRPr lang="es-E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120 kg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12.15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 dirty="0" smtClean="0">
                          <a:effectLst/>
                        </a:rPr>
                        <a:t>1.458</a:t>
                      </a:r>
                      <a:endParaRPr lang="es-E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278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4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Filtros tubulares INOX malla 1.5 mm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95 X 85 mm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4000 uds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3.98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 dirty="0" smtClean="0">
                          <a:effectLst/>
                        </a:rPr>
                        <a:t>15.920</a:t>
                      </a:r>
                      <a:endParaRPr lang="es-E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1390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5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Filtro acrílico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18 mm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80 metros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6.1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488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1390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6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Aceite hidráulico 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Drop 380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 dirty="0">
                          <a:effectLst/>
                        </a:rPr>
                        <a:t>300 litros</a:t>
                      </a:r>
                      <a:endParaRPr lang="es-E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2.2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660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278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7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Silicona en aerosol 500 ml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 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20 uds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14.20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 dirty="0">
                          <a:effectLst/>
                        </a:rPr>
                        <a:t>284</a:t>
                      </a:r>
                      <a:endParaRPr lang="es-E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48782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 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2000" b="1" dirty="0" smtClean="0">
                          <a:effectLst/>
                        </a:rPr>
                        <a:t>19.514</a:t>
                      </a:r>
                      <a:endParaRPr lang="es-ES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19</a:t>
            </a:fld>
            <a:endParaRPr lang="es-ES"/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260648"/>
            <a:ext cx="2280172" cy="1158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615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2576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ES" b="1" dirty="0"/>
              <a:t/>
            </a:r>
            <a:br>
              <a:rPr lang="es-ES" b="1" dirty="0"/>
            </a:br>
            <a:r>
              <a:rPr lang="es-ES" dirty="0"/>
              <a:t/>
            </a:r>
            <a:br>
              <a:rPr lang="es-ES" dirty="0"/>
            </a:br>
            <a:endParaRPr lang="es-ES" b="1" dirty="0"/>
          </a:p>
        </p:txBody>
      </p:sp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4357390"/>
              </p:ext>
            </p:extLst>
          </p:nvPr>
        </p:nvGraphicFramePr>
        <p:xfrm>
          <a:off x="251520" y="116632"/>
          <a:ext cx="8640960" cy="665421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22222"/>
                <a:gridCol w="2277170"/>
                <a:gridCol w="1884492"/>
                <a:gridCol w="1184437"/>
                <a:gridCol w="1388302"/>
                <a:gridCol w="1384337"/>
              </a:tblGrid>
              <a:tr h="655162">
                <a:tc gridSpan="6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2400" dirty="0">
                          <a:effectLst/>
                        </a:rPr>
                        <a:t>C2 - Gastos en stock de repuestos</a:t>
                      </a:r>
                      <a:endParaRPr lang="es-E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3796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600">
                          <a:effectLst/>
                        </a:rPr>
                        <a:t>Nº</a:t>
                      </a:r>
                      <a:endParaRPr lang="es-E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600">
                          <a:effectLst/>
                        </a:rPr>
                        <a:t>Descripción</a:t>
                      </a:r>
                      <a:endParaRPr lang="es-E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600">
                          <a:effectLst/>
                        </a:rPr>
                        <a:t>Características</a:t>
                      </a:r>
                      <a:endParaRPr lang="es-E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600">
                          <a:effectLst/>
                        </a:rPr>
                        <a:t>Cantidad</a:t>
                      </a:r>
                      <a:endParaRPr lang="es-E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600" dirty="0" smtClean="0">
                          <a:effectLst/>
                        </a:rPr>
                        <a:t>P. </a:t>
                      </a:r>
                      <a:r>
                        <a:rPr lang="es-ES" sz="1600" dirty="0">
                          <a:effectLst/>
                        </a:rPr>
                        <a:t>unitario</a:t>
                      </a:r>
                      <a:endParaRPr lang="es-E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600">
                          <a:effectLst/>
                        </a:rPr>
                        <a:t>P.total</a:t>
                      </a:r>
                      <a:endParaRPr lang="es-E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</a:tr>
              <a:tr h="3277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600">
                          <a:effectLst/>
                        </a:rPr>
                        <a:t>1</a:t>
                      </a:r>
                      <a:endParaRPr lang="es-E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600">
                          <a:effectLst/>
                        </a:rPr>
                        <a:t>Juego cuchillas</a:t>
                      </a:r>
                      <a:endParaRPr lang="es-E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600">
                          <a:effectLst/>
                        </a:rPr>
                        <a:t>560 x 120 x 28 mm</a:t>
                      </a:r>
                      <a:endParaRPr lang="es-E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600">
                          <a:effectLst/>
                        </a:rPr>
                        <a:t>16</a:t>
                      </a:r>
                      <a:endParaRPr lang="es-E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600">
                          <a:effectLst/>
                        </a:rPr>
                        <a:t>132</a:t>
                      </a:r>
                      <a:endParaRPr lang="es-E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600" dirty="0" smtClean="0">
                          <a:effectLst/>
                        </a:rPr>
                        <a:t>2.112</a:t>
                      </a:r>
                      <a:endParaRPr lang="es-E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</a:tr>
              <a:tr h="3277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600" dirty="0">
                          <a:effectLst/>
                        </a:rPr>
                        <a:t>5</a:t>
                      </a:r>
                      <a:endParaRPr lang="es-E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600">
                          <a:effectLst/>
                        </a:rPr>
                        <a:t>Hilera</a:t>
                      </a:r>
                      <a:endParaRPr lang="es-E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600">
                          <a:effectLst/>
                        </a:rPr>
                        <a:t>Diámetro 450 mm</a:t>
                      </a:r>
                      <a:endParaRPr lang="es-E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600">
                          <a:effectLst/>
                        </a:rPr>
                        <a:t>1</a:t>
                      </a:r>
                      <a:endParaRPr lang="es-E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600">
                          <a:effectLst/>
                        </a:rPr>
                        <a:t>1320</a:t>
                      </a:r>
                      <a:endParaRPr lang="es-E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600" dirty="0" smtClean="0">
                          <a:effectLst/>
                        </a:rPr>
                        <a:t>1.320</a:t>
                      </a:r>
                      <a:endParaRPr lang="es-E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</a:tr>
              <a:tr h="3004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600" dirty="0">
                          <a:effectLst/>
                        </a:rPr>
                        <a:t>7</a:t>
                      </a:r>
                      <a:endParaRPr lang="es-E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600">
                          <a:effectLst/>
                        </a:rPr>
                        <a:t>cuchilla</a:t>
                      </a:r>
                      <a:endParaRPr lang="es-E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600">
                          <a:effectLst/>
                        </a:rPr>
                        <a:t>1380 mm</a:t>
                      </a:r>
                      <a:endParaRPr lang="es-E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600">
                          <a:effectLst/>
                        </a:rPr>
                        <a:t>2</a:t>
                      </a:r>
                      <a:endParaRPr lang="es-E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600">
                          <a:effectLst/>
                        </a:rPr>
                        <a:t>384</a:t>
                      </a:r>
                      <a:endParaRPr lang="es-E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600">
                          <a:effectLst/>
                        </a:rPr>
                        <a:t>768</a:t>
                      </a:r>
                      <a:endParaRPr lang="es-E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</a:tr>
              <a:tr h="3004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600">
                          <a:effectLst/>
                        </a:rPr>
                        <a:t>8</a:t>
                      </a:r>
                      <a:endParaRPr lang="es-E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600">
                          <a:effectLst/>
                        </a:rPr>
                        <a:t>Rodamiento</a:t>
                      </a:r>
                      <a:endParaRPr lang="es-E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600">
                          <a:effectLst/>
                        </a:rPr>
                        <a:t>23132-K</a:t>
                      </a:r>
                      <a:endParaRPr lang="es-E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600">
                          <a:effectLst/>
                        </a:rPr>
                        <a:t>1</a:t>
                      </a:r>
                      <a:endParaRPr lang="es-E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600">
                          <a:effectLst/>
                        </a:rPr>
                        <a:t>1197</a:t>
                      </a:r>
                      <a:endParaRPr lang="es-E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600" dirty="0" smtClean="0">
                          <a:effectLst/>
                        </a:rPr>
                        <a:t>1.197</a:t>
                      </a:r>
                      <a:endParaRPr lang="es-E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</a:tr>
              <a:tr h="3004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600" dirty="0">
                          <a:effectLst/>
                        </a:rPr>
                        <a:t>12</a:t>
                      </a:r>
                      <a:endParaRPr lang="es-E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600" dirty="0">
                          <a:effectLst/>
                        </a:rPr>
                        <a:t>Rodamiento</a:t>
                      </a:r>
                      <a:endParaRPr lang="es-E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600">
                          <a:effectLst/>
                        </a:rPr>
                        <a:t>6206-2RS</a:t>
                      </a:r>
                      <a:endParaRPr lang="es-E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600">
                          <a:effectLst/>
                        </a:rPr>
                        <a:t>1</a:t>
                      </a:r>
                      <a:endParaRPr lang="es-E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600">
                          <a:effectLst/>
                        </a:rPr>
                        <a:t>92.07</a:t>
                      </a:r>
                      <a:endParaRPr lang="es-E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600" dirty="0" smtClean="0">
                          <a:effectLst/>
                        </a:rPr>
                        <a:t>92,07</a:t>
                      </a:r>
                      <a:endParaRPr lang="es-E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</a:tr>
              <a:tr h="3004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600">
                          <a:effectLst/>
                        </a:rPr>
                        <a:t>13</a:t>
                      </a:r>
                      <a:endParaRPr lang="es-E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600">
                          <a:effectLst/>
                        </a:rPr>
                        <a:t>Rótula</a:t>
                      </a:r>
                      <a:endParaRPr lang="es-E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600">
                          <a:effectLst/>
                        </a:rPr>
                        <a:t>GAKR-8-PW</a:t>
                      </a:r>
                      <a:endParaRPr lang="es-E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600">
                          <a:effectLst/>
                        </a:rPr>
                        <a:t>4</a:t>
                      </a:r>
                      <a:endParaRPr lang="es-E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600">
                          <a:effectLst/>
                        </a:rPr>
                        <a:t>33.5</a:t>
                      </a:r>
                      <a:endParaRPr lang="es-E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600">
                          <a:effectLst/>
                        </a:rPr>
                        <a:t>134</a:t>
                      </a:r>
                      <a:endParaRPr lang="es-E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</a:tr>
              <a:tr h="3004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600">
                          <a:effectLst/>
                        </a:rPr>
                        <a:t>14</a:t>
                      </a:r>
                      <a:endParaRPr lang="es-E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600">
                          <a:effectLst/>
                        </a:rPr>
                        <a:t>Manguito de montaje</a:t>
                      </a:r>
                      <a:endParaRPr lang="es-E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600">
                          <a:effectLst/>
                        </a:rPr>
                        <a:t>H-3132</a:t>
                      </a:r>
                      <a:endParaRPr lang="es-E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600">
                          <a:effectLst/>
                        </a:rPr>
                        <a:t>1</a:t>
                      </a:r>
                      <a:endParaRPr lang="es-E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600">
                          <a:effectLst/>
                        </a:rPr>
                        <a:t>242.72</a:t>
                      </a:r>
                      <a:endParaRPr lang="es-E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600">
                          <a:effectLst/>
                        </a:rPr>
                        <a:t>242.72</a:t>
                      </a:r>
                      <a:endParaRPr lang="es-E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</a:tr>
              <a:tr h="3004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600" dirty="0">
                          <a:effectLst/>
                        </a:rPr>
                        <a:t>16</a:t>
                      </a:r>
                      <a:endParaRPr lang="es-E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600">
                          <a:effectLst/>
                        </a:rPr>
                        <a:t>Correa trapezoidal</a:t>
                      </a:r>
                      <a:endParaRPr lang="es-E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600">
                          <a:effectLst/>
                        </a:rPr>
                        <a:t>2/RSPB 2360</a:t>
                      </a:r>
                      <a:endParaRPr lang="es-E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600">
                          <a:effectLst/>
                        </a:rPr>
                        <a:t>4</a:t>
                      </a:r>
                      <a:endParaRPr lang="es-E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600">
                          <a:effectLst/>
                        </a:rPr>
                        <a:t>46.25</a:t>
                      </a:r>
                      <a:endParaRPr lang="es-E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600">
                          <a:effectLst/>
                        </a:rPr>
                        <a:t>185</a:t>
                      </a:r>
                      <a:endParaRPr lang="es-E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</a:tr>
              <a:tr h="3004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600" dirty="0">
                          <a:effectLst/>
                        </a:rPr>
                        <a:t>18</a:t>
                      </a:r>
                      <a:endParaRPr lang="es-E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600">
                          <a:effectLst/>
                        </a:rPr>
                        <a:t>Correa dentada</a:t>
                      </a:r>
                      <a:endParaRPr lang="es-E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600">
                          <a:effectLst/>
                        </a:rPr>
                        <a:t>HTD 1600 8M</a:t>
                      </a:r>
                      <a:endParaRPr lang="es-E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600">
                          <a:effectLst/>
                        </a:rPr>
                        <a:t>4</a:t>
                      </a:r>
                      <a:endParaRPr lang="es-E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600">
                          <a:effectLst/>
                        </a:rPr>
                        <a:t>35.20</a:t>
                      </a:r>
                      <a:endParaRPr lang="es-E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600" dirty="0" smtClean="0">
                          <a:effectLst/>
                        </a:rPr>
                        <a:t>140,8</a:t>
                      </a:r>
                      <a:endParaRPr lang="es-E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</a:tr>
              <a:tr h="3207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600">
                          <a:effectLst/>
                        </a:rPr>
                        <a:t>19</a:t>
                      </a:r>
                      <a:endParaRPr lang="es-E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600">
                          <a:effectLst/>
                        </a:rPr>
                        <a:t>Correa dentada</a:t>
                      </a:r>
                      <a:endParaRPr lang="es-E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600">
                          <a:effectLst/>
                        </a:rPr>
                        <a:t>25AT10 – 1060</a:t>
                      </a:r>
                      <a:endParaRPr lang="es-E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600">
                          <a:effectLst/>
                        </a:rPr>
                        <a:t>1</a:t>
                      </a:r>
                      <a:endParaRPr lang="es-E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600">
                          <a:effectLst/>
                        </a:rPr>
                        <a:t>168.84</a:t>
                      </a:r>
                      <a:endParaRPr lang="es-E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600" dirty="0" smtClean="0">
                          <a:effectLst/>
                        </a:rPr>
                        <a:t>168,84</a:t>
                      </a:r>
                      <a:endParaRPr lang="es-E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</a:tr>
              <a:tr h="3004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600">
                          <a:effectLst/>
                        </a:rPr>
                        <a:t>20</a:t>
                      </a:r>
                      <a:endParaRPr lang="es-E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600">
                          <a:effectLst/>
                        </a:rPr>
                        <a:t>Tornillo allen</a:t>
                      </a:r>
                      <a:endParaRPr lang="es-E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600">
                          <a:effectLst/>
                        </a:rPr>
                        <a:t>M20x 70 mm</a:t>
                      </a:r>
                      <a:endParaRPr lang="es-E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600">
                          <a:effectLst/>
                        </a:rPr>
                        <a:t>60</a:t>
                      </a:r>
                      <a:endParaRPr lang="es-E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600">
                          <a:effectLst/>
                        </a:rPr>
                        <a:t>4.92</a:t>
                      </a:r>
                      <a:endParaRPr lang="es-E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600" dirty="0" smtClean="0">
                          <a:effectLst/>
                        </a:rPr>
                        <a:t>295,2</a:t>
                      </a:r>
                      <a:endParaRPr lang="es-E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</a:tr>
              <a:tr h="3004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600" dirty="0">
                          <a:effectLst/>
                        </a:rPr>
                        <a:t>22</a:t>
                      </a:r>
                      <a:endParaRPr lang="es-E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600">
                          <a:effectLst/>
                        </a:rPr>
                        <a:t>Tornillo hexagonal</a:t>
                      </a:r>
                      <a:endParaRPr lang="es-E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600">
                          <a:effectLst/>
                        </a:rPr>
                        <a:t>M18x 60</a:t>
                      </a:r>
                      <a:endParaRPr lang="es-E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600">
                          <a:effectLst/>
                        </a:rPr>
                        <a:t>40</a:t>
                      </a:r>
                      <a:endParaRPr lang="es-E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600">
                          <a:effectLst/>
                        </a:rPr>
                        <a:t>3.86</a:t>
                      </a:r>
                      <a:endParaRPr lang="es-E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600" dirty="0" smtClean="0">
                          <a:effectLst/>
                        </a:rPr>
                        <a:t>154,4</a:t>
                      </a:r>
                      <a:endParaRPr lang="es-E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</a:tr>
              <a:tr h="3004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600">
                          <a:effectLst/>
                        </a:rPr>
                        <a:t>23</a:t>
                      </a:r>
                      <a:endParaRPr lang="es-E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600">
                          <a:effectLst/>
                        </a:rPr>
                        <a:t>Tornillo allen</a:t>
                      </a:r>
                      <a:endParaRPr lang="es-E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600">
                          <a:effectLst/>
                        </a:rPr>
                        <a:t>M24x130 mm</a:t>
                      </a:r>
                      <a:endParaRPr lang="es-E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600">
                          <a:effectLst/>
                        </a:rPr>
                        <a:t>60</a:t>
                      </a:r>
                      <a:endParaRPr lang="es-E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600">
                          <a:effectLst/>
                        </a:rPr>
                        <a:t>9.83</a:t>
                      </a:r>
                      <a:endParaRPr lang="es-E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600" dirty="0" smtClean="0">
                          <a:effectLst/>
                        </a:rPr>
                        <a:t>589,8</a:t>
                      </a:r>
                      <a:endParaRPr lang="es-E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</a:tr>
              <a:tr h="3277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600" dirty="0">
                          <a:effectLst/>
                        </a:rPr>
                        <a:t>25</a:t>
                      </a:r>
                      <a:endParaRPr lang="es-E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600" dirty="0">
                          <a:effectLst/>
                        </a:rPr>
                        <a:t>Convertidor frecuencia</a:t>
                      </a:r>
                      <a:endParaRPr lang="es-E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600">
                          <a:effectLst/>
                        </a:rPr>
                        <a:t>7.5 Kw</a:t>
                      </a:r>
                      <a:endParaRPr lang="es-E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600">
                          <a:effectLst/>
                        </a:rPr>
                        <a:t>1</a:t>
                      </a:r>
                      <a:endParaRPr lang="es-E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600">
                          <a:effectLst/>
                        </a:rPr>
                        <a:t>514</a:t>
                      </a:r>
                      <a:endParaRPr lang="es-E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600">
                          <a:effectLst/>
                        </a:rPr>
                        <a:t>514</a:t>
                      </a:r>
                      <a:endParaRPr lang="es-E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</a:tr>
              <a:tr h="3277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600" dirty="0">
                          <a:effectLst/>
                        </a:rPr>
                        <a:t>27</a:t>
                      </a:r>
                      <a:endParaRPr lang="es-E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600">
                          <a:effectLst/>
                        </a:rPr>
                        <a:t>Contactor</a:t>
                      </a:r>
                      <a:endParaRPr lang="es-E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600" dirty="0">
                          <a:effectLst/>
                        </a:rPr>
                        <a:t>LC1D09B7 </a:t>
                      </a:r>
                      <a:r>
                        <a:rPr lang="es-ES" sz="1600" dirty="0" smtClean="0">
                          <a:effectLst/>
                        </a:rPr>
                        <a:t>9A</a:t>
                      </a:r>
                      <a:endParaRPr lang="es-E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600">
                          <a:effectLst/>
                        </a:rPr>
                        <a:t>2</a:t>
                      </a:r>
                      <a:endParaRPr lang="es-E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600" dirty="0">
                          <a:effectLst/>
                        </a:rPr>
                        <a:t>28.18</a:t>
                      </a:r>
                      <a:endParaRPr lang="es-E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600" dirty="0" smtClean="0">
                          <a:effectLst/>
                        </a:rPr>
                        <a:t>56,36</a:t>
                      </a:r>
                      <a:endParaRPr lang="es-E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</a:tr>
              <a:tr h="3004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600">
                          <a:effectLst/>
                        </a:rPr>
                        <a:t>28</a:t>
                      </a:r>
                      <a:endParaRPr lang="es-E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600">
                          <a:effectLst/>
                        </a:rPr>
                        <a:t>Escobillas de carbón</a:t>
                      </a:r>
                      <a:endParaRPr lang="es-E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600">
                          <a:effectLst/>
                        </a:rPr>
                        <a:t>EG321</a:t>
                      </a:r>
                      <a:endParaRPr lang="es-E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600">
                          <a:effectLst/>
                        </a:rPr>
                        <a:t>12</a:t>
                      </a:r>
                      <a:endParaRPr lang="es-E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600">
                          <a:effectLst/>
                        </a:rPr>
                        <a:t>33.05</a:t>
                      </a:r>
                      <a:endParaRPr lang="es-E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600" dirty="0" smtClean="0">
                          <a:effectLst/>
                        </a:rPr>
                        <a:t>396,60</a:t>
                      </a:r>
                      <a:endParaRPr lang="es-E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</a:tr>
              <a:tr h="3277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600" dirty="0">
                          <a:effectLst/>
                        </a:rPr>
                        <a:t>31</a:t>
                      </a:r>
                      <a:endParaRPr lang="es-E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600">
                          <a:effectLst/>
                        </a:rPr>
                        <a:t>Juntas tóricas de vitón</a:t>
                      </a:r>
                      <a:endParaRPr lang="es-E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600" dirty="0">
                          <a:effectLst/>
                        </a:rPr>
                        <a:t>110,72X3,53</a:t>
                      </a:r>
                      <a:endParaRPr lang="es-E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600">
                          <a:effectLst/>
                        </a:rPr>
                        <a:t>6</a:t>
                      </a:r>
                      <a:endParaRPr lang="es-E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600">
                          <a:effectLst/>
                        </a:rPr>
                        <a:t>47.50</a:t>
                      </a:r>
                      <a:endParaRPr lang="es-E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600" dirty="0">
                          <a:effectLst/>
                        </a:rPr>
                        <a:t>285</a:t>
                      </a:r>
                      <a:endParaRPr lang="es-E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</a:tr>
              <a:tr h="354355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600" dirty="0">
                          <a:effectLst/>
                        </a:rPr>
                        <a:t> </a:t>
                      </a:r>
                      <a:endParaRPr lang="es-E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2000" b="1" dirty="0" smtClean="0">
                          <a:effectLst/>
                        </a:rPr>
                        <a:t>10.208,25</a:t>
                      </a:r>
                      <a:endParaRPr lang="es-ES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38" marR="35538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279997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19014514"/>
              </p:ext>
            </p:extLst>
          </p:nvPr>
        </p:nvGraphicFramePr>
        <p:xfrm>
          <a:off x="323528" y="1052736"/>
          <a:ext cx="8568953" cy="467694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14923"/>
                <a:gridCol w="2293389"/>
                <a:gridCol w="2088232"/>
                <a:gridCol w="1224136"/>
                <a:gridCol w="1435579"/>
                <a:gridCol w="1012694"/>
              </a:tblGrid>
              <a:tr h="720080">
                <a:tc gridSpan="6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2400" dirty="0">
                          <a:effectLst/>
                        </a:rPr>
                        <a:t>C3 - Gastos adicionales</a:t>
                      </a:r>
                      <a:endParaRPr lang="es-E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5131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Nº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Descripción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Características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Cantidad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 dirty="0" smtClean="0">
                          <a:effectLst/>
                        </a:rPr>
                        <a:t>P.</a:t>
                      </a:r>
                      <a:r>
                        <a:rPr lang="es-ES" sz="1800" baseline="0" dirty="0" smtClean="0">
                          <a:effectLst/>
                        </a:rPr>
                        <a:t> U</a:t>
                      </a:r>
                      <a:r>
                        <a:rPr lang="es-ES" sz="1800" dirty="0" smtClean="0">
                          <a:effectLst/>
                        </a:rPr>
                        <a:t>nitario</a:t>
                      </a:r>
                      <a:endParaRPr lang="es-E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 dirty="0" smtClean="0">
                          <a:effectLst/>
                        </a:rPr>
                        <a:t>P. Total</a:t>
                      </a:r>
                      <a:endParaRPr lang="es-E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488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1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Contadores horarios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 dirty="0">
                          <a:effectLst/>
                        </a:rPr>
                        <a:t> </a:t>
                      </a:r>
                      <a:endParaRPr lang="es-E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4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112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448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488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2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Indicadores (displays)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 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8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203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 dirty="0" smtClean="0">
                          <a:effectLst/>
                        </a:rPr>
                        <a:t>1.624</a:t>
                      </a:r>
                      <a:endParaRPr lang="es-E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131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3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Armario documentación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 dirty="0">
                          <a:effectLst/>
                        </a:rPr>
                        <a:t>2000x1800x450 mm</a:t>
                      </a:r>
                      <a:endParaRPr lang="es-E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 dirty="0">
                          <a:effectLst/>
                        </a:rPr>
                        <a:t>1</a:t>
                      </a:r>
                      <a:endParaRPr lang="es-E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436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436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488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4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Focos led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 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30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210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6300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1256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5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Nóminas técnicos de mantenimiento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(14 pagas y media)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 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 dirty="0">
                          <a:effectLst/>
                        </a:rPr>
                        <a:t>2</a:t>
                      </a:r>
                      <a:endParaRPr lang="es-E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1040 brutos / mes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 dirty="0" smtClean="0">
                          <a:effectLst/>
                        </a:rPr>
                        <a:t>30.160</a:t>
                      </a:r>
                      <a:endParaRPr lang="es-ES" sz="18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 dirty="0">
                          <a:effectLst/>
                        </a:rPr>
                        <a:t>Brutos/ año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 dirty="0">
                          <a:effectLst/>
                        </a:rPr>
                        <a:t> </a:t>
                      </a:r>
                      <a:endParaRPr lang="es-E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48819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2000">
                          <a:effectLst/>
                        </a:rPr>
                        <a:t> </a:t>
                      </a:r>
                      <a:endParaRPr lang="es-E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2000" b="1" dirty="0" smtClean="0">
                          <a:effectLst/>
                        </a:rPr>
                        <a:t>38.968</a:t>
                      </a:r>
                      <a:endParaRPr lang="es-ES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21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6902636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6679767"/>
              </p:ext>
            </p:extLst>
          </p:nvPr>
        </p:nvGraphicFramePr>
        <p:xfrm>
          <a:off x="467544" y="620684"/>
          <a:ext cx="8280919" cy="554497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00463"/>
                <a:gridCol w="3788141"/>
                <a:gridCol w="1355145"/>
                <a:gridCol w="1320959"/>
                <a:gridCol w="1316211"/>
              </a:tblGrid>
              <a:tr h="792092">
                <a:tc gridSpan="5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2400" dirty="0">
                          <a:effectLst/>
                        </a:rPr>
                        <a:t>C4 - Gastos externos</a:t>
                      </a:r>
                      <a:endParaRPr lang="es-E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8447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Nº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Descripción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Frecuencia / año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Precio unitario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P.total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096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1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Mantenimiento compresores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6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221.40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 dirty="0" smtClean="0">
                          <a:effectLst/>
                        </a:rPr>
                        <a:t>1.328,4</a:t>
                      </a:r>
                      <a:endParaRPr lang="es-E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096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2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Mantenimiento equipo de refrigeración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2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265.30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 dirty="0" smtClean="0">
                          <a:effectLst/>
                        </a:rPr>
                        <a:t>530,6</a:t>
                      </a:r>
                      <a:endParaRPr lang="es-E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096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3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Afilado de cuchillas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4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96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384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096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4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Afilado de cuchillas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3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112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336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096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5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Afilado de cuchillas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3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96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288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096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6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Afilado de cuchillas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3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48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144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096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7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Limpieza general fábrica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2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780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 dirty="0" smtClean="0">
                          <a:effectLst/>
                        </a:rPr>
                        <a:t>1.560</a:t>
                      </a:r>
                      <a:endParaRPr lang="es-E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096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8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Limpieza maquinaria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12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>
                          <a:effectLst/>
                        </a:rPr>
                        <a:t>800</a:t>
                      </a:r>
                      <a:endParaRPr lang="es-E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 dirty="0" smtClean="0">
                          <a:effectLst/>
                        </a:rPr>
                        <a:t>9.600</a:t>
                      </a:r>
                      <a:endParaRPr lang="es-E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09644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1800" dirty="0">
                          <a:effectLst/>
                        </a:rPr>
                        <a:t> </a:t>
                      </a:r>
                      <a:endParaRPr lang="es-E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0020" algn="ctr"/>
                          <a:tab pos="3228975" algn="l"/>
                        </a:tabLst>
                      </a:pPr>
                      <a:r>
                        <a:rPr lang="es-ES" sz="2000" b="1" dirty="0" smtClean="0">
                          <a:effectLst/>
                        </a:rPr>
                        <a:t>12.312</a:t>
                      </a:r>
                      <a:endParaRPr lang="es-ES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22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7627412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115616" y="980728"/>
            <a:ext cx="70567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b="1" dirty="0" smtClean="0">
                <a:solidFill>
                  <a:srgbClr val="FF0000"/>
                </a:solidFill>
              </a:rPr>
              <a:t>COSTE TOTAL </a:t>
            </a:r>
            <a:r>
              <a:rPr lang="es-ES" sz="2400" dirty="0" smtClean="0"/>
              <a:t>= </a:t>
            </a:r>
            <a:r>
              <a:rPr lang="es-ES" sz="2400" dirty="0"/>
              <a:t>C1 + C2 + C3 + C4 = </a:t>
            </a:r>
            <a:r>
              <a:rPr lang="es-ES" sz="2400" b="1" dirty="0" smtClean="0"/>
              <a:t>81.002,25 </a:t>
            </a:r>
            <a:r>
              <a:rPr lang="es-ES" sz="2400" b="1" dirty="0"/>
              <a:t>Euros</a:t>
            </a:r>
            <a:endParaRPr lang="es-ES" sz="2400" dirty="0"/>
          </a:p>
        </p:txBody>
      </p:sp>
      <p:graphicFrame>
        <p:nvGraphicFramePr>
          <p:cNvPr id="4" name="3 Gráfico"/>
          <p:cNvGraphicFramePr/>
          <p:nvPr>
            <p:extLst>
              <p:ext uri="{D42A27DB-BD31-4B8C-83A1-F6EECF244321}">
                <p14:modId xmlns:p14="http://schemas.microsoft.com/office/powerpoint/2010/main" val="3884804428"/>
              </p:ext>
            </p:extLst>
          </p:nvPr>
        </p:nvGraphicFramePr>
        <p:xfrm>
          <a:off x="683568" y="1442393"/>
          <a:ext cx="8064896" cy="515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23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30018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CONCLUSIONES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971600" y="1916832"/>
            <a:ext cx="7715200" cy="420933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s-ES" dirty="0" smtClean="0"/>
              <a:t>Correctivo Vs preventivo / predictivo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s-ES" dirty="0" smtClean="0"/>
              <a:t>PREVENTIVO: </a:t>
            </a:r>
            <a:r>
              <a:rPr lang="es-ES" dirty="0" err="1" smtClean="0">
                <a:solidFill>
                  <a:srgbClr val="0070C0"/>
                </a:solidFill>
              </a:rPr>
              <a:t>Feedback</a:t>
            </a:r>
            <a:r>
              <a:rPr lang="es-ES" dirty="0" smtClean="0"/>
              <a:t> </a:t>
            </a:r>
            <a:r>
              <a:rPr lang="es-ES" dirty="0" smtClean="0">
                <a:sym typeface="Wingdings" pitchFamily="2" charset="2"/>
              </a:rPr>
              <a:t> Continuidad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s-ES" dirty="0" smtClean="0">
                <a:sym typeface="Wingdings" pitchFamily="2" charset="2"/>
              </a:rPr>
              <a:t>Gestión eficiente de stock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s-ES" dirty="0" smtClean="0">
                <a:sym typeface="Wingdings" pitchFamily="2" charset="2"/>
              </a:rPr>
              <a:t>Finalidad positiva en la empresa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24</a:t>
            </a:fld>
            <a:endParaRPr lang="es-ES"/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260648"/>
            <a:ext cx="2280172" cy="1158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941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s-ES" sz="5400" b="1" dirty="0" smtClean="0"/>
          </a:p>
          <a:p>
            <a:pPr marL="0" indent="0" algn="ctr">
              <a:buNone/>
            </a:pPr>
            <a:r>
              <a:rPr lang="es-ES" sz="5400" b="1" dirty="0" smtClean="0"/>
              <a:t>¡</a:t>
            </a:r>
            <a:r>
              <a:rPr lang="es-ES" sz="5400" b="1" dirty="0"/>
              <a:t>Gracias por su atención!</a:t>
            </a:r>
          </a:p>
          <a:p>
            <a:pPr marL="0" indent="0" algn="ctr">
              <a:buNone/>
            </a:pPr>
            <a:endParaRPr lang="es-ES" dirty="0" smtClean="0"/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25</a:t>
            </a:fld>
            <a:endParaRPr lang="es-ES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5804" y="387756"/>
            <a:ext cx="4800450" cy="2438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564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512" y="1988840"/>
            <a:ext cx="8784976" cy="2520280"/>
          </a:xfrm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>
            <a:normAutofit fontScale="90000"/>
          </a:bodyPr>
          <a:lstStyle/>
          <a:p>
            <a:r>
              <a:rPr lang="es-ES" sz="4900" b="1" cap="all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Elaboración de un plan de mantenimiento para planta de extrusión de plástico</a:t>
            </a:r>
            <a:r>
              <a:rPr lang="es-ES" sz="3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es-ES" sz="36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endParaRPr lang="es-ES" sz="3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026" name="Picture 2" descr="http://1.bp.blogspot.com/-iurxC1gxOrs/TpDZW8JjwkI/AAAAAAAAADA/HiMbyBWoIKk/s1600/etsi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6266"/>
                    </a14:imgEffect>
                    <a14:imgEffect>
                      <a14:saturation sat="28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1958" y="260648"/>
            <a:ext cx="3200522" cy="828774"/>
          </a:xfrm>
          <a:prstGeom prst="rect">
            <a:avLst/>
          </a:prstGeom>
          <a:solidFill>
            <a:schemeClr val="tx1"/>
          </a:solidFill>
          <a:ln w="5080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  <a:reflection blurRad="6350" stA="50000" endA="300" endPos="55000" dir="5400000" sy="-100000" algn="bl" rotWithShape="0"/>
          </a:effectLst>
        </p:spPr>
      </p:pic>
      <p:pic>
        <p:nvPicPr>
          <p:cNvPr id="1028" name="Picture 4" descr="http://www.consultorspolitics.com/wp-content/uploads/2014/10/logo-upv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7250"/>
                    </a14:imgEffect>
                    <a14:imgEffect>
                      <a14:saturation sat="17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2376264" cy="831005"/>
          </a:xfrm>
          <a:prstGeom prst="rect">
            <a:avLst/>
          </a:prstGeom>
          <a:solidFill>
            <a:schemeClr val="bg1"/>
          </a:solidFill>
          <a:ln w="50800">
            <a:solidFill>
              <a:schemeClr val="tx1"/>
            </a:solidFill>
          </a:ln>
          <a:effectLst>
            <a:reflection blurRad="6350" stA="52000" endA="300" endPos="35000" dir="5400000" sy="-100000" algn="bl" rotWithShape="0"/>
          </a:effectLst>
        </p:spPr>
      </p:pic>
      <p:sp>
        <p:nvSpPr>
          <p:cNvPr id="3" name="2 CuadroTexto"/>
          <p:cNvSpPr txBox="1"/>
          <p:nvPr/>
        </p:nvSpPr>
        <p:spPr>
          <a:xfrm>
            <a:off x="395536" y="5350245"/>
            <a:ext cx="51125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AUTOR:</a:t>
            </a:r>
            <a:r>
              <a:rPr lang="es-ES" dirty="0"/>
              <a:t> CARLOS COLLADO CLIMENT</a:t>
            </a:r>
          </a:p>
          <a:p>
            <a:r>
              <a:rPr lang="es-ES" b="1" dirty="0"/>
              <a:t>TUTORA:</a:t>
            </a:r>
            <a:r>
              <a:rPr lang="es-ES" dirty="0"/>
              <a:t> Mª PILAR MOLINA PALOMARES</a:t>
            </a:r>
          </a:p>
          <a:p>
            <a:r>
              <a:rPr lang="es-ES" b="1" dirty="0"/>
              <a:t>COTUTOR:</a:t>
            </a:r>
            <a:r>
              <a:rPr lang="es-ES" dirty="0"/>
              <a:t> JOSÉ ALFONSO ANTONINO DAVIU</a:t>
            </a:r>
          </a:p>
        </p:txBody>
      </p:sp>
      <p:sp>
        <p:nvSpPr>
          <p:cNvPr id="4" name="3 Rectángulo"/>
          <p:cNvSpPr/>
          <p:nvPr/>
        </p:nvSpPr>
        <p:spPr>
          <a:xfrm>
            <a:off x="899592" y="4221088"/>
            <a:ext cx="74168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s-ES" sz="2400" b="1" u="sng" dirty="0"/>
              <a:t>Grado en </a:t>
            </a:r>
            <a:r>
              <a:rPr lang="es-ES" sz="2400" b="1" u="sng" dirty="0" smtClean="0"/>
              <a:t>Ingeniería Electrónica </a:t>
            </a:r>
            <a:r>
              <a:rPr lang="es-ES" sz="2400" b="1" u="sng" dirty="0"/>
              <a:t>Industrial y </a:t>
            </a:r>
            <a:r>
              <a:rPr lang="es-ES" sz="2400" b="1" u="sng" dirty="0" smtClean="0"/>
              <a:t>Automática</a:t>
            </a:r>
            <a:endParaRPr lang="es-ES" sz="2400" b="1" u="sng" dirty="0"/>
          </a:p>
        </p:txBody>
      </p:sp>
      <p:sp>
        <p:nvSpPr>
          <p:cNvPr id="7" name="6 Rectángulo"/>
          <p:cNvSpPr/>
          <p:nvPr/>
        </p:nvSpPr>
        <p:spPr>
          <a:xfrm>
            <a:off x="6266105" y="5867980"/>
            <a:ext cx="20522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s-ES" b="1" dirty="0"/>
              <a:t>Valencia, Julio 2017</a:t>
            </a:r>
            <a:endParaRPr lang="es-ES" sz="1200" b="1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26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53842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685</TotalTime>
  <Words>1128</Words>
  <Application>Microsoft Office PowerPoint</Application>
  <PresentationFormat>Presentación en pantalla (4:3)</PresentationFormat>
  <Paragraphs>705</Paragraphs>
  <Slides>26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26</vt:i4>
      </vt:variant>
    </vt:vector>
  </HeadingPairs>
  <TitlesOfParts>
    <vt:vector size="27" baseType="lpstr">
      <vt:lpstr>Tema de Office</vt:lpstr>
      <vt:lpstr>TRABAJO FIN DE GRADO</vt:lpstr>
      <vt:lpstr>Elaboración de un plan de mantenimiento para planta de extrusión de plástico </vt:lpstr>
      <vt:lpstr>INTRODUCCIÓN</vt:lpstr>
      <vt:lpstr> JUSTIFICACIÓN </vt:lpstr>
      <vt:lpstr>OBJETIVOS</vt:lpstr>
      <vt:lpstr> DESARROLLO </vt:lpstr>
      <vt:lpstr>Presentación de PowerPoint</vt:lpstr>
      <vt:lpstr> DESARROLLO </vt:lpstr>
      <vt:lpstr>DESARROLLO</vt:lpstr>
      <vt:lpstr>DESARROLLO</vt:lpstr>
      <vt:lpstr>PLAN DE MANTENIMIENTO PREVENTIVO</vt:lpstr>
      <vt:lpstr>Presentación de PowerPoint</vt:lpstr>
      <vt:lpstr>Presentación de PowerPoint</vt:lpstr>
      <vt:lpstr>DESARROLLO:   PLANIFICACIÓN</vt:lpstr>
      <vt:lpstr>DESARROLLO</vt:lpstr>
      <vt:lpstr> PROPUESTA DE FUTURAS MEJORAS </vt:lpstr>
      <vt:lpstr>PROPUESTA DE FUTURAS MEJORAS</vt:lpstr>
      <vt:lpstr> PROPUESTA DE FUTURAS MEJORAS </vt:lpstr>
      <vt:lpstr> PRESUPUESTO </vt:lpstr>
      <vt:lpstr>  </vt:lpstr>
      <vt:lpstr>Presentación de PowerPoint</vt:lpstr>
      <vt:lpstr>Presentación de PowerPoint</vt:lpstr>
      <vt:lpstr>Presentación de PowerPoint</vt:lpstr>
      <vt:lpstr>CONCLUSIONES</vt:lpstr>
      <vt:lpstr>Presentación de PowerPoint</vt:lpstr>
      <vt:lpstr>Elaboración de un plan de mantenimiento para planta de extrusión de plástico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TRABAJO FIN DE GRADO</dc:title>
  <dc:creator>CHARLES</dc:creator>
  <cp:lastModifiedBy>CHARLES</cp:lastModifiedBy>
  <cp:revision>54</cp:revision>
  <dcterms:created xsi:type="dcterms:W3CDTF">2017-06-18T19:52:04Z</dcterms:created>
  <dcterms:modified xsi:type="dcterms:W3CDTF">2017-07-12T09:58:40Z</dcterms:modified>
</cp:coreProperties>
</file>