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1"/>
  </p:sldMasterIdLst>
  <p:notesMasterIdLst>
    <p:notesMasterId r:id="rId36"/>
  </p:notesMasterIdLst>
  <p:sldIdLst>
    <p:sldId id="257" r:id="rId2"/>
    <p:sldId id="258" r:id="rId3"/>
    <p:sldId id="337" r:id="rId4"/>
    <p:sldId id="263" r:id="rId5"/>
    <p:sldId id="283" r:id="rId6"/>
    <p:sldId id="284" r:id="rId7"/>
    <p:sldId id="288" r:id="rId8"/>
    <p:sldId id="289" r:id="rId9"/>
    <p:sldId id="290" r:id="rId10"/>
    <p:sldId id="293" r:id="rId11"/>
    <p:sldId id="300" r:id="rId12"/>
    <p:sldId id="303" r:id="rId13"/>
    <p:sldId id="306" r:id="rId14"/>
    <p:sldId id="307" r:id="rId15"/>
    <p:sldId id="308" r:id="rId16"/>
    <p:sldId id="312" r:id="rId17"/>
    <p:sldId id="313" r:id="rId18"/>
    <p:sldId id="314" r:id="rId19"/>
    <p:sldId id="315" r:id="rId20"/>
    <p:sldId id="323" r:id="rId21"/>
    <p:sldId id="316" r:id="rId22"/>
    <p:sldId id="317" r:id="rId23"/>
    <p:sldId id="318" r:id="rId24"/>
    <p:sldId id="309" r:id="rId25"/>
    <p:sldId id="326" r:id="rId26"/>
    <p:sldId id="327" r:id="rId27"/>
    <p:sldId id="328" r:id="rId28"/>
    <p:sldId id="329" r:id="rId29"/>
    <p:sldId id="311" r:id="rId30"/>
    <p:sldId id="330" r:id="rId31"/>
    <p:sldId id="331" r:id="rId32"/>
    <p:sldId id="332" r:id="rId33"/>
    <p:sldId id="333" r:id="rId34"/>
    <p:sldId id="335" r:id="rId3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F0AD01-84A7-4575-AC2B-C582C434BA4B}" type="doc">
      <dgm:prSet loTypeId="urn:microsoft.com/office/officeart/2005/8/layout/process1" loCatId="process" qsTypeId="urn:microsoft.com/office/officeart/2005/8/quickstyle/simple5" qsCatId="simple" csTypeId="urn:microsoft.com/office/officeart/2005/8/colors/colorful1" csCatId="colorful" phldr="1"/>
      <dgm:spPr/>
    </dgm:pt>
    <dgm:pt modelId="{12C057FA-CE27-424D-8621-0691D3770A3C}">
      <dgm:prSet phldrT="[Texto]"/>
      <dgm:spPr>
        <a:blipFill rotWithShape="0">
          <a:blip xmlns:r="http://schemas.openxmlformats.org/officeDocument/2006/relationships" r:embed="rId1"/>
          <a:stretch>
            <a:fillRect/>
          </a:stretch>
        </a:blipFill>
      </dgm:spPr>
      <dgm:t>
        <a:bodyPr/>
        <a:lstStyle/>
        <a:p>
          <a:r>
            <a:rPr lang="es-ES" dirty="0" smtClean="0"/>
            <a:t>.</a:t>
          </a:r>
          <a:endParaRPr lang="es-ES" dirty="0"/>
        </a:p>
      </dgm:t>
    </dgm:pt>
    <dgm:pt modelId="{1C1105B6-AFD4-4EF1-B12E-1556AE3FA69B}" type="parTrans" cxnId="{68EAF6A8-2A52-4238-ABF3-597EEEAF4746}">
      <dgm:prSet/>
      <dgm:spPr/>
      <dgm:t>
        <a:bodyPr/>
        <a:lstStyle/>
        <a:p>
          <a:endParaRPr lang="es-ES"/>
        </a:p>
      </dgm:t>
    </dgm:pt>
    <dgm:pt modelId="{40530D28-CA17-4958-BFFC-0C291CCF9BBF}" type="sibTrans" cxnId="{68EAF6A8-2A52-4238-ABF3-597EEEAF4746}">
      <dgm:prSet/>
      <dgm:spPr/>
      <dgm:t>
        <a:bodyPr/>
        <a:lstStyle/>
        <a:p>
          <a:endParaRPr lang="es-ES"/>
        </a:p>
      </dgm:t>
    </dgm:pt>
    <dgm:pt modelId="{B1ABB9B3-B44C-496D-A550-3AEEB8EF537F}">
      <dgm:prSet phldrT="[Texto]"/>
      <dgm:spPr>
        <a:blipFill rotWithShape="0">
          <a:blip xmlns:r="http://schemas.openxmlformats.org/officeDocument/2006/relationships" r:embed="rId2"/>
          <a:stretch>
            <a:fillRect/>
          </a:stretch>
        </a:blipFill>
      </dgm:spPr>
      <dgm:t>
        <a:bodyPr/>
        <a:lstStyle/>
        <a:p>
          <a:r>
            <a:rPr lang="es-ES" dirty="0" smtClean="0"/>
            <a:t>.</a:t>
          </a:r>
          <a:endParaRPr lang="es-ES" dirty="0"/>
        </a:p>
      </dgm:t>
    </dgm:pt>
    <dgm:pt modelId="{3A75660E-D8DE-4EC0-A2BD-CEED3780ED3D}" type="parTrans" cxnId="{D82FB988-5BA4-4853-8A52-66141C83E0B9}">
      <dgm:prSet/>
      <dgm:spPr/>
      <dgm:t>
        <a:bodyPr/>
        <a:lstStyle/>
        <a:p>
          <a:endParaRPr lang="es-ES"/>
        </a:p>
      </dgm:t>
    </dgm:pt>
    <dgm:pt modelId="{5B052D6B-B088-4ECA-9368-B0BA9BDCA5D2}" type="sibTrans" cxnId="{D82FB988-5BA4-4853-8A52-66141C83E0B9}">
      <dgm:prSet/>
      <dgm:spPr/>
      <dgm:t>
        <a:bodyPr/>
        <a:lstStyle/>
        <a:p>
          <a:endParaRPr lang="es-ES"/>
        </a:p>
      </dgm:t>
    </dgm:pt>
    <dgm:pt modelId="{6D23D4B1-F299-462C-A0F1-F7964B200442}">
      <dgm:prSet phldrT="[Texto]"/>
      <dgm:spPr>
        <a:blipFill rotWithShape="0">
          <a:blip xmlns:r="http://schemas.openxmlformats.org/officeDocument/2006/relationships" r:embed="rId3"/>
          <a:stretch>
            <a:fillRect/>
          </a:stretch>
        </a:blipFill>
      </dgm:spPr>
      <dgm:t>
        <a:bodyPr/>
        <a:lstStyle/>
        <a:p>
          <a:r>
            <a:rPr lang="es-ES" dirty="0" smtClean="0"/>
            <a:t>.</a:t>
          </a:r>
          <a:endParaRPr lang="es-ES" dirty="0"/>
        </a:p>
      </dgm:t>
    </dgm:pt>
    <dgm:pt modelId="{C821C197-3D60-436C-A0C0-67756BDC5B45}" type="parTrans" cxnId="{588A8822-8749-4655-85EF-30CDAF589287}">
      <dgm:prSet/>
      <dgm:spPr/>
      <dgm:t>
        <a:bodyPr/>
        <a:lstStyle/>
        <a:p>
          <a:endParaRPr lang="es-ES"/>
        </a:p>
      </dgm:t>
    </dgm:pt>
    <dgm:pt modelId="{5CB87F7A-4B2A-45F3-AF53-93DC02CEA2C1}" type="sibTrans" cxnId="{588A8822-8749-4655-85EF-30CDAF589287}">
      <dgm:prSet/>
      <dgm:spPr/>
      <dgm:t>
        <a:bodyPr/>
        <a:lstStyle/>
        <a:p>
          <a:endParaRPr lang="es-ES"/>
        </a:p>
      </dgm:t>
    </dgm:pt>
    <dgm:pt modelId="{3BF48586-3D69-4267-959A-814015A3EEE9}">
      <dgm:prSet/>
      <dgm:spPr>
        <a:blipFill rotWithShape="0">
          <a:blip xmlns:r="http://schemas.openxmlformats.org/officeDocument/2006/relationships" r:embed="rId4"/>
          <a:stretch>
            <a:fillRect/>
          </a:stretch>
        </a:blipFill>
      </dgm:spPr>
      <dgm:t>
        <a:bodyPr/>
        <a:lstStyle/>
        <a:p>
          <a:endParaRPr lang="es-ES"/>
        </a:p>
      </dgm:t>
    </dgm:pt>
    <dgm:pt modelId="{758594FB-1B4F-4A0A-AEF9-5537489148E3}" type="parTrans" cxnId="{2A921732-0A05-4309-905C-B529809C1D68}">
      <dgm:prSet/>
      <dgm:spPr/>
      <dgm:t>
        <a:bodyPr/>
        <a:lstStyle/>
        <a:p>
          <a:endParaRPr lang="es-ES"/>
        </a:p>
      </dgm:t>
    </dgm:pt>
    <dgm:pt modelId="{6FD80235-ED51-45C8-9F3F-DAEE91FA1743}" type="sibTrans" cxnId="{2A921732-0A05-4309-905C-B529809C1D68}">
      <dgm:prSet/>
      <dgm:spPr/>
      <dgm:t>
        <a:bodyPr/>
        <a:lstStyle/>
        <a:p>
          <a:endParaRPr lang="es-ES"/>
        </a:p>
      </dgm:t>
    </dgm:pt>
    <dgm:pt modelId="{9AE4F6C4-4ED6-45CD-9AFC-428B0FC50C24}">
      <dgm:prSet phldrT="[Texto]"/>
      <dgm:spPr>
        <a:blipFill rotWithShape="0">
          <a:blip xmlns:r="http://schemas.openxmlformats.org/officeDocument/2006/relationships" r:embed="rId5"/>
          <a:stretch>
            <a:fillRect/>
          </a:stretch>
        </a:blipFill>
      </dgm:spPr>
      <dgm:t>
        <a:bodyPr/>
        <a:lstStyle/>
        <a:p>
          <a:r>
            <a:rPr lang="es-ES" dirty="0" smtClean="0"/>
            <a:t>.</a:t>
          </a:r>
          <a:endParaRPr lang="es-ES" dirty="0"/>
        </a:p>
      </dgm:t>
    </dgm:pt>
    <dgm:pt modelId="{C4C87B59-009C-487F-86E7-C9B718689114}" type="parTrans" cxnId="{2C2A7672-8BB8-4B79-BA17-1A226B1F6FE9}">
      <dgm:prSet/>
      <dgm:spPr/>
      <dgm:t>
        <a:bodyPr/>
        <a:lstStyle/>
        <a:p>
          <a:endParaRPr lang="es-ES"/>
        </a:p>
      </dgm:t>
    </dgm:pt>
    <dgm:pt modelId="{BC419AB8-FFD1-4C0D-9AD4-4C1E1A66464E}" type="sibTrans" cxnId="{2C2A7672-8BB8-4B79-BA17-1A226B1F6FE9}">
      <dgm:prSet/>
      <dgm:spPr/>
      <dgm:t>
        <a:bodyPr/>
        <a:lstStyle/>
        <a:p>
          <a:endParaRPr lang="es-ES"/>
        </a:p>
      </dgm:t>
    </dgm:pt>
    <dgm:pt modelId="{913A40F3-F858-47B8-A5D0-AE8A101DC0AD}" type="pres">
      <dgm:prSet presAssocID="{70F0AD01-84A7-4575-AC2B-C582C434BA4B}" presName="Name0" presStyleCnt="0">
        <dgm:presLayoutVars>
          <dgm:dir/>
          <dgm:resizeHandles val="exact"/>
        </dgm:presLayoutVars>
      </dgm:prSet>
      <dgm:spPr/>
    </dgm:pt>
    <dgm:pt modelId="{CB97C7ED-4B0C-4D92-8CB1-BE06B1E53370}" type="pres">
      <dgm:prSet presAssocID="{12C057FA-CE27-424D-8621-0691D3770A3C}" presName="node" presStyleLbl="node1" presStyleIdx="0" presStyleCnt="5" custScaleX="310989" custScaleY="548291" custLinFactX="82003" custLinFactY="-100000" custLinFactNeighborX="100000" custLinFactNeighborY="-166671">
        <dgm:presLayoutVars>
          <dgm:bulletEnabled val="1"/>
        </dgm:presLayoutVars>
      </dgm:prSet>
      <dgm:spPr/>
      <dgm:t>
        <a:bodyPr/>
        <a:lstStyle/>
        <a:p>
          <a:endParaRPr lang="es-ES"/>
        </a:p>
      </dgm:t>
    </dgm:pt>
    <dgm:pt modelId="{44B147E0-DA1C-4F42-8366-366B28195898}" type="pres">
      <dgm:prSet presAssocID="{40530D28-CA17-4958-BFFC-0C291CCF9BBF}" presName="sibTrans" presStyleLbl="sibTrans2D1" presStyleIdx="0" presStyleCnt="4" custAng="21574388" custLinFactNeighborY="-31995"/>
      <dgm:spPr/>
      <dgm:t>
        <a:bodyPr/>
        <a:lstStyle/>
        <a:p>
          <a:endParaRPr lang="es-ES"/>
        </a:p>
      </dgm:t>
    </dgm:pt>
    <dgm:pt modelId="{7F351392-83E4-46D9-BA94-8DCE0B32F12E}" type="pres">
      <dgm:prSet presAssocID="{40530D28-CA17-4958-BFFC-0C291CCF9BBF}" presName="connectorText" presStyleLbl="sibTrans2D1" presStyleIdx="0" presStyleCnt="4"/>
      <dgm:spPr/>
      <dgm:t>
        <a:bodyPr/>
        <a:lstStyle/>
        <a:p>
          <a:endParaRPr lang="es-ES"/>
        </a:p>
      </dgm:t>
    </dgm:pt>
    <dgm:pt modelId="{FF469F48-DE0C-4911-9A19-E27E281662FE}" type="pres">
      <dgm:prSet presAssocID="{B1ABB9B3-B44C-496D-A550-3AEEB8EF537F}" presName="node" presStyleLbl="node1" presStyleIdx="1" presStyleCnt="5" custScaleX="149987" custScaleY="206847" custLinFactX="169557" custLinFactY="-100000" custLinFactNeighborX="200000" custLinFactNeighborY="-164527">
        <dgm:presLayoutVars>
          <dgm:bulletEnabled val="1"/>
        </dgm:presLayoutVars>
      </dgm:prSet>
      <dgm:spPr/>
      <dgm:t>
        <a:bodyPr/>
        <a:lstStyle/>
        <a:p>
          <a:endParaRPr lang="es-ES"/>
        </a:p>
      </dgm:t>
    </dgm:pt>
    <dgm:pt modelId="{38C6A6AD-C77D-4C13-8553-CE5CB20F1CD4}" type="pres">
      <dgm:prSet presAssocID="{5B052D6B-B088-4ECA-9368-B0BA9BDCA5D2}" presName="sibTrans" presStyleLbl="sibTrans2D1" presStyleIdx="1" presStyleCnt="4"/>
      <dgm:spPr/>
      <dgm:t>
        <a:bodyPr/>
        <a:lstStyle/>
        <a:p>
          <a:endParaRPr lang="es-ES"/>
        </a:p>
      </dgm:t>
    </dgm:pt>
    <dgm:pt modelId="{E590BA16-97B6-4AA6-935C-3C6AA1AF49F8}" type="pres">
      <dgm:prSet presAssocID="{5B052D6B-B088-4ECA-9368-B0BA9BDCA5D2}" presName="connectorText" presStyleLbl="sibTrans2D1" presStyleIdx="1" presStyleCnt="4"/>
      <dgm:spPr/>
      <dgm:t>
        <a:bodyPr/>
        <a:lstStyle/>
        <a:p>
          <a:endParaRPr lang="es-ES"/>
        </a:p>
      </dgm:t>
    </dgm:pt>
    <dgm:pt modelId="{4086D711-C424-443D-AE7B-25E115672217}" type="pres">
      <dgm:prSet presAssocID="{3BF48586-3D69-4267-959A-814015A3EEE9}" presName="node" presStyleLbl="node1" presStyleIdx="2" presStyleCnt="5" custScaleX="370700" custScaleY="401915" custLinFactX="272666" custLinFactY="-100000" custLinFactNeighborX="300000" custLinFactNeighborY="-175225">
        <dgm:presLayoutVars>
          <dgm:bulletEnabled val="1"/>
        </dgm:presLayoutVars>
      </dgm:prSet>
      <dgm:spPr/>
      <dgm:t>
        <a:bodyPr/>
        <a:lstStyle/>
        <a:p>
          <a:endParaRPr lang="es-ES"/>
        </a:p>
      </dgm:t>
    </dgm:pt>
    <dgm:pt modelId="{21EF6878-5984-4FCB-9A1D-A3FC0920FA7D}" type="pres">
      <dgm:prSet presAssocID="{6FD80235-ED51-45C8-9F3F-DAEE91FA1743}" presName="sibTrans" presStyleLbl="sibTrans2D1" presStyleIdx="2" presStyleCnt="4"/>
      <dgm:spPr/>
      <dgm:t>
        <a:bodyPr/>
        <a:lstStyle/>
        <a:p>
          <a:endParaRPr lang="es-ES"/>
        </a:p>
      </dgm:t>
    </dgm:pt>
    <dgm:pt modelId="{84774F3E-AEBE-470B-912F-6F4FADB09B22}" type="pres">
      <dgm:prSet presAssocID="{6FD80235-ED51-45C8-9F3F-DAEE91FA1743}" presName="connectorText" presStyleLbl="sibTrans2D1" presStyleIdx="2" presStyleCnt="4"/>
      <dgm:spPr/>
      <dgm:t>
        <a:bodyPr/>
        <a:lstStyle/>
        <a:p>
          <a:endParaRPr lang="es-ES"/>
        </a:p>
      </dgm:t>
    </dgm:pt>
    <dgm:pt modelId="{D6E2CD64-3DBF-4EAC-90A9-938E29EAB3FB}" type="pres">
      <dgm:prSet presAssocID="{9AE4F6C4-4ED6-45CD-9AFC-428B0FC50C24}" presName="node" presStyleLbl="node1" presStyleIdx="3" presStyleCnt="5" custScaleX="250228" custScaleY="374171" custLinFactX="17007" custLinFactY="108631" custLinFactNeighborX="100000" custLinFactNeighborY="200000">
        <dgm:presLayoutVars>
          <dgm:bulletEnabled val="1"/>
        </dgm:presLayoutVars>
      </dgm:prSet>
      <dgm:spPr/>
      <dgm:t>
        <a:bodyPr/>
        <a:lstStyle/>
        <a:p>
          <a:endParaRPr lang="es-ES"/>
        </a:p>
      </dgm:t>
    </dgm:pt>
    <dgm:pt modelId="{7BEB8430-EE4A-4987-9C45-27749ACD2CF6}" type="pres">
      <dgm:prSet presAssocID="{BC419AB8-FFD1-4C0D-9AD4-4C1E1A66464E}" presName="sibTrans" presStyleLbl="sibTrans2D1" presStyleIdx="3" presStyleCnt="4"/>
      <dgm:spPr/>
      <dgm:t>
        <a:bodyPr/>
        <a:lstStyle/>
        <a:p>
          <a:endParaRPr lang="es-ES"/>
        </a:p>
      </dgm:t>
    </dgm:pt>
    <dgm:pt modelId="{38240392-5DFA-41A6-982C-CEC0670521F2}" type="pres">
      <dgm:prSet presAssocID="{BC419AB8-FFD1-4C0D-9AD4-4C1E1A66464E}" presName="connectorText" presStyleLbl="sibTrans2D1" presStyleIdx="3" presStyleCnt="4"/>
      <dgm:spPr/>
      <dgm:t>
        <a:bodyPr/>
        <a:lstStyle/>
        <a:p>
          <a:endParaRPr lang="es-ES"/>
        </a:p>
      </dgm:t>
    </dgm:pt>
    <dgm:pt modelId="{02BA61A9-2B02-4709-9675-924E544CC2CE}" type="pres">
      <dgm:prSet presAssocID="{6D23D4B1-F299-462C-A0F1-F7964B200442}" presName="node" presStyleLbl="node1" presStyleIdx="4" presStyleCnt="5" custScaleX="207841" custScaleY="258286" custLinFactX="-441867" custLinFactY="118365" custLinFactNeighborX="-500000" custLinFactNeighborY="200000">
        <dgm:presLayoutVars>
          <dgm:bulletEnabled val="1"/>
        </dgm:presLayoutVars>
      </dgm:prSet>
      <dgm:spPr/>
      <dgm:t>
        <a:bodyPr/>
        <a:lstStyle/>
        <a:p>
          <a:endParaRPr lang="es-ES"/>
        </a:p>
      </dgm:t>
    </dgm:pt>
  </dgm:ptLst>
  <dgm:cxnLst>
    <dgm:cxn modelId="{588A8822-8749-4655-85EF-30CDAF589287}" srcId="{70F0AD01-84A7-4575-AC2B-C582C434BA4B}" destId="{6D23D4B1-F299-462C-A0F1-F7964B200442}" srcOrd="4" destOrd="0" parTransId="{C821C197-3D60-436C-A0C0-67756BDC5B45}" sibTransId="{5CB87F7A-4B2A-45F3-AF53-93DC02CEA2C1}"/>
    <dgm:cxn modelId="{2C2A7672-8BB8-4B79-BA17-1A226B1F6FE9}" srcId="{70F0AD01-84A7-4575-AC2B-C582C434BA4B}" destId="{9AE4F6C4-4ED6-45CD-9AFC-428B0FC50C24}" srcOrd="3" destOrd="0" parTransId="{C4C87B59-009C-487F-86E7-C9B718689114}" sibTransId="{BC419AB8-FFD1-4C0D-9AD4-4C1E1A66464E}"/>
    <dgm:cxn modelId="{59706081-F02B-460E-9847-3709709D39D4}" type="presOf" srcId="{B1ABB9B3-B44C-496D-A550-3AEEB8EF537F}" destId="{FF469F48-DE0C-4911-9A19-E27E281662FE}" srcOrd="0" destOrd="0" presId="urn:microsoft.com/office/officeart/2005/8/layout/process1"/>
    <dgm:cxn modelId="{ECC8FDBD-38F3-450F-9814-E27A22545641}" type="presOf" srcId="{5B052D6B-B088-4ECA-9368-B0BA9BDCA5D2}" destId="{38C6A6AD-C77D-4C13-8553-CE5CB20F1CD4}" srcOrd="0" destOrd="0" presId="urn:microsoft.com/office/officeart/2005/8/layout/process1"/>
    <dgm:cxn modelId="{4272FF6F-3D2E-413C-91BB-34FF2E25EA7D}" type="presOf" srcId="{12C057FA-CE27-424D-8621-0691D3770A3C}" destId="{CB97C7ED-4B0C-4D92-8CB1-BE06B1E53370}" srcOrd="0" destOrd="0" presId="urn:microsoft.com/office/officeart/2005/8/layout/process1"/>
    <dgm:cxn modelId="{67BE4083-FA95-4952-BCDD-C4EB08F1D4EB}" type="presOf" srcId="{9AE4F6C4-4ED6-45CD-9AFC-428B0FC50C24}" destId="{D6E2CD64-3DBF-4EAC-90A9-938E29EAB3FB}" srcOrd="0" destOrd="0" presId="urn:microsoft.com/office/officeart/2005/8/layout/process1"/>
    <dgm:cxn modelId="{2C68DC30-7115-439E-8A04-AB428897EE5C}" type="presOf" srcId="{5B052D6B-B088-4ECA-9368-B0BA9BDCA5D2}" destId="{E590BA16-97B6-4AA6-935C-3C6AA1AF49F8}" srcOrd="1" destOrd="0" presId="urn:microsoft.com/office/officeart/2005/8/layout/process1"/>
    <dgm:cxn modelId="{C28E38DF-0E16-4BE3-A7AB-091D4ADC4A15}" type="presOf" srcId="{6D23D4B1-F299-462C-A0F1-F7964B200442}" destId="{02BA61A9-2B02-4709-9675-924E544CC2CE}" srcOrd="0" destOrd="0" presId="urn:microsoft.com/office/officeart/2005/8/layout/process1"/>
    <dgm:cxn modelId="{8C2EE3E4-6690-407D-B0DF-11F075E7BFA7}" type="presOf" srcId="{6FD80235-ED51-45C8-9F3F-DAEE91FA1743}" destId="{84774F3E-AEBE-470B-912F-6F4FADB09B22}" srcOrd="1" destOrd="0" presId="urn:microsoft.com/office/officeart/2005/8/layout/process1"/>
    <dgm:cxn modelId="{2A921732-0A05-4309-905C-B529809C1D68}" srcId="{70F0AD01-84A7-4575-AC2B-C582C434BA4B}" destId="{3BF48586-3D69-4267-959A-814015A3EEE9}" srcOrd="2" destOrd="0" parTransId="{758594FB-1B4F-4A0A-AEF9-5537489148E3}" sibTransId="{6FD80235-ED51-45C8-9F3F-DAEE91FA1743}"/>
    <dgm:cxn modelId="{68EAF6A8-2A52-4238-ABF3-597EEEAF4746}" srcId="{70F0AD01-84A7-4575-AC2B-C582C434BA4B}" destId="{12C057FA-CE27-424D-8621-0691D3770A3C}" srcOrd="0" destOrd="0" parTransId="{1C1105B6-AFD4-4EF1-B12E-1556AE3FA69B}" sibTransId="{40530D28-CA17-4958-BFFC-0C291CCF9BBF}"/>
    <dgm:cxn modelId="{B63FE9DE-449E-4C47-80C7-C227376FE4CF}" type="presOf" srcId="{40530D28-CA17-4958-BFFC-0C291CCF9BBF}" destId="{7F351392-83E4-46D9-BA94-8DCE0B32F12E}" srcOrd="1" destOrd="0" presId="urn:microsoft.com/office/officeart/2005/8/layout/process1"/>
    <dgm:cxn modelId="{80B254EA-EC13-4181-A5AF-C92E9E419112}" type="presOf" srcId="{3BF48586-3D69-4267-959A-814015A3EEE9}" destId="{4086D711-C424-443D-AE7B-25E115672217}" srcOrd="0" destOrd="0" presId="urn:microsoft.com/office/officeart/2005/8/layout/process1"/>
    <dgm:cxn modelId="{F86BD552-F6D7-4A54-9731-DAB4E3B417D8}" type="presOf" srcId="{40530D28-CA17-4958-BFFC-0C291CCF9BBF}" destId="{44B147E0-DA1C-4F42-8366-366B28195898}" srcOrd="0" destOrd="0" presId="urn:microsoft.com/office/officeart/2005/8/layout/process1"/>
    <dgm:cxn modelId="{A205BB40-D13A-496F-ABF7-A24ADC5A8F14}" type="presOf" srcId="{BC419AB8-FFD1-4C0D-9AD4-4C1E1A66464E}" destId="{7BEB8430-EE4A-4987-9C45-27749ACD2CF6}" srcOrd="0" destOrd="0" presId="urn:microsoft.com/office/officeart/2005/8/layout/process1"/>
    <dgm:cxn modelId="{B17E0EAF-6638-4B3D-8CB5-3BEAE69A63D7}" type="presOf" srcId="{BC419AB8-FFD1-4C0D-9AD4-4C1E1A66464E}" destId="{38240392-5DFA-41A6-982C-CEC0670521F2}" srcOrd="1" destOrd="0" presId="urn:microsoft.com/office/officeart/2005/8/layout/process1"/>
    <dgm:cxn modelId="{6EAFF570-6156-4150-AF4A-B2CCE5AB0A6D}" type="presOf" srcId="{70F0AD01-84A7-4575-AC2B-C582C434BA4B}" destId="{913A40F3-F858-47B8-A5D0-AE8A101DC0AD}" srcOrd="0" destOrd="0" presId="urn:microsoft.com/office/officeart/2005/8/layout/process1"/>
    <dgm:cxn modelId="{708AF11A-B178-4CB7-88BF-1DB5EB77D642}" type="presOf" srcId="{6FD80235-ED51-45C8-9F3F-DAEE91FA1743}" destId="{21EF6878-5984-4FCB-9A1D-A3FC0920FA7D}" srcOrd="0" destOrd="0" presId="urn:microsoft.com/office/officeart/2005/8/layout/process1"/>
    <dgm:cxn modelId="{D82FB988-5BA4-4853-8A52-66141C83E0B9}" srcId="{70F0AD01-84A7-4575-AC2B-C582C434BA4B}" destId="{B1ABB9B3-B44C-496D-A550-3AEEB8EF537F}" srcOrd="1" destOrd="0" parTransId="{3A75660E-D8DE-4EC0-A2BD-CEED3780ED3D}" sibTransId="{5B052D6B-B088-4ECA-9368-B0BA9BDCA5D2}"/>
    <dgm:cxn modelId="{B7CEF37F-00C0-4465-8F50-CFA234F96E95}" type="presParOf" srcId="{913A40F3-F858-47B8-A5D0-AE8A101DC0AD}" destId="{CB97C7ED-4B0C-4D92-8CB1-BE06B1E53370}" srcOrd="0" destOrd="0" presId="urn:microsoft.com/office/officeart/2005/8/layout/process1"/>
    <dgm:cxn modelId="{D2906306-3F40-4977-A37E-A788D9A0D2FA}" type="presParOf" srcId="{913A40F3-F858-47B8-A5D0-AE8A101DC0AD}" destId="{44B147E0-DA1C-4F42-8366-366B28195898}" srcOrd="1" destOrd="0" presId="urn:microsoft.com/office/officeart/2005/8/layout/process1"/>
    <dgm:cxn modelId="{C702EF9A-7458-417D-9934-EEFCB88CD4ED}" type="presParOf" srcId="{44B147E0-DA1C-4F42-8366-366B28195898}" destId="{7F351392-83E4-46D9-BA94-8DCE0B32F12E}" srcOrd="0" destOrd="0" presId="urn:microsoft.com/office/officeart/2005/8/layout/process1"/>
    <dgm:cxn modelId="{BEDCA469-34E8-455E-873C-534DAA0F9D78}" type="presParOf" srcId="{913A40F3-F858-47B8-A5D0-AE8A101DC0AD}" destId="{FF469F48-DE0C-4911-9A19-E27E281662FE}" srcOrd="2" destOrd="0" presId="urn:microsoft.com/office/officeart/2005/8/layout/process1"/>
    <dgm:cxn modelId="{AFBE1CA8-9D7E-421E-B4C9-D992FD840A21}" type="presParOf" srcId="{913A40F3-F858-47B8-A5D0-AE8A101DC0AD}" destId="{38C6A6AD-C77D-4C13-8553-CE5CB20F1CD4}" srcOrd="3" destOrd="0" presId="urn:microsoft.com/office/officeart/2005/8/layout/process1"/>
    <dgm:cxn modelId="{94066A73-6E69-45B6-90AD-34CA94C41D79}" type="presParOf" srcId="{38C6A6AD-C77D-4C13-8553-CE5CB20F1CD4}" destId="{E590BA16-97B6-4AA6-935C-3C6AA1AF49F8}" srcOrd="0" destOrd="0" presId="urn:microsoft.com/office/officeart/2005/8/layout/process1"/>
    <dgm:cxn modelId="{B6CCF332-B399-4D13-8B1B-C434ED4C46C3}" type="presParOf" srcId="{913A40F3-F858-47B8-A5D0-AE8A101DC0AD}" destId="{4086D711-C424-443D-AE7B-25E115672217}" srcOrd="4" destOrd="0" presId="urn:microsoft.com/office/officeart/2005/8/layout/process1"/>
    <dgm:cxn modelId="{C21B2059-5DAB-4A3D-A0FA-9FF64DFC2128}" type="presParOf" srcId="{913A40F3-F858-47B8-A5D0-AE8A101DC0AD}" destId="{21EF6878-5984-4FCB-9A1D-A3FC0920FA7D}" srcOrd="5" destOrd="0" presId="urn:microsoft.com/office/officeart/2005/8/layout/process1"/>
    <dgm:cxn modelId="{142772DB-B18A-4814-938C-D73860E01CFE}" type="presParOf" srcId="{21EF6878-5984-4FCB-9A1D-A3FC0920FA7D}" destId="{84774F3E-AEBE-470B-912F-6F4FADB09B22}" srcOrd="0" destOrd="0" presId="urn:microsoft.com/office/officeart/2005/8/layout/process1"/>
    <dgm:cxn modelId="{0568308F-7186-46B6-B5E0-87AF86618F13}" type="presParOf" srcId="{913A40F3-F858-47B8-A5D0-AE8A101DC0AD}" destId="{D6E2CD64-3DBF-4EAC-90A9-938E29EAB3FB}" srcOrd="6" destOrd="0" presId="urn:microsoft.com/office/officeart/2005/8/layout/process1"/>
    <dgm:cxn modelId="{36094A3B-2D90-47C9-8765-2A32C3D59B84}" type="presParOf" srcId="{913A40F3-F858-47B8-A5D0-AE8A101DC0AD}" destId="{7BEB8430-EE4A-4987-9C45-27749ACD2CF6}" srcOrd="7" destOrd="0" presId="urn:microsoft.com/office/officeart/2005/8/layout/process1"/>
    <dgm:cxn modelId="{07E33A28-2F62-4E62-8CB1-7447310EECD6}" type="presParOf" srcId="{7BEB8430-EE4A-4987-9C45-27749ACD2CF6}" destId="{38240392-5DFA-41A6-982C-CEC0670521F2}" srcOrd="0" destOrd="0" presId="urn:microsoft.com/office/officeart/2005/8/layout/process1"/>
    <dgm:cxn modelId="{8958805A-AE37-4254-953F-7E0A85F66B62}" type="presParOf" srcId="{913A40F3-F858-47B8-A5D0-AE8A101DC0AD}" destId="{02BA61A9-2B02-4709-9675-924E544CC2CE}"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5E251-6FAB-4A17-B753-6C352CC1A5EC}" type="datetimeFigureOut">
              <a:rPr lang="es-ES" smtClean="0"/>
              <a:t>06/09/2017</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B6BEBF-C76A-4565-9D55-54978493CE78}" type="slidenum">
              <a:rPr lang="es-ES" smtClean="0"/>
              <a:t>‹Nº›</a:t>
            </a:fld>
            <a:endParaRPr lang="es-ES"/>
          </a:p>
        </p:txBody>
      </p:sp>
    </p:spTree>
    <p:extLst>
      <p:ext uri="{BB962C8B-B14F-4D97-AF65-F5344CB8AC3E}">
        <p14:creationId xmlns:p14="http://schemas.microsoft.com/office/powerpoint/2010/main" val="1404198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FontTx/>
              <a:buNone/>
            </a:pPr>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4</a:t>
            </a:fld>
            <a:endParaRPr lang="es-ES"/>
          </a:p>
        </p:txBody>
      </p:sp>
    </p:spTree>
    <p:extLst>
      <p:ext uri="{BB962C8B-B14F-4D97-AF65-F5344CB8AC3E}">
        <p14:creationId xmlns:p14="http://schemas.microsoft.com/office/powerpoint/2010/main" val="2982784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5</a:t>
            </a:fld>
            <a:endParaRPr lang="es-ES"/>
          </a:p>
        </p:txBody>
      </p:sp>
    </p:spTree>
    <p:extLst>
      <p:ext uri="{BB962C8B-B14F-4D97-AF65-F5344CB8AC3E}">
        <p14:creationId xmlns:p14="http://schemas.microsoft.com/office/powerpoint/2010/main" val="2039930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smtClean="0"/>
          </a:p>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11</a:t>
            </a:fld>
            <a:endParaRPr lang="es-ES"/>
          </a:p>
        </p:txBody>
      </p:sp>
    </p:spTree>
    <p:extLst>
      <p:ext uri="{BB962C8B-B14F-4D97-AF65-F5344CB8AC3E}">
        <p14:creationId xmlns:p14="http://schemas.microsoft.com/office/powerpoint/2010/main" val="1941873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13</a:t>
            </a:fld>
            <a:endParaRPr lang="es-ES"/>
          </a:p>
        </p:txBody>
      </p:sp>
    </p:spTree>
    <p:extLst>
      <p:ext uri="{BB962C8B-B14F-4D97-AF65-F5344CB8AC3E}">
        <p14:creationId xmlns:p14="http://schemas.microsoft.com/office/powerpoint/2010/main" val="2511586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18</a:t>
            </a:fld>
            <a:endParaRPr lang="es-ES"/>
          </a:p>
        </p:txBody>
      </p:sp>
    </p:spTree>
    <p:extLst>
      <p:ext uri="{BB962C8B-B14F-4D97-AF65-F5344CB8AC3E}">
        <p14:creationId xmlns:p14="http://schemas.microsoft.com/office/powerpoint/2010/main" val="1038735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24</a:t>
            </a:fld>
            <a:endParaRPr lang="es-ES"/>
          </a:p>
        </p:txBody>
      </p:sp>
    </p:spTree>
    <p:extLst>
      <p:ext uri="{BB962C8B-B14F-4D97-AF65-F5344CB8AC3E}">
        <p14:creationId xmlns:p14="http://schemas.microsoft.com/office/powerpoint/2010/main" val="1667136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28</a:t>
            </a:fld>
            <a:endParaRPr lang="es-ES"/>
          </a:p>
        </p:txBody>
      </p:sp>
    </p:spTree>
    <p:extLst>
      <p:ext uri="{BB962C8B-B14F-4D97-AF65-F5344CB8AC3E}">
        <p14:creationId xmlns:p14="http://schemas.microsoft.com/office/powerpoint/2010/main" val="3946543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30</a:t>
            </a:fld>
            <a:endParaRPr lang="es-ES"/>
          </a:p>
        </p:txBody>
      </p:sp>
    </p:spTree>
    <p:extLst>
      <p:ext uri="{BB962C8B-B14F-4D97-AF65-F5344CB8AC3E}">
        <p14:creationId xmlns:p14="http://schemas.microsoft.com/office/powerpoint/2010/main" val="341987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31</a:t>
            </a:fld>
            <a:endParaRPr lang="es-ES"/>
          </a:p>
        </p:txBody>
      </p:sp>
    </p:spTree>
    <p:extLst>
      <p:ext uri="{BB962C8B-B14F-4D97-AF65-F5344CB8AC3E}">
        <p14:creationId xmlns:p14="http://schemas.microsoft.com/office/powerpoint/2010/main" val="3137570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1B6BEBF-C76A-4565-9D55-54978493CE78}" type="slidenum">
              <a:rPr lang="es-ES" smtClean="0"/>
              <a:t>32</a:t>
            </a:fld>
            <a:endParaRPr lang="es-ES"/>
          </a:p>
        </p:txBody>
      </p:sp>
    </p:spTree>
    <p:extLst>
      <p:ext uri="{BB962C8B-B14F-4D97-AF65-F5344CB8AC3E}">
        <p14:creationId xmlns:p14="http://schemas.microsoft.com/office/powerpoint/2010/main" val="1556429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smtClean="0">
                <a:solidFill>
                  <a:schemeClr val="tx1"/>
                </a:solidFill>
                <a:effectLst/>
                <a:latin typeface="+mn-lt"/>
                <a:ea typeface="+mn-ea"/>
                <a:cs typeface="+mn-cs"/>
              </a:rPr>
              <a:t>Luego se ha realizado la representación gráfica del comportamiento de cada tamaño de partículas, para observar de mejor manera la variación de las cantidades de partículas/burbujas antes y después de haber añadido 0.2 gramos de agente contaminante. </a:t>
            </a:r>
          </a:p>
          <a:p>
            <a:endParaRPr lang="es-ES"/>
          </a:p>
        </p:txBody>
      </p:sp>
      <p:sp>
        <p:nvSpPr>
          <p:cNvPr id="4" name="Marcador de número de diapositiva 3"/>
          <p:cNvSpPr>
            <a:spLocks noGrp="1"/>
          </p:cNvSpPr>
          <p:nvPr>
            <p:ph type="sldNum" sz="quarter" idx="10"/>
          </p:nvPr>
        </p:nvSpPr>
        <p:spPr/>
        <p:txBody>
          <a:bodyPr/>
          <a:lstStyle/>
          <a:p>
            <a:fld id="{41B6BEBF-C76A-4565-9D55-54978493CE78}" type="slidenum">
              <a:rPr lang="es-ES" smtClean="0"/>
              <a:t>33</a:t>
            </a:fld>
            <a:endParaRPr lang="es-ES"/>
          </a:p>
        </p:txBody>
      </p:sp>
    </p:spTree>
    <p:extLst>
      <p:ext uri="{BB962C8B-B14F-4D97-AF65-F5344CB8AC3E}">
        <p14:creationId xmlns:p14="http://schemas.microsoft.com/office/powerpoint/2010/main" val="2722513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smtClean="0">
                <a:solidFill>
                  <a:schemeClr val="tx1"/>
                </a:solidFill>
                <a:effectLst/>
                <a:latin typeface="+mn-lt"/>
                <a:ea typeface="+mn-ea"/>
                <a:cs typeface="+mn-cs"/>
              </a:rPr>
              <a:t>Luego se ha realizado la representación gráfica del comportamiento de cada tamaño de partículas, para observar de mejor manera la variación de las cantidades de partículas/burbujas antes y después de haber añadido 0.2 gramos de agente contaminante. </a:t>
            </a:r>
          </a:p>
          <a:p>
            <a:endParaRPr lang="es-ES"/>
          </a:p>
        </p:txBody>
      </p:sp>
      <p:sp>
        <p:nvSpPr>
          <p:cNvPr id="4" name="Marcador de número de diapositiva 3"/>
          <p:cNvSpPr>
            <a:spLocks noGrp="1"/>
          </p:cNvSpPr>
          <p:nvPr>
            <p:ph type="sldNum" sz="quarter" idx="10"/>
          </p:nvPr>
        </p:nvSpPr>
        <p:spPr/>
        <p:txBody>
          <a:bodyPr/>
          <a:lstStyle/>
          <a:p>
            <a:fld id="{41B6BEBF-C76A-4565-9D55-54978493CE78}" type="slidenum">
              <a:rPr lang="es-ES" smtClean="0"/>
              <a:t>34</a:t>
            </a:fld>
            <a:endParaRPr lang="es-ES"/>
          </a:p>
        </p:txBody>
      </p:sp>
    </p:spTree>
    <p:extLst>
      <p:ext uri="{BB962C8B-B14F-4D97-AF65-F5344CB8AC3E}">
        <p14:creationId xmlns:p14="http://schemas.microsoft.com/office/powerpoint/2010/main" val="2785933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a:xfrm>
            <a:off x="5332412" y="5883275"/>
            <a:ext cx="4324044" cy="365125"/>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1776621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153325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638652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solidFill>
                  <a:prstClr val="black"/>
                </a:solidFill>
              </a:rPr>
              <a:pPr/>
              <a:t>9/6/2017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17270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solidFill>
                  <a:prstClr val="black"/>
                </a:solidFill>
              </a:rPr>
              <a:pPr/>
              <a:t>9/6/2017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1537362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347597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3164986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4045133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3332748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1401821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1777966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a:r>
              <a:rPr lang="en-US" sz="8000" dirty="0">
                <a:solidFill>
                  <a:prstClr val="black"/>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457200"/>
            <a:r>
              <a:rPr lang="en-US" sz="8000" dirty="0">
                <a:solidFill>
                  <a:prstClr val="black"/>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3583040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4099022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a:r>
              <a:rPr lang="en-US" sz="8000" dirty="0">
                <a:solidFill>
                  <a:prstClr val="black"/>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457200"/>
            <a:r>
              <a:rPr lang="en-US" sz="8000" dirty="0">
                <a:solidFill>
                  <a:prstClr val="black"/>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AAD347D-5ACD-4C99-B74B-A9C85AD731AF}"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36333562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AAD347D-5ACD-4C99-B74B-A9C85AD731AF}"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4707364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3459085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solidFill>
              </a:rPr>
              <a:pPr/>
              <a:t>9/6/2017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solidFill>
              </a:rPr>
              <a:pPr/>
              <a:t>‹Nº›</a:t>
            </a:fld>
            <a:endParaRPr lang="en-US" dirty="0">
              <a:solidFill>
                <a:prstClr val="black"/>
              </a:solidFill>
            </a:endParaRPr>
          </a:p>
        </p:txBody>
      </p:sp>
    </p:spTree>
    <p:extLst>
      <p:ext uri="{BB962C8B-B14F-4D97-AF65-F5344CB8AC3E}">
        <p14:creationId xmlns:p14="http://schemas.microsoft.com/office/powerpoint/2010/main" val="2264916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4AAD347D-5ACD-4C99-B74B-A9C85AD731AF}" type="datetimeFigureOut">
              <a:rPr lang="en-US" smtClean="0">
                <a:solidFill>
                  <a:prstClr val="black"/>
                </a:solidFill>
              </a:rPr>
              <a:pPr defTabSz="457200"/>
              <a:t>9/6/2017</a:t>
            </a:fld>
            <a:endParaRPr lang="en-US" dirty="0">
              <a:solidFill>
                <a:prstClr val="black"/>
              </a:solidFill>
            </a:endParaRPr>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02111984F565}" type="slidenum">
              <a:rPr lang="en-US" smtClean="0">
                <a:solidFill>
                  <a:prstClr val="black"/>
                </a:solidFill>
              </a:rPr>
              <a:pPr defTabSz="457200"/>
              <a:t>‹Nº›</a:t>
            </a:fld>
            <a:endParaRPr lang="en-US" dirty="0">
              <a:solidFill>
                <a:prstClr val="black"/>
              </a:solidFill>
            </a:endParaRPr>
          </a:p>
        </p:txBody>
      </p:sp>
    </p:spTree>
    <p:extLst>
      <p:ext uri="{BB962C8B-B14F-4D97-AF65-F5344CB8AC3E}">
        <p14:creationId xmlns:p14="http://schemas.microsoft.com/office/powerpoint/2010/main" val="38699010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ANEXO%202%20-%20INICIACI&#211;N%20DEL%20SOFTWARE.docx" TargetMode="External"/><Relationship Id="rId2" Type="http://schemas.openxmlformats.org/officeDocument/2006/relationships/hyperlink" Target="ANEXO%203%20-%20MANUAL%20DE%20OPERACI&#211;N%20Y%20MANTENIMIENTO.docx" TargetMode="External"/><Relationship Id="rId1" Type="http://schemas.openxmlformats.org/officeDocument/2006/relationships/slideLayout" Target="../slideLayouts/slideLayout2.xml"/><Relationship Id="rId4" Type="http://schemas.openxmlformats.org/officeDocument/2006/relationships/hyperlink" Target="troubleshouthing%20contador.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package" Target="../embeddings/Hoja_de_c_lculo_de_Microsoft_Excel1.xlsx"/></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KIZOA-Movie-Maker-xd3vbjmx.mp4" TargetMode="Externa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hyperlink" Target="TIPOS%20DE%20PRUEBA%20EN%20LA%20FASE%20III.pdf" TargetMode="Externa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3600" y="1830706"/>
            <a:ext cx="8195257" cy="1015663"/>
          </a:xfrm>
          <a:prstGeom prst="rect">
            <a:avLst/>
          </a:prstGeom>
        </p:spPr>
        <p:txBody>
          <a:bodyPr wrap="square">
            <a:spAutoFit/>
          </a:bodyPr>
          <a:lstStyle/>
          <a:p>
            <a:pPr algn="ctr"/>
            <a:r>
              <a:rPr lang="es-ES" sz="2000" b="1" dirty="0">
                <a:latin typeface="Calibri" panose="020F0502020204030204" pitchFamily="34" charset="0"/>
              </a:rPr>
              <a:t>PUESTA EN MARCHA Y VALIDACIÓN EXPERIMENTAL DE UN SENSOR PARA CONTAJE Y CLASIFICACIÓN DE PARTÍCULAS CONTAMINANTES EN ACEITES LUBRICANTES.</a:t>
            </a:r>
            <a:endParaRPr lang="es-ES" sz="2000" dirty="0">
              <a:latin typeface="Calibri" panose="020F0502020204030204" pitchFamily="34" charset="0"/>
            </a:endParaRPr>
          </a:p>
        </p:txBody>
      </p:sp>
      <p:pic>
        <p:nvPicPr>
          <p:cNvPr id="5" name="Imagen 4" descr="Resultado de imagen para escuela tecnica superior de ingenieria de diseño upv"/>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8098" y="402622"/>
            <a:ext cx="3241175" cy="1194360"/>
          </a:xfrm>
          <a:prstGeom prst="rect">
            <a:avLst/>
          </a:prstGeom>
          <a:noFill/>
          <a:ln>
            <a:noFill/>
          </a:ln>
        </p:spPr>
      </p:pic>
      <p:pic>
        <p:nvPicPr>
          <p:cNvPr id="6" name="Imagen 5" descr="Resultado de imagen para upv"/>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6873" y="499883"/>
            <a:ext cx="2658780" cy="942550"/>
          </a:xfrm>
          <a:prstGeom prst="rect">
            <a:avLst/>
          </a:prstGeom>
          <a:noFill/>
          <a:ln>
            <a:noFill/>
          </a:ln>
        </p:spPr>
      </p:pic>
      <p:sp>
        <p:nvSpPr>
          <p:cNvPr id="7" name="Rectángulo 6"/>
          <p:cNvSpPr/>
          <p:nvPr/>
        </p:nvSpPr>
        <p:spPr>
          <a:xfrm>
            <a:off x="7066209" y="3441005"/>
            <a:ext cx="3224011" cy="1186607"/>
          </a:xfrm>
          <a:prstGeom prst="rect">
            <a:avLst/>
          </a:prstGeom>
        </p:spPr>
        <p:txBody>
          <a:bodyPr wrap="square">
            <a:spAutoFit/>
          </a:bodyPr>
          <a:lstStyle/>
          <a:p>
            <a:pPr>
              <a:lnSpc>
                <a:spcPct val="107000"/>
              </a:lnSpc>
              <a:spcAft>
                <a:spcPts val="800"/>
              </a:spcAft>
            </a:pPr>
            <a:r>
              <a:rPr lang="es-ES" b="1" dirty="0" smtClean="0">
                <a:effectLst/>
                <a:latin typeface="Calibri" panose="020F0502020204030204" pitchFamily="34" charset="0"/>
                <a:ea typeface="Calibri" panose="020F0502020204030204" pitchFamily="34" charset="0"/>
                <a:cs typeface="Times New Roman" panose="02020603050405020304" pitchFamily="18" charset="0"/>
              </a:rPr>
              <a:t>TRABAJO DE FIN DE MÁSTER </a:t>
            </a:r>
            <a:endParaRPr lang="es-E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b="1" dirty="0" smtClean="0">
                <a:effectLst/>
                <a:latin typeface="Calibri" panose="020F0502020204030204" pitchFamily="34" charset="0"/>
                <a:ea typeface="Calibri" panose="020F0502020204030204" pitchFamily="34" charset="0"/>
                <a:cs typeface="Times New Roman" panose="02020603050405020304" pitchFamily="18" charset="0"/>
              </a:rPr>
              <a:t>UNIVERSITARIO EN INGENIERÍA </a:t>
            </a:r>
            <a:endParaRPr lang="es-E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b="1" dirty="0" smtClean="0">
                <a:effectLst/>
                <a:latin typeface="Calibri" panose="020F0502020204030204" pitchFamily="34" charset="0"/>
                <a:ea typeface="Calibri" panose="020F0502020204030204" pitchFamily="34" charset="0"/>
                <a:cs typeface="Times New Roman" panose="02020603050405020304" pitchFamily="18" charset="0"/>
              </a:rPr>
              <a:t>DEL MANTENIMIENTO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7039906" y="4818755"/>
            <a:ext cx="4809202" cy="388696"/>
          </a:xfrm>
          <a:prstGeom prst="rect">
            <a:avLst/>
          </a:prstGeom>
        </p:spPr>
        <p:txBody>
          <a:bodyPr wrap="none">
            <a:spAutoFit/>
          </a:bodyPr>
          <a:lstStyle/>
          <a:p>
            <a:pPr>
              <a:lnSpc>
                <a:spcPct val="107000"/>
              </a:lnSpc>
              <a:spcAft>
                <a:spcPts val="800"/>
              </a:spcAft>
            </a:pPr>
            <a:r>
              <a:rPr lang="es-ES" b="1" dirty="0" smtClean="0">
                <a:effectLst/>
                <a:latin typeface="Calibri" panose="020F0502020204030204" pitchFamily="34" charset="0"/>
                <a:ea typeface="Calibri" panose="020F0502020204030204" pitchFamily="34" charset="0"/>
                <a:cs typeface="Times New Roman" panose="02020603050405020304" pitchFamily="18" charset="0"/>
              </a:rPr>
              <a:t>TUTOR: </a:t>
            </a:r>
            <a:r>
              <a:rPr lang="es-ES" dirty="0" smtClean="0">
                <a:effectLst/>
                <a:latin typeface="Calibri" panose="020F0502020204030204" pitchFamily="34" charset="0"/>
                <a:ea typeface="Calibri" panose="020F0502020204030204" pitchFamily="34" charset="0"/>
                <a:cs typeface="Times New Roman" panose="02020603050405020304" pitchFamily="18" charset="0"/>
              </a:rPr>
              <a:t>BERNARDO VICENTE TORMOS MARTINEZ</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ángulo 8"/>
          <p:cNvSpPr/>
          <p:nvPr/>
        </p:nvSpPr>
        <p:spPr>
          <a:xfrm>
            <a:off x="7043641" y="5321030"/>
            <a:ext cx="4628126" cy="375552"/>
          </a:xfrm>
          <a:prstGeom prst="rect">
            <a:avLst/>
          </a:prstGeom>
        </p:spPr>
        <p:txBody>
          <a:bodyPr wrap="none">
            <a:spAutoFit/>
          </a:bodyPr>
          <a:lstStyle/>
          <a:p>
            <a:pPr>
              <a:lnSpc>
                <a:spcPct val="107000"/>
              </a:lnSpc>
              <a:spcAft>
                <a:spcPts val="800"/>
              </a:spcAft>
            </a:pPr>
            <a:r>
              <a:rPr lang="es-ES" b="1" dirty="0" smtClean="0">
                <a:effectLst/>
                <a:latin typeface="Calibri" panose="020F0502020204030204" pitchFamily="34" charset="0"/>
                <a:ea typeface="Calibri" panose="020F0502020204030204" pitchFamily="34" charset="0"/>
                <a:cs typeface="Times New Roman" panose="02020603050405020304" pitchFamily="18" charset="0"/>
              </a:rPr>
              <a:t>AUTOR: </a:t>
            </a:r>
            <a:r>
              <a:rPr lang="es-ES" dirty="0" smtClean="0">
                <a:effectLst/>
                <a:latin typeface="Calibri" panose="020F0502020204030204" pitchFamily="34" charset="0"/>
                <a:ea typeface="Calibri" panose="020F0502020204030204" pitchFamily="34" charset="0"/>
                <a:cs typeface="Times New Roman" panose="02020603050405020304" pitchFamily="18" charset="0"/>
              </a:rPr>
              <a:t>GONZÁLEZ HERNÁNDEZ ALEX ALBERTO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ángulo 10"/>
          <p:cNvSpPr/>
          <p:nvPr/>
        </p:nvSpPr>
        <p:spPr>
          <a:xfrm>
            <a:off x="4903212" y="6469304"/>
            <a:ext cx="2720425" cy="388696"/>
          </a:xfrm>
          <a:prstGeom prst="rect">
            <a:avLst/>
          </a:prstGeom>
        </p:spPr>
        <p:txBody>
          <a:bodyPr wrap="none">
            <a:spAutoFit/>
          </a:bodyPr>
          <a:lstStyle/>
          <a:p>
            <a:pPr algn="ctr">
              <a:lnSpc>
                <a:spcPct val="107000"/>
              </a:lnSpc>
              <a:spcAft>
                <a:spcPts val="0"/>
              </a:spcAft>
            </a:pPr>
            <a:r>
              <a:rPr lang="es-ES" b="1" dirty="0" smtClean="0">
                <a:effectLst/>
                <a:latin typeface="Calibri" panose="020F0502020204030204" pitchFamily="34" charset="0"/>
                <a:ea typeface="Calibri" panose="020F0502020204030204" pitchFamily="34" charset="0"/>
                <a:cs typeface="Times New Roman" panose="02020603050405020304" pitchFamily="18" charset="0"/>
              </a:rPr>
              <a:t>Valencia, Septiembre 2017</a:t>
            </a:r>
            <a:endParaRPr lang="es-ES" sz="14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n 1"/>
          <p:cNvPicPr>
            <a:picLocks noChangeAspect="1"/>
          </p:cNvPicPr>
          <p:nvPr/>
        </p:nvPicPr>
        <p:blipFill rotWithShape="1">
          <a:blip r:embed="rId4" cstate="print">
            <a:extLst>
              <a:ext uri="{28A0092B-C50C-407E-A947-70E740481C1C}">
                <a14:useLocalDpi xmlns:a14="http://schemas.microsoft.com/office/drawing/2010/main" val="0"/>
              </a:ext>
            </a:extLst>
          </a:blip>
          <a:srcRect l="17885" t="16616" r="11269" b="25128"/>
          <a:stretch/>
        </p:blipFill>
        <p:spPr>
          <a:xfrm>
            <a:off x="126609" y="3024553"/>
            <a:ext cx="6569415" cy="3038623"/>
          </a:xfrm>
          <a:prstGeom prst="rect">
            <a:avLst/>
          </a:prstGeom>
        </p:spPr>
      </p:pic>
    </p:spTree>
    <p:extLst>
      <p:ext uri="{BB962C8B-B14F-4D97-AF65-F5344CB8AC3E}">
        <p14:creationId xmlns:p14="http://schemas.microsoft.com/office/powerpoint/2010/main" val="102438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77508" y="432126"/>
            <a:ext cx="1584473" cy="461665"/>
          </a:xfrm>
          <a:prstGeom prst="rect">
            <a:avLst/>
          </a:prstGeom>
        </p:spPr>
        <p:txBody>
          <a:bodyPr wrap="none">
            <a:spAutoFit/>
          </a:bodyPr>
          <a:lstStyle/>
          <a:p>
            <a:r>
              <a:rPr lang="es-ES" sz="2400" b="1" dirty="0" smtClean="0">
                <a:effectLst/>
                <a:latin typeface="Calibri" panose="020F0502020204030204" pitchFamily="34" charset="0"/>
                <a:ea typeface="Calibri" panose="020F0502020204030204" pitchFamily="34" charset="0"/>
                <a:cs typeface="Times New Roman" panose="02020603050405020304" pitchFamily="18" charset="0"/>
              </a:rPr>
              <a:t>OBJETIVOS</a:t>
            </a:r>
            <a:endParaRPr lang="es-ES" sz="2400" b="1" dirty="0"/>
          </a:p>
        </p:txBody>
      </p:sp>
      <p:sp>
        <p:nvSpPr>
          <p:cNvPr id="6" name="Rectángulo 5"/>
          <p:cNvSpPr/>
          <p:nvPr/>
        </p:nvSpPr>
        <p:spPr>
          <a:xfrm>
            <a:off x="2296577" y="1179262"/>
            <a:ext cx="2061655" cy="400110"/>
          </a:xfrm>
          <a:prstGeom prst="rect">
            <a:avLst/>
          </a:prstGeom>
        </p:spPr>
        <p:txBody>
          <a:bodyPr wrap="none">
            <a:spAutoFit/>
          </a:bodyPr>
          <a:lstStyle/>
          <a:p>
            <a:r>
              <a:rPr lang="es-ES" sz="2000" b="1" dirty="0" smtClean="0">
                <a:effectLst/>
                <a:latin typeface="Calibri" panose="020F0502020204030204" pitchFamily="34" charset="0"/>
                <a:ea typeface="Calibri" panose="020F0502020204030204" pitchFamily="34" charset="0"/>
                <a:cs typeface="Times New Roman" panose="02020603050405020304" pitchFamily="18" charset="0"/>
              </a:rPr>
              <a:t>Objetivo General:</a:t>
            </a:r>
            <a:endParaRPr lang="es-ES" sz="2000" b="1" dirty="0"/>
          </a:p>
        </p:txBody>
      </p:sp>
      <p:sp>
        <p:nvSpPr>
          <p:cNvPr id="7" name="Rectángulo 6"/>
          <p:cNvSpPr/>
          <p:nvPr/>
        </p:nvSpPr>
        <p:spPr>
          <a:xfrm>
            <a:off x="2352540" y="1687266"/>
            <a:ext cx="9418749" cy="1200329"/>
          </a:xfrm>
          <a:prstGeom prst="rect">
            <a:avLst/>
          </a:prstGeom>
        </p:spPr>
        <p:txBody>
          <a:bodyPr wrap="square">
            <a:spAutoFit/>
          </a:bodyPr>
          <a:lstStyle/>
          <a:p>
            <a:pPr algn="just">
              <a:lnSpc>
                <a:spcPct val="150000"/>
              </a:lnSpc>
              <a:spcAft>
                <a:spcPts val="0"/>
              </a:spcAft>
            </a:pPr>
            <a:r>
              <a:rPr lang="es-ES" sz="1600" dirty="0" smtClean="0">
                <a:latin typeface="Calibri" panose="020F0502020204030204" pitchFamily="34" charset="0"/>
                <a:ea typeface="Calibri" panose="020F0502020204030204" pitchFamily="34" charset="0"/>
                <a:cs typeface="Times New Roman" panose="02020603050405020304" pitchFamily="18" charset="0"/>
              </a:rPr>
              <a:t>El </a:t>
            </a:r>
            <a:r>
              <a:rPr lang="es-ES" sz="1600" dirty="0">
                <a:latin typeface="Calibri" panose="020F0502020204030204" pitchFamily="34" charset="0"/>
                <a:ea typeface="Calibri" panose="020F0502020204030204" pitchFamily="34" charset="0"/>
                <a:cs typeface="Times New Roman" panose="02020603050405020304" pitchFamily="18" charset="0"/>
              </a:rPr>
              <a:t>objetivo general de este trabajo es el de seleccionar, acoplar e implantar un sensor on-line de conteo y clasificación de partículas en las instalaciones del </a:t>
            </a:r>
            <a:r>
              <a:rPr lang="es-ES"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laboratorio de Lubricantes y Combustibles del Departamento de Máquinas y Motores Térmicos de la Universidad Politécnica de Valencia.</a:t>
            </a:r>
            <a:endParaRPr lang="es-E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2345946" y="3222606"/>
            <a:ext cx="2381806" cy="400110"/>
          </a:xfrm>
          <a:prstGeom prst="rect">
            <a:avLst/>
          </a:prstGeom>
        </p:spPr>
        <p:txBody>
          <a:bodyPr wrap="none">
            <a:spAutoFit/>
          </a:bodyPr>
          <a:lstStyle/>
          <a:p>
            <a:r>
              <a:rPr lang="es-ES" sz="2000" b="1" dirty="0" smtClean="0">
                <a:effectLst/>
                <a:latin typeface="Calibri" panose="020F0502020204030204" pitchFamily="34" charset="0"/>
                <a:ea typeface="Calibri" panose="020F0502020204030204" pitchFamily="34" charset="0"/>
                <a:cs typeface="Times New Roman" panose="02020603050405020304" pitchFamily="18" charset="0"/>
              </a:rPr>
              <a:t>Objetivo Específicos:</a:t>
            </a:r>
            <a:endParaRPr lang="es-ES" sz="2000" b="1" dirty="0"/>
          </a:p>
        </p:txBody>
      </p:sp>
      <p:sp>
        <p:nvSpPr>
          <p:cNvPr id="9" name="Rectángulo 8"/>
          <p:cNvSpPr/>
          <p:nvPr/>
        </p:nvSpPr>
        <p:spPr>
          <a:xfrm>
            <a:off x="2017688" y="3746572"/>
            <a:ext cx="9096778" cy="2436564"/>
          </a:xfrm>
          <a:prstGeom prst="rect">
            <a:avLst/>
          </a:prstGeom>
        </p:spPr>
        <p:txBody>
          <a:bodyPr wrap="square">
            <a:spAutoFit/>
          </a:bodyPr>
          <a:lstStyle/>
          <a:p>
            <a:pPr marL="342900" lvl="0" indent="-342900" algn="just">
              <a:lnSpc>
                <a:spcPct val="150000"/>
              </a:lnSpc>
              <a:spcAft>
                <a:spcPts val="1000"/>
              </a:spcAft>
              <a:buFont typeface="Times New Roman" panose="02020603050405020304" pitchFamily="18" charset="0"/>
              <a:buChar char="-"/>
            </a:pPr>
            <a:r>
              <a:rPr lang="es-ES" sz="1600" dirty="0" smtClean="0">
                <a:latin typeface="Calibri" panose="020F0502020204030204" pitchFamily="34" charset="0"/>
                <a:ea typeface="Calibri" panose="020F0502020204030204" pitchFamily="34" charset="0"/>
                <a:cs typeface="Times New Roman" panose="02020603050405020304" pitchFamily="18" charset="0"/>
              </a:rPr>
              <a:t>Realizar el diseño de una estructura adecuada para el ensamble de los componentes del equipo de conteo y clasificación de partículas, acorde a las instalaciones del laboratorio del Departamento de Máquinas y Motores Térmicos.</a:t>
            </a:r>
          </a:p>
          <a:p>
            <a:pPr marL="342900" lvl="0" indent="-342900" algn="just">
              <a:lnSpc>
                <a:spcPct val="150000"/>
              </a:lnSpc>
              <a:spcAft>
                <a:spcPts val="0"/>
              </a:spcAft>
              <a:buFont typeface="Times New Roman" panose="02020603050405020304" pitchFamily="18" charset="0"/>
              <a:buChar char="-"/>
            </a:pPr>
            <a:r>
              <a:rPr lang="es-ES" sz="1600" dirty="0" smtClean="0">
                <a:latin typeface="Calibri" panose="020F0502020204030204" pitchFamily="34" charset="0"/>
                <a:ea typeface="Calibri" panose="020F0502020204030204" pitchFamily="34" charset="0"/>
                <a:cs typeface="Times New Roman" panose="02020603050405020304" pitchFamily="18" charset="0"/>
              </a:rPr>
              <a:t>Crear </a:t>
            </a:r>
            <a:r>
              <a:rPr lang="es-ES" sz="1600" dirty="0">
                <a:latin typeface="Calibri" panose="020F0502020204030204" pitchFamily="34" charset="0"/>
                <a:ea typeface="Calibri" panose="020F0502020204030204" pitchFamily="34" charset="0"/>
                <a:cs typeface="Times New Roman" panose="02020603050405020304" pitchFamily="18" charset="0"/>
              </a:rPr>
              <a:t>un manual de operación y mantenimiento, con el fin de facilitar el uso del equipo al operario</a:t>
            </a:r>
            <a:r>
              <a:rPr lang="es-ES" sz="1600" dirty="0" smtClean="0">
                <a:latin typeface="Calibri" panose="020F0502020204030204" pitchFamily="34" charset="0"/>
                <a:ea typeface="Calibri" panose="020F0502020204030204" pitchFamily="34" charset="0"/>
                <a:cs typeface="Times New Roman" panose="02020603050405020304" pitchFamily="18" charset="0"/>
              </a:rPr>
              <a:t>.</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Times New Roman" panose="02020603050405020304" pitchFamily="18" charset="0"/>
              <a:buChar char="-"/>
            </a:pPr>
            <a:r>
              <a:rPr lang="es-ES" sz="1600" dirty="0">
                <a:latin typeface="Calibri" panose="020F0502020204030204" pitchFamily="34" charset="0"/>
                <a:ea typeface="Calibri" panose="020F0502020204030204" pitchFamily="34" charset="0"/>
                <a:cs typeface="Times New Roman" panose="02020603050405020304" pitchFamily="18" charset="0"/>
              </a:rPr>
              <a:t>Validar el funcionamiento del equipo mediante los diferentes tipos de ensayos experimentales propuestos.</a:t>
            </a:r>
          </a:p>
        </p:txBody>
      </p:sp>
    </p:spTree>
    <p:extLst>
      <p:ext uri="{BB962C8B-B14F-4D97-AF65-F5344CB8AC3E}">
        <p14:creationId xmlns:p14="http://schemas.microsoft.com/office/powerpoint/2010/main" val="1909881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2329474822"/>
              </p:ext>
            </p:extLst>
          </p:nvPr>
        </p:nvGraphicFramePr>
        <p:xfrm>
          <a:off x="0" y="1173707"/>
          <a:ext cx="12192000" cy="5684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p:cNvSpPr/>
          <p:nvPr/>
        </p:nvSpPr>
        <p:spPr>
          <a:xfrm>
            <a:off x="2997575" y="309888"/>
            <a:ext cx="5538311" cy="532903"/>
          </a:xfrm>
          <a:prstGeom prst="rect">
            <a:avLst/>
          </a:prstGeom>
        </p:spPr>
        <p:txBody>
          <a:bodyPr wrap="none">
            <a:spAutoFit/>
          </a:bodyPr>
          <a:lstStyle/>
          <a:p>
            <a:pPr lvl="1">
              <a:lnSpc>
                <a:spcPct val="107000"/>
              </a:lnSpc>
              <a:spcBef>
                <a:spcPts val="200"/>
              </a:spcBef>
              <a:spcAft>
                <a:spcPts val="0"/>
              </a:spcAft>
            </a:pPr>
            <a:r>
              <a:rPr lang="es-ES" sz="2800" b="1" dirty="0" smtClean="0">
                <a:effectLst/>
                <a:latin typeface="Calibri" panose="020F0502020204030204" pitchFamily="34" charset="0"/>
                <a:ea typeface="Times New Roman" panose="02020603050405020304" pitchFamily="18" charset="0"/>
                <a:cs typeface="Times New Roman" panose="02020603050405020304" pitchFamily="18" charset="0"/>
              </a:rPr>
              <a:t>PLANTEAMIENTO DEL PROYECTO</a:t>
            </a:r>
            <a:endParaRPr lang="es-ES" sz="28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2523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56262" y="654433"/>
            <a:ext cx="7313220" cy="470000"/>
          </a:xfrm>
          <a:prstGeom prst="rect">
            <a:avLst/>
          </a:prstGeom>
        </p:spPr>
        <p:txBody>
          <a:bodyPr wrap="none">
            <a:spAutoFit/>
          </a:bodyPr>
          <a:lstStyle/>
          <a:p>
            <a:pPr lvl="0">
              <a:lnSpc>
                <a:spcPct val="107000"/>
              </a:lnSpc>
              <a:spcBef>
                <a:spcPts val="1200"/>
              </a:spcBef>
              <a:spcAft>
                <a:spcPts val="0"/>
              </a:spcAft>
            </a:pPr>
            <a:r>
              <a:rPr lang="es-ES" sz="2400" b="1" kern="0" dirty="0" smtClean="0">
                <a:effectLst/>
                <a:latin typeface="Calibri" panose="020F0502020204030204" pitchFamily="34" charset="0"/>
                <a:ea typeface="Times New Roman" panose="02020603050405020304" pitchFamily="18" charset="0"/>
                <a:cs typeface="Times New Roman" panose="02020603050405020304" pitchFamily="18" charset="0"/>
              </a:rPr>
              <a:t>ESTUDIO DEL CONTEO Y CLASIFICACIÓN DE PARTÍCULAS</a:t>
            </a:r>
            <a:endParaRPr lang="es-ES" sz="2400" b="1"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ángulo 3"/>
          <p:cNvSpPr/>
          <p:nvPr/>
        </p:nvSpPr>
        <p:spPr>
          <a:xfrm>
            <a:off x="1838597" y="1171865"/>
            <a:ext cx="9190894" cy="923330"/>
          </a:xfrm>
          <a:prstGeom prst="rect">
            <a:avLst/>
          </a:prstGeom>
        </p:spPr>
        <p:txBody>
          <a:bodyPr wrap="square">
            <a:spAutoFit/>
          </a:bodyPr>
          <a:lstStyle/>
          <a:p>
            <a:pPr algn="just"/>
            <a:r>
              <a:rPr lang="es-ES" dirty="0" smtClean="0">
                <a:latin typeface="Calibri" panose="020F0502020204030204" pitchFamily="34" charset="0"/>
                <a:ea typeface="Calibri" panose="020F0502020204030204" pitchFamily="34" charset="0"/>
                <a:cs typeface="Times New Roman" panose="02020603050405020304" pitchFamily="18" charset="0"/>
              </a:rPr>
              <a:t>- El </a:t>
            </a:r>
            <a:r>
              <a:rPr lang="es-ES" dirty="0">
                <a:latin typeface="Calibri" panose="020F0502020204030204" pitchFamily="34" charset="0"/>
                <a:ea typeface="Calibri" panose="020F0502020204030204" pitchFamily="34" charset="0"/>
                <a:cs typeface="Times New Roman" panose="02020603050405020304" pitchFamily="18" charset="0"/>
              </a:rPr>
              <a:t>contaje de partículas consiste en la medida de la contaminación sólida en el lubricante, en donde cuenta el número de partículas y clasificación del grado de contaminación en función del tamaño o concentración de partículas.</a:t>
            </a:r>
            <a:endParaRPr lang="es-ES" dirty="0"/>
          </a:p>
        </p:txBody>
      </p:sp>
      <p:sp>
        <p:nvSpPr>
          <p:cNvPr id="5" name="Rectángulo 4"/>
          <p:cNvSpPr/>
          <p:nvPr/>
        </p:nvSpPr>
        <p:spPr>
          <a:xfrm>
            <a:off x="1838178" y="2172010"/>
            <a:ext cx="9204961" cy="1200329"/>
          </a:xfrm>
          <a:prstGeom prst="rect">
            <a:avLst/>
          </a:prstGeom>
        </p:spPr>
        <p:txBody>
          <a:bodyPr wrap="square">
            <a:spAutoFit/>
          </a:bodyPr>
          <a:lstStyle/>
          <a:p>
            <a:pPr algn="just"/>
            <a:r>
              <a:rPr lang="es-ES" dirty="0" smtClean="0">
                <a:latin typeface="Calibri" panose="020F0502020204030204" pitchFamily="34" charset="0"/>
                <a:ea typeface="Calibri" panose="020F0502020204030204" pitchFamily="34" charset="0"/>
                <a:cs typeface="Times New Roman" panose="02020603050405020304" pitchFamily="18" charset="0"/>
              </a:rPr>
              <a:t>- Este </a:t>
            </a:r>
            <a:r>
              <a:rPr lang="es-ES" dirty="0">
                <a:latin typeface="Calibri" panose="020F0502020204030204" pitchFamily="34" charset="0"/>
                <a:ea typeface="Calibri" panose="020F0502020204030204" pitchFamily="34" charset="0"/>
                <a:cs typeface="Times New Roman" panose="02020603050405020304" pitchFamily="18" charset="0"/>
              </a:rPr>
              <a:t>ensayo estaba sólo recomendado para “sistemas hidráulicos u otros sistemas limpios como turbinas”, en los cuales los niveles de desgaste eran bajos. Si bien actualmente se está extendiendo a cualquier sistema lubricado, dada la gran correlación existente entre la contaminación por partículas y el fallo de los sistemas.</a:t>
            </a:r>
            <a:endParaRPr lang="es-ES" dirty="0"/>
          </a:p>
        </p:txBody>
      </p:sp>
      <p:sp>
        <p:nvSpPr>
          <p:cNvPr id="7" name="Rectángulo 6"/>
          <p:cNvSpPr/>
          <p:nvPr/>
        </p:nvSpPr>
        <p:spPr>
          <a:xfrm>
            <a:off x="1839796" y="3633787"/>
            <a:ext cx="9457012" cy="461665"/>
          </a:xfrm>
          <a:prstGeom prst="rect">
            <a:avLst/>
          </a:prstGeom>
        </p:spPr>
        <p:txBody>
          <a:bodyPr wrap="none">
            <a:spAutoFit/>
          </a:bodyPr>
          <a:lstStyle/>
          <a:p>
            <a:r>
              <a:rPr lang="es-ES" sz="2400" b="1" dirty="0" smtClean="0">
                <a:latin typeface="Calibri" panose="020F0502020204030204" pitchFamily="34" charset="0"/>
              </a:rPr>
              <a:t>NORMAS EXISTENTES PARA EL CONTEO Y CLASIFICACIÓN DE PARTÍCULAS</a:t>
            </a:r>
            <a:endParaRPr lang="es-ES" sz="2400" b="1" dirty="0">
              <a:latin typeface="Calibri" panose="020F0502020204030204" pitchFamily="34" charset="0"/>
            </a:endParaRPr>
          </a:p>
        </p:txBody>
      </p:sp>
      <p:sp>
        <p:nvSpPr>
          <p:cNvPr id="9" name="Rectángulo 8"/>
          <p:cNvSpPr/>
          <p:nvPr/>
        </p:nvSpPr>
        <p:spPr>
          <a:xfrm>
            <a:off x="1849171" y="4200938"/>
            <a:ext cx="5179559" cy="369332"/>
          </a:xfrm>
          <a:prstGeom prst="rect">
            <a:avLst/>
          </a:prstGeom>
        </p:spPr>
        <p:txBody>
          <a:bodyPr wrap="none">
            <a:spAutoFit/>
          </a:bodyPr>
          <a:lstStyle/>
          <a:p>
            <a:pPr algn="just">
              <a:spcAft>
                <a:spcPts val="0"/>
              </a:spcAft>
            </a:pPr>
            <a:r>
              <a:rPr lang="es-ES" b="1" dirty="0">
                <a:latin typeface="Calibri" panose="020F0502020204030204" pitchFamily="34" charset="0"/>
                <a:ea typeface="Calibri" panose="020F0502020204030204" pitchFamily="34" charset="0"/>
                <a:cs typeface="Times New Roman" panose="02020603050405020304" pitchFamily="18" charset="0"/>
              </a:rPr>
              <a:t>NAVAIR 01-1</a:t>
            </a:r>
            <a:r>
              <a:rPr lang="es-ES" dirty="0">
                <a:latin typeface="Calibri" panose="020F0502020204030204" pitchFamily="34" charset="0"/>
                <a:ea typeface="Calibri" panose="020F0502020204030204" pitchFamily="34" charset="0"/>
                <a:cs typeface="Times New Roman" panose="02020603050405020304" pitchFamily="18" charset="0"/>
              </a:rPr>
              <a:t>, Estándar Naval para el nivel de limpieza</a:t>
            </a:r>
          </a:p>
        </p:txBody>
      </p:sp>
      <p:sp>
        <p:nvSpPr>
          <p:cNvPr id="10" name="Rectángulo 9"/>
          <p:cNvSpPr/>
          <p:nvPr/>
        </p:nvSpPr>
        <p:spPr>
          <a:xfrm>
            <a:off x="1854765" y="4625145"/>
            <a:ext cx="8487507" cy="369332"/>
          </a:xfrm>
          <a:prstGeom prst="rect">
            <a:avLst/>
          </a:prstGeom>
        </p:spPr>
        <p:txBody>
          <a:bodyPr wrap="square">
            <a:spAutoFit/>
          </a:bodyPr>
          <a:lstStyle/>
          <a:p>
            <a:pPr algn="just">
              <a:spcAft>
                <a:spcPts val="0"/>
              </a:spcAft>
            </a:pPr>
            <a:r>
              <a:rPr lang="es-ES" b="1" dirty="0">
                <a:latin typeface="Calibri" panose="020F0502020204030204" pitchFamily="34" charset="0"/>
                <a:ea typeface="Calibri" panose="020F0502020204030204" pitchFamily="34" charset="0"/>
                <a:cs typeface="Times New Roman" panose="02020603050405020304" pitchFamily="18" charset="0"/>
              </a:rPr>
              <a:t>NAS 1638, </a:t>
            </a:r>
            <a:r>
              <a:rPr lang="es-ES" dirty="0" err="1">
                <a:latin typeface="Calibri" panose="020F0502020204030204" pitchFamily="34" charset="0"/>
                <a:ea typeface="Calibri" panose="020F0502020204030204" pitchFamily="34" charset="0"/>
                <a:cs typeface="Times New Roman" panose="02020603050405020304" pitchFamily="18" charset="0"/>
              </a:rPr>
              <a:t>National</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Aerospace</a:t>
            </a:r>
            <a:r>
              <a:rPr lang="es-ES" dirty="0">
                <a:latin typeface="Calibri" panose="020F0502020204030204" pitchFamily="34" charset="0"/>
                <a:ea typeface="Calibri" panose="020F0502020204030204" pitchFamily="34" charset="0"/>
                <a:cs typeface="Times New Roman" panose="02020603050405020304" pitchFamily="18" charset="0"/>
              </a:rPr>
              <a:t> Standard (Norma Nacional Aeroespacial)</a:t>
            </a:r>
          </a:p>
        </p:txBody>
      </p:sp>
      <p:sp>
        <p:nvSpPr>
          <p:cNvPr id="11" name="Rectángulo 10"/>
          <p:cNvSpPr/>
          <p:nvPr/>
        </p:nvSpPr>
        <p:spPr>
          <a:xfrm>
            <a:off x="1882902" y="5007572"/>
            <a:ext cx="9401908" cy="646331"/>
          </a:xfrm>
          <a:prstGeom prst="rect">
            <a:avLst/>
          </a:prstGeom>
        </p:spPr>
        <p:txBody>
          <a:bodyPr wrap="square">
            <a:spAutoFit/>
          </a:bodyPr>
          <a:lstStyle/>
          <a:p>
            <a:r>
              <a:rPr lang="es-ES" b="1" dirty="0">
                <a:latin typeface="Calibri" panose="020F0502020204030204" pitchFamily="34" charset="0"/>
                <a:ea typeface="Calibri" panose="020F0502020204030204" pitchFamily="34" charset="0"/>
                <a:cs typeface="Times New Roman" panose="02020603050405020304" pitchFamily="18" charset="0"/>
              </a:rPr>
              <a:t>SAE S4059, </a:t>
            </a:r>
            <a:r>
              <a:rPr lang="es-ES" dirty="0">
                <a:solidFill>
                  <a:srgbClr val="222222"/>
                </a:solidFill>
                <a:latin typeface="Calibri" panose="020F0502020204030204" pitchFamily="34" charset="0"/>
                <a:ea typeface="Calibri" panose="020F0502020204030204" pitchFamily="34" charset="0"/>
                <a:cs typeface="Times New Roman" panose="02020603050405020304" pitchFamily="18" charset="0"/>
              </a:rPr>
              <a:t>Sociedad de Ingenieros Automotrices </a:t>
            </a:r>
            <a:r>
              <a:rPr lang="es-ES" dirty="0">
                <a:latin typeface="Calibri" panose="020F0502020204030204" pitchFamily="34" charset="0"/>
                <a:ea typeface="Calibri" panose="020F0502020204030204" pitchFamily="34" charset="0"/>
                <a:cs typeface="Times New Roman" panose="02020603050405020304" pitchFamily="18" charset="0"/>
              </a:rPr>
              <a:t>- sistema de clasificación de limpieza del sistema hidráulico, reemplazo de NAS1638</a:t>
            </a:r>
          </a:p>
        </p:txBody>
      </p:sp>
      <p:sp>
        <p:nvSpPr>
          <p:cNvPr id="12" name="Rectángulo 11"/>
          <p:cNvSpPr/>
          <p:nvPr/>
        </p:nvSpPr>
        <p:spPr>
          <a:xfrm>
            <a:off x="1883321" y="5681903"/>
            <a:ext cx="7319889" cy="369332"/>
          </a:xfrm>
          <a:prstGeom prst="rect">
            <a:avLst/>
          </a:prstGeom>
        </p:spPr>
        <p:txBody>
          <a:bodyPr wrap="square">
            <a:spAutoFit/>
          </a:bodyPr>
          <a:lstStyle/>
          <a:p>
            <a:r>
              <a:rPr lang="es-ES" b="1" dirty="0">
                <a:latin typeface="Calibri" panose="020F0502020204030204" pitchFamily="34" charset="0"/>
              </a:rPr>
              <a:t>MIL-STD 1246C, </a:t>
            </a:r>
            <a:r>
              <a:rPr lang="es-ES" dirty="0">
                <a:latin typeface="Calibri" panose="020F0502020204030204" pitchFamily="34" charset="0"/>
              </a:rPr>
              <a:t>ESTANDAR MILITAR, PARA EL NIVEL DE LIMPIEZA</a:t>
            </a:r>
          </a:p>
        </p:txBody>
      </p:sp>
      <p:sp>
        <p:nvSpPr>
          <p:cNvPr id="13" name="Rectángulo 12"/>
          <p:cNvSpPr/>
          <p:nvPr/>
        </p:nvSpPr>
        <p:spPr>
          <a:xfrm>
            <a:off x="1929784" y="6087266"/>
            <a:ext cx="1021433" cy="369332"/>
          </a:xfrm>
          <a:prstGeom prst="rect">
            <a:avLst/>
          </a:prstGeom>
        </p:spPr>
        <p:txBody>
          <a:bodyPr wrap="none">
            <a:spAutoFit/>
          </a:bodyPr>
          <a:lstStyle/>
          <a:p>
            <a:r>
              <a:rPr lang="es-ES" b="1" dirty="0">
                <a:latin typeface="Calibri" panose="020F0502020204030204" pitchFamily="34" charset="0"/>
              </a:rPr>
              <a:t>ISO 4406</a:t>
            </a:r>
          </a:p>
        </p:txBody>
      </p:sp>
    </p:spTree>
    <p:extLst>
      <p:ext uri="{BB962C8B-B14F-4D97-AF65-F5344CB8AC3E}">
        <p14:creationId xmlns:p14="http://schemas.microsoft.com/office/powerpoint/2010/main" val="180240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3"/>
                                        </p:tgtEl>
                                        <p:attrNameLst>
                                          <p:attrName>fillcolor</p:attrName>
                                        </p:attrNameLst>
                                      </p:cBhvr>
                                      <p:to>
                                        <a:schemeClr val="accent2"/>
                                      </p:to>
                                    </p:animClr>
                                    <p:set>
                                      <p:cBhvr>
                                        <p:cTn id="7" dur="2000" fill="hold"/>
                                        <p:tgtEl>
                                          <p:spTgt spid="13"/>
                                        </p:tgtEl>
                                        <p:attrNameLst>
                                          <p:attrName>fill.type</p:attrName>
                                        </p:attrNameLst>
                                      </p:cBhvr>
                                      <p:to>
                                        <p:strVal val="solid"/>
                                      </p:to>
                                    </p:set>
                                    <p:set>
                                      <p:cBhvr>
                                        <p:cTn id="8" dur="20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259306" y="1542142"/>
            <a:ext cx="1311578" cy="461665"/>
          </a:xfrm>
          <a:prstGeom prst="rect">
            <a:avLst/>
          </a:prstGeom>
        </p:spPr>
        <p:txBody>
          <a:bodyPr wrap="none">
            <a:spAutoFit/>
          </a:bodyPr>
          <a:lstStyle/>
          <a:p>
            <a:r>
              <a:rPr lang="es-ES" sz="2400" b="1" dirty="0">
                <a:latin typeface="Calibri" panose="020F0502020204030204" pitchFamily="34" charset="0"/>
              </a:rPr>
              <a:t>ISO 4406</a:t>
            </a:r>
          </a:p>
        </p:txBody>
      </p:sp>
      <p:sp>
        <p:nvSpPr>
          <p:cNvPr id="5" name="Rectángulo 4"/>
          <p:cNvSpPr/>
          <p:nvPr/>
        </p:nvSpPr>
        <p:spPr>
          <a:xfrm>
            <a:off x="1528690" y="2467429"/>
            <a:ext cx="5308210" cy="2653209"/>
          </a:xfrm>
          <a:prstGeom prst="rect">
            <a:avLst/>
          </a:prstGeom>
        </p:spPr>
        <p:txBody>
          <a:bodyPr wrap="square">
            <a:spAutoFit/>
          </a:bodyPr>
          <a:lstStyle/>
          <a:p>
            <a:pPr algn="just"/>
            <a:r>
              <a:rPr lang="es-ES" dirty="0">
                <a:latin typeface="Calibri" panose="020F0502020204030204" pitchFamily="34" charset="0"/>
              </a:rPr>
              <a:t>E</a:t>
            </a:r>
            <a:r>
              <a:rPr lang="es-ES" dirty="0" smtClean="0">
                <a:latin typeface="Calibri" panose="020F0502020204030204" pitchFamily="34" charset="0"/>
              </a:rPr>
              <a:t>s </a:t>
            </a:r>
            <a:r>
              <a:rPr lang="es-ES" dirty="0">
                <a:latin typeface="Calibri" panose="020F0502020204030204" pitchFamily="34" charset="0"/>
              </a:rPr>
              <a:t>una </a:t>
            </a:r>
            <a:r>
              <a:rPr lang="es-ES" dirty="0" smtClean="0">
                <a:latin typeface="Calibri" panose="020F0502020204030204" pitchFamily="34" charset="0"/>
              </a:rPr>
              <a:t>norma para </a:t>
            </a:r>
            <a:r>
              <a:rPr lang="es-ES" dirty="0">
                <a:latin typeface="Calibri" panose="020F0502020204030204" pitchFamily="34" charset="0"/>
              </a:rPr>
              <a:t>medir e informar sobre los niveles de contaminación en un fluido y usa una tabla numérica que posee rangos establecidos para la clasificación de la muestra analizada, dependiendo de la cantidad de partículas por ml y del tamaño predeterminado, obteniendo así un código compuesto por tres valores que indican partículas superiores a 4 </a:t>
            </a:r>
            <a:r>
              <a:rPr lang="es-ES" dirty="0" err="1">
                <a:latin typeface="Calibri" panose="020F0502020204030204" pitchFamily="34" charset="0"/>
              </a:rPr>
              <a:t>μm</a:t>
            </a:r>
            <a:r>
              <a:rPr lang="es-ES" dirty="0">
                <a:latin typeface="Calibri" panose="020F0502020204030204" pitchFamily="34" charset="0"/>
              </a:rPr>
              <a:t>, superiores a 6 </a:t>
            </a:r>
            <a:r>
              <a:rPr lang="es-ES" dirty="0" err="1">
                <a:latin typeface="Calibri" panose="020F0502020204030204" pitchFamily="34" charset="0"/>
              </a:rPr>
              <a:t>μm</a:t>
            </a:r>
            <a:r>
              <a:rPr lang="es-ES" dirty="0">
                <a:latin typeface="Calibri" panose="020F0502020204030204" pitchFamily="34" charset="0"/>
              </a:rPr>
              <a:t> y superiores a 14 </a:t>
            </a:r>
            <a:r>
              <a:rPr lang="es-ES" dirty="0" err="1">
                <a:latin typeface="Calibri" panose="020F0502020204030204" pitchFamily="34" charset="0"/>
              </a:rPr>
              <a:t>μm</a:t>
            </a:r>
            <a:r>
              <a:rPr lang="es-ES" dirty="0">
                <a:latin typeface="Calibri" panose="020F0502020204030204" pitchFamily="34" charset="0"/>
              </a:rPr>
              <a:t>, que dan la calificación R4 / R6 / R14</a:t>
            </a:r>
          </a:p>
        </p:txBody>
      </p:sp>
      <p:graphicFrame>
        <p:nvGraphicFramePr>
          <p:cNvPr id="6" name="Tabla 5"/>
          <p:cNvGraphicFramePr>
            <a:graphicFrameLocks noGrp="1"/>
          </p:cNvGraphicFramePr>
          <p:nvPr>
            <p:extLst>
              <p:ext uri="{D42A27DB-BD31-4B8C-83A1-F6EECF244321}">
                <p14:modId xmlns:p14="http://schemas.microsoft.com/office/powerpoint/2010/main" val="2210613759"/>
              </p:ext>
            </p:extLst>
          </p:nvPr>
        </p:nvGraphicFramePr>
        <p:xfrm>
          <a:off x="7233241" y="226917"/>
          <a:ext cx="4412974" cy="6317107"/>
        </p:xfrm>
        <a:graphic>
          <a:graphicData uri="http://schemas.openxmlformats.org/drawingml/2006/table">
            <a:tbl>
              <a:tblPr firstRow="1" firstCol="1" bandRow="1"/>
              <a:tblGrid>
                <a:gridCol w="1593791"/>
                <a:gridCol w="1593791"/>
                <a:gridCol w="1225392"/>
              </a:tblGrid>
              <a:tr h="381750">
                <a:tc gridSpan="3">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Número de partículas por ml</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hMerge="1">
                  <a:txBody>
                    <a:bodyPr/>
                    <a:lstStyle/>
                    <a:p>
                      <a:endParaRPr lang="es-ES"/>
                    </a:p>
                  </a:txBody>
                  <a:tcPr/>
                </a:tc>
                <a:tc hMerge="1">
                  <a:txBody>
                    <a:bodyPr/>
                    <a:lstStyle/>
                    <a:p>
                      <a:endParaRPr lang="es-ES"/>
                    </a:p>
                  </a:txBody>
                  <a:tcPr/>
                </a:tc>
              </a:tr>
              <a:tr h="452810">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Desde</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Hasta</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Rango de número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r>
              <a:tr h="226405">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2500000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&gt;28</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1300000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640000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0.64</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26405">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0.32</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spc="-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0.64</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s-E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35" marR="25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349198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redondeado 5"/>
          <p:cNvSpPr/>
          <p:nvPr/>
        </p:nvSpPr>
        <p:spPr>
          <a:xfrm>
            <a:off x="0" y="576141"/>
            <a:ext cx="914399" cy="872831"/>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600" b="1" dirty="0">
                <a:effectLst/>
                <a:latin typeface="Calibri" panose="020F0502020204030204" pitchFamily="34" charset="0"/>
                <a:ea typeface="Calibri" panose="020F0502020204030204" pitchFamily="34" charset="0"/>
                <a:cs typeface="Times New Roman" panose="02020603050405020304" pitchFamily="18" charset="0"/>
              </a:rPr>
              <a:t>ISO 4406</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redondeado 6"/>
          <p:cNvSpPr/>
          <p:nvPr/>
        </p:nvSpPr>
        <p:spPr>
          <a:xfrm>
            <a:off x="1348544" y="590845"/>
            <a:ext cx="1183641" cy="829994"/>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600" b="1" dirty="0" smtClean="0">
                <a:effectLst/>
                <a:latin typeface="Calibri" panose="020F0502020204030204" pitchFamily="34" charset="0"/>
                <a:ea typeface="Calibri" panose="020F0502020204030204" pitchFamily="34" charset="0"/>
                <a:cs typeface="Times New Roman" panose="02020603050405020304" pitchFamily="18" charset="0"/>
              </a:rPr>
              <a:t>ISO </a:t>
            </a:r>
            <a:r>
              <a:rPr lang="es-ES" sz="1600" b="1" dirty="0">
                <a:effectLst/>
                <a:latin typeface="Calibri" panose="020F0502020204030204" pitchFamily="34" charset="0"/>
                <a:ea typeface="Calibri" panose="020F0502020204030204" pitchFamily="34" charset="0"/>
                <a:cs typeface="Times New Roman" panose="02020603050405020304" pitchFamily="18" charset="0"/>
              </a:rPr>
              <a:t>11171</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redondeado 7"/>
          <p:cNvSpPr/>
          <p:nvPr/>
        </p:nvSpPr>
        <p:spPr>
          <a:xfrm>
            <a:off x="2950260" y="584201"/>
            <a:ext cx="1241913" cy="822568"/>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600" b="1" dirty="0">
                <a:effectLst/>
                <a:latin typeface="Calibri" panose="020F0502020204030204" pitchFamily="34" charset="0"/>
                <a:ea typeface="Calibri" panose="020F0502020204030204" pitchFamily="34" charset="0"/>
                <a:cs typeface="Times New Roman" panose="02020603050405020304" pitchFamily="18" charset="0"/>
              </a:rPr>
              <a:t>NIST RSM 2806</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ángulo redondeado 8"/>
          <p:cNvSpPr/>
          <p:nvPr/>
        </p:nvSpPr>
        <p:spPr>
          <a:xfrm>
            <a:off x="8943730" y="567447"/>
            <a:ext cx="1297550" cy="937796"/>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b="1">
                <a:effectLst/>
                <a:latin typeface="Calibri" panose="020F0502020204030204" pitchFamily="34" charset="0"/>
                <a:ea typeface="Calibri" panose="020F0502020204030204" pitchFamily="34" charset="0"/>
                <a:cs typeface="Times New Roman" panose="02020603050405020304" pitchFamily="18" charset="0"/>
              </a:rPr>
              <a:t>FLUIDO DE CALIBRACIÓN (16/15/11)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ángulo redondeado 9"/>
          <p:cNvSpPr/>
          <p:nvPr/>
        </p:nvSpPr>
        <p:spPr>
          <a:xfrm>
            <a:off x="10433540" y="2504049"/>
            <a:ext cx="1758460" cy="829994"/>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b="1">
                <a:effectLst/>
                <a:latin typeface="Calibri" panose="020F0502020204030204" pitchFamily="34" charset="0"/>
                <a:ea typeface="Calibri" panose="020F0502020204030204" pitchFamily="34" charset="0"/>
                <a:cs typeface="Times New Roman" panose="02020603050405020304" pitchFamily="18" charset="0"/>
              </a:rPr>
              <a:t>PREPARACIÓN ESTANDARIZADA DE LA MUESTRA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ángulo redondeado 10"/>
          <p:cNvSpPr/>
          <p:nvPr/>
        </p:nvSpPr>
        <p:spPr>
          <a:xfrm>
            <a:off x="11045678" y="5723987"/>
            <a:ext cx="1146322" cy="676811"/>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b="1">
                <a:effectLst/>
                <a:latin typeface="Calibri" panose="020F0502020204030204" pitchFamily="34" charset="0"/>
                <a:ea typeface="Calibri" panose="020F0502020204030204" pitchFamily="34" charset="0"/>
                <a:cs typeface="Times New Roman" panose="02020603050405020304" pitchFamily="18" charset="0"/>
              </a:rPr>
              <a:t>MUESTREO</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ángulo redondeado 11"/>
          <p:cNvSpPr/>
          <p:nvPr/>
        </p:nvSpPr>
        <p:spPr>
          <a:xfrm>
            <a:off x="4897462" y="5748363"/>
            <a:ext cx="1925369" cy="807182"/>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b="1">
                <a:effectLst/>
                <a:latin typeface="Calibri" panose="020F0502020204030204" pitchFamily="34" charset="0"/>
                <a:ea typeface="Calibri" panose="020F0502020204030204" pitchFamily="34" charset="0"/>
                <a:cs typeface="Times New Roman" panose="02020603050405020304" pitchFamily="18" charset="0"/>
              </a:rPr>
              <a:t>INTERPRETACIÓN DE LOS RESULTADOS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ángulo redondeado 12"/>
          <p:cNvSpPr/>
          <p:nvPr/>
        </p:nvSpPr>
        <p:spPr>
          <a:xfrm>
            <a:off x="4598133" y="502433"/>
            <a:ext cx="3955024" cy="1452977"/>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MATERIAL DE REFERENCIA ESTANDAR, QUE ES UN POLVO DE PRUEBA ISO 12103-A3 (ARENA DE ARIZONA) EN ACEITE HIDRÁULICO. QUE SIRVE COMO ELEMENTO PARA CALIBRACIÓN DE CONTADORES AUTOMÁTICOS DE PARTÍCULAS.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ángulo redondeado 13"/>
          <p:cNvSpPr/>
          <p:nvPr/>
        </p:nvSpPr>
        <p:spPr>
          <a:xfrm>
            <a:off x="10710204" y="495788"/>
            <a:ext cx="1481796" cy="1544028"/>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FLUIDO HIDRÁULICO A BASE DE PETRÓLEO DE ESTANDAR MILITAR CERTIFICADO MIL-H 5606</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ángulo redondeado 14"/>
          <p:cNvSpPr/>
          <p:nvPr/>
        </p:nvSpPr>
        <p:spPr>
          <a:xfrm>
            <a:off x="7526215" y="3743032"/>
            <a:ext cx="4665785" cy="1581589"/>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lvl="0" indent="-342900" algn="just">
              <a:lnSpc>
                <a:spcPct val="107000"/>
              </a:lnSpc>
              <a:spcAft>
                <a:spcPts val="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AGITAR EL BOTE VIGOROSAMENTE A MANO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AGITAR ULTRASÓNICAMENTE AL MENOS 30</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AGITAR MECANICAMENTE AL MENOS 1 MINUTO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EL BOTE DEBE PERMANECER EN </a:t>
            </a:r>
            <a:r>
              <a:rPr lang="es-ES" sz="1200" dirty="0" smtClean="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POSICIÓN VERTICAL</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NO DEBE CALENTARSE MAS DE 80 GRADOS CENTÍGRADOS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ABRIR LA BOTELLA EN UN AMBIENTE LIBRE DE AGENTES CONTAMINANTES (POLVO) PARA EVITAR LA CONTAMINACIÓN</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UTILIZAR INMEDIATAMENTE DESPUÉS DE AGITAR.</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ángulo redondeado 15"/>
          <p:cNvSpPr/>
          <p:nvPr/>
        </p:nvSpPr>
        <p:spPr>
          <a:xfrm>
            <a:off x="7338011" y="5481029"/>
            <a:ext cx="3184624" cy="1243329"/>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lvl="0" indent="-342900" algn="just">
              <a:lnSpc>
                <a:spcPct val="107000"/>
              </a:lnSpc>
              <a:spcAft>
                <a:spcPts val="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SE DEBE UTILIZAR BOTES CON UN ALTO GRADO DE LIMPIEZA.</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es-ES" sz="12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EN EL LABORATORIO SE DEBE POSEER UN PROCEDIMIENTO DE MANEJO DE LAS MUESTRAS QUE EVITE LAS POSIBLES FUENTES DE CONTAMINACIÓN.</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18" name="Rectángulo 17"/>
          <p:cNvSpPr/>
          <p:nvPr/>
        </p:nvSpPr>
        <p:spPr>
          <a:xfrm>
            <a:off x="1627453" y="0"/>
            <a:ext cx="9383723" cy="461665"/>
          </a:xfrm>
          <a:prstGeom prst="rect">
            <a:avLst/>
          </a:prstGeom>
        </p:spPr>
        <p:txBody>
          <a:bodyPr wrap="none">
            <a:spAutoFit/>
          </a:bodyPr>
          <a:lstStyle/>
          <a:p>
            <a:r>
              <a:rPr lang="es-ES" sz="2400" b="1" dirty="0" smtClean="0">
                <a:latin typeface="Calibri" panose="020F0502020204030204" pitchFamily="34" charset="0"/>
              </a:rPr>
              <a:t>CALIBRACIÓN DEL EQUIPO DE CONTEO Y CLASIFICACIÓN DE PARTÍCULAS</a:t>
            </a:r>
            <a:endParaRPr lang="es-ES" sz="2400" b="1" dirty="0">
              <a:latin typeface="Calibri" panose="020F0502020204030204" pitchFamily="34" charset="0"/>
            </a:endParaRPr>
          </a:p>
        </p:txBody>
      </p:sp>
      <p:sp>
        <p:nvSpPr>
          <p:cNvPr id="20" name="Rectángulo redondeado 19"/>
          <p:cNvSpPr/>
          <p:nvPr/>
        </p:nvSpPr>
        <p:spPr>
          <a:xfrm>
            <a:off x="295423" y="3474720"/>
            <a:ext cx="4093697" cy="3383281"/>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lvl="0" indent="-342900" algn="just">
              <a:lnSpc>
                <a:spcPct val="107000"/>
              </a:lnSpc>
              <a:spcAft>
                <a:spcPts val="0"/>
              </a:spcAft>
              <a:buFont typeface="+mj-lt"/>
              <a:buAutoNum type="arabicPeriod"/>
            </a:pPr>
            <a:r>
              <a:rPr lang="es-ES" sz="1200" dirty="0" smtClean="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SE </a:t>
            </a:r>
            <a:r>
              <a:rPr lang="es-ES" sz="1200" dirty="0" smtClean="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MOSTRARÁ UN VALOR ALTO EN SUS COMPONENTES NUMÉRICOS  SI EL CONTENIDO DE PARTÍCULAS ES ELEVADO Y SERÁ MUY BAJO SI EL ACEITE ESTÁ LIMPIO.</a:t>
            </a:r>
            <a:endParaRPr lang="es-E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s-ES" sz="1200" dirty="0" smtClean="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UN FLUIDO DE ELEVADO GRADO DE CONTAMINACIÓN, ACORTA SU VIDA ÚTIL Y PUEDEN GENERAR FALLOS DE MAYOR MAGNITUD.</a:t>
            </a:r>
          </a:p>
          <a:p>
            <a:pPr marL="342900" lvl="0" indent="-342900" algn="just">
              <a:lnSpc>
                <a:spcPct val="107000"/>
              </a:lnSpc>
              <a:spcAft>
                <a:spcPts val="0"/>
              </a:spcAft>
              <a:buFont typeface="+mj-lt"/>
              <a:buAutoNum type="arabicPeriod"/>
            </a:pPr>
            <a:r>
              <a:rPr lang="es-ES" sz="1200" dirty="0" smtClean="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CUALQUIER VARIACIÓN DEL CÓDIGO ISO SE DEBE INVESTIGAR, PORQUE PUEDE REPRESENTAR UNA ANORMALIDAD</a:t>
            </a:r>
            <a:endParaRPr lang="es-E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s-ES" sz="1200" dirty="0" smtClean="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LA INTERPRETACIÓN Y SEGUIMIENTO DE LOS VALORES OBTENIDOS PARA CADA RANGO DE TAMAÑOS DE PARTÍCULAS, PERMITE INVESTIGAR ANOMALÍAS O CAUSAS RAÍZ DE FALLOS EN LOS SISTEMAS, QUE SE PUEDEN CORREGIR INCLUSO ANTES DE QUE SE INICIE EL FALLO.</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Flecha derecha 20"/>
          <p:cNvSpPr/>
          <p:nvPr/>
        </p:nvSpPr>
        <p:spPr>
          <a:xfrm>
            <a:off x="914400" y="844062"/>
            <a:ext cx="450166" cy="29542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Flecha derecha 21"/>
          <p:cNvSpPr/>
          <p:nvPr/>
        </p:nvSpPr>
        <p:spPr>
          <a:xfrm>
            <a:off x="2543907" y="827649"/>
            <a:ext cx="410308" cy="28369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Flecha derecha 22"/>
          <p:cNvSpPr/>
          <p:nvPr/>
        </p:nvSpPr>
        <p:spPr>
          <a:xfrm>
            <a:off x="4201550" y="825303"/>
            <a:ext cx="370450" cy="27197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Flecha derecha 23"/>
          <p:cNvSpPr/>
          <p:nvPr/>
        </p:nvSpPr>
        <p:spPr>
          <a:xfrm>
            <a:off x="8560191" y="949569"/>
            <a:ext cx="386861" cy="26025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Flecha derecha 24"/>
          <p:cNvSpPr/>
          <p:nvPr/>
        </p:nvSpPr>
        <p:spPr>
          <a:xfrm rot="5400000">
            <a:off x="11261188" y="2117187"/>
            <a:ext cx="450166" cy="32355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Flecha derecha 26"/>
          <p:cNvSpPr/>
          <p:nvPr/>
        </p:nvSpPr>
        <p:spPr>
          <a:xfrm rot="5400000">
            <a:off x="11274085" y="3353976"/>
            <a:ext cx="424369" cy="3516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Flecha izquierda 27"/>
          <p:cNvSpPr/>
          <p:nvPr/>
        </p:nvSpPr>
        <p:spPr>
          <a:xfrm rot="16046902">
            <a:off x="11396272" y="5377104"/>
            <a:ext cx="400076" cy="31106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Flecha izquierda 28"/>
          <p:cNvSpPr/>
          <p:nvPr/>
        </p:nvSpPr>
        <p:spPr>
          <a:xfrm>
            <a:off x="10550769" y="5894363"/>
            <a:ext cx="433753" cy="295423"/>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Flecha izquierda 29"/>
          <p:cNvSpPr/>
          <p:nvPr/>
        </p:nvSpPr>
        <p:spPr>
          <a:xfrm>
            <a:off x="6836898" y="5964702"/>
            <a:ext cx="473612" cy="309489"/>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Flecha derecha 32"/>
          <p:cNvSpPr/>
          <p:nvPr/>
        </p:nvSpPr>
        <p:spPr>
          <a:xfrm>
            <a:off x="10260037" y="905021"/>
            <a:ext cx="431409" cy="30480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Flecha izquierda 33"/>
          <p:cNvSpPr/>
          <p:nvPr/>
        </p:nvSpPr>
        <p:spPr>
          <a:xfrm>
            <a:off x="4400843" y="5990492"/>
            <a:ext cx="473612" cy="309489"/>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7521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down)">
                                      <p:cBhvr>
                                        <p:cTn id="36" dur="500"/>
                                        <p:tgtEl>
                                          <p:spTgt spid="3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down)">
                                      <p:cBhvr>
                                        <p:cTn id="51" dur="500"/>
                                        <p:tgtEl>
                                          <p:spTgt spid="1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down)">
                                      <p:cBhvr>
                                        <p:cTn id="59" dur="500"/>
                                        <p:tgtEl>
                                          <p:spTgt spid="1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down)">
                                      <p:cBhvr>
                                        <p:cTn id="62" dur="500"/>
                                        <p:tgtEl>
                                          <p:spTgt spid="2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down)">
                                      <p:cBhvr>
                                        <p:cTn id="65" dur="500"/>
                                        <p:tgtEl>
                                          <p:spTgt spid="1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down)">
                                      <p:cBhvr>
                                        <p:cTn id="68" dur="500"/>
                                        <p:tgtEl>
                                          <p:spTgt spid="30"/>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00"/>
                                        <p:tgtEl>
                                          <p:spTgt spid="12"/>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down)">
                                      <p:cBhvr>
                                        <p:cTn id="74" dur="500"/>
                                        <p:tgtEl>
                                          <p:spTgt spid="34"/>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down)">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0" grpId="0" animBg="1"/>
      <p:bldP spid="21" grpId="0" animBg="1"/>
      <p:bldP spid="22" grpId="0" animBg="1"/>
      <p:bldP spid="23" grpId="0" animBg="1"/>
      <p:bldP spid="24" grpId="0" animBg="1"/>
      <p:bldP spid="25" grpId="0" animBg="1"/>
      <p:bldP spid="27" grpId="0" animBg="1"/>
      <p:bldP spid="28" grpId="0" animBg="1"/>
      <p:bldP spid="29" grpId="0" animBg="1"/>
      <p:bldP spid="30" grpId="0" animBg="1"/>
      <p:bldP spid="33"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337626" y="984739"/>
            <a:ext cx="4811150" cy="2700997"/>
          </a:xfrm>
          <a:prstGeom prst="rect">
            <a:avLst/>
          </a:prstGeom>
          <a:noFill/>
          <a:ln>
            <a:noFill/>
          </a:ln>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6827765" y="984739"/>
            <a:ext cx="4721810" cy="2644725"/>
          </a:xfrm>
          <a:prstGeom prst="rect">
            <a:avLst/>
          </a:prstGeom>
          <a:noFill/>
          <a:ln>
            <a:noFill/>
          </a:ln>
        </p:spPr>
      </p:pic>
      <p:pic>
        <p:nvPicPr>
          <p:cNvPr id="6" name="Imagen 5"/>
          <p:cNvPicPr/>
          <p:nvPr/>
        </p:nvPicPr>
        <p:blipFill>
          <a:blip r:embed="rId4">
            <a:extLst>
              <a:ext uri="{28A0092B-C50C-407E-A947-70E740481C1C}">
                <a14:useLocalDpi xmlns:a14="http://schemas.microsoft.com/office/drawing/2010/main" val="0"/>
              </a:ext>
            </a:extLst>
          </a:blip>
          <a:srcRect/>
          <a:stretch>
            <a:fillRect/>
          </a:stretch>
        </p:blipFill>
        <p:spPr bwMode="auto">
          <a:xfrm>
            <a:off x="351889" y="4051496"/>
            <a:ext cx="4810954" cy="2588455"/>
          </a:xfrm>
          <a:prstGeom prst="rect">
            <a:avLst/>
          </a:prstGeom>
          <a:noFill/>
          <a:ln>
            <a:noFill/>
          </a:ln>
        </p:spPr>
      </p:pic>
      <p:pic>
        <p:nvPicPr>
          <p:cNvPr id="7" name="Imagen 6"/>
          <p:cNvPicPr/>
          <p:nvPr/>
        </p:nvPicPr>
        <p:blipFill>
          <a:blip r:embed="rId5">
            <a:extLst>
              <a:ext uri="{28A0092B-C50C-407E-A947-70E740481C1C}">
                <a14:useLocalDpi xmlns:a14="http://schemas.microsoft.com/office/drawing/2010/main" val="0"/>
              </a:ext>
            </a:extLst>
          </a:blip>
          <a:srcRect/>
          <a:stretch>
            <a:fillRect/>
          </a:stretch>
        </p:blipFill>
        <p:spPr bwMode="auto">
          <a:xfrm>
            <a:off x="6850967" y="3981156"/>
            <a:ext cx="4726744" cy="2630659"/>
          </a:xfrm>
          <a:prstGeom prst="rect">
            <a:avLst/>
          </a:prstGeom>
          <a:noFill/>
          <a:ln>
            <a:noFill/>
          </a:ln>
        </p:spPr>
      </p:pic>
      <p:sp>
        <p:nvSpPr>
          <p:cNvPr id="8" name="Rectángulo 7"/>
          <p:cNvSpPr/>
          <p:nvPr/>
        </p:nvSpPr>
        <p:spPr>
          <a:xfrm>
            <a:off x="2049485" y="211014"/>
            <a:ext cx="8206029" cy="461665"/>
          </a:xfrm>
          <a:prstGeom prst="rect">
            <a:avLst/>
          </a:prstGeom>
        </p:spPr>
        <p:txBody>
          <a:bodyPr wrap="none">
            <a:spAutoFit/>
          </a:bodyPr>
          <a:lstStyle/>
          <a:p>
            <a:r>
              <a:rPr lang="es-ES" sz="2400" b="1" dirty="0" smtClean="0">
                <a:latin typeface="Calibri" panose="020F0502020204030204" pitchFamily="34" charset="0"/>
              </a:rPr>
              <a:t>MONTAJE Y FUNCIONAMIENTO DEL EQUIPO EN LABORATORIO </a:t>
            </a:r>
            <a:endParaRPr lang="es-ES" sz="2400" b="1" dirty="0">
              <a:latin typeface="Calibri" panose="020F0502020204030204" pitchFamily="34" charset="0"/>
            </a:endParaRPr>
          </a:p>
        </p:txBody>
      </p:sp>
    </p:spTree>
    <p:extLst>
      <p:ext uri="{BB962C8B-B14F-4D97-AF65-F5344CB8AC3E}">
        <p14:creationId xmlns:p14="http://schemas.microsoft.com/office/powerpoint/2010/main" val="97179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350499" y="1336432"/>
            <a:ext cx="6780627" cy="4192171"/>
          </a:xfrm>
          <a:prstGeom prst="rect">
            <a:avLst/>
          </a:prstGeom>
          <a:noFill/>
          <a:ln>
            <a:noFill/>
          </a:ln>
        </p:spPr>
      </p:pic>
      <p:sp>
        <p:nvSpPr>
          <p:cNvPr id="5" name="Rectángulo 4"/>
          <p:cNvSpPr/>
          <p:nvPr/>
        </p:nvSpPr>
        <p:spPr>
          <a:xfrm>
            <a:off x="1922876" y="337623"/>
            <a:ext cx="8206029" cy="461665"/>
          </a:xfrm>
          <a:prstGeom prst="rect">
            <a:avLst/>
          </a:prstGeom>
        </p:spPr>
        <p:txBody>
          <a:bodyPr wrap="none">
            <a:spAutoFit/>
          </a:bodyPr>
          <a:lstStyle/>
          <a:p>
            <a:r>
              <a:rPr lang="es-ES" sz="2400" b="1" dirty="0" smtClean="0">
                <a:latin typeface="Calibri" panose="020F0502020204030204" pitchFamily="34" charset="0"/>
              </a:rPr>
              <a:t>MONTAJE Y FUNCIONAMIENTO DEL EQUIPO EN LABORATORIO </a:t>
            </a:r>
            <a:endParaRPr lang="es-ES" sz="2400" b="1" dirty="0">
              <a:latin typeface="Calibri" panose="020F0502020204030204" pitchFamily="34" charset="0"/>
            </a:endParaRPr>
          </a:p>
        </p:txBody>
      </p:sp>
      <p:graphicFrame>
        <p:nvGraphicFramePr>
          <p:cNvPr id="7" name="Tabla 6"/>
          <p:cNvGraphicFramePr>
            <a:graphicFrameLocks noGrp="1"/>
          </p:cNvGraphicFramePr>
          <p:nvPr>
            <p:extLst>
              <p:ext uri="{D42A27DB-BD31-4B8C-83A1-F6EECF244321}">
                <p14:modId xmlns:p14="http://schemas.microsoft.com/office/powerpoint/2010/main" val="3732681081"/>
              </p:ext>
            </p:extLst>
          </p:nvPr>
        </p:nvGraphicFramePr>
        <p:xfrm>
          <a:off x="8412354" y="3586804"/>
          <a:ext cx="3556732" cy="1899595"/>
        </p:xfrm>
        <a:graphic>
          <a:graphicData uri="http://schemas.openxmlformats.org/drawingml/2006/table">
            <a:tbl>
              <a:tblPr firstRow="1" firstCol="1" bandRow="1"/>
              <a:tblGrid>
                <a:gridCol w="2113012"/>
                <a:gridCol w="1443720"/>
              </a:tblGrid>
              <a:tr h="379919">
                <a:tc gridSpan="2">
                  <a:txBody>
                    <a:bodyPr/>
                    <a:lstStyle/>
                    <a:p>
                      <a:pPr algn="ctr">
                        <a:lnSpc>
                          <a:spcPct val="150000"/>
                        </a:lnSpc>
                        <a:spcAft>
                          <a:spcPts val="0"/>
                        </a:spcAft>
                      </a:pPr>
                      <a:r>
                        <a:rPr lang="es-E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RESUMEN DE INVERSIÓN INICIAL</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s-ES"/>
                    </a:p>
                  </a:txBody>
                  <a:tcPr/>
                </a:tc>
              </a:tr>
              <a:tr h="379919">
                <a:tc>
                  <a:txBody>
                    <a:bodyPr/>
                    <a:lstStyle/>
                    <a:p>
                      <a:pPr algn="ctr">
                        <a:lnSpc>
                          <a:spcPct val="150000"/>
                        </a:lnSpc>
                        <a:spcAft>
                          <a:spcPts val="0"/>
                        </a:spcAft>
                      </a:pPr>
                      <a:r>
                        <a:rPr lang="es-ES" sz="1400" b="1">
                          <a:effectLst/>
                          <a:latin typeface="Calibri" panose="020F0502020204030204" pitchFamily="34" charset="0"/>
                          <a:ea typeface="Times New Roman" panose="02020603050405020304" pitchFamily="18" charset="0"/>
                          <a:cs typeface="Times New Roman" panose="02020603050405020304" pitchFamily="18" charset="0"/>
                        </a:rPr>
                        <a:t>Descripción</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es-ES" sz="1400" b="1">
                          <a:effectLst/>
                          <a:latin typeface="Calibri" panose="020F0502020204030204" pitchFamily="34" charset="0"/>
                          <a:ea typeface="Times New Roman" panose="02020603050405020304" pitchFamily="18" charset="0"/>
                          <a:cs typeface="Times New Roman" panose="02020603050405020304" pitchFamily="18" charset="0"/>
                        </a:rPr>
                        <a:t>Valor</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79919">
                <a:tc>
                  <a:txBody>
                    <a:bodyPr/>
                    <a:lstStyle/>
                    <a:p>
                      <a:pPr algn="ctr">
                        <a:lnSpc>
                          <a:spcPct val="150000"/>
                        </a:lnSpc>
                        <a:spcAft>
                          <a:spcPts val="0"/>
                        </a:spcAft>
                      </a:pPr>
                      <a:r>
                        <a:rPr lang="es-E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ACTIVOS FIJOS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 9 275.00 €</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79919">
                <a:tc>
                  <a:txBody>
                    <a:bodyPr/>
                    <a:lstStyle/>
                    <a:p>
                      <a:pPr algn="ctr">
                        <a:lnSpc>
                          <a:spcPct val="150000"/>
                        </a:lnSpc>
                        <a:spcAft>
                          <a:spcPts val="0"/>
                        </a:spcAft>
                      </a:pPr>
                      <a:r>
                        <a:rPr lang="es-E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COSTES VARIABLES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es-ES" sz="1400">
                          <a:effectLst/>
                          <a:latin typeface="Calibri" panose="020F0502020204030204" pitchFamily="34" charset="0"/>
                          <a:ea typeface="Calibri" panose="020F0502020204030204" pitchFamily="34" charset="0"/>
                          <a:cs typeface="Times New Roman" panose="02020603050405020304" pitchFamily="18" charset="0"/>
                        </a:rPr>
                        <a:t>1 072.55€</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79919">
                <a:tc>
                  <a:txBody>
                    <a:bodyPr/>
                    <a:lstStyle/>
                    <a:p>
                      <a:pPr algn="ctr">
                        <a:lnSpc>
                          <a:spcPct val="150000"/>
                        </a:lnSpc>
                        <a:spcAft>
                          <a:spcPts val="0"/>
                        </a:spcAft>
                      </a:pPr>
                      <a:r>
                        <a:rPr lang="es-E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INVERSIÓN INICIAL</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es-E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10 347.55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2" name="Tabla 1"/>
          <p:cNvGraphicFramePr>
            <a:graphicFrameLocks noGrp="1"/>
          </p:cNvGraphicFramePr>
          <p:nvPr>
            <p:extLst>
              <p:ext uri="{D42A27DB-BD31-4B8C-83A1-F6EECF244321}">
                <p14:modId xmlns:p14="http://schemas.microsoft.com/office/powerpoint/2010/main" val="1046396531"/>
              </p:ext>
            </p:extLst>
          </p:nvPr>
        </p:nvGraphicFramePr>
        <p:xfrm>
          <a:off x="8420817" y="2359390"/>
          <a:ext cx="3557718" cy="804008"/>
        </p:xfrm>
        <a:graphic>
          <a:graphicData uri="http://schemas.openxmlformats.org/drawingml/2006/table">
            <a:tbl>
              <a:tblPr/>
              <a:tblGrid>
                <a:gridCol w="2443488"/>
                <a:gridCol w="1114230"/>
              </a:tblGrid>
              <a:tr h="367763">
                <a:tc gridSpan="2">
                  <a:txBody>
                    <a:bodyPr/>
                    <a:lstStyle/>
                    <a:p>
                      <a:pPr algn="ctr" fontAlgn="ctr"/>
                      <a:r>
                        <a:rPr lang="es-ES" sz="1400" b="1" i="0" u="none" strike="noStrike">
                          <a:solidFill>
                            <a:srgbClr val="000000"/>
                          </a:solidFill>
                          <a:effectLst/>
                          <a:latin typeface="Calibri" panose="020F0502020204030204" pitchFamily="34" charset="0"/>
                        </a:rPr>
                        <a:t>Contador de partículas en aceite lubricante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ES"/>
                    </a:p>
                  </a:txBody>
                  <a:tcPr/>
                </a:tc>
              </a:tr>
              <a:tr h="341495">
                <a:tc>
                  <a:txBody>
                    <a:bodyPr/>
                    <a:lstStyle/>
                    <a:p>
                      <a:pPr algn="ctr" fontAlgn="ctr"/>
                      <a:r>
                        <a:rPr lang="es-ES" sz="1400" b="0" i="0" u="none" strike="noStrike" dirty="0">
                          <a:solidFill>
                            <a:srgbClr val="000000"/>
                          </a:solidFill>
                          <a:effectLst/>
                          <a:latin typeface="Calibri" panose="020F0502020204030204" pitchFamily="34" charset="0"/>
                        </a:rPr>
                        <a:t>Contador de partículas digital </a:t>
                      </a:r>
                      <a:r>
                        <a:rPr lang="es-ES" sz="1400" b="0" i="0" u="none" strike="noStrike" dirty="0" err="1">
                          <a:solidFill>
                            <a:srgbClr val="000000"/>
                          </a:solidFill>
                          <a:effectLst/>
                          <a:latin typeface="Calibri" panose="020F0502020204030204" pitchFamily="34" charset="0"/>
                        </a:rPr>
                        <a:t>LasPaC</a:t>
                      </a:r>
                      <a:r>
                        <a:rPr lang="es-ES" sz="1400" b="0" i="0" u="none" strike="noStrike" dirty="0">
                          <a:solidFill>
                            <a:srgbClr val="000000"/>
                          </a:solidFill>
                          <a:effectLst/>
                          <a:latin typeface="Calibri" panose="020F0502020204030204" pitchFamily="34" charset="0"/>
                        </a:rPr>
                        <a:t> II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s-ES" sz="1400" b="0" i="0" u="none" strike="noStrike" dirty="0">
                          <a:solidFill>
                            <a:srgbClr val="000000"/>
                          </a:solidFill>
                          <a:effectLst/>
                          <a:latin typeface="Calibri" panose="020F0502020204030204" pitchFamily="34" charset="0"/>
                        </a:rPr>
                        <a:t>19.983,15 €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548558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hlinkClick r:id="rId2" action="ppaction://hlinkfile"/>
          </p:cNvPr>
          <p:cNvSpPr/>
          <p:nvPr/>
        </p:nvSpPr>
        <p:spPr>
          <a:xfrm>
            <a:off x="2319215" y="365761"/>
            <a:ext cx="6726312" cy="928466"/>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2400" b="1" dirty="0" smtClean="0">
                <a:effectLst/>
                <a:latin typeface="Calibri" panose="020F0502020204030204" pitchFamily="34" charset="0"/>
                <a:ea typeface="Calibri" panose="020F0502020204030204" pitchFamily="34" charset="0"/>
                <a:cs typeface="Times New Roman" panose="02020603050405020304" pitchFamily="18" charset="0"/>
              </a:rPr>
              <a:t>MANUAL DE OPERACIÓN Y MANTENIMIENTO</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redondeado 7">
            <a:hlinkClick r:id="rId3" action="ppaction://hlinkfile"/>
          </p:cNvPr>
          <p:cNvSpPr/>
          <p:nvPr/>
        </p:nvSpPr>
        <p:spPr>
          <a:xfrm>
            <a:off x="797559" y="1896794"/>
            <a:ext cx="4630225" cy="900332"/>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600" b="1" dirty="0" smtClean="0">
                <a:effectLst/>
                <a:latin typeface="Calibri" panose="020F0502020204030204" pitchFamily="34" charset="0"/>
                <a:ea typeface="Calibri" panose="020F0502020204030204" pitchFamily="34" charset="0"/>
                <a:cs typeface="Times New Roman" panose="02020603050405020304" pitchFamily="18" charset="0"/>
              </a:rPr>
              <a:t>INICIACIÓN DEL SOFTWARE</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ángulo redondeado 8"/>
          <p:cNvSpPr/>
          <p:nvPr/>
        </p:nvSpPr>
        <p:spPr>
          <a:xfrm>
            <a:off x="6183141" y="1866314"/>
            <a:ext cx="4630225" cy="900332"/>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dirty="0" smtClean="0">
                <a:effectLst/>
                <a:latin typeface="Calibri" panose="020F0502020204030204" pitchFamily="34" charset="0"/>
                <a:ea typeface="Calibri" panose="020F0502020204030204" pitchFamily="34" charset="0"/>
                <a:cs typeface="Times New Roman" panose="02020603050405020304" pitchFamily="18" charset="0"/>
              </a:rPr>
              <a:t>PRECAUCIONES DE INSTALACIÓN</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ángulo redondeado 9"/>
          <p:cNvSpPr/>
          <p:nvPr/>
        </p:nvSpPr>
        <p:spPr>
          <a:xfrm>
            <a:off x="6180795" y="3186333"/>
            <a:ext cx="4630225" cy="900332"/>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dirty="0" smtClean="0">
                <a:effectLst/>
                <a:latin typeface="Calibri" panose="020F0502020204030204" pitchFamily="34" charset="0"/>
                <a:ea typeface="Calibri" panose="020F0502020204030204" pitchFamily="34" charset="0"/>
                <a:cs typeface="Times New Roman" panose="02020603050405020304" pitchFamily="18" charset="0"/>
              </a:rPr>
              <a:t>INSTALACIONES DEL EQUIPO</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ángulo redondeado 10"/>
          <p:cNvSpPr/>
          <p:nvPr/>
        </p:nvSpPr>
        <p:spPr>
          <a:xfrm>
            <a:off x="6192518" y="4478217"/>
            <a:ext cx="4630225" cy="900332"/>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dirty="0" smtClean="0">
                <a:effectLst/>
                <a:latin typeface="Calibri" panose="020F0502020204030204" pitchFamily="34" charset="0"/>
                <a:ea typeface="Calibri" panose="020F0502020204030204" pitchFamily="34" charset="0"/>
                <a:cs typeface="Times New Roman" panose="02020603050405020304" pitchFamily="18" charset="0"/>
              </a:rPr>
              <a:t>OPERACIÓN Y MANTENIMIENTO DEL EQUIPO</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ángulo redondeado 11">
            <a:hlinkClick r:id="rId4" action="ppaction://hlinkfile"/>
          </p:cNvPr>
          <p:cNvSpPr/>
          <p:nvPr/>
        </p:nvSpPr>
        <p:spPr>
          <a:xfrm>
            <a:off x="6204241" y="5741965"/>
            <a:ext cx="4630225" cy="900332"/>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1400" dirty="0" smtClean="0">
                <a:latin typeface="Calibri" panose="020F0502020204030204" pitchFamily="34" charset="0"/>
              </a:rPr>
              <a:t>PLAN DE MANTENIMIENTO PREVENTIVO Y TROUBLESHOOTING </a:t>
            </a:r>
            <a:r>
              <a:rPr lang="es-ES" sz="1400" dirty="0">
                <a:latin typeface="Calibri" panose="020F0502020204030204" pitchFamily="34" charset="0"/>
              </a:rPr>
              <a:t>(SOLUCIÓN DE PROBLEMAS)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6" name="Conector angular 15"/>
          <p:cNvCxnSpPr>
            <a:stCxn id="7" idx="2"/>
            <a:endCxn id="8" idx="0"/>
          </p:cNvCxnSpPr>
          <p:nvPr/>
        </p:nvCxnSpPr>
        <p:spPr>
          <a:xfrm rot="5400000">
            <a:off x="4096239" y="310661"/>
            <a:ext cx="602567" cy="2569699"/>
          </a:xfrm>
          <a:prstGeom prst="bentConnector3">
            <a:avLst>
              <a:gd name="adj1" fmla="val 47666"/>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angular 17"/>
          <p:cNvCxnSpPr>
            <a:stCxn id="7" idx="2"/>
            <a:endCxn id="9" idx="0"/>
          </p:cNvCxnSpPr>
          <p:nvPr/>
        </p:nvCxnSpPr>
        <p:spPr>
          <a:xfrm rot="16200000" flipH="1">
            <a:off x="6804269" y="172328"/>
            <a:ext cx="572087" cy="2815883"/>
          </a:xfrm>
          <a:prstGeom prst="bentConnector3">
            <a:avLst>
              <a:gd name="adj1" fmla="val 5000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a:stCxn id="9" idx="2"/>
            <a:endCxn id="10" idx="0"/>
          </p:cNvCxnSpPr>
          <p:nvPr/>
        </p:nvCxnSpPr>
        <p:spPr>
          <a:xfrm flipH="1">
            <a:off x="8495908" y="2766646"/>
            <a:ext cx="2346" cy="41968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a:stCxn id="10" idx="2"/>
            <a:endCxn id="11" idx="0"/>
          </p:cNvCxnSpPr>
          <p:nvPr/>
        </p:nvCxnSpPr>
        <p:spPr>
          <a:xfrm>
            <a:off x="8495908" y="4086665"/>
            <a:ext cx="11723" cy="39155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a:stCxn id="11" idx="2"/>
            <a:endCxn id="12" idx="0"/>
          </p:cNvCxnSpPr>
          <p:nvPr/>
        </p:nvCxnSpPr>
        <p:spPr>
          <a:xfrm>
            <a:off x="8507631" y="5378549"/>
            <a:ext cx="11723" cy="36341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07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205767" y="392213"/>
            <a:ext cx="5269493" cy="467596"/>
          </a:xfrm>
          <a:prstGeom prst="rect">
            <a:avLst/>
          </a:prstGeom>
        </p:spPr>
        <p:txBody>
          <a:bodyPr wrap="square">
            <a:spAutoFit/>
          </a:bodyPr>
          <a:lstStyle/>
          <a:p>
            <a:pPr algn="ctr"/>
            <a:r>
              <a:rPr lang="es-ES" sz="2400" b="1" dirty="0" smtClean="0">
                <a:latin typeface="Calibri" panose="020F0502020204030204" pitchFamily="34" charset="0"/>
              </a:rPr>
              <a:t>VALIDACIÓN EXPERIMENTAL</a:t>
            </a:r>
            <a:endParaRPr lang="es-ES" sz="2400" b="1" dirty="0">
              <a:latin typeface="Calibri" panose="020F0502020204030204" pitchFamily="34" charset="0"/>
            </a:endParaRPr>
          </a:p>
        </p:txBody>
      </p:sp>
      <p:sp>
        <p:nvSpPr>
          <p:cNvPr id="6" name="Rectángulo 5"/>
          <p:cNvSpPr/>
          <p:nvPr/>
        </p:nvSpPr>
        <p:spPr>
          <a:xfrm>
            <a:off x="1505803" y="1086977"/>
            <a:ext cx="9385110" cy="1200329"/>
          </a:xfrm>
          <a:prstGeom prst="rect">
            <a:avLst/>
          </a:prstGeom>
        </p:spPr>
        <p:txBody>
          <a:bodyPr wrap="square">
            <a:spAutoFit/>
          </a:bodyPr>
          <a:lstStyle/>
          <a:p>
            <a:pPr algn="just"/>
            <a:r>
              <a:rPr lang="es-ES" dirty="0">
                <a:latin typeface="Calibri" panose="020F0502020204030204" pitchFamily="34" charset="0"/>
              </a:rPr>
              <a:t>S</a:t>
            </a:r>
            <a:r>
              <a:rPr lang="es-ES" dirty="0" smtClean="0">
                <a:latin typeface="Calibri" panose="020F0502020204030204" pitchFamily="34" charset="0"/>
              </a:rPr>
              <a:t>e </a:t>
            </a:r>
            <a:r>
              <a:rPr lang="es-ES" dirty="0">
                <a:latin typeface="Calibri" panose="020F0502020204030204" pitchFamily="34" charset="0"/>
              </a:rPr>
              <a:t>muestra el proceso y resultados de las pruebas experimentales mediante la monitorización de </a:t>
            </a:r>
            <a:r>
              <a:rPr lang="es-ES" dirty="0" smtClean="0">
                <a:latin typeface="Calibri" panose="020F0502020204030204" pitchFamily="34" charset="0"/>
              </a:rPr>
              <a:t>la contaminación </a:t>
            </a:r>
            <a:r>
              <a:rPr lang="es-ES" dirty="0">
                <a:latin typeface="Calibri" panose="020F0502020204030204" pitchFamily="34" charset="0"/>
              </a:rPr>
              <a:t>en el fluido hidráulico, con la ayuda de un sensor on-line de tipo </a:t>
            </a:r>
            <a:r>
              <a:rPr lang="es-ES" dirty="0" smtClean="0">
                <a:latin typeface="Calibri" panose="020F0502020204030204" pitchFamily="34" charset="0"/>
              </a:rPr>
              <a:t>óptico, que </a:t>
            </a:r>
            <a:r>
              <a:rPr lang="es-ES" dirty="0">
                <a:latin typeface="Calibri" panose="020F0502020204030204" pitchFamily="34" charset="0"/>
              </a:rPr>
              <a:t>proporciona información en tiempo real mediante la interfaz con un software, que cuenta y clasifica las partículas contaminantes en tamaños de, &lt;4 </a:t>
            </a:r>
            <a:r>
              <a:rPr lang="es-ES" dirty="0" err="1">
                <a:latin typeface="Calibri" panose="020F0502020204030204" pitchFamily="34" charset="0"/>
              </a:rPr>
              <a:t>um</a:t>
            </a:r>
            <a:r>
              <a:rPr lang="es-ES" dirty="0">
                <a:latin typeface="Calibri" panose="020F0502020204030204" pitchFamily="34" charset="0"/>
              </a:rPr>
              <a:t>, &lt; 6um, y &lt; 14 </a:t>
            </a:r>
            <a:r>
              <a:rPr lang="es-ES" dirty="0" err="1">
                <a:latin typeface="Calibri" panose="020F0502020204030204" pitchFamily="34" charset="0"/>
              </a:rPr>
              <a:t>um</a:t>
            </a:r>
            <a:r>
              <a:rPr lang="es-ES" dirty="0">
                <a:latin typeface="Calibri" panose="020F0502020204030204" pitchFamily="34" charset="0"/>
              </a:rPr>
              <a:t> respectivamente.</a:t>
            </a:r>
          </a:p>
        </p:txBody>
      </p:sp>
      <p:sp>
        <p:nvSpPr>
          <p:cNvPr id="7" name="Rectángulo 6"/>
          <p:cNvSpPr/>
          <p:nvPr/>
        </p:nvSpPr>
        <p:spPr>
          <a:xfrm>
            <a:off x="1533098" y="2380501"/>
            <a:ext cx="9630770" cy="3621504"/>
          </a:xfrm>
          <a:prstGeom prst="rect">
            <a:avLst/>
          </a:prstGeom>
        </p:spPr>
        <p:txBody>
          <a:bodyPr wrap="square">
            <a:spAutoFit/>
          </a:bodyPr>
          <a:lstStyle/>
          <a:p>
            <a:pPr algn="just">
              <a:lnSpc>
                <a:spcPct val="150000"/>
              </a:lnSpc>
              <a:spcAft>
                <a:spcPts val="800"/>
              </a:spcAft>
            </a:pPr>
            <a:r>
              <a:rPr lang="es-ES" dirty="0">
                <a:latin typeface="Calibri" panose="020F0502020204030204" pitchFamily="34" charset="0"/>
                <a:ea typeface="Calibri" panose="020F0502020204030204" pitchFamily="34" charset="0"/>
                <a:cs typeface="Times New Roman" panose="02020603050405020304" pitchFamily="18" charset="0"/>
              </a:rPr>
              <a:t>Para la medición y obtención de los resultados se deben establecer los siguientes parámetros:</a:t>
            </a:r>
          </a:p>
          <a:p>
            <a:pPr marL="342900" lvl="0" indent="-342900" algn="just">
              <a:lnSpc>
                <a:spcPct val="150000"/>
              </a:lnSpc>
              <a:spcAft>
                <a:spcPts val="0"/>
              </a:spcAft>
              <a:buFont typeface="Times New Roman" panose="02020603050405020304" pitchFamily="18" charset="0"/>
              <a:buChar char="-"/>
            </a:pPr>
            <a:r>
              <a:rPr lang="es-ES" dirty="0">
                <a:latin typeface="Calibri" panose="020F0502020204030204" pitchFamily="34" charset="0"/>
                <a:ea typeface="Calibri" panose="020F0502020204030204" pitchFamily="34" charset="0"/>
                <a:cs typeface="Times New Roman" panose="02020603050405020304" pitchFamily="18" charset="0"/>
              </a:rPr>
              <a:t>Tiempo de análisis,</a:t>
            </a:r>
          </a:p>
          <a:p>
            <a:pPr marL="342900" lvl="0" indent="-342900" algn="just">
              <a:lnSpc>
                <a:spcPct val="150000"/>
              </a:lnSpc>
              <a:spcAft>
                <a:spcPts val="0"/>
              </a:spcAft>
              <a:buFont typeface="Times New Roman" panose="02020603050405020304" pitchFamily="18" charset="0"/>
              <a:buChar char="-"/>
            </a:pPr>
            <a:r>
              <a:rPr lang="es-ES" dirty="0">
                <a:latin typeface="Calibri" panose="020F0502020204030204" pitchFamily="34" charset="0"/>
                <a:ea typeface="Calibri" panose="020F0502020204030204" pitchFamily="34" charset="0"/>
                <a:cs typeface="Times New Roman" panose="02020603050405020304" pitchFamily="18" charset="0"/>
              </a:rPr>
              <a:t>Régimen de giro,</a:t>
            </a:r>
          </a:p>
          <a:p>
            <a:pPr marL="342900" lvl="0" indent="-342900" algn="just">
              <a:lnSpc>
                <a:spcPct val="150000"/>
              </a:lnSpc>
              <a:spcAft>
                <a:spcPts val="0"/>
              </a:spcAft>
              <a:buFont typeface="Times New Roman" panose="02020603050405020304" pitchFamily="18" charset="0"/>
              <a:buChar char="-"/>
            </a:pPr>
            <a:r>
              <a:rPr lang="es-ES" dirty="0">
                <a:latin typeface="Calibri" panose="020F0502020204030204" pitchFamily="34" charset="0"/>
                <a:ea typeface="Calibri" panose="020F0502020204030204" pitchFamily="34" charset="0"/>
                <a:cs typeface="Times New Roman" panose="02020603050405020304" pitchFamily="18" charset="0"/>
              </a:rPr>
              <a:t>Caudal constante</a:t>
            </a:r>
          </a:p>
          <a:p>
            <a:pPr marL="342900" lvl="0" indent="-342900" algn="just">
              <a:lnSpc>
                <a:spcPct val="150000"/>
              </a:lnSpc>
              <a:spcAft>
                <a:spcPts val="0"/>
              </a:spcAft>
              <a:buFont typeface="Times New Roman" panose="02020603050405020304" pitchFamily="18" charset="0"/>
              <a:buChar char="-"/>
            </a:pPr>
            <a:r>
              <a:rPr lang="es-ES" dirty="0">
                <a:latin typeface="Calibri" panose="020F0502020204030204" pitchFamily="34" charset="0"/>
                <a:ea typeface="Calibri" panose="020F0502020204030204" pitchFamily="34" charset="0"/>
                <a:cs typeface="Times New Roman" panose="02020603050405020304" pitchFamily="18" charset="0"/>
              </a:rPr>
              <a:t>Cantidad de contaminación en el fluido</a:t>
            </a:r>
          </a:p>
          <a:p>
            <a:pPr marL="342900" lvl="0" indent="-342900" algn="just">
              <a:lnSpc>
                <a:spcPct val="150000"/>
              </a:lnSpc>
              <a:spcAft>
                <a:spcPts val="0"/>
              </a:spcAft>
              <a:buFont typeface="Times New Roman" panose="02020603050405020304" pitchFamily="18" charset="0"/>
              <a:buChar char="-"/>
            </a:pPr>
            <a:r>
              <a:rPr lang="es-ES" dirty="0">
                <a:latin typeface="Calibri" panose="020F0502020204030204" pitchFamily="34" charset="0"/>
                <a:ea typeface="Calibri" panose="020F0502020204030204" pitchFamily="34" charset="0"/>
                <a:cs typeface="Times New Roman" panose="02020603050405020304" pitchFamily="18" charset="0"/>
              </a:rPr>
              <a:t>Cantidad de muestra de fluido</a:t>
            </a:r>
          </a:p>
          <a:p>
            <a:pPr marL="342900" lvl="0" indent="-342900" algn="just">
              <a:lnSpc>
                <a:spcPct val="150000"/>
              </a:lnSpc>
              <a:spcAft>
                <a:spcPts val="800"/>
              </a:spcAft>
              <a:buFont typeface="Times New Roman" panose="02020603050405020304" pitchFamily="18" charset="0"/>
              <a:buChar char="-"/>
            </a:pPr>
            <a:r>
              <a:rPr lang="es-ES" dirty="0">
                <a:latin typeface="Calibri" panose="020F0502020204030204" pitchFamily="34" charset="0"/>
                <a:ea typeface="Calibri" panose="020F0502020204030204" pitchFamily="34" charset="0"/>
                <a:cs typeface="Times New Roman" panose="02020603050405020304" pitchFamily="18" charset="0"/>
              </a:rPr>
              <a:t>Viscosidad del </a:t>
            </a:r>
            <a:r>
              <a:rPr lang="es-ES" dirty="0" smtClean="0">
                <a:latin typeface="Calibri" panose="020F0502020204030204" pitchFamily="34" charset="0"/>
                <a:ea typeface="Calibri" panose="020F0502020204030204" pitchFamily="34" charset="0"/>
                <a:cs typeface="Times New Roman" panose="02020603050405020304" pitchFamily="18" charset="0"/>
              </a:rPr>
              <a:t>fluido</a:t>
            </a:r>
          </a:p>
          <a:p>
            <a:pPr marL="342900" lvl="0" indent="-342900" algn="just">
              <a:lnSpc>
                <a:spcPct val="150000"/>
              </a:lnSpc>
              <a:spcAft>
                <a:spcPts val="800"/>
              </a:spcAft>
              <a:buFont typeface="Times New Roman" panose="02020603050405020304" pitchFamily="18" charset="0"/>
              <a:buChar char="-"/>
            </a:pPr>
            <a:r>
              <a:rPr lang="es-ES" dirty="0" smtClean="0">
                <a:latin typeface="Calibri" panose="020F0502020204030204" pitchFamily="34" charset="0"/>
                <a:ea typeface="Calibri" panose="020F0502020204030204" pitchFamily="34" charset="0"/>
                <a:cs typeface="Times New Roman" panose="02020603050405020304" pitchFamily="18" charset="0"/>
              </a:rPr>
              <a:t>Lugar </a:t>
            </a:r>
            <a:r>
              <a:rPr lang="es-ES" dirty="0">
                <a:latin typeface="Calibri" panose="020F0502020204030204" pitchFamily="34" charset="0"/>
                <a:ea typeface="Calibri" panose="020F0502020204030204" pitchFamily="34" charset="0"/>
                <a:cs typeface="Times New Roman" panose="02020603050405020304" pitchFamily="18" charset="0"/>
              </a:rPr>
              <a:t>de toma de muestra. </a:t>
            </a:r>
            <a:endParaRPr lang="es-ES" dirty="0"/>
          </a:p>
        </p:txBody>
      </p:sp>
    </p:spTree>
    <p:extLst>
      <p:ext uri="{BB962C8B-B14F-4D97-AF65-F5344CB8AC3E}">
        <p14:creationId xmlns:p14="http://schemas.microsoft.com/office/powerpoint/2010/main" val="1145281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879" y="1293257"/>
            <a:ext cx="5970670" cy="4667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p:cNvPicPr>
            <a:picLocks noChangeAspect="1"/>
          </p:cNvPicPr>
          <p:nvPr/>
        </p:nvPicPr>
        <p:blipFill rotWithShape="1">
          <a:blip r:embed="rId4"/>
          <a:srcRect l="28505" t="19510" r="30183" b="11402"/>
          <a:stretch/>
        </p:blipFill>
        <p:spPr>
          <a:xfrm>
            <a:off x="6382108" y="1046330"/>
            <a:ext cx="5505092" cy="5176054"/>
          </a:xfrm>
          <a:prstGeom prst="rect">
            <a:avLst/>
          </a:prstGeom>
        </p:spPr>
      </p:pic>
      <p:sp>
        <p:nvSpPr>
          <p:cNvPr id="6" name="Rectángulo 5"/>
          <p:cNvSpPr/>
          <p:nvPr/>
        </p:nvSpPr>
        <p:spPr>
          <a:xfrm>
            <a:off x="1922877" y="296679"/>
            <a:ext cx="7439487" cy="461665"/>
          </a:xfrm>
          <a:prstGeom prst="rect">
            <a:avLst/>
          </a:prstGeom>
        </p:spPr>
        <p:txBody>
          <a:bodyPr wrap="square">
            <a:spAutoFit/>
          </a:bodyPr>
          <a:lstStyle/>
          <a:p>
            <a:pPr algn="ctr"/>
            <a:r>
              <a:rPr lang="es-ES" sz="2400" b="1" dirty="0" smtClean="0">
                <a:latin typeface="Calibri" panose="020F0502020204030204" pitchFamily="34" charset="0"/>
              </a:rPr>
              <a:t>VALIDACIÓN EXPERIMENTAL - </a:t>
            </a:r>
            <a:r>
              <a:rPr lang="es-ES" sz="2400" b="1" i="1" dirty="0">
                <a:latin typeface="Calibri" panose="020F0502020204030204" pitchFamily="34" charset="0"/>
              </a:rPr>
              <a:t>“Informe de resultados”</a:t>
            </a:r>
            <a:endParaRPr lang="es-ES" sz="2400" b="1" dirty="0">
              <a:latin typeface="Calibri" panose="020F0502020204030204" pitchFamily="34" charset="0"/>
            </a:endParaRPr>
          </a:p>
        </p:txBody>
      </p:sp>
    </p:spTree>
    <p:extLst>
      <p:ext uri="{BB962C8B-B14F-4D97-AF65-F5344CB8AC3E}">
        <p14:creationId xmlns:p14="http://schemas.microsoft.com/office/powerpoint/2010/main" val="10093079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o 4"/>
          <p:cNvGraphicFramePr>
            <a:graphicFrameLocks noChangeAspect="1"/>
          </p:cNvGraphicFramePr>
          <p:nvPr>
            <p:extLst>
              <p:ext uri="{D42A27DB-BD31-4B8C-83A1-F6EECF244321}">
                <p14:modId xmlns:p14="http://schemas.microsoft.com/office/powerpoint/2010/main" val="2838319788"/>
              </p:ext>
            </p:extLst>
          </p:nvPr>
        </p:nvGraphicFramePr>
        <p:xfrm>
          <a:off x="1914219" y="2285443"/>
          <a:ext cx="8620125" cy="4432300"/>
        </p:xfrm>
        <a:graphic>
          <a:graphicData uri="http://schemas.openxmlformats.org/presentationml/2006/ole">
            <mc:AlternateContent xmlns:mc="http://schemas.openxmlformats.org/markup-compatibility/2006">
              <mc:Choice xmlns:v="urn:schemas-microsoft-com:vml" Requires="v">
                <p:oleObj spid="_x0000_s14391" name="Hoja de cálculo" r:id="rId4" imgW="7372355" imgH="3790947" progId="Excel.Sheet.12">
                  <p:embed/>
                </p:oleObj>
              </mc:Choice>
              <mc:Fallback>
                <p:oleObj name="Hoja de cálculo" r:id="rId4" imgW="7372355" imgH="3790947" progId="Excel.Sheet.12">
                  <p:embed/>
                  <p:pic>
                    <p:nvPicPr>
                      <p:cNvPr id="0" name=""/>
                      <p:cNvPicPr/>
                      <p:nvPr/>
                    </p:nvPicPr>
                    <p:blipFill>
                      <a:blip r:embed="rId5"/>
                      <a:stretch>
                        <a:fillRect/>
                      </a:stretch>
                    </p:blipFill>
                    <p:spPr>
                      <a:xfrm>
                        <a:off x="1914219" y="2285443"/>
                        <a:ext cx="8620125" cy="4432300"/>
                      </a:xfrm>
                      <a:prstGeom prst="rect">
                        <a:avLst/>
                      </a:prstGeom>
                    </p:spPr>
                  </p:pic>
                </p:oleObj>
              </mc:Fallback>
            </mc:AlternateContent>
          </a:graphicData>
        </a:graphic>
      </p:graphicFrame>
      <p:sp>
        <p:nvSpPr>
          <p:cNvPr id="6" name="Rectángulo redondeado 5"/>
          <p:cNvSpPr/>
          <p:nvPr/>
        </p:nvSpPr>
        <p:spPr>
          <a:xfrm>
            <a:off x="3743441" y="155166"/>
            <a:ext cx="3729023" cy="872196"/>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3000" b="1" dirty="0">
                <a:solidFill>
                  <a:srgbClr val="1F3864"/>
                </a:solidFill>
                <a:effectLst/>
                <a:latin typeface="Calibri" panose="020F0502020204030204" pitchFamily="34" charset="0"/>
                <a:ea typeface="Calibri" panose="020F0502020204030204" pitchFamily="34" charset="0"/>
                <a:cs typeface="Times New Roman" panose="02020603050405020304" pitchFamily="18" charset="0"/>
              </a:rPr>
              <a:t>TIPOS DE PRUEBAS</a:t>
            </a:r>
            <a:endParaRPr lang="es-ES" sz="3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redondeado 6"/>
          <p:cNvSpPr/>
          <p:nvPr/>
        </p:nvSpPr>
        <p:spPr>
          <a:xfrm>
            <a:off x="1113868" y="1655064"/>
            <a:ext cx="1055077" cy="441441"/>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2400" b="1" dirty="0">
                <a:solidFill>
                  <a:srgbClr val="1F3864"/>
                </a:solidFill>
                <a:effectLst/>
                <a:latin typeface="Calibri" panose="020F0502020204030204" pitchFamily="34" charset="0"/>
                <a:ea typeface="Calibri" panose="020F0502020204030204" pitchFamily="34" charset="0"/>
                <a:cs typeface="Times New Roman" panose="02020603050405020304" pitchFamily="18" charset="0"/>
              </a:rPr>
              <a:t>FASE I</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redondeado 7"/>
          <p:cNvSpPr/>
          <p:nvPr/>
        </p:nvSpPr>
        <p:spPr>
          <a:xfrm>
            <a:off x="5053250" y="1669684"/>
            <a:ext cx="1124987" cy="39868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2400" b="1">
                <a:solidFill>
                  <a:srgbClr val="1F3864"/>
                </a:solidFill>
                <a:effectLst/>
                <a:latin typeface="Calibri" panose="020F0502020204030204" pitchFamily="34" charset="0"/>
                <a:ea typeface="Calibri" panose="020F0502020204030204" pitchFamily="34" charset="0"/>
                <a:cs typeface="Times New Roman" panose="02020603050405020304" pitchFamily="18" charset="0"/>
              </a:rPr>
              <a:t>FASE II</a:t>
            </a:r>
            <a:endParaRPr lang="es-ES" sz="24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ángulo redondeado 8"/>
          <p:cNvSpPr/>
          <p:nvPr/>
        </p:nvSpPr>
        <p:spPr>
          <a:xfrm>
            <a:off x="10457477" y="1617793"/>
            <a:ext cx="1207160" cy="43650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s-ES" sz="2400" b="1" dirty="0">
                <a:solidFill>
                  <a:srgbClr val="1F3864"/>
                </a:solidFill>
                <a:effectLst/>
                <a:latin typeface="Calibri" panose="020F0502020204030204" pitchFamily="34" charset="0"/>
                <a:ea typeface="Calibri" panose="020F0502020204030204" pitchFamily="34" charset="0"/>
                <a:cs typeface="Times New Roman" panose="02020603050405020304" pitchFamily="18" charset="0"/>
              </a:rPr>
              <a:t>FASE III</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0" name="Conector angular 9"/>
          <p:cNvCxnSpPr>
            <a:stCxn id="6" idx="2"/>
            <a:endCxn id="7" idx="0"/>
          </p:cNvCxnSpPr>
          <p:nvPr/>
        </p:nvCxnSpPr>
        <p:spPr>
          <a:xfrm rot="5400000">
            <a:off x="3310829" y="-642060"/>
            <a:ext cx="627702" cy="3966546"/>
          </a:xfrm>
          <a:prstGeom prst="bentConnector3">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angular 11"/>
          <p:cNvCxnSpPr>
            <a:stCxn id="6" idx="2"/>
            <a:endCxn id="9" idx="0"/>
          </p:cNvCxnSpPr>
          <p:nvPr/>
        </p:nvCxnSpPr>
        <p:spPr>
          <a:xfrm rot="16200000" flipH="1">
            <a:off x="8039290" y="-1403975"/>
            <a:ext cx="590431" cy="5453104"/>
          </a:xfrm>
          <a:prstGeom prst="bentConnector3">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a:stCxn id="6" idx="2"/>
            <a:endCxn id="8" idx="0"/>
          </p:cNvCxnSpPr>
          <p:nvPr/>
        </p:nvCxnSpPr>
        <p:spPr>
          <a:xfrm>
            <a:off x="5607953" y="1027362"/>
            <a:ext cx="7791" cy="64232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68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7"/>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09822" y="99731"/>
            <a:ext cx="9917723" cy="830997"/>
          </a:xfrm>
          <a:prstGeom prst="rect">
            <a:avLst/>
          </a:prstGeom>
        </p:spPr>
        <p:txBody>
          <a:bodyPr wrap="square">
            <a:spAutoFit/>
          </a:bodyPr>
          <a:lstStyle/>
          <a:p>
            <a:pPr algn="ctr"/>
            <a:r>
              <a:rPr lang="es-ES" sz="2400" b="1" dirty="0" smtClean="0">
                <a:latin typeface="Calibri" panose="020F0502020204030204" pitchFamily="34" charset="0"/>
              </a:rPr>
              <a:t>TIPOS DE PRUEBAS – FASE I – Contaminación con 1 gr de partículas de hierro &lt; 10 </a:t>
            </a:r>
            <a:r>
              <a:rPr lang="es-ES" sz="2400" b="1" dirty="0" err="1" smtClean="0">
                <a:latin typeface="Calibri" panose="020F0502020204030204" pitchFamily="34" charset="0"/>
              </a:rPr>
              <a:t>um</a:t>
            </a:r>
            <a:endParaRPr lang="es-ES" sz="2400" b="1" dirty="0">
              <a:latin typeface="Calibri" panose="020F0502020204030204" pitchFamily="34" charset="0"/>
            </a:endParaRPr>
          </a:p>
        </p:txBody>
      </p:sp>
      <p:pic>
        <p:nvPicPr>
          <p:cNvPr id="3" name="Imagen 2"/>
          <p:cNvPicPr/>
          <p:nvPr/>
        </p:nvPicPr>
        <p:blipFill rotWithShape="1">
          <a:blip r:embed="rId3">
            <a:extLst>
              <a:ext uri="{28A0092B-C50C-407E-A947-70E740481C1C}">
                <a14:useLocalDpi xmlns:a14="http://schemas.microsoft.com/office/drawing/2010/main" val="0"/>
              </a:ext>
            </a:extLst>
          </a:blip>
          <a:srcRect l="8010" t="353" r="8012" b="6588"/>
          <a:stretch/>
        </p:blipFill>
        <p:spPr bwMode="auto">
          <a:xfrm>
            <a:off x="196947" y="2514210"/>
            <a:ext cx="5838092" cy="3816251"/>
          </a:xfrm>
          <a:prstGeom prst="rect">
            <a:avLst/>
          </a:prstGeom>
          <a:ln>
            <a:noFill/>
          </a:ln>
          <a:extLst>
            <a:ext uri="{53640926-AAD7-44D8-BBD7-CCE9431645EC}">
              <a14:shadowObscured xmlns:a14="http://schemas.microsoft.com/office/drawing/2010/main"/>
            </a:ext>
          </a:extLst>
        </p:spPr>
      </p:pic>
      <p:pic>
        <p:nvPicPr>
          <p:cNvPr id="4" name="Imagen 3"/>
          <p:cNvPicPr/>
          <p:nvPr/>
        </p:nvPicPr>
        <p:blipFill rotWithShape="1">
          <a:blip r:embed="rId4">
            <a:extLst>
              <a:ext uri="{28A0092B-C50C-407E-A947-70E740481C1C}">
                <a14:useLocalDpi xmlns:a14="http://schemas.microsoft.com/office/drawing/2010/main" val="0"/>
              </a:ext>
            </a:extLst>
          </a:blip>
          <a:srcRect l="7553" t="348" r="7783" b="6114"/>
          <a:stretch/>
        </p:blipFill>
        <p:spPr bwMode="auto">
          <a:xfrm>
            <a:off x="6087159" y="2517213"/>
            <a:ext cx="5800041" cy="3841384"/>
          </a:xfrm>
          <a:prstGeom prst="rect">
            <a:avLst/>
          </a:prstGeom>
          <a:ln>
            <a:noFill/>
          </a:ln>
          <a:extLst>
            <a:ext uri="{53640926-AAD7-44D8-BBD7-CCE9431645EC}">
              <a14:shadowObscured xmlns:a14="http://schemas.microsoft.com/office/drawing/2010/main"/>
            </a:ext>
          </a:extLst>
        </p:spPr>
      </p:pic>
      <p:pic>
        <p:nvPicPr>
          <p:cNvPr id="6" name="Imagen 5">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90903" y="1111346"/>
            <a:ext cx="1930402" cy="1085851"/>
          </a:xfrm>
          <a:prstGeom prst="rect">
            <a:avLst/>
          </a:prstGeom>
        </p:spPr>
      </p:pic>
    </p:spTree>
    <p:extLst>
      <p:ext uri="{BB962C8B-B14F-4D97-AF65-F5344CB8AC3E}">
        <p14:creationId xmlns:p14="http://schemas.microsoft.com/office/powerpoint/2010/main" val="2655365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extLst>
              <a:ext uri="{28A0092B-C50C-407E-A947-70E740481C1C}">
                <a14:useLocalDpi xmlns:a14="http://schemas.microsoft.com/office/drawing/2010/main" val="0"/>
              </a:ext>
            </a:extLst>
          </a:blip>
          <a:srcRect/>
          <a:stretch>
            <a:fillRect/>
          </a:stretch>
        </p:blipFill>
        <p:spPr bwMode="auto">
          <a:xfrm>
            <a:off x="7292245" y="1050877"/>
            <a:ext cx="4444830" cy="2463527"/>
          </a:xfrm>
          <a:prstGeom prst="rect">
            <a:avLst/>
          </a:prstGeom>
          <a:noFill/>
        </p:spPr>
      </p:pic>
      <p:sp>
        <p:nvSpPr>
          <p:cNvPr id="3" name="Rectángulo 2"/>
          <p:cNvSpPr/>
          <p:nvPr/>
        </p:nvSpPr>
        <p:spPr>
          <a:xfrm>
            <a:off x="3596933" y="268543"/>
            <a:ext cx="4224704" cy="461665"/>
          </a:xfrm>
          <a:prstGeom prst="rect">
            <a:avLst/>
          </a:prstGeom>
        </p:spPr>
        <p:txBody>
          <a:bodyPr wrap="square">
            <a:spAutoFit/>
          </a:bodyPr>
          <a:lstStyle/>
          <a:p>
            <a:pPr algn="ctr"/>
            <a:r>
              <a:rPr lang="es-ES" sz="2400" b="1" dirty="0" smtClean="0">
                <a:latin typeface="Calibri" panose="020F0502020204030204" pitchFamily="34" charset="0"/>
              </a:rPr>
              <a:t>TIPOS DE PRUEBAS – FASE I</a:t>
            </a:r>
            <a:endParaRPr lang="es-ES" sz="2400" b="1" dirty="0">
              <a:latin typeface="Calibri" panose="020F0502020204030204" pitchFamily="34" charset="0"/>
            </a:endParaRPr>
          </a:p>
        </p:txBody>
      </p:sp>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103" y="3250897"/>
            <a:ext cx="5813947" cy="3300028"/>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835454" y="1095713"/>
            <a:ext cx="5866228" cy="1609481"/>
          </a:xfrm>
          <a:prstGeom prst="rect">
            <a:avLst/>
          </a:prstGeom>
          <a:solidFill>
            <a:schemeClr val="bg1"/>
          </a:solidFill>
          <a:ln>
            <a:noFill/>
          </a:ln>
        </p:spPr>
      </p:pic>
      <p:pic>
        <p:nvPicPr>
          <p:cNvPr id="6" name="Imagen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87904" y="3712191"/>
            <a:ext cx="4462818" cy="2784142"/>
          </a:xfrm>
          <a:prstGeom prst="rect">
            <a:avLst/>
          </a:prstGeom>
          <a:noFill/>
        </p:spPr>
      </p:pic>
    </p:spTree>
    <p:extLst>
      <p:ext uri="{BB962C8B-B14F-4D97-AF65-F5344CB8AC3E}">
        <p14:creationId xmlns:p14="http://schemas.microsoft.com/office/powerpoint/2010/main" val="336686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885071" y="956604"/>
            <a:ext cx="8285871" cy="5373857"/>
          </a:xfrm>
          <a:prstGeom prst="rect">
            <a:avLst/>
          </a:prstGeom>
          <a:solidFill>
            <a:schemeClr val="bg1"/>
          </a:solidFill>
          <a:ln>
            <a:noFill/>
          </a:ln>
        </p:spPr>
      </p:pic>
      <p:sp>
        <p:nvSpPr>
          <p:cNvPr id="5" name="Rectángulo 4"/>
          <p:cNvSpPr/>
          <p:nvPr/>
        </p:nvSpPr>
        <p:spPr>
          <a:xfrm>
            <a:off x="3836083" y="226340"/>
            <a:ext cx="4224704" cy="461665"/>
          </a:xfrm>
          <a:prstGeom prst="rect">
            <a:avLst/>
          </a:prstGeom>
        </p:spPr>
        <p:txBody>
          <a:bodyPr wrap="square">
            <a:spAutoFit/>
          </a:bodyPr>
          <a:lstStyle/>
          <a:p>
            <a:pPr algn="ctr"/>
            <a:r>
              <a:rPr lang="es-ES" sz="2400" b="1" dirty="0" smtClean="0">
                <a:latin typeface="Calibri" panose="020F0502020204030204" pitchFamily="34" charset="0"/>
              </a:rPr>
              <a:t>TIPOS DE PRUEBAS – FASE I</a:t>
            </a:r>
            <a:endParaRPr lang="es-ES" sz="2400" b="1" dirty="0">
              <a:latin typeface="Calibri" panose="020F0502020204030204" pitchFamily="34" charset="0"/>
            </a:endParaRPr>
          </a:p>
        </p:txBody>
      </p:sp>
    </p:spTree>
    <p:extLst>
      <p:ext uri="{BB962C8B-B14F-4D97-AF65-F5344CB8AC3E}">
        <p14:creationId xmlns:p14="http://schemas.microsoft.com/office/powerpoint/2010/main" val="2536897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36083" y="226340"/>
            <a:ext cx="4224704" cy="461665"/>
          </a:xfrm>
          <a:prstGeom prst="rect">
            <a:avLst/>
          </a:prstGeom>
        </p:spPr>
        <p:txBody>
          <a:bodyPr wrap="square">
            <a:spAutoFit/>
          </a:bodyPr>
          <a:lstStyle/>
          <a:p>
            <a:pPr algn="ctr"/>
            <a:r>
              <a:rPr lang="es-ES" sz="2400" b="1" dirty="0" smtClean="0">
                <a:latin typeface="Calibri" panose="020F0502020204030204" pitchFamily="34" charset="0"/>
              </a:rPr>
              <a:t>TIPOS DE PRUEBAS – FASE II</a:t>
            </a:r>
            <a:endParaRPr lang="es-ES" sz="2400" b="1" dirty="0">
              <a:latin typeface="Calibri" panose="020F0502020204030204" pitchFamily="34" charset="0"/>
            </a:endParaRP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0" y="998807"/>
            <a:ext cx="5866228" cy="5190977"/>
          </a:xfrm>
          <a:prstGeom prst="rect">
            <a:avLst/>
          </a:prstGeom>
          <a:solidFill>
            <a:schemeClr val="bg1"/>
          </a:solidFill>
          <a:ln>
            <a:noFill/>
          </a:ln>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6049108" y="1031802"/>
            <a:ext cx="6142893" cy="5157984"/>
          </a:xfrm>
          <a:prstGeom prst="rect">
            <a:avLst/>
          </a:prstGeom>
          <a:solidFill>
            <a:schemeClr val="bg1"/>
          </a:solidFill>
          <a:ln>
            <a:noFill/>
          </a:ln>
        </p:spPr>
      </p:pic>
    </p:spTree>
    <p:extLst>
      <p:ext uri="{BB962C8B-B14F-4D97-AF65-F5344CB8AC3E}">
        <p14:creationId xmlns:p14="http://schemas.microsoft.com/office/powerpoint/2010/main" val="2831509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36083" y="113799"/>
            <a:ext cx="4224704" cy="461665"/>
          </a:xfrm>
          <a:prstGeom prst="rect">
            <a:avLst/>
          </a:prstGeom>
        </p:spPr>
        <p:txBody>
          <a:bodyPr wrap="square">
            <a:spAutoFit/>
          </a:bodyPr>
          <a:lstStyle/>
          <a:p>
            <a:pPr algn="ctr"/>
            <a:r>
              <a:rPr lang="es-ES" sz="2400" b="1" dirty="0" smtClean="0">
                <a:latin typeface="Calibri" panose="020F0502020204030204" pitchFamily="34" charset="0"/>
              </a:rPr>
              <a:t>TIPOS DE PRUEBAS – FASE II</a:t>
            </a:r>
            <a:endParaRPr lang="es-ES" sz="2400" b="1" dirty="0">
              <a:latin typeface="Calibri" panose="020F0502020204030204" pitchFamily="34" charset="0"/>
            </a:endParaRPr>
          </a:p>
        </p:txBody>
      </p:sp>
      <p:pic>
        <p:nvPicPr>
          <p:cNvPr id="7" name="Imagen 6"/>
          <p:cNvPicPr/>
          <p:nvPr/>
        </p:nvPicPr>
        <p:blipFill>
          <a:blip r:embed="rId2">
            <a:extLst>
              <a:ext uri="{28A0092B-C50C-407E-A947-70E740481C1C}">
                <a14:useLocalDpi xmlns:a14="http://schemas.microsoft.com/office/drawing/2010/main" val="0"/>
              </a:ext>
            </a:extLst>
          </a:blip>
          <a:srcRect/>
          <a:stretch>
            <a:fillRect/>
          </a:stretch>
        </p:blipFill>
        <p:spPr bwMode="auto">
          <a:xfrm>
            <a:off x="112126" y="590843"/>
            <a:ext cx="5613425" cy="3151164"/>
          </a:xfrm>
          <a:prstGeom prst="rect">
            <a:avLst/>
          </a:prstGeom>
          <a:noFill/>
        </p:spPr>
      </p:pic>
      <p:pic>
        <p:nvPicPr>
          <p:cNvPr id="8" name="Imagen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0941" y="627113"/>
            <a:ext cx="5579988" cy="3114894"/>
          </a:xfrm>
          <a:prstGeom prst="rect">
            <a:avLst/>
          </a:prstGeom>
          <a:noFill/>
        </p:spPr>
      </p:pic>
      <p:pic>
        <p:nvPicPr>
          <p:cNvPr id="9" name="Imagen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143" y="3789509"/>
            <a:ext cx="5600407" cy="3068491"/>
          </a:xfrm>
          <a:prstGeom prst="rect">
            <a:avLst/>
          </a:prstGeom>
          <a:noFill/>
        </p:spPr>
      </p:pic>
      <p:pic>
        <p:nvPicPr>
          <p:cNvPr id="11" name="Imagen 10"/>
          <p:cNvPicPr/>
          <p:nvPr/>
        </p:nvPicPr>
        <p:blipFill>
          <a:blip r:embed="rId5">
            <a:extLst>
              <a:ext uri="{28A0092B-C50C-407E-A947-70E740481C1C}">
                <a14:useLocalDpi xmlns:a14="http://schemas.microsoft.com/office/drawing/2010/main" val="0"/>
              </a:ext>
            </a:extLst>
          </a:blip>
          <a:srcRect/>
          <a:stretch>
            <a:fillRect/>
          </a:stretch>
        </p:blipFill>
        <p:spPr bwMode="auto">
          <a:xfrm>
            <a:off x="6281589" y="3766112"/>
            <a:ext cx="5549339" cy="3091888"/>
          </a:xfrm>
          <a:prstGeom prst="rect">
            <a:avLst/>
          </a:prstGeom>
          <a:noFill/>
        </p:spPr>
      </p:pic>
      <p:pic>
        <p:nvPicPr>
          <p:cNvPr id="10" name="Imagen 9"/>
          <p:cNvPicPr/>
          <p:nvPr/>
        </p:nvPicPr>
        <p:blipFill>
          <a:blip r:embed="rId6">
            <a:extLst>
              <a:ext uri="{28A0092B-C50C-407E-A947-70E740481C1C}">
                <a14:useLocalDpi xmlns:a14="http://schemas.microsoft.com/office/drawing/2010/main" val="0"/>
              </a:ext>
            </a:extLst>
          </a:blip>
          <a:srcRect/>
          <a:stretch>
            <a:fillRect/>
          </a:stretch>
        </p:blipFill>
        <p:spPr bwMode="auto">
          <a:xfrm>
            <a:off x="731521" y="575516"/>
            <a:ext cx="10578904" cy="6077243"/>
          </a:xfrm>
          <a:prstGeom prst="rect">
            <a:avLst/>
          </a:prstGeom>
          <a:noFill/>
        </p:spPr>
      </p:pic>
    </p:spTree>
    <p:extLst>
      <p:ext uri="{BB962C8B-B14F-4D97-AF65-F5344CB8AC3E}">
        <p14:creationId xmlns:p14="http://schemas.microsoft.com/office/powerpoint/2010/main" val="207304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2888" y="0"/>
            <a:ext cx="11131943" cy="461665"/>
          </a:xfrm>
          <a:prstGeom prst="rect">
            <a:avLst/>
          </a:prstGeom>
        </p:spPr>
        <p:txBody>
          <a:bodyPr wrap="square">
            <a:spAutoFit/>
          </a:bodyPr>
          <a:lstStyle/>
          <a:p>
            <a:pPr algn="ctr"/>
            <a:r>
              <a:rPr lang="es-ES" sz="2400" b="1" dirty="0" smtClean="0">
                <a:latin typeface="Calibri" panose="020F0502020204030204" pitchFamily="34" charset="0"/>
              </a:rPr>
              <a:t>TIPOS DE PRUEBAS – FASE II – En una hora de análisis con partículas de FE &lt;44 </a:t>
            </a:r>
            <a:r>
              <a:rPr lang="es-ES" sz="2400" b="1" dirty="0" err="1" smtClean="0">
                <a:latin typeface="Calibri" panose="020F0502020204030204" pitchFamily="34" charset="0"/>
              </a:rPr>
              <a:t>um</a:t>
            </a:r>
            <a:endParaRPr lang="es-ES" sz="2400" b="1" dirty="0">
              <a:latin typeface="Calibri" panose="020F0502020204030204" pitchFamily="34" charset="0"/>
            </a:endParaRPr>
          </a:p>
        </p:txBody>
      </p:sp>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1730326" y="464232"/>
            <a:ext cx="8707901" cy="6309360"/>
          </a:xfrm>
          <a:prstGeom prst="rect">
            <a:avLst/>
          </a:prstGeom>
          <a:solidFill>
            <a:schemeClr val="bg1"/>
          </a:solidFill>
          <a:ln>
            <a:noFill/>
          </a:ln>
        </p:spPr>
      </p:pic>
    </p:spTree>
    <p:extLst>
      <p:ext uri="{BB962C8B-B14F-4D97-AF65-F5344CB8AC3E}">
        <p14:creationId xmlns:p14="http://schemas.microsoft.com/office/powerpoint/2010/main" val="3060580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extLst>
              <a:ext uri="{28A0092B-C50C-407E-A947-70E740481C1C}">
                <a14:useLocalDpi xmlns:a14="http://schemas.microsoft.com/office/drawing/2010/main" val="0"/>
              </a:ext>
            </a:extLst>
          </a:blip>
          <a:srcRect/>
          <a:stretch>
            <a:fillRect/>
          </a:stretch>
        </p:blipFill>
        <p:spPr bwMode="auto">
          <a:xfrm>
            <a:off x="331792" y="889702"/>
            <a:ext cx="5255601" cy="1573824"/>
          </a:xfrm>
          <a:prstGeom prst="rect">
            <a:avLst/>
          </a:prstGeom>
          <a:solidFill>
            <a:schemeClr val="bg1"/>
          </a:solidFill>
          <a:ln>
            <a:noFill/>
          </a:ln>
        </p:spPr>
      </p:pic>
      <p:pic>
        <p:nvPicPr>
          <p:cNvPr id="3" name="Imagen 2"/>
          <p:cNvPicPr/>
          <p:nvPr/>
        </p:nvPicPr>
        <p:blipFill>
          <a:blip r:embed="rId3">
            <a:extLst>
              <a:ext uri="{28A0092B-C50C-407E-A947-70E740481C1C}">
                <a14:useLocalDpi xmlns:a14="http://schemas.microsoft.com/office/drawing/2010/main" val="0"/>
              </a:ext>
            </a:extLst>
          </a:blip>
          <a:srcRect/>
          <a:stretch>
            <a:fillRect/>
          </a:stretch>
        </p:blipFill>
        <p:spPr bwMode="auto">
          <a:xfrm>
            <a:off x="6178446" y="899959"/>
            <a:ext cx="5317588" cy="1549499"/>
          </a:xfrm>
          <a:prstGeom prst="rect">
            <a:avLst/>
          </a:prstGeom>
          <a:solidFill>
            <a:schemeClr val="bg1"/>
          </a:solidFill>
          <a:ln>
            <a:noFill/>
          </a:ln>
        </p:spPr>
      </p:pic>
      <p:pic>
        <p:nvPicPr>
          <p:cNvPr id="4" name="Imagen 3"/>
          <p:cNvPicPr/>
          <p:nvPr/>
        </p:nvPicPr>
        <p:blipFill rotWithShape="1">
          <a:blip r:embed="rId4" cstate="print">
            <a:extLst>
              <a:ext uri="{28A0092B-C50C-407E-A947-70E740481C1C}">
                <a14:useLocalDpi xmlns:a14="http://schemas.microsoft.com/office/drawing/2010/main" val="0"/>
              </a:ext>
            </a:extLst>
          </a:blip>
          <a:srcRect l="8718" t="443" r="7107" b="5213"/>
          <a:stretch/>
        </p:blipFill>
        <p:spPr bwMode="auto">
          <a:xfrm>
            <a:off x="2692445" y="2630658"/>
            <a:ext cx="6476121" cy="4227342"/>
          </a:xfrm>
          <a:prstGeom prst="rect">
            <a:avLst/>
          </a:prstGeom>
          <a:ln>
            <a:noFill/>
          </a:ln>
          <a:extLst>
            <a:ext uri="{53640926-AAD7-44D8-BBD7-CCE9431645EC}">
              <a14:shadowObscured xmlns:a14="http://schemas.microsoft.com/office/drawing/2010/main"/>
            </a:ext>
          </a:extLst>
        </p:spPr>
      </p:pic>
      <p:sp>
        <p:nvSpPr>
          <p:cNvPr id="5" name="Rectángulo 4"/>
          <p:cNvSpPr/>
          <p:nvPr/>
        </p:nvSpPr>
        <p:spPr>
          <a:xfrm>
            <a:off x="248820" y="182880"/>
            <a:ext cx="11131943" cy="461665"/>
          </a:xfrm>
          <a:prstGeom prst="rect">
            <a:avLst/>
          </a:prstGeom>
        </p:spPr>
        <p:txBody>
          <a:bodyPr wrap="square">
            <a:spAutoFit/>
          </a:bodyPr>
          <a:lstStyle/>
          <a:p>
            <a:pPr algn="ctr"/>
            <a:r>
              <a:rPr lang="es-ES" sz="2400" b="1" dirty="0" smtClean="0">
                <a:latin typeface="Calibri" panose="020F0502020204030204" pitchFamily="34" charset="0"/>
              </a:rPr>
              <a:t>TIPOS DE PRUEBAS – FASE II – en una hora de análisis con partículas de FE &lt;44 </a:t>
            </a:r>
            <a:r>
              <a:rPr lang="es-ES" sz="2400" b="1" dirty="0" err="1" smtClean="0">
                <a:latin typeface="Calibri" panose="020F0502020204030204" pitchFamily="34" charset="0"/>
              </a:rPr>
              <a:t>um</a:t>
            </a:r>
            <a:endParaRPr lang="es-ES" sz="2400" b="1" dirty="0">
              <a:latin typeface="Calibri" panose="020F0502020204030204" pitchFamily="34" charset="0"/>
            </a:endParaRPr>
          </a:p>
        </p:txBody>
      </p:sp>
    </p:spTree>
    <p:extLst>
      <p:ext uri="{BB962C8B-B14F-4D97-AF65-F5344CB8AC3E}">
        <p14:creationId xmlns:p14="http://schemas.microsoft.com/office/powerpoint/2010/main" val="1121717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8820" y="182880"/>
            <a:ext cx="11131943" cy="461665"/>
          </a:xfrm>
          <a:prstGeom prst="rect">
            <a:avLst/>
          </a:prstGeom>
        </p:spPr>
        <p:txBody>
          <a:bodyPr wrap="square">
            <a:spAutoFit/>
          </a:bodyPr>
          <a:lstStyle/>
          <a:p>
            <a:pPr algn="ctr"/>
            <a:r>
              <a:rPr lang="es-ES" sz="2400" b="1" dirty="0" smtClean="0">
                <a:latin typeface="Calibri" panose="020F0502020204030204" pitchFamily="34" charset="0"/>
              </a:rPr>
              <a:t>TIPOS DE PRUEBAS – FASE II – en una hora de análisis con partículas de FE &lt;44 </a:t>
            </a:r>
            <a:r>
              <a:rPr lang="es-ES" sz="2400" b="1" dirty="0" err="1" smtClean="0">
                <a:latin typeface="Calibri" panose="020F0502020204030204" pitchFamily="34" charset="0"/>
              </a:rPr>
              <a:t>um</a:t>
            </a:r>
            <a:endParaRPr lang="es-ES" sz="2400" b="1" dirty="0">
              <a:latin typeface="Calibri" panose="020F0502020204030204" pitchFamily="34" charset="0"/>
            </a:endParaRPr>
          </a:p>
        </p:txBody>
      </p:sp>
      <p:pic>
        <p:nvPicPr>
          <p:cNvPr id="5" name="Imagen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652" y="1012874"/>
            <a:ext cx="5357154" cy="2532184"/>
          </a:xfrm>
          <a:prstGeom prst="rect">
            <a:avLst/>
          </a:prstGeom>
          <a:noFill/>
        </p:spPr>
      </p:pic>
      <p:pic>
        <p:nvPicPr>
          <p:cNvPr id="6" name="Imagen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5378" y="970671"/>
            <a:ext cx="5472333" cy="2574387"/>
          </a:xfrm>
          <a:prstGeom prst="rect">
            <a:avLst/>
          </a:prstGeom>
          <a:noFill/>
        </p:spPr>
      </p:pic>
      <p:pic>
        <p:nvPicPr>
          <p:cNvPr id="7" name="Imagen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687" y="3756074"/>
            <a:ext cx="5317051" cy="2658793"/>
          </a:xfrm>
          <a:prstGeom prst="rect">
            <a:avLst/>
          </a:prstGeom>
          <a:noFill/>
        </p:spPr>
      </p:pic>
      <p:pic>
        <p:nvPicPr>
          <p:cNvPr id="8" name="Imagen 7"/>
          <p:cNvPicPr/>
          <p:nvPr/>
        </p:nvPicPr>
        <p:blipFill>
          <a:blip r:embed="rId5">
            <a:extLst>
              <a:ext uri="{28A0092B-C50C-407E-A947-70E740481C1C}">
                <a14:useLocalDpi xmlns:a14="http://schemas.microsoft.com/office/drawing/2010/main" val="0"/>
              </a:ext>
            </a:extLst>
          </a:blip>
          <a:srcRect/>
          <a:stretch>
            <a:fillRect/>
          </a:stretch>
        </p:blipFill>
        <p:spPr bwMode="auto">
          <a:xfrm>
            <a:off x="6175716" y="3756074"/>
            <a:ext cx="5359791" cy="2630659"/>
          </a:xfrm>
          <a:prstGeom prst="rect">
            <a:avLst/>
          </a:prstGeom>
          <a:noFill/>
        </p:spPr>
      </p:pic>
    </p:spTree>
    <p:extLst>
      <p:ext uri="{BB962C8B-B14F-4D97-AF65-F5344CB8AC3E}">
        <p14:creationId xmlns:p14="http://schemas.microsoft.com/office/powerpoint/2010/main" val="2755599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47878" y="237052"/>
            <a:ext cx="8947251" cy="827474"/>
          </a:xfrm>
          <a:prstGeom prst="rect">
            <a:avLst/>
          </a:prstGeom>
        </p:spPr>
        <p:txBody>
          <a:bodyPr wrap="square">
            <a:spAutoFit/>
          </a:bodyPr>
          <a:lstStyle/>
          <a:p>
            <a:pPr algn="ctr"/>
            <a:r>
              <a:rPr lang="es-ES" sz="2400" b="1" dirty="0" smtClean="0">
                <a:latin typeface="Calibri" panose="020F0502020204030204" pitchFamily="34" charset="0"/>
              </a:rPr>
              <a:t>TIPOS DE PRUEBAS – FASE II – En una hora de análisis con partículas de FE &lt;44 </a:t>
            </a:r>
            <a:r>
              <a:rPr lang="es-ES" sz="2400" b="1" dirty="0" err="1" smtClean="0">
                <a:latin typeface="Calibri" panose="020F0502020204030204" pitchFamily="34" charset="0"/>
              </a:rPr>
              <a:t>um</a:t>
            </a:r>
            <a:endParaRPr lang="es-ES" sz="2400" b="1" dirty="0">
              <a:latin typeface="Calibri" panose="020F0502020204030204" pitchFamily="34" charset="0"/>
            </a:endParaRPr>
          </a:p>
        </p:txBody>
      </p:sp>
      <p:pic>
        <p:nvPicPr>
          <p:cNvPr id="7" name="Imagen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7332" y="1675524"/>
            <a:ext cx="6808762" cy="4206240"/>
          </a:xfrm>
          <a:prstGeom prst="rect">
            <a:avLst/>
          </a:prstGeom>
          <a:noFill/>
        </p:spPr>
      </p:pic>
      <p:pic>
        <p:nvPicPr>
          <p:cNvPr id="8" name="Imagen 7"/>
          <p:cNvPicPr>
            <a:picLocks noChangeAspect="1"/>
          </p:cNvPicPr>
          <p:nvPr/>
        </p:nvPicPr>
        <p:blipFill>
          <a:blip r:embed="rId3"/>
          <a:stretch>
            <a:fillRect/>
          </a:stretch>
        </p:blipFill>
        <p:spPr>
          <a:xfrm>
            <a:off x="98894" y="2179451"/>
            <a:ext cx="4937760" cy="2989426"/>
          </a:xfrm>
          <a:prstGeom prst="rect">
            <a:avLst/>
          </a:prstGeom>
        </p:spPr>
      </p:pic>
    </p:spTree>
    <p:extLst>
      <p:ext uri="{BB962C8B-B14F-4D97-AF65-F5344CB8AC3E}">
        <p14:creationId xmlns:p14="http://schemas.microsoft.com/office/powerpoint/2010/main" val="7960049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3227" y="168813"/>
            <a:ext cx="11497702" cy="461665"/>
          </a:xfrm>
          <a:prstGeom prst="rect">
            <a:avLst/>
          </a:prstGeom>
        </p:spPr>
        <p:txBody>
          <a:bodyPr wrap="square">
            <a:spAutoFit/>
          </a:bodyPr>
          <a:lstStyle/>
          <a:p>
            <a:pPr algn="ctr"/>
            <a:r>
              <a:rPr lang="es-ES" sz="2400" b="1" dirty="0" smtClean="0">
                <a:latin typeface="Calibri" panose="020F0502020204030204" pitchFamily="34" charset="0"/>
              </a:rPr>
              <a:t>TIPOS DE PRUEBAS – FASE II – Con las partículas asentadas y luego con agitación manual</a:t>
            </a:r>
            <a:endParaRPr lang="es-ES" sz="2400" b="1" dirty="0">
              <a:latin typeface="Calibri" panose="020F0502020204030204" pitchFamily="34" charset="0"/>
            </a:endParaRPr>
          </a:p>
        </p:txBody>
      </p:sp>
      <p:pic>
        <p:nvPicPr>
          <p:cNvPr id="3" name="Imagen 2"/>
          <p:cNvPicPr/>
          <p:nvPr/>
        </p:nvPicPr>
        <p:blipFill>
          <a:blip r:embed="rId2">
            <a:extLst>
              <a:ext uri="{28A0092B-C50C-407E-A947-70E740481C1C}">
                <a14:useLocalDpi xmlns:a14="http://schemas.microsoft.com/office/drawing/2010/main" val="0"/>
              </a:ext>
            </a:extLst>
          </a:blip>
          <a:srcRect/>
          <a:stretch>
            <a:fillRect/>
          </a:stretch>
        </p:blipFill>
        <p:spPr bwMode="auto">
          <a:xfrm>
            <a:off x="453736" y="1079195"/>
            <a:ext cx="5430129" cy="1763738"/>
          </a:xfrm>
          <a:prstGeom prst="rect">
            <a:avLst/>
          </a:prstGeom>
          <a:solidFill>
            <a:schemeClr val="bg1"/>
          </a:solidFill>
          <a:ln>
            <a:noFill/>
          </a:ln>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6385888" y="1058241"/>
            <a:ext cx="5410395" cy="1784693"/>
          </a:xfrm>
          <a:prstGeom prst="rect">
            <a:avLst/>
          </a:prstGeom>
          <a:solidFill>
            <a:schemeClr val="bg1"/>
          </a:solidFill>
          <a:ln>
            <a:noFill/>
          </a:ln>
        </p:spPr>
      </p:pic>
      <p:pic>
        <p:nvPicPr>
          <p:cNvPr id="9" name="Imagen 8"/>
          <p:cNvPicPr>
            <a:picLocks noChangeAspect="1"/>
          </p:cNvPicPr>
          <p:nvPr/>
        </p:nvPicPr>
        <p:blipFill>
          <a:blip r:embed="rId4"/>
          <a:stretch>
            <a:fillRect/>
          </a:stretch>
        </p:blipFill>
        <p:spPr>
          <a:xfrm>
            <a:off x="3067557" y="3149986"/>
            <a:ext cx="6079491" cy="3346348"/>
          </a:xfrm>
          <a:prstGeom prst="rect">
            <a:avLst/>
          </a:prstGeom>
        </p:spPr>
      </p:pic>
    </p:spTree>
    <p:extLst>
      <p:ext uri="{BB962C8B-B14F-4D97-AF65-F5344CB8AC3E}">
        <p14:creationId xmlns:p14="http://schemas.microsoft.com/office/powerpoint/2010/main" val="6866217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extLst>
              <a:ext uri="{28A0092B-C50C-407E-A947-70E740481C1C}">
                <a14:useLocalDpi xmlns:a14="http://schemas.microsoft.com/office/drawing/2010/main" val="0"/>
              </a:ext>
            </a:extLst>
          </a:blip>
          <a:srcRect/>
          <a:stretch>
            <a:fillRect/>
          </a:stretch>
        </p:blipFill>
        <p:spPr bwMode="auto">
          <a:xfrm>
            <a:off x="5978770" y="1287610"/>
            <a:ext cx="6077242" cy="5014715"/>
          </a:xfrm>
          <a:prstGeom prst="rect">
            <a:avLst/>
          </a:prstGeom>
          <a:solidFill>
            <a:schemeClr val="bg1"/>
          </a:solidFill>
          <a:ln>
            <a:noFill/>
          </a:ln>
        </p:spPr>
      </p:pic>
      <p:sp>
        <p:nvSpPr>
          <p:cNvPr id="3" name="Rectángulo 2"/>
          <p:cNvSpPr/>
          <p:nvPr/>
        </p:nvSpPr>
        <p:spPr>
          <a:xfrm>
            <a:off x="456057" y="250701"/>
            <a:ext cx="11497702" cy="461665"/>
          </a:xfrm>
          <a:prstGeom prst="rect">
            <a:avLst/>
          </a:prstGeom>
        </p:spPr>
        <p:txBody>
          <a:bodyPr wrap="square">
            <a:spAutoFit/>
          </a:bodyPr>
          <a:lstStyle/>
          <a:p>
            <a:pPr algn="ctr"/>
            <a:r>
              <a:rPr lang="es-ES" sz="2400" b="1" dirty="0" smtClean="0">
                <a:latin typeface="Calibri" panose="020F0502020204030204" pitchFamily="34" charset="0"/>
              </a:rPr>
              <a:t>TIPOS DE PRUEBAS – FASE II – Clasificación por grado de contaminación</a:t>
            </a:r>
            <a:endParaRPr lang="es-ES" sz="2400" b="1" dirty="0">
              <a:latin typeface="Calibri" panose="020F0502020204030204" pitchFamily="34"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55584" y="1309555"/>
            <a:ext cx="5725551" cy="4965897"/>
          </a:xfrm>
          <a:prstGeom prst="rect">
            <a:avLst/>
          </a:prstGeom>
          <a:solidFill>
            <a:schemeClr val="bg1"/>
          </a:solidFill>
          <a:ln>
            <a:noFill/>
          </a:ln>
        </p:spPr>
      </p:pic>
    </p:spTree>
    <p:extLst>
      <p:ext uri="{BB962C8B-B14F-4D97-AF65-F5344CB8AC3E}">
        <p14:creationId xmlns:p14="http://schemas.microsoft.com/office/powerpoint/2010/main" val="15180268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00844" y="140676"/>
            <a:ext cx="9289076" cy="461665"/>
          </a:xfrm>
          <a:prstGeom prst="rect">
            <a:avLst/>
          </a:prstGeom>
        </p:spPr>
        <p:txBody>
          <a:bodyPr wrap="square">
            <a:spAutoFit/>
          </a:bodyPr>
          <a:lstStyle/>
          <a:p>
            <a:pPr algn="ctr"/>
            <a:r>
              <a:rPr lang="es-ES" sz="2400" b="1" dirty="0" smtClean="0">
                <a:latin typeface="Calibri" panose="020F0502020204030204" pitchFamily="34" charset="0"/>
              </a:rPr>
              <a:t>TIPOS DE PRUEBAS – FASE III – Análisis de una muestra real</a:t>
            </a:r>
            <a:endParaRPr lang="es-ES" sz="2400" b="1" dirty="0">
              <a:latin typeface="Calibri" panose="020F0502020204030204" pitchFamily="34" charset="0"/>
            </a:endParaRPr>
          </a:p>
        </p:txBody>
      </p:sp>
      <p:sp>
        <p:nvSpPr>
          <p:cNvPr id="5" name="Rectángulo 4"/>
          <p:cNvSpPr/>
          <p:nvPr/>
        </p:nvSpPr>
        <p:spPr>
          <a:xfrm>
            <a:off x="1512941" y="1449195"/>
            <a:ext cx="10330377" cy="2236510"/>
          </a:xfrm>
          <a:prstGeom prst="rect">
            <a:avLst/>
          </a:prstGeom>
        </p:spPr>
        <p:txBody>
          <a:bodyPr wrap="square">
            <a:spAutoFit/>
          </a:bodyPr>
          <a:lstStyle/>
          <a:p>
            <a:pPr algn="just">
              <a:lnSpc>
                <a:spcPct val="150000"/>
              </a:lnSpc>
              <a:spcAft>
                <a:spcPts val="800"/>
              </a:spcAft>
            </a:pPr>
            <a:r>
              <a:rPr lang="es-ES" sz="1400" dirty="0">
                <a:latin typeface="Calibri" panose="020F0502020204030204" pitchFamily="34" charset="0"/>
                <a:ea typeface="Calibri" panose="020F0502020204030204" pitchFamily="34" charset="0"/>
                <a:cs typeface="Times New Roman" panose="02020603050405020304" pitchFamily="18" charset="0"/>
              </a:rPr>
              <a:t>Los objetivos de esta prueba son</a:t>
            </a:r>
            <a:r>
              <a:rPr lang="es-ES" sz="1400" dirty="0" smtClean="0">
                <a:latin typeface="Calibri" panose="020F0502020204030204" pitchFamily="34" charset="0"/>
                <a:ea typeface="Calibri" panose="020F0502020204030204" pitchFamily="34" charset="0"/>
                <a:cs typeface="Times New Roman" panose="02020603050405020304" pitchFamily="18" charset="0"/>
              </a:rPr>
              <a:t>:</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Obtener el código ISO 4406, este análisis se lo ha realizado en un periodo de tiempo de 10 minutos, con el fin de observar el comportamiento de las partículas en cada tiempo establecido dentro del periodo de análisis.</a:t>
            </a:r>
          </a:p>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Contaminar con 0.2 gramos más de partículas de hierro &lt; 10 </a:t>
            </a:r>
            <a:r>
              <a:rPr lang="es-ES" sz="1400" dirty="0" err="1">
                <a:latin typeface="Calibri" panose="020F0502020204030204" pitchFamily="34" charset="0"/>
                <a:ea typeface="Calibri" panose="020F0502020204030204" pitchFamily="34" charset="0"/>
                <a:cs typeface="Times New Roman" panose="02020603050405020304" pitchFamily="18" charset="0"/>
              </a:rPr>
              <a:t>um</a:t>
            </a:r>
            <a:r>
              <a:rPr lang="es-ES" sz="1400" dirty="0">
                <a:latin typeface="Calibri" panose="020F0502020204030204" pitchFamily="34" charset="0"/>
                <a:ea typeface="Calibri" panose="020F0502020204030204" pitchFamily="34" charset="0"/>
                <a:cs typeface="Times New Roman" panose="02020603050405020304" pitchFamily="18" charset="0"/>
              </a:rPr>
              <a:t> a la muestra real durante el proceso de análisis para observar si el sensor de conteo y clasificación de partículas es capaz de percibir en tiempo real esta adición de agente </a:t>
            </a:r>
            <a:r>
              <a:rPr lang="es-ES" sz="1400" dirty="0" smtClean="0">
                <a:latin typeface="Calibri" panose="020F0502020204030204" pitchFamily="34" charset="0"/>
                <a:ea typeface="Calibri" panose="020F0502020204030204" pitchFamily="34" charset="0"/>
                <a:cs typeface="Times New Roman" panose="02020603050405020304" pitchFamily="18" charset="0"/>
              </a:rPr>
              <a:t>contaminante.</a:t>
            </a:r>
          </a:p>
          <a:p>
            <a:pPr marL="342900" lvl="0" indent="-342900" algn="just">
              <a:lnSpc>
                <a:spcPct val="150000"/>
              </a:lnSpc>
              <a:spcAft>
                <a:spcPts val="800"/>
              </a:spcAft>
              <a:buFont typeface="Times New Roman" panose="02020603050405020304" pitchFamily="18" charset="0"/>
              <a:buChar char="-"/>
            </a:pPr>
            <a:r>
              <a:rPr lang="es-ES" sz="1400" dirty="0" smtClean="0">
                <a:latin typeface="Calibri" panose="020F0502020204030204" pitchFamily="34" charset="0"/>
                <a:ea typeface="Calibri" panose="020F0502020204030204" pitchFamily="34" charset="0"/>
                <a:cs typeface="Times New Roman" panose="02020603050405020304" pitchFamily="18" charset="0"/>
              </a:rPr>
              <a:t>Conocer </a:t>
            </a:r>
            <a:r>
              <a:rPr lang="es-ES" sz="1400" dirty="0">
                <a:latin typeface="Calibri" panose="020F0502020204030204" pitchFamily="34" charset="0"/>
                <a:ea typeface="Calibri" panose="020F0502020204030204" pitchFamily="34" charset="0"/>
                <a:cs typeface="Times New Roman" panose="02020603050405020304" pitchFamily="18" charset="0"/>
              </a:rPr>
              <a:t>el comportamiento de las partículas en cada tiempo establecido durante una hora de análisis.</a:t>
            </a:r>
            <a:endParaRPr lang="es-ES" sz="1400" dirty="0"/>
          </a:p>
        </p:txBody>
      </p:sp>
      <p:pic>
        <p:nvPicPr>
          <p:cNvPr id="6" name="Imagen 5"/>
          <p:cNvPicPr/>
          <p:nvPr/>
        </p:nvPicPr>
        <p:blipFill rotWithShape="1">
          <a:blip r:embed="rId3" cstate="print">
            <a:extLst>
              <a:ext uri="{28A0092B-C50C-407E-A947-70E740481C1C}">
                <a14:useLocalDpi xmlns:a14="http://schemas.microsoft.com/office/drawing/2010/main" val="0"/>
              </a:ext>
            </a:extLst>
          </a:blip>
          <a:srcRect l="8406" r="7547" b="5673"/>
          <a:stretch/>
        </p:blipFill>
        <p:spPr bwMode="auto">
          <a:xfrm>
            <a:off x="1574323" y="3887198"/>
            <a:ext cx="4444340" cy="2970802"/>
          </a:xfrm>
          <a:prstGeom prst="rect">
            <a:avLst/>
          </a:prstGeom>
          <a:ln>
            <a:noFill/>
          </a:ln>
          <a:extLst>
            <a:ext uri="{53640926-AAD7-44D8-BBD7-CCE9431645EC}">
              <a14:shadowObscured xmlns:a14="http://schemas.microsoft.com/office/drawing/2010/main"/>
            </a:ext>
          </a:extLst>
        </p:spPr>
      </p:pic>
      <p:pic>
        <p:nvPicPr>
          <p:cNvPr id="7" name="Imagen 6"/>
          <p:cNvPicPr/>
          <p:nvPr/>
        </p:nvPicPr>
        <p:blipFill rotWithShape="1">
          <a:blip r:embed="rId4" cstate="print">
            <a:extLst>
              <a:ext uri="{28A0092B-C50C-407E-A947-70E740481C1C}">
                <a14:useLocalDpi xmlns:a14="http://schemas.microsoft.com/office/drawing/2010/main" val="0"/>
              </a:ext>
            </a:extLst>
          </a:blip>
          <a:srcRect l="7567" t="-587" r="7565" b="5793"/>
          <a:stretch/>
        </p:blipFill>
        <p:spPr bwMode="auto">
          <a:xfrm>
            <a:off x="6196083" y="3848668"/>
            <a:ext cx="4162567" cy="3009332"/>
          </a:xfrm>
          <a:prstGeom prst="rect">
            <a:avLst/>
          </a:prstGeom>
          <a:ln>
            <a:noFill/>
          </a:ln>
          <a:extLst>
            <a:ext uri="{53640926-AAD7-44D8-BBD7-CCE9431645EC}">
              <a14:shadowObscured xmlns:a14="http://schemas.microsoft.com/office/drawing/2010/main"/>
            </a:ext>
          </a:extLst>
        </p:spPr>
      </p:pic>
      <p:pic>
        <p:nvPicPr>
          <p:cNvPr id="8" name="Imagen 7">
            <a:hlinkClick r:id="rId5" action="ppaction://hlinkfile"/>
          </p:cNvPr>
          <p:cNvPicPr/>
          <p:nvPr/>
        </p:nvPicPr>
        <p:blipFill rotWithShape="1">
          <a:blip r:embed="rId6" cstate="print">
            <a:extLst>
              <a:ext uri="{28A0092B-C50C-407E-A947-70E740481C1C}">
                <a14:useLocalDpi xmlns:a14="http://schemas.microsoft.com/office/drawing/2010/main" val="0"/>
              </a:ext>
            </a:extLst>
          </a:blip>
          <a:srcRect l="13419" t="19194" r="6068" b="11658"/>
          <a:stretch/>
        </p:blipFill>
        <p:spPr bwMode="auto">
          <a:xfrm>
            <a:off x="5677469" y="668739"/>
            <a:ext cx="1173707" cy="668739"/>
          </a:xfrm>
          <a:prstGeom prst="rect">
            <a:avLst/>
          </a:prstGeom>
          <a:noFill/>
        </p:spPr>
      </p:pic>
    </p:spTree>
    <p:extLst>
      <p:ext uri="{BB962C8B-B14F-4D97-AF65-F5344CB8AC3E}">
        <p14:creationId xmlns:p14="http://schemas.microsoft.com/office/powerpoint/2010/main" val="19185458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4234" y="0"/>
            <a:ext cx="9289076" cy="461665"/>
          </a:xfrm>
          <a:prstGeom prst="rect">
            <a:avLst/>
          </a:prstGeom>
        </p:spPr>
        <p:txBody>
          <a:bodyPr wrap="square">
            <a:spAutoFit/>
          </a:bodyPr>
          <a:lstStyle/>
          <a:p>
            <a:pPr algn="ctr"/>
            <a:r>
              <a:rPr lang="es-ES" sz="2400" b="1" dirty="0" smtClean="0">
                <a:latin typeface="Calibri" panose="020F0502020204030204" pitchFamily="34" charset="0"/>
              </a:rPr>
              <a:t>TIPOS DE PRUEBAS – FASE III – Análisis de una muestra real</a:t>
            </a:r>
            <a:endParaRPr lang="es-ES" sz="2400" b="1" dirty="0">
              <a:latin typeface="Calibri" panose="020F0502020204030204" pitchFamily="34" charset="0"/>
            </a:endParaRPr>
          </a:p>
        </p:txBody>
      </p:sp>
      <p:pic>
        <p:nvPicPr>
          <p:cNvPr id="3" name="Imagen 2"/>
          <p:cNvPicPr/>
          <p:nvPr/>
        </p:nvPicPr>
        <p:blipFill>
          <a:blip r:embed="rId2">
            <a:extLst>
              <a:ext uri="{28A0092B-C50C-407E-A947-70E740481C1C}">
                <a14:useLocalDpi xmlns:a14="http://schemas.microsoft.com/office/drawing/2010/main" val="0"/>
              </a:ext>
            </a:extLst>
          </a:blip>
          <a:srcRect/>
          <a:stretch>
            <a:fillRect/>
          </a:stretch>
        </p:blipFill>
        <p:spPr bwMode="auto">
          <a:xfrm>
            <a:off x="2616590" y="407963"/>
            <a:ext cx="6836899" cy="6450037"/>
          </a:xfrm>
          <a:prstGeom prst="rect">
            <a:avLst/>
          </a:prstGeom>
          <a:solidFill>
            <a:schemeClr val="bg1"/>
          </a:solidFill>
          <a:ln>
            <a:noFill/>
          </a:ln>
        </p:spPr>
      </p:pic>
    </p:spTree>
    <p:extLst>
      <p:ext uri="{BB962C8B-B14F-4D97-AF65-F5344CB8AC3E}">
        <p14:creationId xmlns:p14="http://schemas.microsoft.com/office/powerpoint/2010/main" val="30434528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30173" y="0"/>
            <a:ext cx="10536412" cy="461665"/>
          </a:xfrm>
          <a:prstGeom prst="rect">
            <a:avLst/>
          </a:prstGeom>
        </p:spPr>
        <p:txBody>
          <a:bodyPr wrap="square">
            <a:spAutoFit/>
          </a:bodyPr>
          <a:lstStyle/>
          <a:p>
            <a:pPr algn="ctr"/>
            <a:r>
              <a:rPr lang="es-ES" sz="2400" b="1" dirty="0" smtClean="0">
                <a:latin typeface="Calibri" panose="020F0502020204030204" pitchFamily="34" charset="0"/>
              </a:rPr>
              <a:t>TIPOS DE PRUEBAS – FASE III – Comportamiento por cada tamaño de partículas</a:t>
            </a:r>
            <a:endParaRPr lang="es-ES" sz="2400" b="1" dirty="0">
              <a:latin typeface="Calibri" panose="020F050202020403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9751" y="610798"/>
            <a:ext cx="4552071" cy="2863922"/>
          </a:xfrm>
          <a:prstGeom prst="rect">
            <a:avLst/>
          </a:prstGeom>
          <a:noFill/>
        </p:spPr>
      </p:pic>
      <p:pic>
        <p:nvPicPr>
          <p:cNvPr id="5" name="Imagen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7310" y="605082"/>
            <a:ext cx="4367188" cy="2897773"/>
          </a:xfrm>
          <a:prstGeom prst="rect">
            <a:avLst/>
          </a:prstGeom>
          <a:noFill/>
        </p:spPr>
      </p:pic>
      <p:pic>
        <p:nvPicPr>
          <p:cNvPr id="6" name="Imagen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9707" y="3581034"/>
            <a:ext cx="4526182" cy="2918239"/>
          </a:xfrm>
          <a:prstGeom prst="rect">
            <a:avLst/>
          </a:prstGeom>
          <a:noFill/>
        </p:spPr>
      </p:pic>
      <p:pic>
        <p:nvPicPr>
          <p:cNvPr id="7" name="Imagen 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5482" y="3670740"/>
            <a:ext cx="4320881" cy="2786331"/>
          </a:xfrm>
          <a:prstGeom prst="rect">
            <a:avLst/>
          </a:prstGeom>
          <a:noFill/>
        </p:spPr>
      </p:pic>
    </p:spTree>
    <p:extLst>
      <p:ext uri="{BB962C8B-B14F-4D97-AF65-F5344CB8AC3E}">
        <p14:creationId xmlns:p14="http://schemas.microsoft.com/office/powerpoint/2010/main" val="17690485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00844" y="168811"/>
            <a:ext cx="9289076" cy="830997"/>
          </a:xfrm>
          <a:prstGeom prst="rect">
            <a:avLst/>
          </a:prstGeom>
        </p:spPr>
        <p:txBody>
          <a:bodyPr wrap="square">
            <a:spAutoFit/>
          </a:bodyPr>
          <a:lstStyle/>
          <a:p>
            <a:pPr algn="ctr"/>
            <a:r>
              <a:rPr lang="es-ES" sz="2400" b="1" dirty="0" smtClean="0">
                <a:latin typeface="Calibri" panose="020F0502020204030204" pitchFamily="34" charset="0"/>
              </a:rPr>
              <a:t>TIPOS DE PRUEBAS – FASE III – Comportamiento General de las partículas</a:t>
            </a:r>
            <a:endParaRPr lang="es-ES" sz="2400" b="1" dirty="0">
              <a:latin typeface="Calibri" panose="020F050202020403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8973" y="1153551"/>
            <a:ext cx="9326880" cy="5542671"/>
          </a:xfrm>
          <a:prstGeom prst="rect">
            <a:avLst/>
          </a:prstGeom>
          <a:noFill/>
        </p:spPr>
      </p:pic>
    </p:spTree>
    <p:extLst>
      <p:ext uri="{BB962C8B-B14F-4D97-AF65-F5344CB8AC3E}">
        <p14:creationId xmlns:p14="http://schemas.microsoft.com/office/powerpoint/2010/main" val="5896053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74235" y="506436"/>
            <a:ext cx="9289076" cy="830997"/>
          </a:xfrm>
          <a:prstGeom prst="rect">
            <a:avLst/>
          </a:prstGeom>
        </p:spPr>
        <p:txBody>
          <a:bodyPr wrap="square">
            <a:spAutoFit/>
          </a:bodyPr>
          <a:lstStyle/>
          <a:p>
            <a:pPr algn="ctr"/>
            <a:r>
              <a:rPr lang="es-ES" sz="2400" b="1" dirty="0" smtClean="0">
                <a:latin typeface="Calibri" panose="020F0502020204030204" pitchFamily="34" charset="0"/>
              </a:rPr>
              <a:t>TIPOS DE PRUEBAS – FASE III – Análisis de una muestra real – agregando 0.2 gramos de partículas de FE &lt; 10 </a:t>
            </a:r>
            <a:r>
              <a:rPr lang="es-ES" sz="2400" b="1" dirty="0" err="1" smtClean="0">
                <a:latin typeface="Calibri" panose="020F0502020204030204" pitchFamily="34" charset="0"/>
              </a:rPr>
              <a:t>um</a:t>
            </a:r>
            <a:r>
              <a:rPr lang="es-ES" sz="2400" b="1" dirty="0" smtClean="0">
                <a:latin typeface="Calibri" panose="020F0502020204030204" pitchFamily="34" charset="0"/>
              </a:rPr>
              <a:t>, durante el proceso de análisis</a:t>
            </a:r>
            <a:endParaRPr lang="es-ES" sz="2400" b="1" dirty="0">
              <a:latin typeface="Calibri" panose="020F0502020204030204" pitchFamily="34" charset="0"/>
            </a:endParaRPr>
          </a:p>
        </p:txBody>
      </p:sp>
      <p:pic>
        <p:nvPicPr>
          <p:cNvPr id="3" name="Imagen 2"/>
          <p:cNvPicPr/>
          <p:nvPr/>
        </p:nvPicPr>
        <p:blipFill rotWithShape="1">
          <a:blip r:embed="rId3" cstate="print">
            <a:extLst>
              <a:ext uri="{28A0092B-C50C-407E-A947-70E740481C1C}">
                <a14:useLocalDpi xmlns:a14="http://schemas.microsoft.com/office/drawing/2010/main" val="0"/>
              </a:ext>
            </a:extLst>
          </a:blip>
          <a:srcRect l="7323" r="8230" b="5979"/>
          <a:stretch/>
        </p:blipFill>
        <p:spPr bwMode="auto">
          <a:xfrm>
            <a:off x="175650" y="1743978"/>
            <a:ext cx="5732779" cy="3700218"/>
          </a:xfrm>
          <a:prstGeom prst="rect">
            <a:avLst/>
          </a:prstGeom>
          <a:ln>
            <a:noFill/>
          </a:ln>
          <a:extLst>
            <a:ext uri="{53640926-AAD7-44D8-BBD7-CCE9431645EC}">
              <a14:shadowObscured xmlns:a14="http://schemas.microsoft.com/office/drawing/2010/main"/>
            </a:ext>
          </a:extLst>
        </p:spPr>
      </p:pic>
      <p:pic>
        <p:nvPicPr>
          <p:cNvPr id="5" name="Imagen 4"/>
          <p:cNvPicPr/>
          <p:nvPr/>
        </p:nvPicPr>
        <p:blipFill rotWithShape="1">
          <a:blip r:embed="rId4" cstate="print">
            <a:extLst>
              <a:ext uri="{28A0092B-C50C-407E-A947-70E740481C1C}">
                <a14:useLocalDpi xmlns:a14="http://schemas.microsoft.com/office/drawing/2010/main" val="0"/>
              </a:ext>
            </a:extLst>
          </a:blip>
          <a:srcRect l="8009" t="378" r="8452" b="5585"/>
          <a:stretch/>
        </p:blipFill>
        <p:spPr bwMode="auto">
          <a:xfrm>
            <a:off x="6274190" y="1746568"/>
            <a:ext cx="5162843" cy="36976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95634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3260065" y="829188"/>
            <a:ext cx="5982410" cy="6028812"/>
          </a:xfrm>
          <a:prstGeom prst="rect">
            <a:avLst/>
          </a:prstGeom>
          <a:solidFill>
            <a:schemeClr val="bg1"/>
          </a:solidFill>
          <a:ln>
            <a:noFill/>
          </a:ln>
        </p:spPr>
      </p:pic>
      <p:sp>
        <p:nvSpPr>
          <p:cNvPr id="5" name="Rectángulo 4"/>
          <p:cNvSpPr/>
          <p:nvPr/>
        </p:nvSpPr>
        <p:spPr>
          <a:xfrm>
            <a:off x="1191354" y="126609"/>
            <a:ext cx="9289076" cy="707886"/>
          </a:xfrm>
          <a:prstGeom prst="rect">
            <a:avLst/>
          </a:prstGeom>
        </p:spPr>
        <p:txBody>
          <a:bodyPr wrap="square">
            <a:spAutoFit/>
          </a:bodyPr>
          <a:lstStyle/>
          <a:p>
            <a:pPr algn="ctr"/>
            <a:r>
              <a:rPr lang="es-ES" sz="2000" b="1" dirty="0" smtClean="0">
                <a:latin typeface="Calibri" panose="020F0502020204030204" pitchFamily="34" charset="0"/>
              </a:rPr>
              <a:t>TIPOS DE PRUEBAS – FASE III – Análisis de una muestra real – agregando 0.2 gramos de partículas de FE &lt; 10 </a:t>
            </a:r>
            <a:r>
              <a:rPr lang="es-ES" sz="2000" b="1" dirty="0" err="1" smtClean="0">
                <a:latin typeface="Calibri" panose="020F0502020204030204" pitchFamily="34" charset="0"/>
              </a:rPr>
              <a:t>um</a:t>
            </a:r>
            <a:r>
              <a:rPr lang="es-ES" sz="2000" b="1" dirty="0" smtClean="0">
                <a:latin typeface="Calibri" panose="020F0502020204030204" pitchFamily="34" charset="0"/>
              </a:rPr>
              <a:t>, durante el proceso de análisis</a:t>
            </a:r>
            <a:endParaRPr lang="es-ES" sz="2000" b="1" dirty="0">
              <a:latin typeface="Calibri" panose="020F0502020204030204" pitchFamily="34" charset="0"/>
            </a:endParaRPr>
          </a:p>
        </p:txBody>
      </p:sp>
    </p:spTree>
    <p:extLst>
      <p:ext uri="{BB962C8B-B14F-4D97-AF65-F5344CB8AC3E}">
        <p14:creationId xmlns:p14="http://schemas.microsoft.com/office/powerpoint/2010/main" val="9255293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784419" y="1113620"/>
            <a:ext cx="4547236" cy="2881604"/>
          </a:xfrm>
          <a:prstGeom prst="rect">
            <a:avLst/>
          </a:prstGeom>
          <a:noFill/>
        </p:spPr>
      </p:pic>
      <p:pic>
        <p:nvPicPr>
          <p:cNvPr id="5" name="Imagen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2381" y="1111348"/>
            <a:ext cx="4579914" cy="2841673"/>
          </a:xfrm>
          <a:prstGeom prst="rect">
            <a:avLst/>
          </a:prstGeom>
          <a:noFill/>
        </p:spPr>
      </p:pic>
      <p:pic>
        <p:nvPicPr>
          <p:cNvPr id="6" name="Imagen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3504" y="3998427"/>
            <a:ext cx="4524083" cy="2859573"/>
          </a:xfrm>
          <a:prstGeom prst="rect">
            <a:avLst/>
          </a:prstGeom>
          <a:noFill/>
        </p:spPr>
      </p:pic>
      <p:pic>
        <p:nvPicPr>
          <p:cNvPr id="7" name="Imagen 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98026" y="3967554"/>
            <a:ext cx="4512065" cy="2890446"/>
          </a:xfrm>
          <a:prstGeom prst="rect">
            <a:avLst/>
          </a:prstGeom>
          <a:noFill/>
        </p:spPr>
      </p:pic>
      <p:sp>
        <p:nvSpPr>
          <p:cNvPr id="8" name="Rectángulo 7"/>
          <p:cNvSpPr/>
          <p:nvPr/>
        </p:nvSpPr>
        <p:spPr>
          <a:xfrm>
            <a:off x="1191354" y="126609"/>
            <a:ext cx="9289076" cy="707886"/>
          </a:xfrm>
          <a:prstGeom prst="rect">
            <a:avLst/>
          </a:prstGeom>
        </p:spPr>
        <p:txBody>
          <a:bodyPr wrap="square">
            <a:spAutoFit/>
          </a:bodyPr>
          <a:lstStyle/>
          <a:p>
            <a:pPr algn="ctr"/>
            <a:r>
              <a:rPr lang="es-ES" sz="2000" b="1" dirty="0" smtClean="0">
                <a:latin typeface="Calibri" panose="020F0502020204030204" pitchFamily="34" charset="0"/>
              </a:rPr>
              <a:t>TIPOS DE PRUEBAS – FASE III – Análisis de una muestra real – agregando 0.2 gramos de partículas de FE &lt; 10 </a:t>
            </a:r>
            <a:r>
              <a:rPr lang="es-ES" sz="2000" b="1" dirty="0" err="1" smtClean="0">
                <a:latin typeface="Calibri" panose="020F0502020204030204" pitchFamily="34" charset="0"/>
              </a:rPr>
              <a:t>um</a:t>
            </a:r>
            <a:r>
              <a:rPr lang="es-ES" sz="2000" b="1" dirty="0" smtClean="0">
                <a:latin typeface="Calibri" panose="020F0502020204030204" pitchFamily="34" charset="0"/>
              </a:rPr>
              <a:t>, durante el proceso de análisis</a:t>
            </a:r>
            <a:endParaRPr lang="es-ES" sz="2000" b="1" dirty="0">
              <a:latin typeface="Calibri" panose="020F0502020204030204" pitchFamily="34" charset="0"/>
            </a:endParaRPr>
          </a:p>
        </p:txBody>
      </p:sp>
    </p:spTree>
    <p:extLst>
      <p:ext uri="{BB962C8B-B14F-4D97-AF65-F5344CB8AC3E}">
        <p14:creationId xmlns:p14="http://schemas.microsoft.com/office/powerpoint/2010/main" val="20120407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3">
            <a:extLst>
              <a:ext uri="{28A0092B-C50C-407E-A947-70E740481C1C}">
                <a14:useLocalDpi xmlns:a14="http://schemas.microsoft.com/office/drawing/2010/main" val="0"/>
              </a:ext>
            </a:extLst>
          </a:blip>
          <a:srcRect/>
          <a:stretch>
            <a:fillRect/>
          </a:stretch>
        </p:blipFill>
        <p:spPr bwMode="auto">
          <a:xfrm>
            <a:off x="158847" y="2105660"/>
            <a:ext cx="4961794" cy="3183792"/>
          </a:xfrm>
          <a:prstGeom prst="rect">
            <a:avLst/>
          </a:prstGeom>
          <a:noFill/>
        </p:spPr>
      </p:pic>
      <p:sp>
        <p:nvSpPr>
          <p:cNvPr id="3" name="Rectángulo 2"/>
          <p:cNvSpPr/>
          <p:nvPr/>
        </p:nvSpPr>
        <p:spPr>
          <a:xfrm>
            <a:off x="1191354" y="126609"/>
            <a:ext cx="9289076" cy="707886"/>
          </a:xfrm>
          <a:prstGeom prst="rect">
            <a:avLst/>
          </a:prstGeom>
        </p:spPr>
        <p:txBody>
          <a:bodyPr wrap="square">
            <a:spAutoFit/>
          </a:bodyPr>
          <a:lstStyle/>
          <a:p>
            <a:pPr algn="ctr"/>
            <a:r>
              <a:rPr lang="es-ES" sz="2000" b="1" dirty="0" smtClean="0">
                <a:latin typeface="Calibri" panose="020F0502020204030204" pitchFamily="34" charset="0"/>
              </a:rPr>
              <a:t>TIPOS DE PRUEBAS – FASE III – Análisis de una muestra real – agregando 0.2 gramos de partículas de FE &lt; 10 </a:t>
            </a:r>
            <a:r>
              <a:rPr lang="es-ES" sz="2000" b="1" dirty="0" err="1" smtClean="0">
                <a:latin typeface="Calibri" panose="020F0502020204030204" pitchFamily="34" charset="0"/>
              </a:rPr>
              <a:t>um</a:t>
            </a:r>
            <a:r>
              <a:rPr lang="es-ES" sz="2000" b="1" dirty="0" smtClean="0">
                <a:latin typeface="Calibri" panose="020F0502020204030204" pitchFamily="34" charset="0"/>
              </a:rPr>
              <a:t>, durante el proceso de análisis</a:t>
            </a:r>
            <a:endParaRPr lang="es-ES" sz="2000" b="1" dirty="0">
              <a:latin typeface="Calibri" panose="020F0502020204030204" pitchFamily="34" charset="0"/>
            </a:endParaRPr>
          </a:p>
        </p:txBody>
      </p:sp>
      <p:pic>
        <p:nvPicPr>
          <p:cNvPr id="4" name="Imagen 3"/>
          <p:cNvPicPr/>
          <p:nvPr/>
        </p:nvPicPr>
        <p:blipFill>
          <a:blip r:embed="rId4">
            <a:extLst>
              <a:ext uri="{28A0092B-C50C-407E-A947-70E740481C1C}">
                <a14:useLocalDpi xmlns:a14="http://schemas.microsoft.com/office/drawing/2010/main" val="0"/>
              </a:ext>
            </a:extLst>
          </a:blip>
          <a:srcRect/>
          <a:stretch>
            <a:fillRect/>
          </a:stretch>
        </p:blipFill>
        <p:spPr bwMode="auto">
          <a:xfrm>
            <a:off x="5244319" y="1493325"/>
            <a:ext cx="6722598" cy="4457309"/>
          </a:xfrm>
          <a:prstGeom prst="rect">
            <a:avLst/>
          </a:prstGeom>
          <a:noFill/>
        </p:spPr>
      </p:pic>
    </p:spTree>
    <p:extLst>
      <p:ext uri="{BB962C8B-B14F-4D97-AF65-F5344CB8AC3E}">
        <p14:creationId xmlns:p14="http://schemas.microsoft.com/office/powerpoint/2010/main" val="34924556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14911" y="196947"/>
            <a:ext cx="8416880" cy="400110"/>
          </a:xfrm>
          <a:prstGeom prst="rect">
            <a:avLst/>
          </a:prstGeom>
        </p:spPr>
        <p:txBody>
          <a:bodyPr wrap="square">
            <a:spAutoFit/>
          </a:bodyPr>
          <a:lstStyle/>
          <a:p>
            <a:pPr algn="ctr"/>
            <a:r>
              <a:rPr lang="es-ES" sz="2000" b="1" dirty="0" smtClean="0">
                <a:latin typeface="Calibri" panose="020F0502020204030204" pitchFamily="34" charset="0"/>
              </a:rPr>
              <a:t>TIPOS DE PRUEBAS – FASE III – Clasificación por el grado de contaminación</a:t>
            </a:r>
            <a:endParaRPr lang="es-ES" sz="2000" b="1" dirty="0">
              <a:latin typeface="Calibri" panose="020F0502020204030204" pitchFamily="34" charset="0"/>
            </a:endParaRPr>
          </a:p>
        </p:txBody>
      </p:sp>
      <p:pic>
        <p:nvPicPr>
          <p:cNvPr id="5" name="Imagen 4"/>
          <p:cNvPicPr>
            <a:picLocks noChangeAspect="1"/>
          </p:cNvPicPr>
          <p:nvPr/>
        </p:nvPicPr>
        <p:blipFill>
          <a:blip r:embed="rId3"/>
          <a:stretch>
            <a:fillRect/>
          </a:stretch>
        </p:blipFill>
        <p:spPr>
          <a:xfrm>
            <a:off x="2250832" y="578144"/>
            <a:ext cx="7653304" cy="6279856"/>
          </a:xfrm>
          <a:prstGeom prst="rect">
            <a:avLst/>
          </a:prstGeom>
          <a:solidFill>
            <a:schemeClr val="bg1"/>
          </a:solidFill>
        </p:spPr>
      </p:pic>
    </p:spTree>
    <p:extLst>
      <p:ext uri="{BB962C8B-B14F-4D97-AF65-F5344CB8AC3E}">
        <p14:creationId xmlns:p14="http://schemas.microsoft.com/office/powerpoint/2010/main" val="5987861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37852" y="304452"/>
            <a:ext cx="3239969" cy="523220"/>
          </a:xfrm>
          <a:prstGeom prst="rect">
            <a:avLst/>
          </a:prstGeom>
        </p:spPr>
        <p:txBody>
          <a:bodyPr wrap="square">
            <a:spAutoFit/>
          </a:bodyPr>
          <a:lstStyle/>
          <a:p>
            <a:pPr algn="ctr"/>
            <a:r>
              <a:rPr lang="es-ES" sz="2800" b="1" dirty="0" smtClean="0">
                <a:latin typeface="Calibri" panose="020F0502020204030204" pitchFamily="34" charset="0"/>
              </a:rPr>
              <a:t>CONCLUSIONES</a:t>
            </a:r>
            <a:endParaRPr lang="es-ES" sz="2800" b="1" dirty="0">
              <a:latin typeface="Calibri" panose="020F0502020204030204" pitchFamily="34" charset="0"/>
            </a:endParaRPr>
          </a:p>
        </p:txBody>
      </p:sp>
      <p:sp>
        <p:nvSpPr>
          <p:cNvPr id="3" name="Rectángulo 2"/>
          <p:cNvSpPr/>
          <p:nvPr/>
        </p:nvSpPr>
        <p:spPr>
          <a:xfrm>
            <a:off x="1784427" y="1010479"/>
            <a:ext cx="9711398" cy="382092"/>
          </a:xfrm>
          <a:prstGeom prst="rect">
            <a:avLst/>
          </a:prstGeom>
        </p:spPr>
        <p:txBody>
          <a:bodyPr wrap="square">
            <a:spAutoFit/>
          </a:bodyPr>
          <a:lstStyle/>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Se puede concluir que se ha seleccionado, acoplado e implementado de manera satisfactoria el sensor </a:t>
            </a:r>
            <a:r>
              <a:rPr lang="es-ES" sz="1400" dirty="0" smtClean="0">
                <a:latin typeface="Calibri" panose="020F0502020204030204" pitchFamily="34" charset="0"/>
                <a:ea typeface="Calibri" panose="020F0502020204030204" pitchFamily="34" charset="0"/>
                <a:cs typeface="Times New Roman" panose="02020603050405020304" pitchFamily="18" charset="0"/>
              </a:rPr>
              <a:t>on-line</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1784006" y="1569480"/>
            <a:ext cx="9711397" cy="415498"/>
          </a:xfrm>
          <a:prstGeom prst="rect">
            <a:avLst/>
          </a:prstGeom>
        </p:spPr>
        <p:txBody>
          <a:bodyPr wrap="square">
            <a:spAutoFit/>
          </a:bodyPr>
          <a:lstStyle/>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Se ha creado un “Manual de operación y mantenimiento</a:t>
            </a:r>
            <a:r>
              <a:rPr lang="es-ES" sz="1400" dirty="0" smtClean="0">
                <a:latin typeface="Calibri" panose="020F0502020204030204" pitchFamily="34" charset="0"/>
                <a:ea typeface="Calibri" panose="020F0502020204030204" pitchFamily="34" charset="0"/>
                <a:cs typeface="Times New Roman" panose="02020603050405020304" pitchFamily="18" charset="0"/>
              </a:rPr>
              <a:t>”</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ángulo 5"/>
          <p:cNvSpPr/>
          <p:nvPr/>
        </p:nvSpPr>
        <p:spPr>
          <a:xfrm>
            <a:off x="1782746" y="2143735"/>
            <a:ext cx="9725466" cy="738664"/>
          </a:xfrm>
          <a:prstGeom prst="rect">
            <a:avLst/>
          </a:prstGeom>
        </p:spPr>
        <p:txBody>
          <a:bodyPr wrap="square">
            <a:spAutoFit/>
          </a:bodyPr>
          <a:lstStyle/>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Se ha establecido un código de limpieza ISO 4406 de referencia (16/14/10) </a:t>
            </a:r>
            <a:r>
              <a:rPr lang="es-ES" sz="1400" dirty="0" smtClean="0">
                <a:latin typeface="Calibri" panose="020F0502020204030204" pitchFamily="34" charset="0"/>
                <a:ea typeface="Calibri" panose="020F0502020204030204" pitchFamily="34" charset="0"/>
                <a:cs typeface="Times New Roman" panose="02020603050405020304" pitchFamily="18" charset="0"/>
              </a:rPr>
              <a:t>y </a:t>
            </a:r>
            <a:r>
              <a:rPr lang="es-ES" sz="1400" dirty="0">
                <a:latin typeface="Calibri" panose="020F0502020204030204" pitchFamily="34" charset="0"/>
                <a:ea typeface="Calibri" panose="020F0502020204030204" pitchFamily="34" charset="0"/>
                <a:cs typeface="Times New Roman" panose="02020603050405020304" pitchFamily="18" charset="0"/>
              </a:rPr>
              <a:t>un código ISO 4406 de referencia (16/14/10) con </a:t>
            </a:r>
            <a:r>
              <a:rPr lang="es-ES" sz="1400" dirty="0" smtClean="0">
                <a:latin typeface="Calibri" panose="020F0502020204030204" pitchFamily="34" charset="0"/>
                <a:ea typeface="Calibri" panose="020F0502020204030204" pitchFamily="34" charset="0"/>
                <a:cs typeface="Times New Roman" panose="02020603050405020304" pitchFamily="18" charset="0"/>
              </a:rPr>
              <a:t>“Repsol </a:t>
            </a:r>
            <a:r>
              <a:rPr lang="es-ES" sz="1400" dirty="0">
                <a:latin typeface="Calibri" panose="020F0502020204030204" pitchFamily="34" charset="0"/>
                <a:ea typeface="Calibri" panose="020F0502020204030204" pitchFamily="34" charset="0"/>
                <a:cs typeface="Times New Roman" panose="02020603050405020304" pitchFamily="18" charset="0"/>
              </a:rPr>
              <a:t>elite </a:t>
            </a:r>
            <a:r>
              <a:rPr lang="es-ES" sz="1400" dirty="0" err="1">
                <a:latin typeface="Calibri" panose="020F0502020204030204" pitchFamily="34" charset="0"/>
                <a:ea typeface="Calibri" panose="020F0502020204030204" pitchFamily="34" charset="0"/>
                <a:cs typeface="Times New Roman" panose="02020603050405020304" pitchFamily="18" charset="0"/>
              </a:rPr>
              <a:t>evolution</a:t>
            </a:r>
            <a:r>
              <a:rPr lang="es-ES" sz="1400" dirty="0">
                <a:latin typeface="Calibri" panose="020F0502020204030204" pitchFamily="34" charset="0"/>
                <a:ea typeface="Calibri" panose="020F0502020204030204" pitchFamily="34" charset="0"/>
                <a:cs typeface="Times New Roman" panose="02020603050405020304" pitchFamily="18" charset="0"/>
              </a:rPr>
              <a:t> fuel </a:t>
            </a:r>
            <a:r>
              <a:rPr lang="es-ES" sz="1400" dirty="0" err="1">
                <a:latin typeface="Calibri" panose="020F0502020204030204" pitchFamily="34" charset="0"/>
                <a:ea typeface="Calibri" panose="020F0502020204030204" pitchFamily="34" charset="0"/>
                <a:cs typeface="Times New Roman" panose="02020603050405020304" pitchFamily="18" charset="0"/>
              </a:rPr>
              <a:t>economy</a:t>
            </a:r>
            <a:r>
              <a:rPr lang="es-ES" sz="1400" dirty="0">
                <a:latin typeface="Calibri" panose="020F0502020204030204" pitchFamily="34" charset="0"/>
                <a:ea typeface="Calibri" panose="020F0502020204030204" pitchFamily="34" charset="0"/>
                <a:cs typeface="Times New Roman" panose="02020603050405020304" pitchFamily="18" charset="0"/>
              </a:rPr>
              <a:t> 5w30” para considerar “Encerado” el </a:t>
            </a:r>
            <a:r>
              <a:rPr lang="es-ES" sz="1400" dirty="0" smtClean="0">
                <a:latin typeface="Calibri" panose="020F0502020204030204" pitchFamily="34" charset="0"/>
                <a:ea typeface="Calibri" panose="020F0502020204030204" pitchFamily="34" charset="0"/>
                <a:cs typeface="Times New Roman" panose="02020603050405020304" pitchFamily="18" charset="0"/>
              </a:rPr>
              <a:t>sistema</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1775189" y="2811439"/>
            <a:ext cx="5703784" cy="646011"/>
          </a:xfrm>
          <a:prstGeom prst="rect">
            <a:avLst/>
          </a:prstGeom>
        </p:spPr>
        <p:txBody>
          <a:bodyPr wrap="square">
            <a:spAutoFit/>
          </a:bodyPr>
          <a:lstStyle/>
          <a:p>
            <a:pPr marL="457200">
              <a:lnSpc>
                <a:spcPct val="107000"/>
              </a:lnSpc>
              <a:spcAft>
                <a:spcPts val="0"/>
              </a:spcAft>
            </a:pPr>
            <a:r>
              <a:rPr lang="es-ES" sz="14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Se ha podido determinar que la presencia de </a:t>
            </a:r>
            <a:r>
              <a:rPr lang="es-ES" sz="1400" dirty="0" smtClean="0">
                <a:latin typeface="Calibri" panose="020F0502020204030204" pitchFamily="34" charset="0"/>
                <a:ea typeface="Calibri" panose="020F0502020204030204" pitchFamily="34" charset="0"/>
                <a:cs typeface="Times New Roman" panose="02020603050405020304" pitchFamily="18" charset="0"/>
              </a:rPr>
              <a:t>burbujas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1786736" y="3654228"/>
            <a:ext cx="10245970" cy="382092"/>
          </a:xfrm>
          <a:prstGeom prst="rect">
            <a:avLst/>
          </a:prstGeom>
        </p:spPr>
        <p:txBody>
          <a:bodyPr wrap="square">
            <a:spAutoFit/>
          </a:bodyPr>
          <a:lstStyle/>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Se puede concluir que al monitorizar por un largo periodo de tiempo (&gt; 1 hora</a:t>
            </a:r>
            <a:r>
              <a:rPr lang="es-ES" sz="1400" dirty="0" smtClean="0">
                <a:latin typeface="Calibri" panose="020F0502020204030204" pitchFamily="34" charset="0"/>
                <a:ea typeface="Calibri" panose="020F0502020204030204" pitchFamily="34" charset="0"/>
                <a:cs typeface="Times New Roman" panose="02020603050405020304" pitchFamily="18" charset="0"/>
              </a:rPr>
              <a:t>)</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ángulo 8"/>
          <p:cNvSpPr/>
          <p:nvPr/>
        </p:nvSpPr>
        <p:spPr>
          <a:xfrm>
            <a:off x="1770989" y="4287475"/>
            <a:ext cx="9802314" cy="738664"/>
          </a:xfrm>
          <a:prstGeom prst="rect">
            <a:avLst/>
          </a:prstGeom>
        </p:spPr>
        <p:txBody>
          <a:bodyPr wrap="square">
            <a:spAutoFit/>
          </a:bodyPr>
          <a:lstStyle/>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También se ha podido determinar que la obtención del código de limpieza ISO 4406 en un fluido en reposo (con las partículas asentadas en el fondo del bote</a:t>
            </a:r>
            <a:r>
              <a:rPr lang="es-ES" sz="1400" dirty="0" smtClean="0">
                <a:latin typeface="Calibri" panose="020F0502020204030204" pitchFamily="34" charset="0"/>
                <a:ea typeface="Calibri" panose="020F0502020204030204" pitchFamily="34" charset="0"/>
                <a:cs typeface="Times New Roman" panose="02020603050405020304" pitchFamily="18" charset="0"/>
              </a:rPr>
              <a:t>)</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ángulo 9"/>
          <p:cNvSpPr/>
          <p:nvPr/>
        </p:nvSpPr>
        <p:spPr>
          <a:xfrm>
            <a:off x="1757342" y="5205335"/>
            <a:ext cx="9870552" cy="738664"/>
          </a:xfrm>
          <a:prstGeom prst="rect">
            <a:avLst/>
          </a:prstGeom>
        </p:spPr>
        <p:txBody>
          <a:bodyPr wrap="square">
            <a:spAutoFit/>
          </a:bodyPr>
          <a:lstStyle/>
          <a:p>
            <a:pPr marL="342900" lvl="0" indent="-342900" algn="just">
              <a:lnSpc>
                <a:spcPct val="150000"/>
              </a:lnSpc>
              <a:spcAft>
                <a:spcPts val="800"/>
              </a:spcAft>
              <a:buFont typeface="Times New Roman" panose="02020603050405020304" pitchFamily="18"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Se ha podido determinar que el sensor on-line es capaz de cuantificar las partículas de una muestra real </a:t>
            </a:r>
            <a:r>
              <a:rPr lang="es-ES" sz="1400" dirty="0" smtClean="0">
                <a:latin typeface="Calibri" panose="020F0502020204030204" pitchFamily="34" charset="0"/>
                <a:ea typeface="Calibri" panose="020F0502020204030204" pitchFamily="34" charset="0"/>
                <a:cs typeface="Times New Roman" panose="02020603050405020304" pitchFamily="18" charset="0"/>
              </a:rPr>
              <a:t>e </a:t>
            </a:r>
            <a:r>
              <a:rPr lang="es-ES" sz="1400" dirty="0">
                <a:latin typeface="Calibri" panose="020F0502020204030204" pitchFamily="34" charset="0"/>
                <a:ea typeface="Calibri" panose="020F0502020204030204" pitchFamily="34" charset="0"/>
                <a:cs typeface="Times New Roman" panose="02020603050405020304" pitchFamily="18" charset="0"/>
              </a:rPr>
              <a:t>incluso puede percibir si existe una adición de partículas contaminantes durante el proceso de </a:t>
            </a:r>
            <a:r>
              <a:rPr lang="es-ES" sz="1400" dirty="0" smtClean="0">
                <a:latin typeface="Calibri" panose="020F0502020204030204" pitchFamily="34" charset="0"/>
                <a:ea typeface="Calibri" panose="020F0502020204030204" pitchFamily="34" charset="0"/>
                <a:cs typeface="Times New Roman" panose="02020603050405020304" pitchFamily="18" charset="0"/>
              </a:rPr>
              <a:t>análisis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66940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0313" y="3354719"/>
            <a:ext cx="6227298" cy="3503281"/>
          </a:xfrm>
          <a:prstGeom prst="rect">
            <a:avLst/>
          </a:prstGeom>
        </p:spPr>
      </p:pic>
      <p:sp>
        <p:nvSpPr>
          <p:cNvPr id="2" name="Rectángulo 1"/>
          <p:cNvSpPr/>
          <p:nvPr/>
        </p:nvSpPr>
        <p:spPr>
          <a:xfrm>
            <a:off x="631747" y="2489031"/>
            <a:ext cx="11213249" cy="923330"/>
          </a:xfrm>
          <a:prstGeom prst="rect">
            <a:avLst/>
          </a:prstGeom>
          <a:noFill/>
        </p:spPr>
        <p:txBody>
          <a:bodyPr wrap="square" lIns="91440" tIns="45720" rIns="91440" bIns="45720">
            <a:spAutoFit/>
          </a:bodyPr>
          <a:lstStyle/>
          <a:p>
            <a:pPr algn="ctr"/>
            <a:r>
              <a:rPr lang="es-ES" sz="5400" b="1" cap="none" spc="0" dirty="0" smtClean="0">
                <a:ln w="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effectLst>
                  <a:outerShdw blurRad="38100" dist="38100" dir="2700000" algn="tl">
                    <a:srgbClr val="000000">
                      <a:alpha val="43137"/>
                    </a:srgbClr>
                  </a:outerShdw>
                </a:effectLst>
                <a:latin typeface="Adobe Caslon Pro Bold" panose="0205070206050A020403" pitchFamily="18" charset="0"/>
              </a:rPr>
              <a:t>GRACIAS POR SU ATENCIÓN</a:t>
            </a:r>
            <a:endParaRPr lang="es-ES" sz="5400" b="1" cap="none" spc="0" dirty="0">
              <a:ln w="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effectLst>
                <a:outerShdw blurRad="38100" dist="38100" dir="2700000" algn="tl">
                  <a:srgbClr val="000000">
                    <a:alpha val="43137"/>
                  </a:srgbClr>
                </a:outerShdw>
              </a:effectLst>
              <a:latin typeface="Adobe Caslon Pro Bold" panose="0205070206050A020403" pitchFamily="18" charset="0"/>
            </a:endParaRPr>
          </a:p>
        </p:txBody>
      </p:sp>
      <p:pic>
        <p:nvPicPr>
          <p:cNvPr id="3" name="Imagen 2" descr="Resultado de imagen para escuela tecnica superior de ingenieria de diseño upv"/>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5556" y="543299"/>
            <a:ext cx="3241175" cy="1194360"/>
          </a:xfrm>
          <a:prstGeom prst="rect">
            <a:avLst/>
          </a:prstGeom>
          <a:noFill/>
          <a:ln>
            <a:noFill/>
          </a:ln>
        </p:spPr>
      </p:pic>
      <p:pic>
        <p:nvPicPr>
          <p:cNvPr id="4" name="Imagen 3" descr="Resultado de imagen para upv"/>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5684" y="626492"/>
            <a:ext cx="2658780" cy="942550"/>
          </a:xfrm>
          <a:prstGeom prst="rect">
            <a:avLst/>
          </a:prstGeom>
          <a:noFill/>
          <a:ln>
            <a:noFill/>
          </a:ln>
        </p:spPr>
      </p:pic>
    </p:spTree>
    <p:extLst>
      <p:ext uri="{BB962C8B-B14F-4D97-AF65-F5344CB8AC3E}">
        <p14:creationId xmlns:p14="http://schemas.microsoft.com/office/powerpoint/2010/main" val="17063825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6875</TotalTime>
  <Words>1660</Words>
  <Application>Microsoft Office PowerPoint</Application>
  <PresentationFormat>Panorámica</PresentationFormat>
  <Paragraphs>212</Paragraphs>
  <Slides>34</Slides>
  <Notes>12</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34</vt:i4>
      </vt:variant>
    </vt:vector>
  </HeadingPairs>
  <TitlesOfParts>
    <vt:vector size="41" baseType="lpstr">
      <vt:lpstr>Adobe Caslon Pro Bold</vt:lpstr>
      <vt:lpstr>Arial</vt:lpstr>
      <vt:lpstr>Calibri</vt:lpstr>
      <vt:lpstr>Corbel</vt:lpstr>
      <vt:lpstr>Times New Roman</vt:lpstr>
      <vt:lpstr>Parallax</vt:lpstr>
      <vt:lpstr>Hoja de cálculo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Alexeo Alberto González Hernández</dc:creator>
  <cp:lastModifiedBy>Alexeo Alberto González Hernández</cp:lastModifiedBy>
  <cp:revision>138</cp:revision>
  <dcterms:created xsi:type="dcterms:W3CDTF">2017-08-14T21:00:12Z</dcterms:created>
  <dcterms:modified xsi:type="dcterms:W3CDTF">2017-09-06T10:05:02Z</dcterms:modified>
</cp:coreProperties>
</file>