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bookmarkIdSeed="2">
  <p:sldMasterIdLst>
    <p:sldMasterId id="2147483660" r:id="rId1"/>
  </p:sldMasterIdLst>
  <p:notesMasterIdLst>
    <p:notesMasterId r:id="rId28"/>
  </p:notesMasterIdLst>
  <p:sldIdLst>
    <p:sldId id="256" r:id="rId2"/>
    <p:sldId id="276" r:id="rId3"/>
    <p:sldId id="277" r:id="rId4"/>
    <p:sldId id="258" r:id="rId5"/>
    <p:sldId id="259" r:id="rId6"/>
    <p:sldId id="284" r:id="rId7"/>
    <p:sldId id="260" r:id="rId8"/>
    <p:sldId id="283" r:id="rId9"/>
    <p:sldId id="282" r:id="rId10"/>
    <p:sldId id="285" r:id="rId11"/>
    <p:sldId id="286" r:id="rId12"/>
    <p:sldId id="287" r:id="rId13"/>
    <p:sldId id="289" r:id="rId14"/>
    <p:sldId id="290" r:id="rId15"/>
    <p:sldId id="292" r:id="rId16"/>
    <p:sldId id="291" r:id="rId17"/>
    <p:sldId id="293" r:id="rId18"/>
    <p:sldId id="294" r:id="rId19"/>
    <p:sldId id="295" r:id="rId20"/>
    <p:sldId id="296" r:id="rId21"/>
    <p:sldId id="297" r:id="rId22"/>
    <p:sldId id="298" r:id="rId23"/>
    <p:sldId id="302" r:id="rId24"/>
    <p:sldId id="301" r:id="rId25"/>
    <p:sldId id="303" r:id="rId26"/>
    <p:sldId id="305" r:id="rId2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icio" id="{716DBECE-F6D1-43B4-8D51-787844FDA811}">
          <p14:sldIdLst>
            <p14:sldId id="256"/>
            <p14:sldId id="276"/>
          </p14:sldIdLst>
        </p14:section>
        <p14:section name="Introducción" id="{4790FB47-41A5-47A9-9475-7B9380428B31}">
          <p14:sldIdLst>
            <p14:sldId id="277"/>
            <p14:sldId id="258"/>
            <p14:sldId id="259"/>
            <p14:sldId id="284"/>
          </p14:sldIdLst>
        </p14:section>
        <p14:section name="Modelo Matemático" id="{B1DBF612-AF4C-45E0-9637-5BC5D68E2F9B}">
          <p14:sldIdLst>
            <p14:sldId id="260"/>
            <p14:sldId id="283"/>
            <p14:sldId id="282"/>
          </p14:sldIdLst>
        </p14:section>
        <p14:section name="Diseño Mecánico" id="{4148B11C-B763-436C-971E-E77626EB7E56}">
          <p14:sldIdLst>
            <p14:sldId id="285"/>
            <p14:sldId id="286"/>
            <p14:sldId id="287"/>
            <p14:sldId id="289"/>
            <p14:sldId id="290"/>
            <p14:sldId id="292"/>
            <p14:sldId id="291"/>
            <p14:sldId id="293"/>
            <p14:sldId id="294"/>
          </p14:sldIdLst>
        </p14:section>
        <p14:section name="Control" id="{8617B937-0649-4366-9998-FC3C502B400D}">
          <p14:sldIdLst>
            <p14:sldId id="295"/>
            <p14:sldId id="296"/>
            <p14:sldId id="297"/>
            <p14:sldId id="298"/>
            <p14:sldId id="302"/>
            <p14:sldId id="301"/>
            <p14:sldId id="303"/>
            <p14:sldId id="3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Estilo oscuro 1 - Énfasis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434" autoAdjust="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>
        <p:guide orient="horz" pos="213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5BB66E-06CA-4872-9E3D-915A96539321}" type="datetimeFigureOut">
              <a:rPr lang="es-ES" smtClean="0"/>
              <a:t>06/09/2017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C8A4EB-4433-406C-BA68-10A6FA93C1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2786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8A4EB-4433-406C-BA68-10A6FA93C1D3}" type="slidenum">
              <a:rPr lang="es-ES" smtClean="0"/>
              <a:t>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7102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Globo: </a:t>
            </a:r>
            <a:r>
              <a:rPr lang="es-ES" dirty="0" err="1" smtClean="0"/>
              <a:t>Publizeppelines</a:t>
            </a:r>
            <a:r>
              <a:rPr lang="es-ES" baseline="0" dirty="0" smtClean="0"/>
              <a:t> modelo 1,7 m RC de 500 L.</a:t>
            </a:r>
          </a:p>
          <a:p>
            <a:endParaRPr lang="es-ES" baseline="0" dirty="0" smtClean="0"/>
          </a:p>
          <a:p>
            <a:endParaRPr lang="es-ES" baseline="0" dirty="0" smtClean="0"/>
          </a:p>
          <a:p>
            <a:endParaRPr lang="es-ES" baseline="0" dirty="0" smtClean="0"/>
          </a:p>
          <a:p>
            <a:endParaRPr lang="es-ES" baseline="0" dirty="0" smtClean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8A4EB-4433-406C-BA68-10A6FA93C1D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5046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Para lograr el objetivo principal</a:t>
            </a:r>
            <a:r>
              <a:rPr lang="es-ES" baseline="0" dirty="0" smtClean="0"/>
              <a:t> es necesario:</a:t>
            </a:r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Estudiar</a:t>
            </a:r>
            <a:r>
              <a:rPr lang="es-ES" baseline="0" dirty="0" smtClean="0"/>
              <a:t> y aplicar un nuevo modelo matemático realizando estimaciones sobre las distintas fuerzas aerodinámicas.</a:t>
            </a:r>
          </a:p>
          <a:p>
            <a:endParaRPr lang="es-ES" baseline="0" dirty="0" smtClean="0"/>
          </a:p>
          <a:p>
            <a:r>
              <a:rPr lang="es-ES" baseline="0" dirty="0" smtClean="0"/>
              <a:t>Con dichas estimaciones, diseñar la aeronave en detalle.</a:t>
            </a:r>
          </a:p>
          <a:p>
            <a:endParaRPr lang="es-ES" baseline="0" dirty="0" smtClean="0"/>
          </a:p>
          <a:p>
            <a:r>
              <a:rPr lang="es-ES" baseline="0" dirty="0" smtClean="0"/>
              <a:t>Por último: diseñar un sistema de control que actué como piloto automático sobre una ruta prefijada.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8A4EB-4433-406C-BA68-10A6FA93C1D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1482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Para ponernos en contexto: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render</a:t>
            </a:r>
            <a:r>
              <a:rPr lang="es-ES" baseline="0" dirty="0" smtClean="0"/>
              <a:t> en CATIA del dirigible diseñado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8A4EB-4433-406C-BA68-10A6FA93C1D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06198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modelo matemático de la aeronave: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 ecuaciones resultantes son resultado de la aplicación del modelo de Newton-Euler para un sólido rígido particularizadas para el globo dirigible de este proyecto. </a:t>
            </a:r>
          </a:p>
          <a:p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Está basado en el trabajo realizado por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Yuwen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 y Meyer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Nahon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[8] el cual ha sido aplicado con éxito en varios proyectos.</a:t>
            </a:r>
          </a:p>
          <a:p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8A4EB-4433-406C-BA68-10A6FA93C1D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6431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modelo matemático de la aeronave: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 ecuaciones resultantes son resultado de la aplicación del modelo de Newton-Euler para un sólido rígido particularizadas para el globo dirigible de este proyecto. </a:t>
            </a:r>
          </a:p>
          <a:p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Está basado en el trabajo realizado por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Yuwen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 y Meyer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Nahon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[8] el cual ha sido aplicado con éxito en varios proyectos.</a:t>
            </a:r>
          </a:p>
          <a:p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8A4EB-4433-406C-BA68-10A6FA93C1D3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0547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8A4EB-4433-406C-BA68-10A6FA93C1D3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05504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8A4EB-4433-406C-BA68-10A6FA93C1D3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87945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8A4EB-4433-406C-BA68-10A6FA93C1D3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9725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4BBF3-9420-46E3-933A-787140B08969}" type="datetime1">
              <a:rPr lang="es-ES" smtClean="0"/>
              <a:t>06/09/2017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575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4000">
                <a:solidFill>
                  <a:schemeClr val="accent6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1pPr>
            <a:lvl2pPr>
              <a:defRPr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2pPr>
            <a:lvl3pPr>
              <a:defRPr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3pPr>
            <a:lvl4pPr>
              <a:defRPr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4pPr>
            <a:lvl5pPr>
              <a:defRPr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58CB9-E43A-48E0-9204-3092AA9255A6}" type="datetime1">
              <a:rPr lang="es-ES" smtClean="0"/>
              <a:t>06/09/2017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1pPr>
          </a:lstStyle>
          <a:p>
            <a:fld id="{B2744FA7-A1BE-41AF-B471-2305AF356019}" type="slidenum">
              <a:rPr lang="es-ES" smtClean="0"/>
              <a:pPr/>
              <a:t>‹Nº›</a:t>
            </a:fld>
            <a:r>
              <a:rPr lang="es-ES" dirty="0" smtClean="0"/>
              <a:t>/24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650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CA91F-4FC2-4232-A637-57F6BAFC2849}" type="datetime1">
              <a:rPr lang="es-ES" smtClean="0"/>
              <a:t>06/09/2017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123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AA1E-F97F-47CF-97EA-14D8DB3FE26D}" type="datetime1">
              <a:rPr lang="es-ES" smtClean="0"/>
              <a:t>06/09/2017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5661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2BDF2-2941-4AB8-84E6-2D373E673022}" type="datetime1">
              <a:rPr lang="es-ES" smtClean="0"/>
              <a:t>06/09/2017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2778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EF34-E38F-4E92-B315-E48B5309A412}" type="datetime1">
              <a:rPr lang="es-ES" smtClean="0"/>
              <a:t>06/09/2017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9369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E8086-8FA7-4D5E-9646-5191ADA25662}" type="datetime1">
              <a:rPr lang="es-ES" smtClean="0"/>
              <a:t>06/09/2017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4485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54D9-E3EB-4F95-B5FC-9D29DC9BF397}" type="datetime1">
              <a:rPr lang="es-ES" smtClean="0"/>
              <a:t>06/09/2017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504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D5568-37A7-440B-A482-87EF6C2B570F}" type="datetime1">
              <a:rPr lang="es-ES" smtClean="0"/>
              <a:t>06/09/2017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7137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D5EE-7272-4454-9F01-02585D0C3444}" type="datetime1">
              <a:rPr lang="es-ES" smtClean="0"/>
              <a:t>06/09/2017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294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A6509-8472-4D39-8EB5-983153CB114E}" type="datetime1">
              <a:rPr lang="es-ES" smtClean="0"/>
              <a:t>06/09/2017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4499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D15ED-6E81-44CB-B825-06C607F4C085}" type="datetime1">
              <a:rPr lang="es-ES" smtClean="0"/>
              <a:t>06/09/2017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44FA7-A1BE-41AF-B471-2305AF356019}" type="slidenum">
              <a:rPr lang="es-ES" smtClean="0"/>
              <a:pPr/>
              <a:t>‹Nº›</a:t>
            </a:fld>
            <a:r>
              <a:rPr lang="es-ES" dirty="0" smtClean="0"/>
              <a:t>/24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216430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1 Imagen" descr="faldon.png"/>
          <p:cNvPicPr/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2219325"/>
            <a:ext cx="9147810" cy="46386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808499" y="1704906"/>
            <a:ext cx="752699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s-ES" altLang="es-ES" sz="2400" b="1" dirty="0"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Diseño, modelado y control </a:t>
            </a:r>
            <a:r>
              <a:rPr lang="es-ES" altLang="es-ES" sz="2400" b="1" dirty="0" smtClean="0"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del </a:t>
            </a:r>
            <a:r>
              <a:rPr lang="es-ES" altLang="es-ES" sz="2400" b="1" dirty="0"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sistema de propulsión para un vehículo aéreo no tripulado basado en globo aerostático dirigible</a:t>
            </a:r>
            <a:endParaRPr lang="es-ES" altLang="es-ES" sz="24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13569" y="3992125"/>
            <a:ext cx="5316857" cy="388111"/>
          </a:xfrm>
        </p:spPr>
        <p:txBody>
          <a:bodyPr>
            <a:normAutofit/>
          </a:bodyPr>
          <a:lstStyle/>
          <a:p>
            <a:r>
              <a:rPr lang="es-E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Trabajo de </a:t>
            </a:r>
            <a:r>
              <a:rPr lang="es-ES" sz="1600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Fin </a:t>
            </a:r>
            <a:r>
              <a:rPr lang="es-E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de </a:t>
            </a:r>
            <a:r>
              <a:rPr lang="es-ES" sz="1600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Grado </a:t>
            </a:r>
            <a:r>
              <a:rPr lang="es-E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en </a:t>
            </a:r>
            <a:r>
              <a:rPr lang="es-ES" sz="1600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Ingeniería Aeroespacial</a:t>
            </a:r>
            <a:endParaRPr lang="es-ES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endParaRPr lang="es-ES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pic>
        <p:nvPicPr>
          <p:cNvPr id="1027" name="Imagen 2" descr="marca_UPV_principal_color15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2" t="10776" r="5764" b="11804"/>
          <a:stretch/>
        </p:blipFill>
        <p:spPr bwMode="auto">
          <a:xfrm>
            <a:off x="455294" y="286246"/>
            <a:ext cx="2181225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Imagen 5" descr="etsi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191" y="338632"/>
            <a:ext cx="2295525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/>
          <p:cNvSpPr txBox="1"/>
          <p:nvPr/>
        </p:nvSpPr>
        <p:spPr>
          <a:xfrm>
            <a:off x="5188892" y="4825643"/>
            <a:ext cx="347582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es-ES" sz="1400" b="1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Autor: </a:t>
            </a:r>
            <a:r>
              <a:rPr lang="es-ES" sz="1400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Rodrigo Penadés </a:t>
            </a:r>
            <a:r>
              <a:rPr lang="es-ES" sz="1400" dirty="0" err="1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Mañes</a:t>
            </a:r>
            <a:endParaRPr lang="es-ES" sz="1400" dirty="0" smtClean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r">
              <a:lnSpc>
                <a:spcPct val="200000"/>
              </a:lnSpc>
            </a:pPr>
            <a:r>
              <a:rPr lang="es-ES" sz="1400" b="1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Director: </a:t>
            </a:r>
            <a:r>
              <a:rPr lang="es-ES" sz="1400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Sergio García-Nieto Rodríguez</a:t>
            </a:r>
          </a:p>
          <a:p>
            <a:pPr algn="r">
              <a:lnSpc>
                <a:spcPct val="200000"/>
              </a:lnSpc>
            </a:pPr>
            <a:r>
              <a:rPr lang="es-ES" sz="1400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Septiembre, 2017</a:t>
            </a:r>
          </a:p>
        </p:txBody>
      </p:sp>
      <p:pic>
        <p:nvPicPr>
          <p:cNvPr id="2" name="Picture 2" descr="http://www.upv.es/uplser/U058771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105" y="386258"/>
            <a:ext cx="2857500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cto 5"/>
          <p:cNvCxnSpPr/>
          <p:nvPr/>
        </p:nvCxnSpPr>
        <p:spPr>
          <a:xfrm>
            <a:off x="455294" y="3429000"/>
            <a:ext cx="8209422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774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6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Índice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s-ES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Introducción</a:t>
            </a:r>
          </a:p>
          <a:p>
            <a:pPr>
              <a:lnSpc>
                <a:spcPct val="150000"/>
              </a:lnSpc>
            </a:pPr>
            <a:r>
              <a:rPr lang="es-ES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Modelo matemático</a:t>
            </a:r>
          </a:p>
          <a:p>
            <a:pPr>
              <a:lnSpc>
                <a:spcPct val="150000"/>
              </a:lnSpc>
            </a:pPr>
            <a:r>
              <a:rPr lang="es-ES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Diseño mecánico</a:t>
            </a:r>
          </a:p>
          <a:p>
            <a:pPr>
              <a:lnSpc>
                <a:spcPct val="150000"/>
              </a:lnSpc>
            </a:pPr>
            <a:r>
              <a:rPr lang="es-ES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Diseño </a:t>
            </a:r>
            <a:r>
              <a:rPr lang="es-ES" dirty="0" smtClean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e implementación del </a:t>
            </a:r>
            <a:r>
              <a:rPr lang="es-ES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control</a:t>
            </a:r>
          </a:p>
          <a:p>
            <a:pPr>
              <a:lnSpc>
                <a:spcPct val="150000"/>
              </a:lnSpc>
            </a:pPr>
            <a:r>
              <a:rPr lang="es-ES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Resultados</a:t>
            </a:r>
          </a:p>
          <a:p>
            <a:pPr>
              <a:lnSpc>
                <a:spcPct val="150000"/>
              </a:lnSpc>
            </a:pPr>
            <a:r>
              <a:rPr lang="es-ES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Conclusiones</a:t>
            </a:r>
          </a:p>
          <a:p>
            <a:endParaRPr lang="es-ES" dirty="0">
              <a:latin typeface="Malgun Gothic Semilight" panose="020B0502040204020203" pitchFamily="34" charset="-128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pPr/>
              <a:t>1</a:t>
            </a:fld>
            <a:r>
              <a:rPr lang="es-ES" smtClean="0"/>
              <a:t>/24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048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6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Introducción</a:t>
            </a:r>
            <a:endParaRPr lang="es-ES" b="1" dirty="0">
              <a:solidFill>
                <a:schemeClr val="accent6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s-ES" dirty="0" smtClean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Antecedentes del proyecto</a:t>
            </a:r>
          </a:p>
          <a:p>
            <a:pPr>
              <a:lnSpc>
                <a:spcPct val="150000"/>
              </a:lnSpc>
            </a:pPr>
            <a:r>
              <a:rPr lang="es-ES" dirty="0" smtClean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Objetivos</a:t>
            </a:r>
          </a:p>
          <a:p>
            <a:pPr>
              <a:lnSpc>
                <a:spcPct val="150000"/>
              </a:lnSpc>
            </a:pPr>
            <a:r>
              <a:rPr lang="es-ES" dirty="0" smtClean="0"/>
              <a:t>El </a:t>
            </a:r>
            <a:r>
              <a:rPr lang="es-ES" dirty="0" smtClean="0"/>
              <a:t>dirigible</a:t>
            </a:r>
            <a:endParaRPr lang="es-ES" dirty="0" smtClean="0">
              <a:latin typeface="Malgun Gothic Semilight" panose="020B0502040204020203" pitchFamily="34" charset="-128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  <a:p>
            <a:pPr>
              <a:lnSpc>
                <a:spcPct val="150000"/>
              </a:lnSpc>
            </a:pPr>
            <a:endParaRPr lang="es-ES" dirty="0" smtClean="0">
              <a:latin typeface="Malgun Gothic Semilight" panose="020B0502040204020203" pitchFamily="34" charset="-128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  <a:p>
            <a:pPr>
              <a:lnSpc>
                <a:spcPct val="150000"/>
              </a:lnSpc>
            </a:pPr>
            <a:endParaRPr lang="es-ES" dirty="0" smtClean="0">
              <a:latin typeface="Malgun Gothic Semilight" panose="020B0502040204020203" pitchFamily="34" charset="-128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pPr/>
              <a:t>2</a:t>
            </a:fld>
            <a:r>
              <a:rPr lang="es-ES" smtClean="0"/>
              <a:t>/24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460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accent6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Antecedentes del proyecto</a:t>
            </a:r>
            <a:endParaRPr lang="es-ES" dirty="0">
              <a:solidFill>
                <a:schemeClr val="accent6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pic>
        <p:nvPicPr>
          <p:cNvPr id="5" name="Marcador de contenido 4" descr="C:\Users\Rodrigo Penades\AppData\Local\Microsoft\Windows\INetCache\Content.Word\DirigibleProyecto.pn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67" y="2937776"/>
            <a:ext cx="4198399" cy="25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116124" y="1691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S" alt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a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83214157"/>
                  </p:ext>
                </p:extLst>
              </p:nvPr>
            </p:nvGraphicFramePr>
            <p:xfrm>
              <a:off x="5358765" y="2937776"/>
              <a:ext cx="3156585" cy="2591100"/>
            </p:xfrm>
            <a:graphic>
              <a:graphicData uri="http://schemas.openxmlformats.org/drawingml/2006/table">
                <a:tbl>
                  <a:tblPr firstCol="1">
                    <a:tableStyleId>{93296810-A885-4BE3-A3E7-6D5BEEA58F35}</a:tableStyleId>
                  </a:tblPr>
                  <a:tblGrid>
                    <a:gridCol w="2427605"/>
                    <a:gridCol w="728980"/>
                  </a:tblGrid>
                  <a:tr h="43185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Longitud total, </a:t>
                          </a:r>
                          <a14:m>
                            <m:oMath xmlns:m="http://schemas.openxmlformats.org/officeDocument/2006/math">
                              <m:r>
                                <a:rPr lang="es-ES" sz="1200" b="0" i="1">
                                  <a:effectLst/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oMath>
                          </a14:m>
                          <a:r>
                            <a:rPr lang="es-ES" sz="1200" b="0" i="1" dirty="0" smtClean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=</a:t>
                          </a:r>
                          <a:r>
                            <a:rPr lang="es-ES" sz="1200" b="0" i="1" baseline="0" dirty="0" smtClean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 2·a</a:t>
                          </a:r>
                          <a:endParaRPr lang="es-ES" sz="1200" b="0" i="1" dirty="0">
                            <a:effectLst/>
                            <a:latin typeface="Malgun Gothic Semilight" panose="020B0502040204020203" pitchFamily="34" charset="-128"/>
                            <a:ea typeface="Malgun Gothic Semilight" panose="020B0502040204020203" pitchFamily="34" charset="-128"/>
                            <a:cs typeface="Malgun Gothic Semilight" panose="020B0502040204020203" pitchFamily="34" charset="-12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1,7 m </a:t>
                          </a:r>
                        </a:p>
                      </a:txBody>
                      <a:tcPr marL="68580" marR="68580" marT="0" marB="0" anchor="ctr"/>
                    </a:tc>
                  </a:tr>
                  <a:tr h="43185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Diámetro máximo, </a:t>
                          </a:r>
                          <a:r>
                            <a:rPr lang="es-ES" sz="1200" b="0" i="1" dirty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2</a:t>
                          </a:r>
                          <a:r>
                            <a:rPr lang="es-ES" sz="1200" b="0" i="1" dirty="0" smtClean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·</a:t>
                          </a:r>
                          <a14:m>
                            <m:oMath xmlns:m="http://schemas.openxmlformats.org/officeDocument/2006/math">
                              <m:r>
                                <a:rPr lang="es-ES" sz="1200" i="1">
                                  <a:effectLst/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es-ES" sz="1200" b="0" i="1" dirty="0">
                            <a:effectLst/>
                            <a:latin typeface="Malgun Gothic Semilight" panose="020B0502040204020203" pitchFamily="34" charset="-128"/>
                            <a:ea typeface="Malgun Gothic Semilight" panose="020B0502040204020203" pitchFamily="34" charset="-128"/>
                            <a:cs typeface="Malgun Gothic Semilight" panose="020B0502040204020203" pitchFamily="34" charset="-12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0,75 m</a:t>
                          </a:r>
                        </a:p>
                      </a:txBody>
                      <a:tcPr marL="68580" marR="68580" marT="0" marB="0" anchor="ctr"/>
                    </a:tc>
                  </a:tr>
                  <a:tr h="431850">
                    <a:tc>
                      <a:txBody>
                        <a:bodyPr/>
                        <a:lstStyle/>
                        <a:p>
                          <a:pPr marL="449580" indent="-449580"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Ratio de esbeltez, </a:t>
                          </a:r>
                          <a14:m>
                            <m:oMath xmlns:m="http://schemas.openxmlformats.org/officeDocument/2006/math">
                              <m:r>
                                <a:rPr lang="es-ES" sz="1200">
                                  <a:effectLst/>
                                  <a:latin typeface="Cambria Math" panose="02040503050406030204" pitchFamily="18" charset="0"/>
                                </a:rPr>
                                <m:t>𝐹𝑅</m:t>
                              </m:r>
                            </m:oMath>
                          </a14:m>
                          <a:r>
                            <a:rPr lang="es-ES" sz="1200" dirty="0" smtClean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=</a:t>
                          </a:r>
                          <a:r>
                            <a:rPr lang="es-ES" sz="1200" b="0" i="1" dirty="0" smtClean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 a/b</a:t>
                          </a:r>
                          <a:endParaRPr lang="es-ES" sz="1200" b="0" i="1" dirty="0">
                            <a:effectLst/>
                            <a:latin typeface="Malgun Gothic Semilight" panose="020B0502040204020203" pitchFamily="34" charset="-128"/>
                            <a:ea typeface="Malgun Gothic Semilight" panose="020B0502040204020203" pitchFamily="34" charset="-128"/>
                            <a:cs typeface="Malgun Gothic Semilight" panose="020B0502040204020203" pitchFamily="34" charset="-12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2,27</a:t>
                          </a:r>
                        </a:p>
                      </a:txBody>
                      <a:tcPr marL="68580" marR="68580" marT="0" marB="0" anchor="ctr"/>
                    </a:tc>
                  </a:tr>
                  <a:tr h="43185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Volumen, </a:t>
                          </a:r>
                          <a14:m>
                            <m:oMath xmlns:m="http://schemas.openxmlformats.org/officeDocument/2006/math">
                              <m:r>
                                <a:rPr lang="es-ES" sz="1200">
                                  <a:effectLst/>
                                  <a:latin typeface="Cambria Math" panose="02040503050406030204" pitchFamily="18" charset="0"/>
                                </a:rPr>
                                <m:t>𝑉𝑜𝑙</m:t>
                              </m:r>
                            </m:oMath>
                          </a14:m>
                          <a:endParaRPr lang="es-ES" sz="1200" dirty="0">
                            <a:effectLst/>
                            <a:latin typeface="Malgun Gothic Semilight" panose="020B0502040204020203" pitchFamily="34" charset="-128"/>
                            <a:ea typeface="Malgun Gothic Semilight" panose="020B0502040204020203" pitchFamily="34" charset="-128"/>
                            <a:cs typeface="Malgun Gothic Semilight" panose="020B0502040204020203" pitchFamily="34" charset="-12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0,5 m</a:t>
                          </a:r>
                          <a:r>
                            <a:rPr lang="es-ES" sz="1200" baseline="30000" dirty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3</a:t>
                          </a:r>
                          <a:endParaRPr lang="es-ES" sz="1200" dirty="0">
                            <a:effectLst/>
                            <a:latin typeface="Malgun Gothic Semilight" panose="020B0502040204020203" pitchFamily="34" charset="-128"/>
                            <a:ea typeface="Malgun Gothic Semilight" panose="020B0502040204020203" pitchFamily="34" charset="-128"/>
                            <a:cs typeface="Malgun Gothic Semilight" panose="020B0502040204020203" pitchFamily="34" charset="-128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3185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Peso </a:t>
                          </a:r>
                          <a:r>
                            <a:rPr lang="es-ES" sz="1200" b="0" dirty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(sólo globo)</a:t>
                          </a:r>
                          <a:endParaRPr lang="es-ES" sz="1200" b="0" i="1" dirty="0">
                            <a:effectLst/>
                            <a:latin typeface="Malgun Gothic Semilight" panose="020B0502040204020203" pitchFamily="34" charset="-128"/>
                            <a:ea typeface="Malgun Gothic Semilight" panose="020B0502040204020203" pitchFamily="34" charset="-128"/>
                            <a:cs typeface="Malgun Gothic Semilight" panose="020B0502040204020203" pitchFamily="34" charset="-12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291 g</a:t>
                          </a:r>
                        </a:p>
                      </a:txBody>
                      <a:tcPr marL="68580" marR="68580" marT="0" marB="0" anchor="ctr"/>
                    </a:tc>
                  </a:tr>
                  <a:tr h="43185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 smtClean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Sustentación Aerostática</a:t>
                          </a:r>
                          <a:endParaRPr lang="es-ES" sz="1200" dirty="0">
                            <a:effectLst/>
                            <a:latin typeface="Malgun Gothic Semilight" panose="020B0502040204020203" pitchFamily="34" charset="-128"/>
                            <a:ea typeface="Malgun Gothic Semilight" panose="020B0502040204020203" pitchFamily="34" charset="-128"/>
                            <a:cs typeface="Malgun Gothic Semilight" panose="020B0502040204020203" pitchFamily="34" charset="-12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5,9 N</a:t>
                          </a:r>
                        </a:p>
                      </a:txBody>
                      <a:tcPr marL="68580" marR="68580" marT="0" marB="0"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a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83214157"/>
                  </p:ext>
                </p:extLst>
              </p:nvPr>
            </p:nvGraphicFramePr>
            <p:xfrm>
              <a:off x="5358765" y="2937776"/>
              <a:ext cx="3156585" cy="2591100"/>
            </p:xfrm>
            <a:graphic>
              <a:graphicData uri="http://schemas.openxmlformats.org/drawingml/2006/table">
                <a:tbl>
                  <a:tblPr firstCol="1">
                    <a:tableStyleId>{93296810-A885-4BE3-A3E7-6D5BEEA58F35}</a:tableStyleId>
                  </a:tblPr>
                  <a:tblGrid>
                    <a:gridCol w="2427605"/>
                    <a:gridCol w="728980"/>
                  </a:tblGrid>
                  <a:tr h="431850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0">
                          <a:blip r:embed="rId4"/>
                          <a:stretch>
                            <a:fillRect l="-251" t="-1408" r="-30653" b="-5042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1,7 m </a:t>
                          </a:r>
                        </a:p>
                      </a:txBody>
                      <a:tcPr marL="68580" marR="68580" marT="0" marB="0" anchor="ctr"/>
                    </a:tc>
                  </a:tr>
                  <a:tr h="431850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0">
                          <a:blip r:embed="rId4"/>
                          <a:stretch>
                            <a:fillRect l="-251" t="-101408" r="-30653" b="-4042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0,75 m</a:t>
                          </a:r>
                        </a:p>
                      </a:txBody>
                      <a:tcPr marL="68580" marR="68580" marT="0" marB="0" anchor="ctr"/>
                    </a:tc>
                  </a:tr>
                  <a:tr h="431850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0">
                          <a:blip r:embed="rId4"/>
                          <a:stretch>
                            <a:fillRect l="-251" t="-201408" r="-30653" b="-3042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2,27</a:t>
                          </a:r>
                        </a:p>
                      </a:txBody>
                      <a:tcPr marL="68580" marR="68580" marT="0" marB="0" anchor="ctr"/>
                    </a:tc>
                  </a:tr>
                  <a:tr h="431850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0">
                          <a:blip r:embed="rId4"/>
                          <a:stretch>
                            <a:fillRect l="-251" t="-301408" r="-30653" b="-2042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0,5 m</a:t>
                          </a:r>
                          <a:r>
                            <a:rPr lang="es-ES" sz="1200" baseline="30000" dirty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3</a:t>
                          </a:r>
                          <a:endParaRPr lang="es-ES" sz="1200" dirty="0">
                            <a:effectLst/>
                            <a:latin typeface="Malgun Gothic Semilight" panose="020B0502040204020203" pitchFamily="34" charset="-128"/>
                            <a:ea typeface="Malgun Gothic Semilight" panose="020B0502040204020203" pitchFamily="34" charset="-128"/>
                            <a:cs typeface="Malgun Gothic Semilight" panose="020B0502040204020203" pitchFamily="34" charset="-128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3185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Peso </a:t>
                          </a:r>
                          <a:r>
                            <a:rPr lang="es-ES" sz="1200" b="0" dirty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(sólo globo)</a:t>
                          </a:r>
                          <a:endParaRPr lang="es-ES" sz="1200" b="0" i="1" dirty="0">
                            <a:effectLst/>
                            <a:latin typeface="Malgun Gothic Semilight" panose="020B0502040204020203" pitchFamily="34" charset="-128"/>
                            <a:ea typeface="Malgun Gothic Semilight" panose="020B0502040204020203" pitchFamily="34" charset="-128"/>
                            <a:cs typeface="Malgun Gothic Semilight" panose="020B0502040204020203" pitchFamily="34" charset="-12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291 g</a:t>
                          </a:r>
                        </a:p>
                      </a:txBody>
                      <a:tcPr marL="68580" marR="68580" marT="0" marB="0" anchor="ctr"/>
                    </a:tc>
                  </a:tr>
                  <a:tr h="43185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 smtClean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Sustentación Aerostática</a:t>
                          </a:r>
                          <a:endParaRPr lang="es-ES" sz="1200" dirty="0">
                            <a:effectLst/>
                            <a:latin typeface="Malgun Gothic Semilight" panose="020B0502040204020203" pitchFamily="34" charset="-128"/>
                            <a:ea typeface="Malgun Gothic Semilight" panose="020B0502040204020203" pitchFamily="34" charset="-128"/>
                            <a:cs typeface="Malgun Gothic Semilight" panose="020B0502040204020203" pitchFamily="34" charset="-12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  <a:latin typeface="Malgun Gothic Semilight" panose="020B0502040204020203" pitchFamily="34" charset="-128"/>
                              <a:ea typeface="Malgun Gothic Semilight" panose="020B0502040204020203" pitchFamily="34" charset="-128"/>
                              <a:cs typeface="Malgun Gothic Semilight" panose="020B0502040204020203" pitchFamily="34" charset="-128"/>
                            </a:rPr>
                            <a:t>5,9 N</a:t>
                          </a:r>
                        </a:p>
                      </a:txBody>
                      <a:tcPr marL="68580" marR="68580" marT="0" marB="0" anchor="ctr"/>
                    </a:tc>
                  </a:tr>
                </a:tbl>
              </a:graphicData>
            </a:graphic>
          </p:graphicFrame>
        </mc:Fallback>
      </mc:AlternateContent>
      <p:sp>
        <p:nvSpPr>
          <p:cNvPr id="13" name="CuadroTexto 12"/>
          <p:cNvSpPr txBox="1"/>
          <p:nvPr/>
        </p:nvSpPr>
        <p:spPr>
          <a:xfrm>
            <a:off x="683667" y="1564057"/>
            <a:ext cx="78316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600" dirty="0" smtClean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TFG: Modelo dinámico </a:t>
            </a:r>
            <a:r>
              <a:rPr lang="es-ES" sz="1600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y </a:t>
            </a:r>
            <a:r>
              <a:rPr lang="es-ES" sz="1600" dirty="0" smtClean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diseño </a:t>
            </a:r>
            <a:r>
              <a:rPr lang="es-ES" sz="1600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del sistema de control para </a:t>
            </a:r>
            <a:r>
              <a:rPr lang="es-ES" sz="1600" dirty="0" smtClean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un Zeppelin autónomo</a:t>
            </a:r>
          </a:p>
          <a:p>
            <a:pPr>
              <a:lnSpc>
                <a:spcPct val="200000"/>
              </a:lnSpc>
            </a:pPr>
            <a:r>
              <a:rPr lang="es-ES" sz="1600" dirty="0" smtClean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Por: Daniel </a:t>
            </a:r>
            <a:r>
              <a:rPr lang="es-ES" sz="1600" dirty="0" err="1" smtClean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Orient</a:t>
            </a:r>
            <a:endParaRPr lang="es-ES" sz="1600" dirty="0">
              <a:latin typeface="Malgun Gothic Semilight" panose="020B0502040204020203" pitchFamily="34" charset="-128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pPr/>
              <a:t>3</a:t>
            </a:fld>
            <a:r>
              <a:rPr lang="es-ES" smtClean="0"/>
              <a:t>/24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379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accent6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Objetivos</a:t>
            </a:r>
            <a:endParaRPr lang="es-ES" dirty="0">
              <a:solidFill>
                <a:schemeClr val="accent6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s-ES" altLang="es-ES" dirty="0" smtClean="0"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Diseño de un UAV basado </a:t>
            </a:r>
            <a:r>
              <a:rPr lang="es-ES" altLang="es-ES" dirty="0"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en </a:t>
            </a:r>
            <a:r>
              <a:rPr lang="es-ES" altLang="es-ES" dirty="0" smtClean="0"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globo aerostático </a:t>
            </a:r>
            <a:r>
              <a:rPr lang="es-ES" altLang="es-ES" dirty="0"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dirigible</a:t>
            </a:r>
            <a:endParaRPr lang="es-ES" dirty="0" smtClean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lvl="1">
              <a:lnSpc>
                <a:spcPct val="150000"/>
              </a:lnSpc>
            </a:pPr>
            <a:r>
              <a:rPr lang="es-ES" dirty="0" smtClean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Nuevo modelo matemático</a:t>
            </a:r>
          </a:p>
          <a:p>
            <a:pPr lvl="1">
              <a:lnSpc>
                <a:spcPct val="150000"/>
              </a:lnSpc>
            </a:pPr>
            <a:r>
              <a:rPr lang="es-ES" dirty="0" smtClean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Diseño </a:t>
            </a:r>
            <a:r>
              <a:rPr lang="es-ES" dirty="0" smtClean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del sistema</a:t>
            </a:r>
            <a:endParaRPr lang="es-ES" dirty="0" smtClean="0">
              <a:latin typeface="Malgun Gothic Semilight" panose="020B0502040204020203" pitchFamily="34" charset="-128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es-ES" dirty="0" smtClean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Diseño del control</a:t>
            </a:r>
          </a:p>
          <a:p>
            <a:pPr marL="0" indent="0">
              <a:lnSpc>
                <a:spcPct val="150000"/>
              </a:lnSpc>
              <a:buNone/>
            </a:pPr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pPr/>
              <a:t>4</a:t>
            </a:fld>
            <a:r>
              <a:rPr lang="es-ES" smtClean="0"/>
              <a:t>/24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824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dirigible</a:t>
            </a:r>
            <a:endParaRPr lang="es-E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78" y="1825625"/>
            <a:ext cx="7700243" cy="4351338"/>
          </a:xfr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pPr/>
              <a:t>5</a:t>
            </a:fld>
            <a:r>
              <a:rPr lang="es-ES" smtClean="0"/>
              <a:t>/24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505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6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Modelo matemático</a:t>
            </a:r>
            <a:endParaRPr lang="es-ES" b="1" dirty="0">
              <a:solidFill>
                <a:schemeClr val="accent6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a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16767871"/>
                  </p:ext>
                </p:extLst>
              </p:nvPr>
            </p:nvGraphicFramePr>
            <p:xfrm>
              <a:off x="460374" y="2168610"/>
              <a:ext cx="8223251" cy="3240003"/>
            </p:xfrm>
            <a:graphic>
              <a:graphicData uri="http://schemas.openxmlformats.org/drawingml/2006/table">
                <a:tbl>
                  <a:tblPr>
                    <a:tableStyleId>{2D5ABB26-0587-4C30-8999-92F81FD0307C}</a:tableStyleId>
                  </a:tblPr>
                  <a:tblGrid>
                    <a:gridCol w="250064"/>
                    <a:gridCol w="1856242"/>
                    <a:gridCol w="240446"/>
                    <a:gridCol w="3779810"/>
                    <a:gridCol w="1673504"/>
                    <a:gridCol w="423185"/>
                  </a:tblGrid>
                  <a:tr h="188739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 dirty="0">
                              <a:effectLst/>
                            </a:rPr>
                            <a:t> </a:t>
                          </a:r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𝐌</m:t>
                                    </m:r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𝐌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A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acc>
                                  <m:accPr>
                                    <m:chr m:val="̇"/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𝒗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 dirty="0">
                              <a:effectLst/>
                            </a:rPr>
                            <a:t> </a:t>
                          </a:r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>
                        <a:lnB w="63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𝝉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>
                        <a:lnR w="762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𝝉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>
                        <a:lnL w="762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𝝉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>
                        <a:lnL w="762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188739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>
                              <a:effectLst/>
                            </a:rPr>
                            <a:t> </a:t>
                          </a:r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 dirty="0">
                              <a:effectLst/>
                            </a:rPr>
                            <a:t> </a:t>
                          </a:r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>
                              <a:effectLst/>
                            </a:rPr>
                            <a:t> </a:t>
                          </a:r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>
                        <a:lnT w="63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 dirty="0">
                              <a:effectLst/>
                            </a:rPr>
                            <a:t> </a:t>
                          </a:r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>
                        <a:lnR w="762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 dirty="0">
                              <a:effectLst/>
                            </a:rPr>
                            <a:t> </a:t>
                          </a:r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>
                        <a:lnL w="762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>
                              <a:effectLst/>
                            </a:rPr>
                            <a:t> </a:t>
                          </a:r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>
                        <a:lnL w="762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  <a:tr h="445631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900" i="1" smtClean="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050" dirty="0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+ </m:t>
                                    </m:r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es-ES" sz="900" i="1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s-ES" sz="9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𝑢</m:t>
                                            </m:r>
                                          </m:e>
                                        </m:acc>
                                      </m:sub>
                                    </m:sSub>
                                  </m:e>
                                </m:d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d>
                                  <m:d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  <m:sub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𝑜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b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𝑜</m:t>
                                        </m:r>
                                      </m:sub>
                                    </m:s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𝑜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𝑜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Sup>
                                  <m:sSubSup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  <m:sup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x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G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  <m:sup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>
                        <a:lnR w="63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func>
                                  <m:func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>
                        <a:lnL w="63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900" i="1" smtClean="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s-ES" sz="900" i="1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900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es-ES" sz="900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𝐹</m:t>
                                        </m:r>
                                      </m:e>
                                      <m:sub>
                                        <m:r>
                                          <a:rPr lang="es-ES" sz="900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sub>
                                    </m:sSub>
                                  </m:e>
                                  <m:sub>
                                    <m:r>
                                      <a:rPr lang="es-ES" sz="90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lang="es-ES" sz="90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s-ES" sz="1050" dirty="0">
                            <a:solidFill>
                              <a:srgbClr val="C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</a:tr>
                  <a:tr h="445631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900" i="1" smtClean="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050" dirty="0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𝑌</m:t>
                                        </m:r>
                                      </m:e>
                                      <m:sub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es-ES" sz="900" i="1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s-ES" sz="9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𝑣</m:t>
                                            </m:r>
                                          </m:e>
                                        </m:acc>
                                      </m:sub>
                                    </m:sSub>
                                  </m:e>
                                </m:d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d>
                                  <m:d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𝑜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b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𝑜</m:t>
                                        </m:r>
                                      </m:sub>
                                    </m:s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𝑜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b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𝑜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(−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>
                        <a:lnR w="63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func>
                                  <m:func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  <m:func>
                                  <m:func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>
                        <a:lnL w="63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900" i="1" smtClean="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s-ES" sz="900" i="1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900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es-ES" sz="900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𝐹</m:t>
                                        </m:r>
                                      </m:e>
                                      <m:sub>
                                        <m:r>
                                          <a:rPr lang="es-ES" sz="900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sub>
                                    </m:sSub>
                                  </m:e>
                                  <m:sub>
                                    <m:r>
                                      <a:rPr lang="es-ES" sz="90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050">
                            <a:solidFill>
                              <a:srgbClr val="C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</a:tr>
                  <a:tr h="445631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900" i="1" smtClean="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𝒁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050" dirty="0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𝑍</m:t>
                                        </m:r>
                                      </m:e>
                                      <m:sub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es-ES" sz="900" i="1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s-ES" sz="9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𝑤</m:t>
                                            </m:r>
                                          </m:e>
                                        </m:acc>
                                      </m:sub>
                                    </m:sSub>
                                  </m:e>
                                </m:d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)+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(−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x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G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  <m:sup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z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G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  <m:sup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z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G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func>
                                  <m:func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</m:func>
                                <m:func>
                                  <m:func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900" i="1" smtClean="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s-ES" sz="90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es-ES" sz="900" i="1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900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e>
                                      <m:sub>
                                        <m:r>
                                          <a:rPr lang="es-ES" sz="900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sub>
                                    </m:sSub>
                                  </m:sub>
                                </m:sSub>
                              </m:oMath>
                            </m:oMathPara>
                          </a14:m>
                          <a:endParaRPr lang="es-ES" sz="1050" dirty="0">
                            <a:solidFill>
                              <a:srgbClr val="C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</a:tr>
                  <a:tr h="445631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900" i="1" smtClean="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𝑴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050" dirty="0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xx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xz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xz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yy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zz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(−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z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G</m:t>
                                        </m:r>
                                      </m:sub>
                                    </m:s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  <m:func>
                                  <m:func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900" i="1" smtClean="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s-ES" sz="900" i="1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900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es-ES" sz="900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𝑀</m:t>
                                        </m:r>
                                      </m:e>
                                      <m:sub>
                                        <m:r>
                                          <a:rPr lang="es-ES" sz="900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sub>
                                    </m:sSub>
                                  </m:e>
                                  <m:sub>
                                    <m:r>
                                      <a:rPr lang="es-ES" sz="90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050">
                            <a:solidFill>
                              <a:srgbClr val="C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</a:tr>
                  <a:tr h="445631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900" i="1" smtClean="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𝑴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050" dirty="0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I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yy</m:t>
                                        </m:r>
                                      </m:sub>
                                    </m:s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+</m:t>
                                    </m:r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𝑀</m:t>
                                        </m:r>
                                      </m:e>
                                      <m:sub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es-ES" sz="900" i="1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s-ES" sz="9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sub>
                                    </m:sSub>
                                  </m:e>
                                </m:d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+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I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xx</m:t>
                                        </m:r>
                                      </m:sub>
                                    </m:s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I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xz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I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xz</m:t>
                                        </m:r>
                                      </m:sub>
                                    </m:s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I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zz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d>
                                  <m:d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  <m:sub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𝑜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b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𝑜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x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G</m:t>
                                        </m:r>
                                      </m:sub>
                                    </m:s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  <m:sub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𝑜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b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𝑜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z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G</m:t>
                                        </m:r>
                                      </m:sub>
                                    </m:s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𝑜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s-ES" sz="900" i="1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s-ES" sz="9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  <m:sub>
                                            <m:r>
                                              <a:rPr lang="es-ES" sz="9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𝑜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es-ES" sz="900" i="1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s-ES" sz="9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x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s-ES" sz="9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G</m:t>
                                            </m:r>
                                          </m:sub>
                                        </m:sSub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s-ES" sz="900" i="1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s-ES" sz="9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  <m:sub>
                                            <m:r>
                                              <a:rPr lang="es-ES" sz="9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𝑜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es-ES" sz="900" i="1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s-ES" sz="9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z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s-ES" sz="9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G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sub>
                                </m:sSub>
                                <m:func>
                                  <m:func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</m:func>
                                <m:func>
                                  <m:func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sub>
                                </m:sSub>
                                <m:func>
                                  <m:func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900" i="1" smtClean="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s-ES" sz="90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es-ES" sz="900" i="1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900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e>
                                      <m:sub>
                                        <m:r>
                                          <a:rPr lang="es-ES" sz="900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b>
                                    </m:sSub>
                                  </m:sub>
                                </m:sSub>
                              </m:oMath>
                            </m:oMathPara>
                          </a14:m>
                          <a:endParaRPr lang="es-ES" sz="1050" dirty="0">
                            <a:solidFill>
                              <a:srgbClr val="C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</a:tr>
                  <a:tr h="445631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900" i="1" smtClean="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𝑴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050" dirty="0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I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zz</m:t>
                                        </m:r>
                                      </m:sub>
                                    </m:s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e>
                                      <m:sub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es-ES" sz="900" i="1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s-ES" sz="9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</m:acc>
                                      </m:sub>
                                    </m:sSub>
                                  </m:e>
                                </m:d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xz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s-ES" sz="9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9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xx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yy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xz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sub>
                                </m:sSub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s-ES" sz="9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G</m:t>
                                    </m:r>
                                  </m:sub>
                                </m:sSub>
                                <m:func>
                                  <m:func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  <m:func>
                                  <m:funcPr>
                                    <m:ctrlPr>
                                      <a:rPr lang="es-ES" sz="9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s-ES" sz="9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900" i="1" smtClean="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s-ES" sz="900" i="1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900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es-ES" sz="900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𝑀</m:t>
                                        </m:r>
                                      </m:e>
                                      <m:sub>
                                        <m:r>
                                          <a:rPr lang="es-ES" sz="900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sub>
                                    </m:sSub>
                                  </m:e>
                                  <m:sub>
                                    <m:r>
                                      <a:rPr lang="es-ES" sz="90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050" dirty="0">
                            <a:solidFill>
                              <a:srgbClr val="C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</a:tr>
                  <a:tr h="188739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 dirty="0">
                              <a:effectLst/>
                            </a:rPr>
                            <a:t> </a:t>
                          </a:r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>
                              <a:effectLst/>
                            </a:rPr>
                            <a:t> </a:t>
                          </a:r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>
                              <a:effectLst/>
                            </a:rPr>
                            <a:t> </a:t>
                          </a:r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>
                              <a:effectLst/>
                            </a:rPr>
                            <a:t> </a:t>
                          </a:r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>
                              <a:effectLst/>
                            </a:rPr>
                            <a:t> </a:t>
                          </a:r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 dirty="0">
                              <a:effectLst/>
                            </a:rPr>
                            <a:t> </a:t>
                          </a:r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a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16767871"/>
                  </p:ext>
                </p:extLst>
              </p:nvPr>
            </p:nvGraphicFramePr>
            <p:xfrm>
              <a:off x="460374" y="2168610"/>
              <a:ext cx="8223251" cy="3240003"/>
            </p:xfrm>
            <a:graphic>
              <a:graphicData uri="http://schemas.openxmlformats.org/drawingml/2006/table">
                <a:tbl>
                  <a:tblPr>
                    <a:tableStyleId>{2D5ABB26-0587-4C30-8999-92F81FD0307C}</a:tableStyleId>
                  </a:tblPr>
                  <a:tblGrid>
                    <a:gridCol w="250064"/>
                    <a:gridCol w="1856242"/>
                    <a:gridCol w="240446"/>
                    <a:gridCol w="3779810"/>
                    <a:gridCol w="1673504"/>
                    <a:gridCol w="423185"/>
                  </a:tblGrid>
                  <a:tr h="188739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 dirty="0">
                              <a:effectLst/>
                            </a:rPr>
                            <a:t> </a:t>
                          </a:r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3443" r="-329180" b="-16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 dirty="0">
                              <a:effectLst/>
                            </a:rPr>
                            <a:t> </a:t>
                          </a:r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>
                        <a:lnB w="63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>
                        <a:lnR w="762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61997" r="-55395" b="-16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>
                        <a:lnL w="762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365818" r="-25091" b="-16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>
                        <a:lnL w="762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856522" b="-1619355"/>
                          </a:stretch>
                        </a:blipFill>
                      </a:tcPr>
                    </a:tc>
                  </a:tr>
                  <a:tr h="188739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>
                              <a:effectLst/>
                            </a:rPr>
                            <a:t> </a:t>
                          </a:r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 dirty="0">
                              <a:effectLst/>
                            </a:rPr>
                            <a:t> </a:t>
                          </a:r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>
                              <a:effectLst/>
                            </a:rPr>
                            <a:t> </a:t>
                          </a:r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>
                        <a:lnT w="63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 dirty="0">
                              <a:effectLst/>
                            </a:rPr>
                            <a:t> </a:t>
                          </a:r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>
                        <a:lnR w="762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 dirty="0">
                              <a:effectLst/>
                            </a:rPr>
                            <a:t> </a:t>
                          </a:r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>
                        <a:lnL w="762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>
                              <a:effectLst/>
                            </a:rPr>
                            <a:t> </a:t>
                          </a:r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>
                        <a:lnL w="762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  <a:tr h="445631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t="-84932" r="-3192683" b="-5452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l="-13443" t="-84932" r="-329180" b="-5452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l="-887179" t="-84932" r="-2474359" b="-5452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lnR w="63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 rotWithShape="0">
                          <a:blip r:embed="rId3"/>
                          <a:stretch>
                            <a:fillRect l="-61997" t="-84932" r="-55395" b="-5452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lnL w="63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 rotWithShape="0">
                          <a:blip r:embed="rId3"/>
                          <a:stretch>
                            <a:fillRect l="-365818" t="-84932" r="-25091" b="-5452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l="-1856522" t="-84932" b="-545205"/>
                          </a:stretch>
                        </a:blipFill>
                      </a:tcPr>
                    </a:tc>
                  </a:tr>
                  <a:tr h="445631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t="-182432" r="-3192683" b="-4378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l="-13443" t="-182432" r="-329180" b="-4378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l="-887179" t="-182432" r="-2474359" b="-4378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lnR w="63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 rotWithShape="0">
                          <a:blip r:embed="rId3"/>
                          <a:stretch>
                            <a:fillRect l="-61997" t="-182432" r="-55395" b="-4378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lnL w="63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 rotWithShape="0">
                          <a:blip r:embed="rId3"/>
                          <a:stretch>
                            <a:fillRect l="-365818" t="-182432" r="-25091" b="-4378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l="-1856522" t="-182432" b="-437838"/>
                          </a:stretch>
                        </a:blipFill>
                      </a:tcPr>
                    </a:tc>
                  </a:tr>
                  <a:tr h="445631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t="-286301" r="-3192683" b="-343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l="-13443" t="-286301" r="-329180" b="-343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l="-887179" t="-286301" r="-2474359" b="-343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l="-61997" t="-286301" r="-55395" b="-343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l="-365818" t="-286301" r="-25091" b="-343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l="-1856522" t="-286301" b="-343836"/>
                          </a:stretch>
                        </a:blipFill>
                      </a:tcPr>
                    </a:tc>
                  </a:tr>
                  <a:tr h="445631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t="-386301" r="-3192683" b="-243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l="-13443" t="-386301" r="-329180" b="-243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l="-887179" t="-386301" r="-2474359" b="-243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l="-61997" t="-386301" r="-55395" b="-243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l="-365818" t="-386301" r="-25091" b="-243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l="-1856522" t="-386301" b="-243836"/>
                          </a:stretch>
                        </a:blipFill>
                      </a:tcPr>
                    </a:tc>
                  </a:tr>
                  <a:tr h="445631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t="-479730" r="-3192683" b="-1405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l="-13443" t="-479730" r="-329180" b="-1405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l="-887179" t="-479730" r="-2474359" b="-1405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l="-61997" t="-479730" r="-55395" b="-1405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l="-365818" t="-479730" r="-25091" b="-1405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l="-1856522" t="-479730" b="-140541"/>
                          </a:stretch>
                        </a:blipFill>
                      </a:tcPr>
                    </a:tc>
                  </a:tr>
                  <a:tr h="445631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t="-587671" r="-3192683" b="-424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l="-13443" t="-587671" r="-329180" b="-424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l="-887179" t="-587671" r="-2474359" b="-424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l="-61997" t="-587671" r="-55395" b="-424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l="-365818" t="-587671" r="-25091" b="-424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l="-1856522" t="-587671" b="-42466"/>
                          </a:stretch>
                        </a:blipFill>
                      </a:tcPr>
                    </a:tc>
                  </a:tr>
                  <a:tr h="188739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 dirty="0">
                              <a:effectLst/>
                            </a:rPr>
                            <a:t> </a:t>
                          </a:r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>
                              <a:effectLst/>
                            </a:rPr>
                            <a:t> </a:t>
                          </a:r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>
                              <a:effectLst/>
                            </a:rPr>
                            <a:t> </a:t>
                          </a:r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>
                              <a:effectLst/>
                            </a:rPr>
                            <a:t> </a:t>
                          </a:r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>
                              <a:effectLst/>
                            </a:rPr>
                            <a:t> </a:t>
                          </a:r>
                          <a:endParaRPr lang="es-E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900" dirty="0">
                              <a:effectLst/>
                            </a:rPr>
                            <a:t> </a:t>
                          </a:r>
                          <a:endParaRPr lang="es-E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/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pPr/>
              <a:t>6</a:t>
            </a:fld>
            <a:r>
              <a:rPr lang="es-ES" smtClean="0"/>
              <a:t>/24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565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6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Modelo matemático</a:t>
            </a:r>
            <a:endParaRPr lang="es-ES" b="1" dirty="0">
              <a:solidFill>
                <a:schemeClr val="accent6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a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92569019"/>
                  </p:ext>
                </p:extLst>
              </p:nvPr>
            </p:nvGraphicFramePr>
            <p:xfrm>
              <a:off x="537369" y="2090645"/>
              <a:ext cx="8069262" cy="3240001"/>
            </p:xfrm>
            <a:graphic>
              <a:graphicData uri="http://schemas.openxmlformats.org/drawingml/2006/table">
                <a:tbl>
                  <a:tblPr>
                    <a:tableStyleId>{2D5ABB26-0587-4C30-8999-92F81FD0307C}</a:tableStyleId>
                  </a:tblPr>
                  <a:tblGrid>
                    <a:gridCol w="327224"/>
                    <a:gridCol w="1357515"/>
                    <a:gridCol w="3017947"/>
                    <a:gridCol w="3366576"/>
                  </a:tblGrid>
                  <a:tr h="245973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1000" dirty="0">
                              <a:effectLst/>
                            </a:rPr>
                            <a:t> </a:t>
                          </a:r>
                          <a:endParaRPr lang="es-E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𝝉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B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𝝉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B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𝝉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sub>
                                </m:sSub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𝝉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𝐴𝑥𝑖𝑎𝑙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B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162896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1000">
                              <a:effectLst/>
                            </a:rPr>
                            <a:t> </a:t>
                          </a:r>
                          <a:endParaRPr lang="es-ES" sz="12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1000" dirty="0">
                              <a:effectLst/>
                            </a:rPr>
                            <a:t> </a:t>
                          </a:r>
                          <a:endParaRPr lang="es-E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1000" dirty="0">
                              <a:effectLst/>
                            </a:rPr>
                            <a:t> </a:t>
                          </a:r>
                          <a:endParaRPr lang="es-E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1000">
                              <a:effectLst/>
                            </a:rPr>
                            <a:t> </a:t>
                          </a:r>
                          <a:endParaRPr lang="es-ES" sz="12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  <a:tr h="346154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900" i="1" smtClean="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050" dirty="0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𝑉𝑜𝑙</m:t>
                                </m:r>
                                <m:func>
                                  <m:func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s-E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acc>
                                      <m:accPr>
                                        <m:chr m:val="̇"/>
                                        <m:ctrlPr>
                                          <a:rPr lang="es-ES" sz="1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</m:acc>
                                  </m:sub>
                                </m:sSub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acc>
                                      <m:accPr>
                                        <m:chr m:val="̇"/>
                                        <m:ctrlPr>
                                          <a:rPr lang="es-ES" sz="1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</m:acc>
                                  </m:sub>
                                </m:sSub>
                              </m:oMath>
                            </m:oMathPara>
                          </a14:m>
                          <a:endParaRPr lang="es-E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𝑟𝑒𝑓</m:t>
                                    </m:r>
                                  </m:sub>
                                </m:sSub>
                                <m:func>
                                  <m:func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sSup>
                                      <m:sSupPr>
                                        <m:ctrlPr>
                                          <a:rPr lang="es-ES" sz="1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𝑐𝑜𝑠</m:t>
                                        </m:r>
                                      </m:e>
                                      <m:sup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fName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s-E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534706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900" i="1" smtClean="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050" dirty="0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𝑉𝑜𝑙</m:t>
                                </m:r>
                                <m:func>
                                  <m:func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  <m:func>
                                  <m:func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s-E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acc>
                                      <m:accPr>
                                        <m:chr m:val="̇"/>
                                        <m:ctrlPr>
                                          <a:rPr lang="es-ES" sz="1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</m:acc>
                                  </m:sub>
                                </m:sSub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acc>
                                      <m:accPr>
                                        <m:chr m:val="̇"/>
                                        <m:ctrlPr>
                                          <a:rPr lang="es-ES" sz="1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</m:acc>
                                  </m:sub>
                                </m:sSub>
                              </m:oMath>
                            </m:oMathPara>
                          </a14:m>
                          <a:endParaRPr lang="es-E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0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d>
                                  <m:d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s-ES" sz="1000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lang="es-ES" sz="1000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𝐶𝑡</m:t>
                                    </m:r>
                                    <m:sSub>
                                      <m:sSubPr>
                                        <m:ctrlP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sSub>
                                          <m:sSubPr>
                                            <m:ctrlP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𝐹</m:t>
                                            </m:r>
                                          </m:e>
                                          <m:sub>
                                            <m: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𝑣</m:t>
                                            </m:r>
                                          </m:sub>
                                        </m:sSub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𝑞</m:t>
                                    </m:r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func>
                                      <m:funcPr>
                                        <m:ctrlP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s-ES" sz="1000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sin</m:t>
                                        </m:r>
                                      </m:fName>
                                      <m:e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𝛾</m:t>
                                        </m:r>
                                      </m:e>
                                    </m:func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+</m:t>
                                    </m:r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𝐶𝑡</m:t>
                                    </m:r>
                                    <m:sSub>
                                      <m:sSubPr>
                                        <m:ctrlP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sSub>
                                          <m:sSubPr>
                                            <m:ctrlP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𝐹</m:t>
                                            </m:r>
                                          </m:e>
                                          <m:sub>
                                            <m: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𝑣</m:t>
                                            </m:r>
                                          </m:sub>
                                        </m:sSub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𝑞</m:t>
                                    </m:r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func>
                                      <m:funcPr>
                                        <m:ctrlP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uncPr>
                                      <m:fName>
                                        <m:sSup>
                                          <m:sSupPr>
                                            <m:ctrlP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s-ES" sz="1000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sin</m:t>
                                            </m:r>
                                          </m:e>
                                          <m:sup>
                                            <m:r>
                                              <a:rPr lang="es-ES" sz="1000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fName>
                                      <m:e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𝛾</m:t>
                                        </m:r>
                                      </m:e>
                                    </m:func>
                                  </m:e>
                                </m:d>
                                <m:f>
                                  <m:f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s-ES" sz="1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sub>
                                    </m:sSub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s-ES" sz="1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sSubSup>
                                          <m:sSubSupPr>
                                            <m:ctrlPr>
                                              <a:rPr lang="es-ES" sz="1000" i="1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s-ES" sz="10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𝑣</m:t>
                                            </m:r>
                                          </m:e>
                                          <m:sub>
                                            <m:r>
                                              <a:rPr lang="es-ES" sz="10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𝑉</m:t>
                                            </m:r>
                                          </m:sub>
                                          <m:sup>
                                            <m:r>
                                              <a:rPr lang="es-ES" sz="10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bSup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Sup>
                                          <m:sSubSupPr>
                                            <m:ctrlPr>
                                              <a:rPr lang="es-ES" sz="1000" i="1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s-ES" sz="10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𝑤</m:t>
                                            </m:r>
                                          </m:e>
                                          <m:sub>
                                            <m:r>
                                              <a:rPr lang="es-ES" sz="10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𝑉</m:t>
                                            </m:r>
                                          </m:sub>
                                          <m:sup>
                                            <m:r>
                                              <a:rPr lang="es-ES" sz="10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bSup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s-ES" sz="1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534706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900" i="1" smtClean="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𝒁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050" dirty="0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𝑉𝑜𝑙</m:t>
                                </m:r>
                                <m:func>
                                  <m:func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</m:func>
                                <m:func>
                                  <m:func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s-E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acc>
                                      <m:accPr>
                                        <m:chr m:val="̇"/>
                                        <m:ctrlPr>
                                          <a:rPr lang="es-ES" sz="1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</m:acc>
                                  </m:sub>
                                </m:sSub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acc>
                                      <m:accPr>
                                        <m:chr m:val="̇"/>
                                        <m:ctrlPr>
                                          <a:rPr lang="es-ES" sz="1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</m:acc>
                                  </m:sub>
                                </m:sSub>
                              </m:oMath>
                            </m:oMathPara>
                          </a14:m>
                          <a:endParaRPr lang="es-E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0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d>
                                  <m:d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s-ES" sz="1000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lang="es-ES" sz="1000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𝐶𝑡</m:t>
                                    </m:r>
                                    <m:sSub>
                                      <m:sSubPr>
                                        <m:ctrlP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sSub>
                                          <m:sSubPr>
                                            <m:ctrlP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𝐹</m:t>
                                            </m:r>
                                          </m:e>
                                          <m:sub>
                                            <m: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𝑣</m:t>
                                            </m:r>
                                          </m:sub>
                                        </m:sSub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𝑞</m:t>
                                    </m:r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func>
                                      <m:funcPr>
                                        <m:ctrlP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s-ES" sz="1000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sin</m:t>
                                        </m:r>
                                      </m:fName>
                                      <m:e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𝛾</m:t>
                                        </m:r>
                                      </m:e>
                                    </m:func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+</m:t>
                                    </m:r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𝐶𝑡</m:t>
                                    </m:r>
                                    <m:sSub>
                                      <m:sSubPr>
                                        <m:ctrlP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sSub>
                                          <m:sSubPr>
                                            <m:ctrlP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𝐹</m:t>
                                            </m:r>
                                          </m:e>
                                          <m:sub>
                                            <m: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𝑣</m:t>
                                            </m:r>
                                          </m:sub>
                                        </m:sSub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𝑞</m:t>
                                    </m:r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func>
                                      <m:funcPr>
                                        <m:ctrlP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uncPr>
                                      <m:fName>
                                        <m:sSup>
                                          <m:sSupPr>
                                            <m:ctrlP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s-ES" sz="1000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sin</m:t>
                                            </m:r>
                                          </m:e>
                                          <m:sup>
                                            <m:r>
                                              <a:rPr lang="es-ES" sz="1000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fName>
                                      <m:e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𝛾</m:t>
                                        </m:r>
                                      </m:e>
                                    </m:func>
                                  </m:e>
                                </m:d>
                                <m:f>
                                  <m:f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s-ES" sz="1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b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sub>
                                    </m:sSub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s-ES" sz="1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sSubSup>
                                          <m:sSubSupPr>
                                            <m:ctrlPr>
                                              <a:rPr lang="es-ES" sz="1000" i="1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s-ES" sz="10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𝑣</m:t>
                                            </m:r>
                                          </m:e>
                                          <m:sub>
                                            <m:r>
                                              <a:rPr lang="es-ES" sz="10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𝑉</m:t>
                                            </m:r>
                                          </m:sub>
                                          <m:sup>
                                            <m:r>
                                              <a:rPr lang="es-ES" sz="10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bSup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Sup>
                                          <m:sSubSupPr>
                                            <m:ctrlPr>
                                              <a:rPr lang="es-ES" sz="1000" i="1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s-ES" sz="10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𝑤</m:t>
                                            </m:r>
                                          </m:e>
                                          <m:sub>
                                            <m:r>
                                              <a:rPr lang="es-ES" sz="10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𝑉</m:t>
                                            </m:r>
                                          </m:sub>
                                          <m:sup>
                                            <m:r>
                                              <a:rPr lang="es-ES" sz="10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bSup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s-ES" sz="1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46154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900" i="1" smtClean="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𝑴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050" dirty="0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1000">
                              <a:effectLst/>
                            </a:rPr>
                            <a:t>-</a:t>
                          </a:r>
                          <a:endParaRPr lang="es-ES" sz="12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 </m:t>
                                    </m:r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s-ES" sz="1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𝑀</m:t>
                                        </m:r>
                                      </m:e>
                                      <m:sub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es-ES" sz="1000" i="1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s-ES" sz="10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sub>
                                    </m:sSub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s-ES" sz="1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e>
                                      <m:sub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es-ES" sz="1000" i="1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s-ES" sz="10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</m:acc>
                                      </m:sub>
                                    </m:sSub>
                                  </m:e>
                                </m:d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s-ES" sz="1000" i="1" smtClean="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1000" i="1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100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s-ES" sz="1000" i="1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acc>
                                      <m:accPr>
                                        <m:chr m:val="̇"/>
                                        <m:ctrlPr>
                                          <a:rPr lang="es-ES" sz="1000" i="1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1000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</m:acc>
                                  </m:sub>
                                </m:sSub>
                                <m:r>
                                  <a:rPr lang="es-ES" sz="100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s-ES" sz="1000" i="1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acc>
                                      <m:accPr>
                                        <m:chr m:val="̇"/>
                                        <m:ctrlPr>
                                          <a:rPr lang="es-ES" sz="1000" i="1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1000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</m:acc>
                                  </m:sub>
                                </m:sSub>
                                <m:r>
                                  <a:rPr lang="es-ES" sz="100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s-ES" sz="1200" dirty="0">
                            <a:solidFill>
                              <a:srgbClr val="C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1000" dirty="0">
                              <a:effectLst/>
                            </a:rPr>
                            <a:t>-</a:t>
                          </a:r>
                          <a:endParaRPr lang="es-E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534706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900" i="1" smtClean="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𝑴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050" dirty="0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1000">
                              <a:effectLst/>
                            </a:rPr>
                            <a:t>-</a:t>
                          </a:r>
                          <a:endParaRPr lang="es-ES" sz="12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s-ES" sz="1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+ </m:t>
                                        </m:r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𝑜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s-ES" sz="1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𝑜</m:t>
                                        </m:r>
                                      </m:sub>
                                    </m:sSub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acc>
                                      <m:accPr>
                                        <m:chr m:val="̇"/>
                                        <m:ctrlPr>
                                          <a:rPr lang="es-ES" sz="1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sub>
                                </m:sSub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s-ES" sz="1000" i="1" smtClean="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1000" i="1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100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s-ES" sz="1000" i="1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acc>
                                      <m:accPr>
                                        <m:chr m:val="̇"/>
                                        <m:ctrlPr>
                                          <a:rPr lang="es-ES" sz="1000" i="1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1000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</m:acc>
                                  </m:sub>
                                </m:sSub>
                                <m:r>
                                  <a:rPr lang="es-ES" sz="1000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s-ES" sz="1000" i="1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acc>
                                      <m:accPr>
                                        <m:chr m:val="̇"/>
                                        <m:ctrlPr>
                                          <a:rPr lang="es-ES" sz="1000" i="1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1000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</m:acc>
                                  </m:sub>
                                </m:sSub>
                                <m:r>
                                  <a:rPr lang="es-ES" sz="100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s-ES" sz="1200" dirty="0">
                            <a:solidFill>
                              <a:srgbClr val="C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d>
                                  <m:d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s-ES" sz="1000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lang="es-ES" sz="1000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𝐶𝑡</m:t>
                                    </m:r>
                                    <m:sSub>
                                      <m:sSubPr>
                                        <m:ctrlP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sSub>
                                          <m:sSubPr>
                                            <m:ctrlP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𝑀</m:t>
                                            </m:r>
                                          </m:e>
                                          <m:sub>
                                            <m: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𝑣</m:t>
                                            </m:r>
                                          </m:sub>
                                        </m:sSub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𝑞</m:t>
                                    </m:r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func>
                                      <m:funcPr>
                                        <m:ctrlP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s-ES" sz="1000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sin</m:t>
                                        </m:r>
                                      </m:fName>
                                      <m:e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𝛾</m:t>
                                        </m:r>
                                      </m:e>
                                    </m:func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+</m:t>
                                    </m:r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𝐶𝑡</m:t>
                                    </m:r>
                                    <m:sSub>
                                      <m:sSubPr>
                                        <m:ctrlP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sSub>
                                          <m:sSubPr>
                                            <m:ctrlP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𝑀</m:t>
                                            </m:r>
                                          </m:e>
                                          <m:sub>
                                            <m: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𝑣</m:t>
                                            </m:r>
                                          </m:sub>
                                        </m:sSub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𝑞</m:t>
                                    </m:r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func>
                                      <m:funcPr>
                                        <m:ctrlP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uncPr>
                                      <m:fName>
                                        <m:sSup>
                                          <m:sSupPr>
                                            <m:ctrlP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s-ES" sz="1000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sin</m:t>
                                            </m:r>
                                          </m:e>
                                          <m:sup>
                                            <m:r>
                                              <a:rPr lang="es-ES" sz="1000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fName>
                                      <m:e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𝛾</m:t>
                                        </m:r>
                                      </m:e>
                                    </m:func>
                                  </m:e>
                                </m:d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f>
                                  <m:f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s-ES" sz="1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b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sub>
                                    </m:sSub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s-ES" sz="1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sSubSup>
                                          <m:sSubSupPr>
                                            <m:ctrlPr>
                                              <a:rPr lang="es-ES" sz="1000" i="1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s-ES" sz="10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𝑣</m:t>
                                            </m:r>
                                          </m:e>
                                          <m:sub>
                                            <m:r>
                                              <a:rPr lang="es-ES" sz="10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𝑉</m:t>
                                            </m:r>
                                          </m:sub>
                                          <m:sup>
                                            <m:r>
                                              <a:rPr lang="es-ES" sz="10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bSup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Sup>
                                          <m:sSubSupPr>
                                            <m:ctrlPr>
                                              <a:rPr lang="es-ES" sz="1000" i="1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s-ES" sz="10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𝑤</m:t>
                                            </m:r>
                                          </m:e>
                                          <m:sub>
                                            <m:r>
                                              <a:rPr lang="es-ES" sz="10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𝑉</m:t>
                                            </m:r>
                                          </m:sub>
                                          <m:sup>
                                            <m:r>
                                              <a:rPr lang="es-ES" sz="10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bSup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s-E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534706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900" i="1" smtClean="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90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𝑴</m:t>
                                    </m:r>
                                  </m:e>
                                  <m:sub>
                                    <m:r>
                                      <a:rPr lang="es-ES" sz="900">
                                        <a:solidFill>
                                          <a:schemeClr val="bg2">
                                            <a:lumMod val="50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050" dirty="0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635" marR="64635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1000" dirty="0">
                              <a:effectLst/>
                            </a:rPr>
                            <a:t>-</a:t>
                          </a:r>
                          <a:endParaRPr lang="es-E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− </m:t>
                                </m:r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b>
                                    <m:acc>
                                      <m:accPr>
                                        <m:chr m:val="̇"/>
                                        <m:ctrlPr>
                                          <a:rPr lang="es-ES" sz="1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sub>
                                </m:sSub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s-ES" sz="1000" i="1" smtClean="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1000" i="1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s-ES" sz="100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s-ES" sz="100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s-ES" sz="1000" i="1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acc>
                                      <m:accPr>
                                        <m:chr m:val="̇"/>
                                        <m:ctrlPr>
                                          <a:rPr lang="es-ES" sz="1000" i="1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1000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</m:acc>
                                  </m:sub>
                                </m:sSub>
                                <m:r>
                                  <a:rPr lang="es-ES" sz="100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s-ES" sz="1000" i="1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00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acc>
                                      <m:accPr>
                                        <m:chr m:val="̇"/>
                                        <m:ctrlPr>
                                          <a:rPr lang="es-ES" sz="1000" i="1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sz="1000">
                                            <a:solidFill>
                                              <a:srgbClr val="C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</m:acc>
                                  </m:sub>
                                </m:sSub>
                                <m:r>
                                  <a:rPr lang="es-ES" sz="100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s-ES" sz="1200" dirty="0">
                            <a:solidFill>
                              <a:srgbClr val="C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0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d>
                                  <m:d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s-ES" sz="1000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lang="es-ES" sz="1000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𝐶𝑡</m:t>
                                    </m:r>
                                    <m:sSub>
                                      <m:sSubPr>
                                        <m:ctrlP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sSub>
                                          <m:sSubPr>
                                            <m:ctrlP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𝑀</m:t>
                                            </m:r>
                                          </m:e>
                                          <m:sub>
                                            <m: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𝑣</m:t>
                                            </m:r>
                                          </m:sub>
                                        </m:sSub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𝑞</m:t>
                                    </m:r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func>
                                      <m:funcPr>
                                        <m:ctrlP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s-ES" sz="1000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sin</m:t>
                                        </m:r>
                                      </m:fName>
                                      <m:e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𝛾</m:t>
                                        </m:r>
                                      </m:e>
                                    </m:func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+</m:t>
                                    </m:r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𝐶𝑡</m:t>
                                    </m:r>
                                    <m:sSub>
                                      <m:sSubPr>
                                        <m:ctrlP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sSub>
                                          <m:sSubPr>
                                            <m:ctrlP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𝑀</m:t>
                                            </m:r>
                                          </m:e>
                                          <m:sub>
                                            <m: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𝑣</m:t>
                                            </m:r>
                                          </m:sub>
                                        </m:sSub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𝑞</m:t>
                                    </m:r>
                                    <m:r>
                                      <a:rPr lang="es-ES" sz="10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func>
                                      <m:funcPr>
                                        <m:ctrlP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uncPr>
                                      <m:fName>
                                        <m:sSup>
                                          <m:sSupPr>
                                            <m:ctrlPr>
                                              <a:rPr lang="es-ES" sz="10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s-ES" sz="1000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sin</m:t>
                                            </m:r>
                                          </m:e>
                                          <m:sup>
                                            <m:r>
                                              <a:rPr lang="es-ES" sz="1000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fName>
                                      <m:e>
                                        <m:r>
                                          <a:rPr lang="es-ES" sz="10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𝛾</m:t>
                                        </m:r>
                                      </m:e>
                                    </m:func>
                                  </m:e>
                                </m:d>
                                <m:r>
                                  <a:rPr lang="es-ES" sz="10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f>
                                  <m:fPr>
                                    <m:ctrlPr>
                                      <a:rPr lang="es-ES" sz="1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s-ES" sz="1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sub>
                                    </m:sSub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s-ES" sz="1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sSubSup>
                                          <m:sSubSupPr>
                                            <m:ctrlPr>
                                              <a:rPr lang="es-ES" sz="1000" i="1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s-ES" sz="10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𝑣</m:t>
                                            </m:r>
                                          </m:e>
                                          <m:sub>
                                            <m:r>
                                              <a:rPr lang="es-ES" sz="10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𝑉</m:t>
                                            </m:r>
                                          </m:sub>
                                          <m:sup>
                                            <m:r>
                                              <a:rPr lang="es-ES" sz="10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bSup>
                                        <m:r>
                                          <a:rPr lang="es-ES" sz="1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Sup>
                                          <m:sSubSupPr>
                                            <m:ctrlPr>
                                              <a:rPr lang="es-ES" sz="1000" i="1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s-ES" sz="10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𝑤</m:t>
                                            </m:r>
                                          </m:e>
                                          <m:sub>
                                            <m:r>
                                              <a:rPr lang="es-ES" sz="10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𝑉</m:t>
                                            </m:r>
                                          </m:sub>
                                          <m:sup>
                                            <m:r>
                                              <a:rPr lang="es-ES" sz="10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bSup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s-E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a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92569019"/>
                  </p:ext>
                </p:extLst>
              </p:nvPr>
            </p:nvGraphicFramePr>
            <p:xfrm>
              <a:off x="537369" y="2090645"/>
              <a:ext cx="8069262" cy="3240001"/>
            </p:xfrm>
            <a:graphic>
              <a:graphicData uri="http://schemas.openxmlformats.org/drawingml/2006/table">
                <a:tbl>
                  <a:tblPr>
                    <a:tableStyleId>{2D5ABB26-0587-4C30-8999-92F81FD0307C}</a:tableStyleId>
                  </a:tblPr>
                  <a:tblGrid>
                    <a:gridCol w="327224"/>
                    <a:gridCol w="1357515"/>
                    <a:gridCol w="3017947"/>
                    <a:gridCol w="3366576"/>
                  </a:tblGrid>
                  <a:tr h="245973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1000" dirty="0">
                              <a:effectLst/>
                            </a:rPr>
                            <a:t> </a:t>
                          </a:r>
                          <a:endParaRPr lang="es-E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>
                        <a:lnB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4324" r="-472523" b="-123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>
                        <a:lnB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55645" r="-111492" b="-123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>
                        <a:lnB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39855" r="-181" b="-1232500"/>
                          </a:stretch>
                        </a:blipFill>
                      </a:tcPr>
                    </a:tc>
                  </a:tr>
                  <a:tr h="162896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1000">
                              <a:effectLst/>
                            </a:rPr>
                            <a:t> </a:t>
                          </a:r>
                          <a:endParaRPr lang="es-ES" sz="12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1000" dirty="0">
                              <a:effectLst/>
                            </a:rPr>
                            <a:t> </a:t>
                          </a:r>
                          <a:endParaRPr lang="es-E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1000" dirty="0">
                              <a:effectLst/>
                            </a:rPr>
                            <a:t> </a:t>
                          </a:r>
                          <a:endParaRPr lang="es-E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1000">
                              <a:effectLst/>
                            </a:rPr>
                            <a:t> </a:t>
                          </a:r>
                          <a:endParaRPr lang="es-ES" sz="12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  <a:tr h="346154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t="-117544" r="-2353704" b="-7175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0">
                          <a:blip r:embed="rId3"/>
                          <a:stretch>
                            <a:fillRect l="-24324" t="-117544" r="-472523" b="-7175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0">
                          <a:blip r:embed="rId3"/>
                          <a:stretch>
                            <a:fillRect l="-55645" t="-117544" r="-111492" b="-7175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0">
                          <a:blip r:embed="rId3"/>
                          <a:stretch>
                            <a:fillRect l="-139855" t="-117544" r="-181" b="-717544"/>
                          </a:stretch>
                        </a:blipFill>
                      </a:tcPr>
                    </a:tc>
                  </a:tr>
                  <a:tr h="534706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t="-140909" r="-2353704" b="-3647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0">
                          <a:blip r:embed="rId3"/>
                          <a:stretch>
                            <a:fillRect l="-24324" t="-140909" r="-472523" b="-3647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0">
                          <a:blip r:embed="rId3"/>
                          <a:stretch>
                            <a:fillRect l="-55645" t="-140909" r="-111492" b="-3647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0">
                          <a:blip r:embed="rId3"/>
                          <a:stretch>
                            <a:fillRect l="-139855" t="-140909" r="-181" b="-364773"/>
                          </a:stretch>
                        </a:blipFill>
                      </a:tcPr>
                    </a:tc>
                  </a:tr>
                  <a:tr h="534706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t="-240909" r="-2353704" b="-2647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0">
                          <a:blip r:embed="rId3"/>
                          <a:stretch>
                            <a:fillRect l="-24324" t="-240909" r="-472523" b="-2647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0">
                          <a:blip r:embed="rId3"/>
                          <a:stretch>
                            <a:fillRect l="-55645" t="-240909" r="-111492" b="-2647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0">
                          <a:blip r:embed="rId3"/>
                          <a:stretch>
                            <a:fillRect l="-139855" t="-240909" r="-181" b="-264773"/>
                          </a:stretch>
                        </a:blipFill>
                      </a:tcPr>
                    </a:tc>
                  </a:tr>
                  <a:tr h="346154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t="-526316" r="-2353704" b="-3087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1000">
                              <a:effectLst/>
                            </a:rPr>
                            <a:t>-</a:t>
                          </a:r>
                          <a:endParaRPr lang="es-ES" sz="12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0">
                          <a:blip r:embed="rId3"/>
                          <a:stretch>
                            <a:fillRect l="-55645" t="-526316" r="-111492" b="-3087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1000" dirty="0">
                              <a:effectLst/>
                            </a:rPr>
                            <a:t>-</a:t>
                          </a:r>
                          <a:endParaRPr lang="es-E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534706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t="-405682" r="-2353704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1000">
                              <a:effectLst/>
                            </a:rPr>
                            <a:t>-</a:t>
                          </a:r>
                          <a:endParaRPr lang="es-ES" sz="12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0">
                          <a:blip r:embed="rId3"/>
                          <a:stretch>
                            <a:fillRect l="-55645" t="-405682" r="-111492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0">
                          <a:blip r:embed="rId3"/>
                          <a:stretch>
                            <a:fillRect l="-139855" t="-405682" r="-181" b="-100000"/>
                          </a:stretch>
                        </a:blipFill>
                      </a:tcPr>
                    </a:tc>
                  </a:tr>
                  <a:tr h="534706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4635" marR="64635" marT="0" marB="0" anchor="ctr">
                        <a:blipFill rotWithShape="0">
                          <a:blip r:embed="rId3"/>
                          <a:stretch>
                            <a:fillRect t="-505682" r="-235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s-ES" sz="1000" dirty="0">
                              <a:effectLst/>
                            </a:rPr>
                            <a:t>-</a:t>
                          </a:r>
                          <a:endParaRPr lang="es-E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0">
                          <a:blip r:embed="rId3"/>
                          <a:stretch>
                            <a:fillRect l="-55645" t="-505682" r="-1114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0">
                          <a:blip r:embed="rId3"/>
                          <a:stretch>
                            <a:fillRect l="-139855" t="-505682" r="-181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pPr/>
              <a:t>7</a:t>
            </a:fld>
            <a:r>
              <a:rPr lang="es-ES" smtClean="0"/>
              <a:t>/24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436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Modelo matemático</a:t>
            </a:r>
            <a:endParaRPr lang="es-E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es-ES" sz="1200" i="1" dirty="0" smtClean="0"/>
              </a:p>
              <a:p>
                <a:r>
                  <a:rPr lang="es-ES" sz="1800" dirty="0" smtClean="0"/>
                  <a:t>Derivadas </a:t>
                </a:r>
                <a:r>
                  <a:rPr lang="es-ES" sz="1800" dirty="0"/>
                  <a:t>de los ángulos de Euler en función de las velocidades </a:t>
                </a:r>
                <a:r>
                  <a:rPr lang="es-ES" sz="1800" dirty="0" smtClean="0"/>
                  <a:t>angulares</a:t>
                </a:r>
              </a:p>
              <a:p>
                <a:endParaRPr lang="es-ES" sz="12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s-ES" sz="1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s-ES" sz="1600">
                              <a:latin typeface="Cambria Math" panose="02040503050406030204" pitchFamily="18" charset="0"/>
                            </a:rPr>
                            <m:t>θ</m:t>
                          </m:r>
                        </m:e>
                      </m:acc>
                      <m:r>
                        <a:rPr lang="es-ES" sz="1600" i="1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s-E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s-ES" sz="1600" i="1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s-ES" sz="1600" i="1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es-ES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s-ES" sz="16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m:rPr>
                              <m:sty m:val="p"/>
                            </m:rPr>
                            <a:rPr lang="es-ES" sz="1600">
                              <a:latin typeface="Cambria Math" panose="02040503050406030204" pitchFamily="18" charset="0"/>
                            </a:rPr>
                            <m:t>ϕ</m:t>
                          </m:r>
                        </m:e>
                      </m:func>
                      <m:r>
                        <a:rPr lang="es-ES" sz="16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s-E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s-ES" sz="1600" i="1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s-ES" sz="1600" i="1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es-ES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s-ES" sz="16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m:rPr>
                              <m:sty m:val="p"/>
                            </m:rPr>
                            <a:rPr lang="es-ES" sz="1600">
                              <a:latin typeface="Cambria Math" panose="02040503050406030204" pitchFamily="18" charset="0"/>
                            </a:rPr>
                            <m:t>ϕ</m:t>
                          </m:r>
                        </m:e>
                      </m:func>
                    </m:oMath>
                  </m:oMathPara>
                </a14:m>
                <a:endParaRPr lang="es-ES" sz="1600" dirty="0" smtClean="0"/>
              </a:p>
              <a:p>
                <a:pPr marL="0" indent="0">
                  <a:buNone/>
                </a:pPr>
                <a:endParaRPr lang="es-ES" sz="1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s-ES" sz="1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s-ES" sz="1600">
                              <a:latin typeface="Cambria Math" panose="02040503050406030204" pitchFamily="18" charset="0"/>
                            </a:rPr>
                            <m:t>ϕ</m:t>
                          </m:r>
                        </m:e>
                      </m:acc>
                      <m:r>
                        <a:rPr lang="es-ES" sz="16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s-ES" sz="1600" i="1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s-ES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s-ES" sz="16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s-ES" sz="1600" i="1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func>
                        <m:funcPr>
                          <m:ctrlPr>
                            <a:rPr lang="es-ES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s-ES" sz="16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m:rPr>
                              <m:sty m:val="p"/>
                            </m:rPr>
                            <a:rPr lang="es-ES" sz="1600">
                              <a:latin typeface="Cambria Math" panose="02040503050406030204" pitchFamily="18" charset="0"/>
                            </a:rPr>
                            <m:t>ϕ</m:t>
                          </m:r>
                        </m:e>
                      </m:func>
                      <m:func>
                        <m:funcPr>
                          <m:ctrlPr>
                            <a:rPr lang="es-ES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s-ES" sz="160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m:rPr>
                              <m:sty m:val="p"/>
                            </m:rPr>
                            <a:rPr lang="es-ES" sz="1600">
                              <a:latin typeface="Cambria Math" panose="02040503050406030204" pitchFamily="18" charset="0"/>
                            </a:rPr>
                            <m:t>θ</m:t>
                          </m:r>
                        </m:e>
                      </m:func>
                      <m:r>
                        <a:rPr lang="es-ES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s-ES" sz="1600" i="1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func>
                        <m:funcPr>
                          <m:ctrlPr>
                            <a:rPr lang="es-ES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s-ES" sz="16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m:rPr>
                              <m:sty m:val="p"/>
                            </m:rPr>
                            <a:rPr lang="es-ES" sz="1600">
                              <a:latin typeface="Cambria Math" panose="02040503050406030204" pitchFamily="18" charset="0"/>
                            </a:rPr>
                            <m:t>ϕ</m:t>
                          </m:r>
                          <m:r>
                            <a:rPr lang="es-ES" sz="160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func>
                        <m:funcPr>
                          <m:ctrlPr>
                            <a:rPr lang="es-ES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s-ES" sz="160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m:rPr>
                              <m:sty m:val="p"/>
                            </m:rPr>
                            <a:rPr lang="es-ES" sz="1600">
                              <a:latin typeface="Cambria Math" panose="02040503050406030204" pitchFamily="18" charset="0"/>
                            </a:rPr>
                            <m:t>θ</m:t>
                          </m:r>
                        </m:e>
                      </m:func>
                    </m:oMath>
                  </m:oMathPara>
                </a14:m>
                <a:endParaRPr lang="es-ES" sz="1600" dirty="0" smtClean="0"/>
              </a:p>
              <a:p>
                <a:pPr marL="0" indent="0">
                  <a:buNone/>
                </a:pPr>
                <a:endParaRPr lang="es-ES" sz="1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s-ES" sz="1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s-ES" sz="1600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</m:acc>
                      <m:r>
                        <a:rPr lang="es-ES" sz="16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s-ES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s-ES" sz="1600">
                              <a:latin typeface="Cambria Math" panose="02040503050406030204" pitchFamily="18" charset="0"/>
                            </a:rPr>
                            <m:t>sec</m:t>
                          </m:r>
                        </m:fName>
                        <m:e>
                          <m:r>
                            <a:rPr lang="es-ES" sz="16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d>
                        <m:dPr>
                          <m:ctrlPr>
                            <a:rPr lang="es-E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16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s-ES" sz="16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func>
                            <m:funcPr>
                              <m:ctrlPr>
                                <a:rPr lang="es-ES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s-ES" sz="16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es-ES" sz="1600">
                                  <a:latin typeface="Cambria Math" panose="02040503050406030204" pitchFamily="18" charset="0"/>
                                </a:rPr>
                                <m:t>ϕ</m:t>
                              </m:r>
                            </m:e>
                          </m:func>
                          <m:r>
                            <a:rPr lang="es-E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s-E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s-ES" sz="16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func>
                            <m:funcPr>
                              <m:ctrlPr>
                                <a:rPr lang="es-ES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s-ES" sz="16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es-ES" sz="1600">
                                  <a:latin typeface="Cambria Math" panose="02040503050406030204" pitchFamily="18" charset="0"/>
                                </a:rPr>
                                <m:t>ϕ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s-ES" sz="1600" dirty="0" smtClean="0"/>
              </a:p>
              <a:p>
                <a:pPr marL="0" indent="0">
                  <a:buNone/>
                </a:pPr>
                <a:endParaRPr lang="es-ES" sz="1200" dirty="0" smtClean="0"/>
              </a:p>
              <a:p>
                <a:r>
                  <a:rPr lang="es-ES" sz="1800" dirty="0" smtClean="0"/>
                  <a:t>Ecuaciones cinemáticas</a:t>
                </a:r>
              </a:p>
              <a:p>
                <a:endParaRPr lang="es-ES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ES" sz="1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s-ES" sz="16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3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s-ES" sz="1600" b="1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s-ES" sz="1600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sSup>
                                          <m:sSupPr>
                                            <m:ctrlPr>
                                              <a:rPr lang="es-ES" sz="1600" b="1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s-ES" sz="1600" b="1" i="1">
                                                <a:latin typeface="Cambria Math" panose="02040503050406030204" pitchFamily="18" charset="0"/>
                                              </a:rPr>
                                              <m:t>𝒙</m:t>
                                            </m:r>
                                          </m:e>
                                          <m:sup>
                                            <m:r>
                                              <a:rPr lang="es-ES" sz="1600" b="1" i="1"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p>
                                      </m:e>
                                    </m:acc>
                                  </m:e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s-ES" sz="1600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sSup>
                                          <m:sSupPr>
                                            <m:ctrlPr>
                                              <a:rPr lang="es-ES" sz="1600" b="1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s-ES" sz="1600" b="1" i="1">
                                                <a:latin typeface="Cambria Math" panose="02040503050406030204" pitchFamily="18" charset="0"/>
                                              </a:rPr>
                                              <m:t>𝒚</m:t>
                                            </m:r>
                                          </m:e>
                                          <m:sup>
                                            <m:r>
                                              <a:rPr lang="es-ES" sz="1600" b="1" i="1"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p>
                                      </m:e>
                                    </m:acc>
                                  </m:e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s-ES" sz="1600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sSup>
                                          <m:sSupPr>
                                            <m:ctrlPr>
                                              <a:rPr lang="es-ES" sz="1600" b="1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s-ES" sz="1600" b="1" i="1">
                                                <a:latin typeface="Cambria Math" panose="02040503050406030204" pitchFamily="18" charset="0"/>
                                              </a:rPr>
                                              <m:t>𝒛</m:t>
                                            </m:r>
                                          </m:e>
                                          <m:sup>
                                            <m:r>
                                              <a:rPr lang="es-ES" sz="1600" b="1" i="1"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p>
                                      </m:e>
                                    </m:acc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m:rPr>
                              <m:sty m:val="p"/>
                            </m:rPr>
                            <a:rPr lang="es-ES" sz="1600">
                              <a:latin typeface="Cambria Math" panose="02040503050406030204" pitchFamily="18" charset="0"/>
                            </a:rPr>
                            <m:t>T</m:t>
                          </m:r>
                        </m:sup>
                      </m:sSup>
                      <m:r>
                        <a:rPr lang="es-ES" sz="1600" b="1" i="1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s-ES" sz="1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ES" sz="16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s-E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sz="1600" b="1" i="1">
                                      <a:latin typeface="Cambria Math" panose="02040503050406030204" pitchFamily="18" charset="0"/>
                                    </a:rPr>
                                    <m:t>𝑴</m:t>
                                  </m:r>
                                </m:e>
                                <m:sub>
                                  <m:r>
                                    <a:rPr lang="es-ES" sz="1600" i="1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  <m:r>
                                    <a:rPr lang="es-ES" sz="1600" i="1">
                                      <a:latin typeface="Cambria Math" panose="02040503050406030204" pitchFamily="18" charset="0"/>
                                    </a:rPr>
                                    <m:t>←</m:t>
                                  </m:r>
                                  <m:r>
                                    <a:rPr lang="es-ES" sz="1600" i="1">
                                      <a:latin typeface="Cambria Math" panose="02040503050406030204" pitchFamily="18" charset="0"/>
                                    </a:rPr>
                                    <m:t>𝐻𝐿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s-ES" sz="16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s-E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s-E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3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s-ES" sz="16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s-E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600" i="1"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b>
                                        <m:r>
                                          <a:rPr lang="es-ES" sz="1600" i="1">
                                            <a:latin typeface="Cambria Math" panose="02040503050406030204" pitchFamily="18" charset="0"/>
                                          </a:rPr>
                                          <m:t>𝑜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s-E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600" i="1"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es-ES" sz="1600" i="1">
                                            <a:latin typeface="Cambria Math" panose="02040503050406030204" pitchFamily="18" charset="0"/>
                                          </a:rPr>
                                          <m:t>𝑜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s-E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600" i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b>
                                        <m:r>
                                          <a:rPr lang="es-ES" sz="1600" i="1">
                                            <a:latin typeface="Cambria Math" panose="02040503050406030204" pitchFamily="18" charset="0"/>
                                          </a:rPr>
                                          <m:t>𝑜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m:rPr>
                              <m:sty m:val="p"/>
                            </m:rPr>
                            <a:rPr lang="es-ES" sz="1600">
                              <a:latin typeface="Cambria Math" panose="02040503050406030204" pitchFamily="18" charset="0"/>
                            </a:rPr>
                            <m:t>T</m:t>
                          </m:r>
                        </m:sup>
                      </m:sSup>
                    </m:oMath>
                  </m:oMathPara>
                </a14:m>
                <a:endParaRPr lang="es-ES" sz="1600" dirty="0" smtClean="0"/>
              </a:p>
              <a:p>
                <a:endParaRPr lang="es-ES" dirty="0"/>
              </a:p>
              <a:p>
                <a:pPr marL="0" indent="0">
                  <a:buNone/>
                </a:pPr>
                <a:endParaRPr lang="es-ES" dirty="0"/>
              </a:p>
            </p:txBody>
          </p:sp>
        </mc:Choice>
        <mc:Fallback xmlns="">
          <p:sp>
            <p:nvSpPr>
              <p:cNvPr id="3" name="Marcador de conteni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64" r="-7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pPr/>
              <a:t>8</a:t>
            </a:fld>
            <a:r>
              <a:rPr lang="es-ES" smtClean="0"/>
              <a:t>/24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045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Diseño Mecánico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s-ES" dirty="0"/>
              <a:t>Limitaciones del diseño</a:t>
            </a:r>
          </a:p>
          <a:p>
            <a:pPr>
              <a:lnSpc>
                <a:spcPct val="150000"/>
              </a:lnSpc>
            </a:pPr>
            <a:r>
              <a:rPr lang="es-ES" dirty="0"/>
              <a:t>Soluciones alternativas</a:t>
            </a:r>
          </a:p>
          <a:p>
            <a:pPr>
              <a:lnSpc>
                <a:spcPct val="150000"/>
              </a:lnSpc>
            </a:pPr>
            <a:r>
              <a:rPr lang="es-ES" dirty="0"/>
              <a:t>Solución adoptada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pPr/>
              <a:t>9</a:t>
            </a:fld>
            <a:r>
              <a:rPr lang="es-ES" smtClean="0"/>
              <a:t>/24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320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Limitaciones del diseño</a:t>
            </a:r>
            <a:endParaRPr lang="es-ES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180522"/>
              </p:ext>
            </p:extLst>
          </p:nvPr>
        </p:nvGraphicFramePr>
        <p:xfrm>
          <a:off x="1670505" y="2267784"/>
          <a:ext cx="5802990" cy="1620000"/>
        </p:xfrm>
        <a:graphic>
          <a:graphicData uri="http://schemas.openxmlformats.org/drawingml/2006/table">
            <a:tbl>
              <a:tblPr firstCol="1">
                <a:tableStyleId>{93296810-A885-4BE3-A3E7-6D5BEEA58F35}</a:tableStyleId>
              </a:tblPr>
              <a:tblGrid>
                <a:gridCol w="1978762"/>
                <a:gridCol w="1620516"/>
                <a:gridCol w="1038446"/>
                <a:gridCol w="1165266"/>
              </a:tblGrid>
              <a:tr h="3240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Sustentación, </a:t>
                      </a:r>
                      <a:r>
                        <a:rPr lang="es-ES" sz="140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L</a:t>
                      </a:r>
                      <a:r>
                        <a:rPr lang="es-ES" sz="1400" baseline="-2500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B </a:t>
                      </a:r>
                      <a:r>
                        <a:rPr lang="es-ES" sz="140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(g)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L</a:t>
                      </a:r>
                      <a:r>
                        <a:rPr lang="es-ES" sz="1400" baseline="-250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B</a:t>
                      </a: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= ρ g </a:t>
                      </a:r>
                      <a:r>
                        <a:rPr lang="es-ES" sz="1400" dirty="0" err="1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Vol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611,50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He</a:t>
                      </a:r>
                      <a:r>
                        <a:rPr lang="es-ES" sz="1400" baseline="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es-ES" sz="140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90</a:t>
                      </a: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%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He </a:t>
                      </a: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100%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Masa </a:t>
                      </a:r>
                      <a:r>
                        <a:rPr lang="es-ES" sz="140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Helio (g)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err="1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mHe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141,42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89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3240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Masa </a:t>
                      </a:r>
                      <a:r>
                        <a:rPr lang="es-ES" sz="140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Globo (g)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 </a:t>
                      </a:r>
                      <a:r>
                        <a:rPr lang="es-ES" sz="1400" dirty="0" err="1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mGl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291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Carga </a:t>
                      </a:r>
                      <a:r>
                        <a:rPr lang="es-ES" sz="140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disponible (g)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L</a:t>
                      </a:r>
                      <a:r>
                        <a:rPr lang="es-ES" sz="1400" baseline="-250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B</a:t>
                      </a: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- (</a:t>
                      </a:r>
                      <a:r>
                        <a:rPr lang="es-ES" sz="1400" dirty="0" err="1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mHe+mGl</a:t>
                      </a: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)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179,08</a:t>
                      </a:r>
                      <a:endParaRPr lang="es-ES" sz="1400" b="1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231,50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628650" y="1607096"/>
            <a:ext cx="3507921" cy="6528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ES" sz="2400" dirty="0" smtClean="0"/>
              <a:t>Carga</a:t>
            </a:r>
            <a:endParaRPr lang="es-ES" sz="2400" dirty="0"/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28649" y="4173254"/>
            <a:ext cx="3783694" cy="652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ES" sz="2400" dirty="0" smtClean="0"/>
              <a:t>Resistencia aerodinámica</a:t>
            </a:r>
            <a:endParaRPr lang="es-ES" sz="2400" dirty="0"/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9871107"/>
              </p:ext>
            </p:extLst>
          </p:nvPr>
        </p:nvGraphicFramePr>
        <p:xfrm>
          <a:off x="1670505" y="4813410"/>
          <a:ext cx="5802990" cy="972000"/>
        </p:xfrm>
        <a:graphic>
          <a:graphicData uri="http://schemas.openxmlformats.org/drawingml/2006/table">
            <a:tbl>
              <a:tblPr firstRow="1" firstCol="1">
                <a:tableStyleId>{93296810-A885-4BE3-A3E7-6D5BEEA58F35}</a:tableStyleId>
              </a:tblPr>
              <a:tblGrid>
                <a:gridCol w="1656000"/>
                <a:gridCol w="691165"/>
                <a:gridCol w="691165"/>
                <a:gridCol w="691165"/>
                <a:gridCol w="691165"/>
                <a:gridCol w="691165"/>
                <a:gridCol w="691165"/>
              </a:tblGrid>
              <a:tr h="3240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</a:rPr>
                        <a:t>Velocidad </a:t>
                      </a:r>
                      <a:r>
                        <a:rPr lang="es-ES" sz="1400" dirty="0">
                          <a:effectLst/>
                        </a:rPr>
                        <a:t>(m/s)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0,5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1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1,5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2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2,5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3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3240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Resistencia (N)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</a:rPr>
                        <a:t>0,03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</a:rPr>
                        <a:t>0,12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</a:rPr>
                        <a:t>0,27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</a:rPr>
                        <a:t>0,48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</a:rPr>
                        <a:t>0,79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 smtClean="0">
                          <a:effectLst/>
                        </a:rPr>
                        <a:t>1,09</a:t>
                      </a:r>
                      <a:endParaRPr lang="es-E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3240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Resistencia (g)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</a:rPr>
                        <a:t>3,09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</a:rPr>
                        <a:t>12,38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</a:rPr>
                        <a:t>27,86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</a:rPr>
                        <a:t>49,53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</a:rPr>
                        <a:t>77,39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 smtClean="0">
                          <a:effectLst/>
                        </a:rPr>
                        <a:t>111,44</a:t>
                      </a:r>
                      <a:endParaRPr lang="es-E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pPr/>
              <a:t>10</a:t>
            </a:fld>
            <a:r>
              <a:rPr lang="es-ES" smtClean="0"/>
              <a:t>/24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2056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Soluciones </a:t>
            </a:r>
            <a:r>
              <a:rPr lang="es-ES" dirty="0" smtClean="0"/>
              <a:t>alternativas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513" y="1652626"/>
            <a:ext cx="6840000" cy="47037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pPr/>
              <a:t>11</a:t>
            </a:fld>
            <a:r>
              <a:rPr lang="es-ES" smtClean="0"/>
              <a:t>/24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775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Soluciones </a:t>
            </a:r>
            <a:r>
              <a:rPr lang="es-ES" dirty="0" smtClean="0"/>
              <a:t>alternativas</a:t>
            </a:r>
            <a:endParaRPr lang="es-ES" dirty="0"/>
          </a:p>
        </p:txBody>
      </p:sp>
      <p:pic>
        <p:nvPicPr>
          <p:cNvPr id="8" name="Marcador de contenido 7" descr="C:\Users\Rodrigo Penades\Desktop\TFG\CATIA Dirigible\ImágenesYPlanos\VistasPrototipo2.bmp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513" y="1649308"/>
            <a:ext cx="6840000" cy="470704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pPr/>
              <a:t>12</a:t>
            </a:fld>
            <a:r>
              <a:rPr lang="es-ES" smtClean="0"/>
              <a:t>/24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284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Solución adoptada</a:t>
            </a:r>
            <a:endParaRPr lang="es-ES" dirty="0"/>
          </a:p>
        </p:txBody>
      </p:sp>
      <p:pic>
        <p:nvPicPr>
          <p:cNvPr id="8197" name="Picture 5" descr="Proto3Vist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513" y="1653733"/>
            <a:ext cx="6840000" cy="470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pPr/>
              <a:t>13</a:t>
            </a:fld>
            <a:r>
              <a:rPr lang="es-ES" smtClean="0"/>
              <a:t>/24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7644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Solución adoptada</a:t>
            </a:r>
            <a:endParaRPr lang="es-ES" dirty="0"/>
          </a:p>
        </p:txBody>
      </p:sp>
      <p:sp>
        <p:nvSpPr>
          <p:cNvPr id="5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dirty="0" smtClean="0"/>
              <a:t>Motor </a:t>
            </a:r>
            <a:r>
              <a:rPr lang="es-ES" sz="2400" dirty="0" err="1" smtClean="0"/>
              <a:t>RotorX</a:t>
            </a:r>
            <a:r>
              <a:rPr lang="es-ES" sz="2400" dirty="0" smtClean="0"/>
              <a:t> RX1105</a:t>
            </a:r>
          </a:p>
          <a:p>
            <a:pPr lvl="1"/>
            <a:r>
              <a:rPr lang="es-ES" sz="2000" dirty="0" smtClean="0"/>
              <a:t>5,1 g</a:t>
            </a:r>
          </a:p>
          <a:p>
            <a:pPr lvl="1"/>
            <a:r>
              <a:rPr lang="es-ES" sz="2000" dirty="0"/>
              <a:t>E</a:t>
            </a:r>
            <a:r>
              <a:rPr lang="es-ES" sz="2000" dirty="0" smtClean="0"/>
              <a:t>mpuje máx. </a:t>
            </a:r>
            <a:r>
              <a:rPr lang="es-ES" sz="2000" dirty="0"/>
              <a:t>1,7 </a:t>
            </a:r>
            <a:r>
              <a:rPr lang="es-ES" sz="2000" dirty="0" smtClean="0"/>
              <a:t>N</a:t>
            </a:r>
          </a:p>
          <a:p>
            <a:pPr>
              <a:lnSpc>
                <a:spcPct val="160000"/>
              </a:lnSpc>
            </a:pPr>
            <a:r>
              <a:rPr lang="es-ES" sz="2400" dirty="0" smtClean="0"/>
              <a:t>Hélices RX3020</a:t>
            </a:r>
          </a:p>
          <a:p>
            <a:pPr>
              <a:lnSpc>
                <a:spcPct val="160000"/>
              </a:lnSpc>
            </a:pPr>
            <a:r>
              <a:rPr lang="es-ES" sz="2400" dirty="0" smtClean="0"/>
              <a:t>ESC YGE 8S</a:t>
            </a:r>
          </a:p>
          <a:p>
            <a:pPr lvl="1"/>
            <a:r>
              <a:rPr lang="es-ES" sz="2000" dirty="0" smtClean="0"/>
              <a:t>4,9 g</a:t>
            </a:r>
          </a:p>
          <a:p>
            <a:pPr>
              <a:lnSpc>
                <a:spcPct val="160000"/>
              </a:lnSpc>
            </a:pPr>
            <a:r>
              <a:rPr lang="es-ES" sz="2400" dirty="0" smtClean="0"/>
              <a:t>Batería </a:t>
            </a:r>
            <a:r>
              <a:rPr lang="es-ES" sz="2400" dirty="0" err="1" smtClean="0"/>
              <a:t>Lipo</a:t>
            </a:r>
            <a:r>
              <a:rPr lang="es-ES" sz="2400" dirty="0" smtClean="0"/>
              <a:t> </a:t>
            </a:r>
            <a:r>
              <a:rPr lang="es-ES" sz="2400" dirty="0" err="1" smtClean="0"/>
              <a:t>Turnigy</a:t>
            </a:r>
            <a:r>
              <a:rPr lang="es-ES" sz="2400" dirty="0" smtClean="0"/>
              <a:t> 2S 850mah</a:t>
            </a:r>
          </a:p>
          <a:p>
            <a:pPr lvl="1"/>
            <a:r>
              <a:rPr lang="es-ES" sz="2000" dirty="0" smtClean="0"/>
              <a:t>49 g</a:t>
            </a:r>
          </a:p>
        </p:txBody>
      </p:sp>
      <p:pic>
        <p:nvPicPr>
          <p:cNvPr id="6" name="Imagen 5" descr="C:\Users\Rodrigo Penades\Desktop\TFG\Informe\Fotos Piezas\IMG_8922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2" t="890" r="22498" b="-890"/>
          <a:stretch/>
        </p:blipFill>
        <p:spPr bwMode="auto">
          <a:xfrm>
            <a:off x="6365418" y="1690689"/>
            <a:ext cx="2149932" cy="1528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C:\Users\Rodrigo Penades\Desktop\TFG\Informe\Fotos Piezas\IMG_8920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7" t="33827" r="6899"/>
          <a:stretch/>
        </p:blipFill>
        <p:spPr bwMode="auto">
          <a:xfrm>
            <a:off x="6355894" y="3387892"/>
            <a:ext cx="2143913" cy="1157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C:\Users\Rodrigo Penades\Desktop\TFG\Informe\Fotos Piezas\IMG_8926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92" r="31942" b="41509"/>
          <a:stretch/>
        </p:blipFill>
        <p:spPr bwMode="auto">
          <a:xfrm>
            <a:off x="6355893" y="4713455"/>
            <a:ext cx="2143913" cy="112772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pPr/>
              <a:t>14</a:t>
            </a:fld>
            <a:r>
              <a:rPr lang="es-ES" smtClean="0"/>
              <a:t>/24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553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Solución adoptada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8650" y="1847851"/>
            <a:ext cx="7886700" cy="4351338"/>
          </a:xfrm>
        </p:spPr>
        <p:txBody>
          <a:bodyPr>
            <a:normAutofit/>
          </a:bodyPr>
          <a:lstStyle/>
          <a:p>
            <a:r>
              <a:rPr lang="es-ES" sz="2400" dirty="0" smtClean="0"/>
              <a:t>Controladora y Módulo GPS</a:t>
            </a:r>
          </a:p>
          <a:p>
            <a:pPr lvl="1"/>
            <a:r>
              <a:rPr lang="es-ES" sz="2000" dirty="0" smtClean="0"/>
              <a:t>27 g y 30 g</a:t>
            </a:r>
          </a:p>
          <a:p>
            <a:pPr lvl="1"/>
            <a:endParaRPr lang="es-ES" sz="2000" dirty="0" smtClean="0"/>
          </a:p>
          <a:p>
            <a:pPr lvl="1"/>
            <a:endParaRPr lang="es-ES" sz="2000" dirty="0"/>
          </a:p>
          <a:p>
            <a:pPr lvl="1"/>
            <a:endParaRPr lang="es-ES" sz="2000" dirty="0" smtClean="0"/>
          </a:p>
          <a:p>
            <a:pPr lvl="1"/>
            <a:endParaRPr lang="es-ES" sz="2000" dirty="0"/>
          </a:p>
          <a:p>
            <a:pPr lvl="1"/>
            <a:endParaRPr lang="es-ES" sz="2000" dirty="0" smtClean="0"/>
          </a:p>
          <a:p>
            <a:pPr lvl="1"/>
            <a:endParaRPr lang="es-ES" sz="2000" dirty="0" smtClean="0"/>
          </a:p>
          <a:p>
            <a:pPr lvl="1"/>
            <a:endParaRPr lang="es-ES" sz="2000" dirty="0" smtClean="0"/>
          </a:p>
          <a:p>
            <a:r>
              <a:rPr lang="es-ES" sz="2400" dirty="0" smtClean="0"/>
              <a:t>Piezas reutilizadas: cabina, barra horizontal, servo</a:t>
            </a:r>
          </a:p>
          <a:p>
            <a:pPr lvl="1"/>
            <a:r>
              <a:rPr lang="es-ES" sz="2000" dirty="0" smtClean="0"/>
              <a:t>20 g, 8 g y 7 g respectivamente</a:t>
            </a:r>
          </a:p>
          <a:p>
            <a:pPr lvl="1"/>
            <a:endParaRPr lang="es-ES" sz="2000" dirty="0" smtClean="0"/>
          </a:p>
          <a:p>
            <a:pPr lvl="1"/>
            <a:endParaRPr lang="es-ES" sz="2000" dirty="0" smtClean="0"/>
          </a:p>
          <a:p>
            <a:endParaRPr lang="es-ES" sz="2400" dirty="0" smtClean="0"/>
          </a:p>
          <a:p>
            <a:pPr lvl="1"/>
            <a:endParaRPr lang="es-ES" sz="2000" dirty="0"/>
          </a:p>
          <a:p>
            <a:pPr marL="457200" lvl="1" indent="0">
              <a:buNone/>
            </a:pPr>
            <a:endParaRPr lang="es-ES" sz="2000" dirty="0"/>
          </a:p>
        </p:txBody>
      </p:sp>
      <p:grpSp>
        <p:nvGrpSpPr>
          <p:cNvPr id="8" name="Grupo 7"/>
          <p:cNvGrpSpPr/>
          <p:nvPr/>
        </p:nvGrpSpPr>
        <p:grpSpPr>
          <a:xfrm>
            <a:off x="1712890" y="2808809"/>
            <a:ext cx="5718220" cy="2059406"/>
            <a:chOff x="1626548" y="2510755"/>
            <a:chExt cx="4917126" cy="1763466"/>
          </a:xfrm>
        </p:grpSpPr>
        <p:pic>
          <p:nvPicPr>
            <p:cNvPr id="5" name="Imagen 4" descr="C:\Users\Rodrigo Penades\Desktop\TFG\Informe\Fotos Piezas\IMG_8932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6548" y="2510755"/>
              <a:ext cx="2945452" cy="17634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Imagen 6" descr="C:\Users\Rodrigo Penades\Desktop\TFG\Informe\Fotos Piezas\IMG_8928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5577" y="2515838"/>
              <a:ext cx="1798097" cy="175838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pPr/>
              <a:t>15</a:t>
            </a:fld>
            <a:r>
              <a:rPr lang="es-ES" smtClean="0"/>
              <a:t>/24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306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Solución adoptada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dirty="0" smtClean="0"/>
              <a:t>Anclaje </a:t>
            </a:r>
            <a:r>
              <a:rPr lang="es-ES" sz="2400" dirty="0"/>
              <a:t>del </a:t>
            </a:r>
            <a:r>
              <a:rPr lang="es-ES" sz="2400" dirty="0" smtClean="0"/>
              <a:t>motor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236" y="2419972"/>
            <a:ext cx="6928554" cy="363309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pPr/>
              <a:t>16</a:t>
            </a:fld>
            <a:r>
              <a:rPr lang="es-ES" smtClean="0"/>
              <a:t>/24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427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Solución adoptada</a:t>
            </a:r>
            <a:endParaRPr lang="es-ES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105927"/>
              </p:ext>
            </p:extLst>
          </p:nvPr>
        </p:nvGraphicFramePr>
        <p:xfrm>
          <a:off x="1406898" y="1690689"/>
          <a:ext cx="6403229" cy="403200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762914"/>
                <a:gridCol w="952379"/>
                <a:gridCol w="1158053"/>
                <a:gridCol w="1238093"/>
                <a:gridCol w="1291790"/>
              </a:tblGrid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Piezas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Cantidad</a:t>
                      </a:r>
                      <a:endParaRPr lang="es-ES" sz="14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Peso </a:t>
                      </a:r>
                      <a:r>
                        <a:rPr lang="es-ES" sz="1400" dirty="0" err="1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ud.</a:t>
                      </a:r>
                      <a:r>
                        <a:rPr lang="es-ES" sz="1400" baseline="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es-ES" sz="140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(g)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Peso</a:t>
                      </a:r>
                      <a:r>
                        <a:rPr lang="es-ES" sz="1400" baseline="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(</a:t>
                      </a:r>
                      <a:r>
                        <a:rPr lang="es-ES" sz="140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g)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Controladora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27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27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GPS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30</a:t>
                      </a:r>
                      <a:endParaRPr lang="es-ES" sz="14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30</a:t>
                      </a:r>
                      <a:endParaRPr lang="es-ES" sz="14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Batería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50</a:t>
                      </a:r>
                      <a:endParaRPr lang="es-ES" sz="14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50</a:t>
                      </a:r>
                      <a:endParaRPr lang="es-ES" sz="14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Cabina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20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20</a:t>
                      </a:r>
                      <a:endParaRPr lang="es-ES" sz="14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Barra horizontal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8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8</a:t>
                      </a:r>
                      <a:endParaRPr lang="es-ES" sz="14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Servo </a:t>
                      </a:r>
                      <a:endParaRPr lang="es-ES" sz="14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7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7</a:t>
                      </a:r>
                      <a:endParaRPr lang="es-ES" sz="14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Motores</a:t>
                      </a:r>
                      <a:endParaRPr lang="es-ES" sz="14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2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5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10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ESC</a:t>
                      </a:r>
                      <a:endParaRPr lang="es-ES" sz="14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2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5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10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Hélices</a:t>
                      </a:r>
                      <a:endParaRPr lang="es-ES" sz="14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2</a:t>
                      </a:r>
                      <a:endParaRPr lang="es-ES" sz="14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2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Anclajes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2</a:t>
                      </a:r>
                      <a:endParaRPr lang="es-ES" sz="14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2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Total </a:t>
                      </a:r>
                      <a:r>
                        <a:rPr lang="es-ES" sz="140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peso</a:t>
                      </a:r>
                      <a:r>
                        <a:rPr lang="es-ES" sz="1400" baseline="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(</a:t>
                      </a:r>
                      <a:r>
                        <a:rPr lang="es-ES" sz="140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g)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166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4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Helio 90%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Helio 100%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Carga </a:t>
                      </a:r>
                      <a:r>
                        <a:rPr lang="es-ES" sz="140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disponible</a:t>
                      </a:r>
                      <a:r>
                        <a:rPr lang="es-ES" sz="1400" baseline="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(</a:t>
                      </a:r>
                      <a:r>
                        <a:rPr lang="es-ES" sz="140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g)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179,1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231,5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4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Carga </a:t>
                      </a:r>
                      <a:r>
                        <a:rPr lang="es-ES" sz="140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libre</a:t>
                      </a:r>
                      <a:r>
                        <a:rPr lang="es-ES" sz="1400" baseline="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(</a:t>
                      </a:r>
                      <a:r>
                        <a:rPr lang="es-ES" sz="140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g)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13,1</a:t>
                      </a:r>
                      <a:endParaRPr lang="es-ES" sz="1400" b="1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65,5</a:t>
                      </a:r>
                      <a:endParaRPr lang="es-ES" sz="14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pPr/>
              <a:t>17</a:t>
            </a:fld>
            <a:r>
              <a:rPr lang="es-ES" smtClean="0"/>
              <a:t>/24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78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s-ES" sz="3200" b="1" dirty="0">
                <a:cs typeface="Malgun Gothic Semilight" panose="020B0502040204020203" pitchFamily="34" charset="-128"/>
              </a:rPr>
              <a:t>Diseño e implementación del control</a:t>
            </a:r>
            <a:endParaRPr lang="es-ES" sz="3200" b="1" dirty="0">
              <a:cs typeface="Malgun Gothic Semilight" panose="020B0502040204020203" pitchFamily="34" charset="-128"/>
            </a:endParaRPr>
          </a:p>
        </p:txBody>
      </p:sp>
      <p:sp>
        <p:nvSpPr>
          <p:cNvPr id="18" name="Marcador de contenido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s-ES" dirty="0" smtClean="0"/>
              <a:t>Esquema general</a:t>
            </a:r>
          </a:p>
          <a:p>
            <a:pPr>
              <a:lnSpc>
                <a:spcPct val="150000"/>
              </a:lnSpc>
            </a:pPr>
            <a:r>
              <a:rPr lang="es-ES" dirty="0" smtClean="0"/>
              <a:t>Etapa de realimentación</a:t>
            </a:r>
          </a:p>
          <a:p>
            <a:pPr>
              <a:lnSpc>
                <a:spcPct val="150000"/>
              </a:lnSpc>
            </a:pPr>
            <a:r>
              <a:rPr lang="es-ES" dirty="0" smtClean="0"/>
              <a:t>Etapa de navegación</a:t>
            </a:r>
          </a:p>
          <a:p>
            <a:pPr>
              <a:lnSpc>
                <a:spcPct val="150000"/>
              </a:lnSpc>
            </a:pPr>
            <a:r>
              <a:rPr lang="es-ES" dirty="0" smtClean="0"/>
              <a:t>Visualización 3D</a:t>
            </a:r>
            <a:endParaRPr lang="es-ES" dirty="0"/>
          </a:p>
        </p:txBody>
      </p:sp>
      <p:sp>
        <p:nvSpPr>
          <p:cNvPr id="19" name="Marcador de número de diapositiva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pPr/>
              <a:t>18</a:t>
            </a:fld>
            <a:r>
              <a:rPr lang="es-ES" smtClean="0"/>
              <a:t>/24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983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 smtClean="0"/>
              <a:t>Esquema general</a:t>
            </a:r>
            <a:endParaRPr lang="es-ES" sz="4000" dirty="0"/>
          </a:p>
        </p:txBody>
      </p:sp>
      <p:grpSp>
        <p:nvGrpSpPr>
          <p:cNvPr id="5" name="Grupo 4"/>
          <p:cNvGrpSpPr>
            <a:grpSpLocks noChangeAspect="1"/>
          </p:cNvGrpSpPr>
          <p:nvPr/>
        </p:nvGrpSpPr>
        <p:grpSpPr>
          <a:xfrm>
            <a:off x="628650" y="2270558"/>
            <a:ext cx="7886659" cy="2243859"/>
            <a:chOff x="1696085" y="2443162"/>
            <a:chExt cx="5751830" cy="1636472"/>
          </a:xfrm>
        </p:grpSpPr>
        <p:grpSp>
          <p:nvGrpSpPr>
            <p:cNvPr id="6" name="Grupo 5"/>
            <p:cNvGrpSpPr/>
            <p:nvPr/>
          </p:nvGrpSpPr>
          <p:grpSpPr>
            <a:xfrm>
              <a:off x="1696085" y="2443162"/>
              <a:ext cx="5751830" cy="1636472"/>
              <a:chOff x="0" y="0"/>
              <a:chExt cx="5751830" cy="1636679"/>
            </a:xfrm>
          </p:grpSpPr>
          <p:pic>
            <p:nvPicPr>
              <p:cNvPr id="9" name="Imagen 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5751830" cy="1636679"/>
              </a:xfrm>
              <a:prstGeom prst="rect">
                <a:avLst/>
              </a:prstGeom>
              <a:noFill/>
              <a:ln>
                <a:noFill/>
              </a:ln>
            </p:spPr>
          </p:pic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0" name="Cuadro de texto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33028" y="778937"/>
                    <a:ext cx="485774" cy="4362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spAutoFit/>
                  </a:bodyPr>
                  <a:lstStyle/>
                  <a:p>
                    <a:pPr algn="just">
                      <a:spcAft>
                        <a:spcPts val="8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s-ES" sz="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/>
                            <m:sup/>
                            <m:e/>
                          </m:nary>
                        </m:oMath>
                      </m:oMathPara>
                    </a14:m>
                    <a:endParaRPr lang="es-ES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>
              <p:sp>
                <p:nvSpPr>
                  <p:cNvPr id="10" name="Cuadro de texto 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2633028" y="778937"/>
                    <a:ext cx="485774" cy="436244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 l="-30000" t="-78571" r="-45455" b="-79592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7" name="Rectángulo 6"/>
            <p:cNvSpPr/>
            <p:nvPr/>
          </p:nvSpPr>
          <p:spPr>
            <a:xfrm>
              <a:off x="1713230" y="2451610"/>
              <a:ext cx="2066290" cy="1609725"/>
            </a:xfrm>
            <a:prstGeom prst="rect">
              <a:avLst/>
            </a:prstGeom>
            <a:noFill/>
            <a:ln w="2222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3819525" y="2451610"/>
              <a:ext cx="3611245" cy="1426845"/>
            </a:xfrm>
            <a:prstGeom prst="rect">
              <a:avLst/>
            </a:prstGeom>
            <a:noFill/>
            <a:ln w="22225"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</p:grpSp>
      <p:sp>
        <p:nvSpPr>
          <p:cNvPr id="11" name="Marcador de número de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pPr/>
              <a:t>19</a:t>
            </a:fld>
            <a:r>
              <a:rPr lang="es-ES" smtClean="0"/>
              <a:t>/24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487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Etapa de realimentación de los estados</a:t>
            </a:r>
            <a:endParaRPr lang="es-ES" dirty="0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3595443"/>
            <a:ext cx="7888907" cy="2454520"/>
          </a:xfrm>
          <a:prstGeom prst="rect">
            <a:avLst/>
          </a:prstGeom>
        </p:spPr>
      </p:pic>
      <p:sp>
        <p:nvSpPr>
          <p:cNvPr id="20" name="Marcador de contenido 2"/>
          <p:cNvSpPr txBox="1">
            <a:spLocks/>
          </p:cNvSpPr>
          <p:nvPr/>
        </p:nvSpPr>
        <p:spPr>
          <a:xfrm>
            <a:off x="628650" y="4608445"/>
            <a:ext cx="7886700" cy="6587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s-ES" sz="2400" i="1" dirty="0" smtClean="0"/>
          </a:p>
        </p:txBody>
      </p:sp>
      <p:sp>
        <p:nvSpPr>
          <p:cNvPr id="21" name="Marcador de contenido 2"/>
          <p:cNvSpPr txBox="1">
            <a:spLocks/>
          </p:cNvSpPr>
          <p:nvPr/>
        </p:nvSpPr>
        <p:spPr>
          <a:xfrm>
            <a:off x="628650" y="1825625"/>
            <a:ext cx="7886700" cy="1349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ES" sz="2400" dirty="0"/>
              <a:t>Sistema ampliado con acción integral</a:t>
            </a:r>
          </a:p>
          <a:p>
            <a:pPr>
              <a:lnSpc>
                <a:spcPct val="150000"/>
              </a:lnSpc>
            </a:pPr>
            <a:r>
              <a:rPr lang="es-ES" sz="2400" dirty="0"/>
              <a:t>Técnica LQR, </a:t>
            </a:r>
            <a:r>
              <a:rPr lang="es-ES" sz="2400" i="1" dirty="0"/>
              <a:t>Linear </a:t>
            </a:r>
            <a:r>
              <a:rPr lang="es-ES" sz="2400" i="1" dirty="0" err="1"/>
              <a:t>Quadratic</a:t>
            </a:r>
            <a:r>
              <a:rPr lang="es-ES" sz="2400" i="1" dirty="0"/>
              <a:t> </a:t>
            </a:r>
            <a:r>
              <a:rPr lang="es-ES" sz="2400" i="1" dirty="0" err="1"/>
              <a:t>Regulator</a:t>
            </a:r>
            <a:endParaRPr lang="es-ES" sz="2400" i="1" dirty="0"/>
          </a:p>
        </p:txBody>
      </p:sp>
      <p:sp>
        <p:nvSpPr>
          <p:cNvPr id="22" name="Marcador de número de diapositiva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pPr/>
              <a:t>20</a:t>
            </a:fld>
            <a:r>
              <a:rPr lang="es-ES" smtClean="0"/>
              <a:t>/24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51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t="10060" r="1901" b="7998"/>
          <a:stretch/>
        </p:blipFill>
        <p:spPr>
          <a:xfrm>
            <a:off x="2370827" y="1610337"/>
            <a:ext cx="4475371" cy="1357795"/>
          </a:xfrm>
          <a:prstGeom prst="rect">
            <a:avLst/>
          </a:prstGeom>
        </p:spPr>
      </p:pic>
      <p:grpSp>
        <p:nvGrpSpPr>
          <p:cNvPr id="10" name="Grupo 9"/>
          <p:cNvGrpSpPr/>
          <p:nvPr/>
        </p:nvGrpSpPr>
        <p:grpSpPr>
          <a:xfrm>
            <a:off x="1793425" y="3180183"/>
            <a:ext cx="5630173" cy="2880070"/>
            <a:chOff x="1982579" y="3313585"/>
            <a:chExt cx="5630173" cy="2880070"/>
          </a:xfrm>
        </p:grpSpPr>
        <p:grpSp>
          <p:nvGrpSpPr>
            <p:cNvPr id="9" name="Grupo 8"/>
            <p:cNvGrpSpPr/>
            <p:nvPr/>
          </p:nvGrpSpPr>
          <p:grpSpPr>
            <a:xfrm>
              <a:off x="1982579" y="4021408"/>
              <a:ext cx="2937664" cy="1645787"/>
              <a:chOff x="1982579" y="3844076"/>
              <a:chExt cx="2937664" cy="1645787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6" name="Rectángulo 5"/>
                  <p:cNvSpPr/>
                  <p:nvPr/>
                </p:nvSpPr>
                <p:spPr>
                  <a:xfrm>
                    <a:off x="1982579" y="3844076"/>
                    <a:ext cx="2096471" cy="37593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"/>
                              <m:ctrlPr>
                                <a:rPr lang="es-ES" sz="160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s-ES" sz="160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s-ES" sz="1600">
                                      <a:latin typeface="Cambria Math" panose="02040503050406030204" pitchFamily="18" charset="0"/>
                                    </a:rPr>
                                    <m:t>ψ</m:t>
                                  </m:r>
                                </m:e>
                                <m:sub>
                                  <m:r>
                                    <a:rPr lang="es-ES" sz="1600" i="1">
                                      <a:latin typeface="Cambria Math" panose="02040503050406030204" pitchFamily="18" charset="0"/>
                                    </a:rPr>
                                    <m:t>𝑟𝑒𝑓</m:t>
                                  </m:r>
                                </m:sub>
                              </m:sSub>
                              <m:r>
                                <a:rPr lang="es-ES" sz="1600" i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s-ES" sz="1600" i="1">
                                  <a:latin typeface="Cambria Math" panose="02040503050406030204" pitchFamily="18" charset="0"/>
                                </a:rPr>
                                <m:t>𝑎𝑡𝑎𝑛</m:t>
                              </m:r>
                              <m:r>
                                <a:rPr lang="es-ES" sz="1600" i="0">
                                  <a:latin typeface="Cambria Math" panose="02040503050406030204" pitchFamily="18" charset="0"/>
                                </a:rPr>
                                <m:t>2(</m:t>
                              </m:r>
                              <m:sSub>
                                <m:sSubPr>
                                  <m:ctrlPr>
                                    <a:rPr lang="es-E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s-ES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  <m:r>
                                <a:rPr lang="es-ES" sz="1600" i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s-E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sz="16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s-ES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e>
                          </m:d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>
              <p:sp>
                <p:nvSpPr>
                  <p:cNvPr id="6" name="Rectángulo 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82579" y="3844076"/>
                    <a:ext cx="2096471" cy="375937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 t="-142623" r="-25872" b="-218033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7" name="Rectángulo 6"/>
                  <p:cNvSpPr/>
                  <p:nvPr/>
                </p:nvSpPr>
                <p:spPr>
                  <a:xfrm>
                    <a:off x="1982579" y="4844302"/>
                    <a:ext cx="2937664" cy="64556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sz="16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s-ES" sz="1600"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</m:e>
                            <m:sub>
                              <m:r>
                                <a:rPr lang="es-ES" sz="1600" i="1">
                                  <a:latin typeface="Cambria Math" panose="02040503050406030204" pitchFamily="18" charset="0"/>
                                </a:rPr>
                                <m:t>𝑟𝑒𝑓</m:t>
                              </m:r>
                            </m:sub>
                          </m:sSub>
                          <m:r>
                            <a:rPr lang="es-ES" sz="160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s-ES" sz="1600" i="1">
                              <a:latin typeface="Cambria Math" panose="02040503050406030204" pitchFamily="18" charset="0"/>
                            </a:rPr>
                            <m:t>𝑎𝑡𝑎𝑛</m:t>
                          </m:r>
                          <m:r>
                            <a:rPr lang="es-ES" sz="1600" i="0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s-E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sz="16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s-E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sz="16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s-ES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  <m:r>
                                <a:rPr lang="es-ES" sz="1600" i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ad>
                                <m:radPr>
                                  <m:degHide m:val="on"/>
                                  <m:ctrlPr>
                                    <a:rPr lang="es-ES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bSup>
                                    <m:sSubSupPr>
                                      <m:ctrlPr>
                                        <a:rPr lang="es-E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s-ES" sz="16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s-ES" sz="16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  <m:sup>
                                      <m:r>
                                        <a:rPr lang="es-ES" sz="16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s-ES" sz="1600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es-E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s-ES" sz="16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s-ES" sz="16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  <m:sup>
                                      <m:r>
                                        <a:rPr lang="es-ES" sz="16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rad>
                            </m:e>
                          </m:d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>
              <p:sp>
                <p:nvSpPr>
                  <p:cNvPr id="7" name="Rectángulo 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82579" y="4844302"/>
                    <a:ext cx="2937664" cy="645561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8" name="Imagen 7"/>
            <p:cNvPicPr/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49" t="2539" r="8973" b="1343"/>
            <a:stretch/>
          </p:blipFill>
          <p:spPr bwMode="auto">
            <a:xfrm>
              <a:off x="5181060" y="3313585"/>
              <a:ext cx="2431692" cy="288007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Etapa de Navegación</a:t>
            </a:r>
            <a:endParaRPr lang="es-ES" dirty="0"/>
          </a:p>
        </p:txBody>
      </p:sp>
      <p:sp>
        <p:nvSpPr>
          <p:cNvPr id="12" name="Marcador de número de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pPr/>
              <a:t>21</a:t>
            </a:fld>
            <a:r>
              <a:rPr lang="es-ES" smtClean="0"/>
              <a:t>/24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05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Visualización 3D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55523" y="1199423"/>
            <a:ext cx="7886700" cy="523875"/>
          </a:xfrm>
        </p:spPr>
        <p:txBody>
          <a:bodyPr>
            <a:normAutofit/>
          </a:bodyPr>
          <a:lstStyle/>
          <a:p>
            <a:r>
              <a:rPr lang="es-ES" sz="2400" dirty="0" smtClean="0"/>
              <a:t>Conexión con </a:t>
            </a:r>
            <a:r>
              <a:rPr lang="es-ES" sz="2400" dirty="0" err="1" smtClean="0"/>
              <a:t>FlightGear</a:t>
            </a:r>
            <a:endParaRPr lang="es-ES" sz="24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12145" t="15355" r="6670" b="6515"/>
          <a:stretch/>
        </p:blipFill>
        <p:spPr>
          <a:xfrm>
            <a:off x="2297792" y="3681959"/>
            <a:ext cx="4548415" cy="267439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1207" t="3123"/>
          <a:stretch/>
        </p:blipFill>
        <p:spPr>
          <a:xfrm>
            <a:off x="2244660" y="1809607"/>
            <a:ext cx="4654677" cy="1684464"/>
          </a:xfrm>
          <a:prstGeom prst="rect">
            <a:avLst/>
          </a:prstGeom>
        </p:spPr>
      </p:pic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pPr/>
              <a:t>22</a:t>
            </a:fld>
            <a:r>
              <a:rPr lang="es-ES" smtClean="0"/>
              <a:t>/24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834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Resultados</a:t>
            </a:r>
            <a:endParaRPr lang="es-ES" b="1" dirty="0"/>
          </a:p>
        </p:txBody>
      </p:sp>
      <p:grpSp>
        <p:nvGrpSpPr>
          <p:cNvPr id="6" name="Grupo 5"/>
          <p:cNvGrpSpPr/>
          <p:nvPr/>
        </p:nvGrpSpPr>
        <p:grpSpPr>
          <a:xfrm>
            <a:off x="628650" y="1690689"/>
            <a:ext cx="7886700" cy="4500784"/>
            <a:chOff x="335448" y="1239616"/>
            <a:chExt cx="7886700" cy="4500784"/>
          </a:xfrm>
        </p:grpSpPr>
        <p:pic>
          <p:nvPicPr>
            <p:cNvPr id="7" name="Imagen 6" descr="C:\Users\Rodrigo Penades\AppData\Local\Microsoft\Windows\INetCache\Content.Word\PruebaVuelo1Resultados_Alzado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9" t="6144" r="5059" b="3288"/>
            <a:stretch/>
          </p:blipFill>
          <p:spPr bwMode="auto">
            <a:xfrm>
              <a:off x="335448" y="1239616"/>
              <a:ext cx="5120347" cy="45007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Imagen 7" descr="C:\Users\Rodrigo Penades\AppData\Local\Microsoft\Windows\INetCache\Content.Word\PruebaVuelo1Resultados_Planta.jpg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75" t="5789" r="7115" b="2960"/>
            <a:stretch/>
          </p:blipFill>
          <p:spPr bwMode="auto">
            <a:xfrm>
              <a:off x="5399278" y="2070101"/>
              <a:ext cx="2822870" cy="260949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pPr/>
              <a:t>23</a:t>
            </a:fld>
            <a:r>
              <a:rPr lang="es-ES" smtClean="0"/>
              <a:t>/24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826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ES" b="1" dirty="0"/>
              <a:t>Conclusiones</a:t>
            </a: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628650" y="1847851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50000"/>
              </a:lnSpc>
            </a:pPr>
            <a:r>
              <a:rPr lang="es-ES" dirty="0" smtClean="0"/>
              <a:t>Nuevo modelo matemático aplicado</a:t>
            </a:r>
          </a:p>
          <a:p>
            <a:pPr lvl="1">
              <a:lnSpc>
                <a:spcPct val="150000"/>
              </a:lnSpc>
            </a:pPr>
            <a:r>
              <a:rPr lang="es-ES" dirty="0" smtClean="0"/>
              <a:t>Diseño del sistema:</a:t>
            </a:r>
          </a:p>
          <a:p>
            <a:pPr lvl="2">
              <a:lnSpc>
                <a:spcPct val="150000"/>
              </a:lnSpc>
            </a:pPr>
            <a:r>
              <a:rPr lang="es-ES" sz="1800" dirty="0" smtClean="0"/>
              <a:t>Validado con simulaciones</a:t>
            </a:r>
          </a:p>
          <a:p>
            <a:pPr lvl="1">
              <a:lnSpc>
                <a:spcPct val="150000"/>
              </a:lnSpc>
            </a:pPr>
            <a:r>
              <a:rPr lang="es-ES" dirty="0" smtClean="0"/>
              <a:t>Control de vuelo en dos etapas:</a:t>
            </a:r>
          </a:p>
          <a:p>
            <a:pPr lvl="2">
              <a:lnSpc>
                <a:spcPct val="150000"/>
              </a:lnSpc>
            </a:pPr>
            <a:r>
              <a:rPr lang="es-ES" sz="1800" dirty="0" smtClean="0"/>
              <a:t>Realimentación de estados con seguimiento de referencias</a:t>
            </a:r>
          </a:p>
          <a:p>
            <a:pPr lvl="2">
              <a:lnSpc>
                <a:spcPct val="150000"/>
              </a:lnSpc>
            </a:pPr>
            <a:r>
              <a:rPr lang="es-ES" sz="1800" dirty="0" smtClean="0"/>
              <a:t>Etapa de navegación </a:t>
            </a:r>
          </a:p>
          <a:p>
            <a:pPr lvl="1">
              <a:lnSpc>
                <a:spcPct val="150000"/>
              </a:lnSpc>
            </a:pPr>
            <a:r>
              <a:rPr lang="es-ES" dirty="0" smtClean="0"/>
              <a:t>Visualización 3D en tiempo real</a:t>
            </a:r>
          </a:p>
          <a:p>
            <a:pPr lvl="1">
              <a:lnSpc>
                <a:spcPct val="150000"/>
              </a:lnSpc>
            </a:pPr>
            <a:endParaRPr lang="es-ES" dirty="0" smtClean="0"/>
          </a:p>
          <a:p>
            <a:pPr marL="457200" lvl="1" indent="0">
              <a:lnSpc>
                <a:spcPct val="150000"/>
              </a:lnSpc>
              <a:buNone/>
            </a:pPr>
            <a:endParaRPr lang="es-ES" dirty="0" smtClean="0"/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44FA7-A1BE-41AF-B471-2305AF356019}" type="slidenum">
              <a:rPr lang="es-ES" smtClean="0"/>
              <a:pPr/>
              <a:t>24</a:t>
            </a:fld>
            <a:r>
              <a:rPr lang="es-ES" smtClean="0"/>
              <a:t>/24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308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5400" dirty="0" smtClean="0">
                <a:solidFill>
                  <a:schemeClr val="accent6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Gracias por su atención</a:t>
            </a:r>
            <a:endParaRPr lang="es-ES" sz="5400" dirty="0">
              <a:solidFill>
                <a:schemeClr val="accent6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0944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1623</TotalTime>
  <Words>762</Words>
  <Application>Microsoft Office PowerPoint</Application>
  <PresentationFormat>Presentación en pantalla (4:3)</PresentationFormat>
  <Paragraphs>344</Paragraphs>
  <Slides>26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4" baseType="lpstr">
      <vt:lpstr>Malgun Gothic</vt:lpstr>
      <vt:lpstr>Malgun Gothic Semilight</vt:lpstr>
      <vt:lpstr>Arial</vt:lpstr>
      <vt:lpstr>Calibri</vt:lpstr>
      <vt:lpstr>Calibri Light</vt:lpstr>
      <vt:lpstr>Cambria Math</vt:lpstr>
      <vt:lpstr>Times New Roman</vt:lpstr>
      <vt:lpstr>Tema de Office</vt:lpstr>
      <vt:lpstr>Diseño, modelado y control del sistema de propulsión para un vehículo aéreo no tripulado basado en globo aerostático dirigible</vt:lpstr>
      <vt:lpstr>Índice</vt:lpstr>
      <vt:lpstr>Introducción</vt:lpstr>
      <vt:lpstr>Antecedentes del proyecto</vt:lpstr>
      <vt:lpstr>Objetivos</vt:lpstr>
      <vt:lpstr>El dirigible</vt:lpstr>
      <vt:lpstr>Modelo matemático</vt:lpstr>
      <vt:lpstr>Modelo matemático</vt:lpstr>
      <vt:lpstr>Modelo matemático</vt:lpstr>
      <vt:lpstr>Diseño Mecánico</vt:lpstr>
      <vt:lpstr>Limitaciones del diseño</vt:lpstr>
      <vt:lpstr>Soluciones alternativas</vt:lpstr>
      <vt:lpstr>Soluciones alternativas</vt:lpstr>
      <vt:lpstr>Solución adoptada</vt:lpstr>
      <vt:lpstr>Solución adoptada</vt:lpstr>
      <vt:lpstr>Solución adoptada</vt:lpstr>
      <vt:lpstr>Solución adoptada</vt:lpstr>
      <vt:lpstr>Solución adoptada</vt:lpstr>
      <vt:lpstr>Diseño e implementación del control</vt:lpstr>
      <vt:lpstr>Esquema general</vt:lpstr>
      <vt:lpstr>Etapa de realimentación de los estados</vt:lpstr>
      <vt:lpstr>Etapa de Navegación</vt:lpstr>
      <vt:lpstr>Visualización 3D</vt:lpstr>
      <vt:lpstr>Resultados</vt:lpstr>
      <vt:lpstr>Conclusiones</vt:lpstr>
      <vt:lpstr>Gracias por su atención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Diseño, modelado y control del sistema de propulsión para un vehículo aéreo no tripulado basado en globo aerostático dirigible</dc:title>
  <dc:creator>Rodrigo Penadés</dc:creator>
  <cp:lastModifiedBy>Rodrigo Penadés</cp:lastModifiedBy>
  <cp:revision>62</cp:revision>
  <dcterms:created xsi:type="dcterms:W3CDTF">2017-08-22T10:50:54Z</dcterms:created>
  <dcterms:modified xsi:type="dcterms:W3CDTF">2017-09-06T21:28:24Z</dcterms:modified>
</cp:coreProperties>
</file>