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98" r:id="rId10"/>
    <p:sldId id="286" r:id="rId11"/>
    <p:sldId id="287" r:id="rId12"/>
    <p:sldId id="288" r:id="rId13"/>
    <p:sldId id="299" r:id="rId14"/>
    <p:sldId id="289" r:id="rId15"/>
    <p:sldId id="290" r:id="rId16"/>
    <p:sldId id="292" r:id="rId17"/>
    <p:sldId id="291" r:id="rId18"/>
    <p:sldId id="294" r:id="rId19"/>
    <p:sldId id="295" r:id="rId20"/>
    <p:sldId id="296" r:id="rId21"/>
    <p:sldId id="29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66FF"/>
    <a:srgbClr val="0033CC"/>
    <a:srgbClr val="000066"/>
    <a:srgbClr val="5B5BFF"/>
    <a:srgbClr val="006699"/>
    <a:srgbClr val="0066FF"/>
    <a:srgbClr val="0066C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9561BCF-8026-4849-9C0C-28B6E8C7AA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FBACC5-78F9-4AC0-939B-9B82CB4451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D1DB7-29F1-400A-A0FB-AE96BB0A338A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8C27D7-38C8-443C-AF7A-DF6642CF44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F27CCA-0653-4043-B279-BBF393A790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A3095-4703-4D8A-9B94-BC935E01D2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1520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58F67-88D9-4E63-A914-A28EA6A5AE6A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266C8-A0EB-44D1-A32A-F8819C46BA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1462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26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79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04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9867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915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843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61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3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85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14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039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1F65-13EE-4552-BF29-8353318746F2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5FF9C-C42F-42D6-9D4D-F74EC58C5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261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8DF392-7A31-4CD5-BEA2-814586A51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465" y="1415230"/>
            <a:ext cx="6977848" cy="21960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ESTUDIO HIDRODINÁMICO Y OPTIMIZACIÓN DEL CONSUMO ENERGÉTICO EN EL NADO DE CROL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6C1B4E-22E6-4A9B-B17E-12D054860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45" y="512945"/>
            <a:ext cx="2236043" cy="5710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3C202F-1BDD-4D5A-BE30-2C96BDEC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11" y="362402"/>
            <a:ext cx="2467545" cy="8721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CDD2AF0-FE25-497C-92C8-4935B568ED35}"/>
              </a:ext>
            </a:extLst>
          </p:cNvPr>
          <p:cNvSpPr txBox="1"/>
          <p:nvPr/>
        </p:nvSpPr>
        <p:spPr>
          <a:xfrm>
            <a:off x="2245205" y="4313980"/>
            <a:ext cx="1430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Directores: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65A16BE-0F2D-48F9-8794-45DF9E37E1EE}"/>
              </a:ext>
            </a:extLst>
          </p:cNvPr>
          <p:cNvSpPr txBox="1"/>
          <p:nvPr/>
        </p:nvSpPr>
        <p:spPr>
          <a:xfrm>
            <a:off x="3675697" y="4303859"/>
            <a:ext cx="3080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Benjamín Pla Moreno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Antonio Gil Megías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Pau Raga Nieto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323F3FB-524B-45DE-A92F-B592269E979F}"/>
              </a:ext>
            </a:extLst>
          </p:cNvPr>
          <p:cNvSpPr/>
          <p:nvPr/>
        </p:nvSpPr>
        <p:spPr>
          <a:xfrm>
            <a:off x="3648075" y="3922852"/>
            <a:ext cx="32928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Javier Hernández España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C88A246-4709-438D-AAE5-3E59C6F67871}"/>
              </a:ext>
            </a:extLst>
          </p:cNvPr>
          <p:cNvSpPr txBox="1"/>
          <p:nvPr/>
        </p:nvSpPr>
        <p:spPr>
          <a:xfrm>
            <a:off x="2698812" y="3909797"/>
            <a:ext cx="97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Autor: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D4C6CE3D-5FEB-4135-A2CB-3446007AB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491" y="304848"/>
            <a:ext cx="1506886" cy="987270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6446381D-F899-44D9-A6BB-C7A503630E2D}"/>
              </a:ext>
            </a:extLst>
          </p:cNvPr>
          <p:cNvSpPr txBox="1"/>
          <p:nvPr/>
        </p:nvSpPr>
        <p:spPr>
          <a:xfrm>
            <a:off x="2432042" y="5722273"/>
            <a:ext cx="4386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 en Ingeniería Aeroespacial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8763299-53EC-4E8D-AD6D-6ACB6F6FB95B}"/>
              </a:ext>
            </a:extLst>
          </p:cNvPr>
          <p:cNvSpPr txBox="1"/>
          <p:nvPr/>
        </p:nvSpPr>
        <p:spPr>
          <a:xfrm>
            <a:off x="2935087" y="6106979"/>
            <a:ext cx="3273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Valencia, septiembre de 2017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56B92B48-7134-4E79-ADEB-CA85786C2F43}"/>
              </a:ext>
            </a:extLst>
          </p:cNvPr>
          <p:cNvSpPr/>
          <p:nvPr/>
        </p:nvSpPr>
        <p:spPr>
          <a:xfrm>
            <a:off x="0" y="0"/>
            <a:ext cx="9144000" cy="184993"/>
          </a:xfrm>
          <a:prstGeom prst="rect">
            <a:avLst/>
          </a:prstGeom>
          <a:solidFill>
            <a:srgbClr val="00669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16B924D-4872-49F8-A3C2-DC4880519C11}"/>
              </a:ext>
            </a:extLst>
          </p:cNvPr>
          <p:cNvSpPr/>
          <p:nvPr/>
        </p:nvSpPr>
        <p:spPr>
          <a:xfrm rot="10800000">
            <a:off x="0" y="6673007"/>
            <a:ext cx="9144000" cy="184993"/>
          </a:xfrm>
          <a:prstGeom prst="rect">
            <a:avLst/>
          </a:prstGeom>
          <a:solidFill>
            <a:srgbClr val="00669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010F62F3-CF2F-4D4E-928D-2F5A5D7C24C7}"/>
              </a:ext>
            </a:extLst>
          </p:cNvPr>
          <p:cNvSpPr/>
          <p:nvPr/>
        </p:nvSpPr>
        <p:spPr>
          <a:xfrm>
            <a:off x="1745265" y="3736594"/>
            <a:ext cx="5760000" cy="36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8407CC2-563A-4B41-9C2D-5F835DC2AAD1}"/>
              </a:ext>
            </a:extLst>
          </p:cNvPr>
          <p:cNvSpPr/>
          <p:nvPr/>
        </p:nvSpPr>
        <p:spPr>
          <a:xfrm>
            <a:off x="2816389" y="5430647"/>
            <a:ext cx="3600000" cy="1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6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34" grpId="0"/>
      <p:bldP spid="36" grpId="0"/>
      <p:bldP spid="37" grpId="0"/>
      <p:bldP spid="43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C383D4-8476-4291-9DC5-663AA99218F1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53BD1C3-DEA2-4917-B36D-738DBF2178C4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diagonales cortadas 5">
            <a:extLst>
              <a:ext uri="{FF2B5EF4-FFF2-40B4-BE49-F238E27FC236}">
                <a16:creationId xmlns:a16="http://schemas.microsoft.com/office/drawing/2014/main" id="{05CEB83A-FAB3-463E-8DC7-BE48E70AEA1A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1C7653EA-8FB3-4281-A198-D47D7043F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ÍNDICE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113165-A7E2-4E79-88C3-61E9944346E5}"/>
              </a:ext>
            </a:extLst>
          </p:cNvPr>
          <p:cNvSpPr txBox="1"/>
          <p:nvPr/>
        </p:nvSpPr>
        <p:spPr>
          <a:xfrm>
            <a:off x="1022597" y="1181506"/>
            <a:ext cx="7492753" cy="5221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4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342900" indent="-342900">
              <a:lnSpc>
                <a:spcPts val="44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pPr marL="342900" indent="-342900">
              <a:lnSpc>
                <a:spcPts val="44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Estudio hidrodinámico CFD</a:t>
            </a:r>
          </a:p>
          <a:p>
            <a:pPr marL="800100" lvl="1" indent="-342900">
              <a:lnSpc>
                <a:spcPts val="2400"/>
              </a:lnSpc>
              <a:buClr>
                <a:schemeClr val="accent5">
                  <a:lumMod val="75000"/>
                </a:schemeClr>
              </a:buClr>
              <a:buFont typeface="+mj-lt"/>
              <a:buAutoNum type="alphaLcPeriod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marL="800100" lvl="1" indent="-342900">
              <a:lnSpc>
                <a:spcPts val="4400"/>
              </a:lnSpc>
              <a:buClr>
                <a:schemeClr val="accent5">
                  <a:lumMod val="75000"/>
                </a:schemeClr>
              </a:buClr>
              <a:buFont typeface="+mj-lt"/>
              <a:buAutoNum type="alphaLcPeriod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marL="342900" indent="-342900">
              <a:lnSpc>
                <a:spcPts val="44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Estudio de optimización energética</a:t>
            </a:r>
          </a:p>
          <a:p>
            <a:pPr marL="800100" lvl="1" indent="-342900">
              <a:lnSpc>
                <a:spcPts val="2400"/>
              </a:lnSpc>
              <a:buClr>
                <a:schemeClr val="accent5">
                  <a:lumMod val="75000"/>
                </a:schemeClr>
              </a:buClr>
              <a:buFont typeface="+mj-lt"/>
              <a:buAutoNum type="alphaLcPeriod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marL="800100" lvl="1" indent="-342900">
              <a:lnSpc>
                <a:spcPts val="4400"/>
              </a:lnSpc>
              <a:buClr>
                <a:srgbClr val="0070C0"/>
              </a:buClr>
              <a:buFont typeface="+mj-lt"/>
              <a:buAutoNum type="alphaLcPeriod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marL="342900" indent="-342900">
              <a:lnSpc>
                <a:spcPts val="44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marL="342900" indent="-342900">
              <a:lnSpc>
                <a:spcPts val="44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Presupuesto</a:t>
            </a:r>
          </a:p>
        </p:txBody>
      </p:sp>
      <p:cxnSp>
        <p:nvCxnSpPr>
          <p:cNvPr id="10" name="16 Conector recto">
            <a:extLst>
              <a:ext uri="{FF2B5EF4-FFF2-40B4-BE49-F238E27FC236}">
                <a16:creationId xmlns:a16="http://schemas.microsoft.com/office/drawing/2014/main" id="{14208E78-1E9D-48C2-B5B9-180D558E00AC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A9EDBAC-F056-479F-8AC7-1CEB6625E867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A7F2AC-56A0-4668-ABEE-8858A2B39EDD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4582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uiExpand="1" build="p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INTRODUCCIÓN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3BA8E89-AE9A-4980-B8E3-27B9EE0D2DA5}"/>
              </a:ext>
            </a:extLst>
          </p:cNvPr>
          <p:cNvSpPr txBox="1"/>
          <p:nvPr/>
        </p:nvSpPr>
        <p:spPr>
          <a:xfrm>
            <a:off x="628649" y="1628169"/>
            <a:ext cx="773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Gran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reducción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los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récords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mundiales de natación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CB962F1-4249-42E9-B5FA-A0D39E6A8E84}"/>
              </a:ext>
            </a:extLst>
          </p:cNvPr>
          <p:cNvSpPr txBox="1"/>
          <p:nvPr/>
        </p:nvSpPr>
        <p:spPr>
          <a:xfrm>
            <a:off x="628649" y="2192369"/>
            <a:ext cx="150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CAUSA: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1315437-1184-458F-82E6-21B5AE404077}"/>
              </a:ext>
            </a:extLst>
          </p:cNvPr>
          <p:cNvSpPr/>
          <p:nvPr/>
        </p:nvSpPr>
        <p:spPr>
          <a:xfrm>
            <a:off x="1871516" y="2192369"/>
            <a:ext cx="3566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Avance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científico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tecnológico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647360-2DAE-4BC1-8009-27BAA0617D34}"/>
              </a:ext>
            </a:extLst>
          </p:cNvPr>
          <p:cNvSpPr txBox="1"/>
          <p:nvPr/>
        </p:nvSpPr>
        <p:spPr>
          <a:xfrm>
            <a:off x="5875072" y="2191954"/>
            <a:ext cx="3104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Bañadores de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poliuretano</a:t>
            </a: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5B7115E1-CFB4-4C31-A71D-F13025DD4F6E}"/>
              </a:ext>
            </a:extLst>
          </p:cNvPr>
          <p:cNvSpPr/>
          <p:nvPr/>
        </p:nvSpPr>
        <p:spPr>
          <a:xfrm>
            <a:off x="5395958" y="2252529"/>
            <a:ext cx="470517" cy="248575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A83382C-EBC1-4B7E-8577-48F5B83571EE}"/>
              </a:ext>
            </a:extLst>
          </p:cNvPr>
          <p:cNvSpPr txBox="1"/>
          <p:nvPr/>
        </p:nvSpPr>
        <p:spPr>
          <a:xfrm>
            <a:off x="628649" y="2763111"/>
            <a:ext cx="4767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En 2010 fueron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prohibidos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por la FINA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9E34DF8-E9C7-4C8F-BEE6-C5D5A36E42CD}"/>
              </a:ext>
            </a:extLst>
          </p:cNvPr>
          <p:cNvSpPr txBox="1"/>
          <p:nvPr/>
        </p:nvSpPr>
        <p:spPr>
          <a:xfrm>
            <a:off x="595350" y="4431646"/>
            <a:ext cx="255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 líneas de trabajo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18A46F6-0EE2-4963-AF56-3ED1EA0B43C6}"/>
              </a:ext>
            </a:extLst>
          </p:cNvPr>
          <p:cNvSpPr txBox="1"/>
          <p:nvPr/>
        </p:nvSpPr>
        <p:spPr>
          <a:xfrm>
            <a:off x="3567606" y="3802175"/>
            <a:ext cx="2433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Desarrollo de nuevos bañadores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textiles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730938B-78D3-4B99-9FB4-83481FD05A2E}"/>
              </a:ext>
            </a:extLst>
          </p:cNvPr>
          <p:cNvSpPr txBox="1"/>
          <p:nvPr/>
        </p:nvSpPr>
        <p:spPr>
          <a:xfrm>
            <a:off x="3567607" y="5022368"/>
            <a:ext cx="3409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Estudios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hidrodinámicos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nado</a:t>
            </a:r>
          </a:p>
        </p:txBody>
      </p:sp>
      <p:pic>
        <p:nvPicPr>
          <p:cNvPr id="18" name="Imagen 17" descr="Imagen que contiene ropa&#10;&#10;Descripción generada con confianza muy alta">
            <a:extLst>
              <a:ext uri="{FF2B5EF4-FFF2-40B4-BE49-F238E27FC236}">
                <a16:creationId xmlns:a16="http://schemas.microsoft.com/office/drawing/2014/main" id="{FDE6E607-256D-4016-AFB3-213171893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568" y="2794099"/>
            <a:ext cx="1793850" cy="2687416"/>
          </a:xfrm>
          <a:prstGeom prst="rect">
            <a:avLst/>
          </a:prstGeom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AF70FFF0-FAEE-4CFC-82A7-E415002ACD41}"/>
              </a:ext>
            </a:extLst>
          </p:cNvPr>
          <p:cNvSpPr/>
          <p:nvPr/>
        </p:nvSpPr>
        <p:spPr>
          <a:xfrm rot="19839362">
            <a:off x="2949614" y="4180708"/>
            <a:ext cx="571315" cy="340084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147F5200-6D51-43B7-A224-60E586328DA3}"/>
              </a:ext>
            </a:extLst>
          </p:cNvPr>
          <p:cNvSpPr/>
          <p:nvPr/>
        </p:nvSpPr>
        <p:spPr>
          <a:xfrm rot="2495139">
            <a:off x="2878288" y="4858704"/>
            <a:ext cx="571315" cy="340084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3123946-4BE7-412D-8127-5C7F4E33B30F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EABBA1F-4495-4F93-8CC9-C1DAE6F99C73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diagonales cortadas 23">
            <a:extLst>
              <a:ext uri="{FF2B5EF4-FFF2-40B4-BE49-F238E27FC236}">
                <a16:creationId xmlns:a16="http://schemas.microsoft.com/office/drawing/2014/main" id="{D24C8025-D77D-4993-B004-A46F389FC707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51D448B-0C1A-4FB9-B450-DA8F24DAC1A9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5797B3A-D4C3-4F72-BCBF-617DB0B67A28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0648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OBJETIVOS Y METODOLOGÍA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9" name="Imagen 18" descr="Imagen que contiene edificio&#10;&#10;Descripción generada con confianza alta">
            <a:extLst>
              <a:ext uri="{FF2B5EF4-FFF2-40B4-BE49-F238E27FC236}">
                <a16:creationId xmlns:a16="http://schemas.microsoft.com/office/drawing/2014/main" id="{F9B94878-F0A1-4525-80F1-99C3F461C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590" y="1408584"/>
            <a:ext cx="6122819" cy="4658491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C023CC87-3B3F-4853-8CBE-45D164886488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1798292-775B-4DDC-BDE0-50CBDE80980D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diagonales cortadas 24">
            <a:extLst>
              <a:ext uri="{FF2B5EF4-FFF2-40B4-BE49-F238E27FC236}">
                <a16:creationId xmlns:a16="http://schemas.microsoft.com/office/drawing/2014/main" id="{22BB2D38-08F8-46B7-8631-A9E179520CEE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9FD5883-95CE-4538-8884-CE6B1FA86856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A3CED5C-648C-4091-BC2D-CF03DF28454D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43840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OBJETIVOS Y METODOLOGÍA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9" name="Imagen 18" descr="Imagen que contiene edificio&#10;&#10;Descripción generada con confianza alta">
            <a:extLst>
              <a:ext uri="{FF2B5EF4-FFF2-40B4-BE49-F238E27FC236}">
                <a16:creationId xmlns:a16="http://schemas.microsoft.com/office/drawing/2014/main" id="{F9B94878-F0A1-4525-80F1-99C3F461CE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8" t="27157" r="23610" b="17069"/>
          <a:stretch/>
        </p:blipFill>
        <p:spPr>
          <a:xfrm>
            <a:off x="6472654" y="1361235"/>
            <a:ext cx="2316201" cy="171618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F36E7F0-08A0-4270-9BB7-D663B20E4D2E}"/>
              </a:ext>
            </a:extLst>
          </p:cNvPr>
          <p:cNvSpPr txBox="1"/>
          <p:nvPr/>
        </p:nvSpPr>
        <p:spPr>
          <a:xfrm>
            <a:off x="543755" y="1711495"/>
            <a:ext cx="611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6699"/>
              </a:buClr>
              <a:buAutoNum type="arabicPeriod"/>
            </a:pP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hidrodinámico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mediante CFD de las diferentes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fuerzas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presentes en el nado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16954F-DEED-4117-8D52-D0BA98D48290}"/>
              </a:ext>
            </a:extLst>
          </p:cNvPr>
          <p:cNvSpPr txBox="1"/>
          <p:nvPr/>
        </p:nvSpPr>
        <p:spPr>
          <a:xfrm>
            <a:off x="543755" y="3887887"/>
            <a:ext cx="6436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6699"/>
              </a:buClr>
              <a:buAutoNum type="arabicPeriod" startAt="2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Estudio de la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estrategia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óptima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para recorrer una distancia en el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endParaRPr lang="es-E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722F52D-C440-4977-AB20-194C5D427019}"/>
              </a:ext>
            </a:extLst>
          </p:cNvPr>
          <p:cNvSpPr txBox="1"/>
          <p:nvPr/>
        </p:nvSpPr>
        <p:spPr>
          <a:xfrm>
            <a:off x="1083076" y="2419234"/>
            <a:ext cx="4447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Revisión bibliográfica</a:t>
            </a:r>
          </a:p>
          <a:p>
            <a:pPr marL="285750" indent="-285750"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Diseño y modelado de 3 casos de estudio</a:t>
            </a:r>
          </a:p>
          <a:p>
            <a:pPr marL="285750" indent="-285750"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Cálculo y análisis de los 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B66CBC-D39C-4E81-9268-4623C6FA675A}"/>
              </a:ext>
            </a:extLst>
          </p:cNvPr>
          <p:cNvSpPr txBox="1"/>
          <p:nvPr/>
        </p:nvSpPr>
        <p:spPr>
          <a:xfrm>
            <a:off x="1083076" y="4748667"/>
            <a:ext cx="4447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Revisión bibliográfica</a:t>
            </a:r>
          </a:p>
          <a:p>
            <a:pPr marL="285750" indent="-285750"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Desarrollo del optimizador energético</a:t>
            </a:r>
          </a:p>
          <a:p>
            <a:pPr marL="285750" indent="-285750"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Optimización de la estrategia de nado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26328E4-5F6E-45D8-9553-41BF3D76B112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F1E0AB4-D79C-43A5-AC15-7F486EDACECE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diagonales cortadas 13">
            <a:extLst>
              <a:ext uri="{FF2B5EF4-FFF2-40B4-BE49-F238E27FC236}">
                <a16:creationId xmlns:a16="http://schemas.microsoft.com/office/drawing/2014/main" id="{216BC8AC-1ABA-461B-904F-4AF8C8F395A4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89E323-AA27-4BA9-8F0C-002DE6417E6B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41E6F6-992D-4A01-987B-9A83EE033584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4492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uiExpand="1" build="p"/>
      <p:bldP spid="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EBC91433-298D-42DE-9746-2AB4997571DD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2DD3991-9AD4-467B-9C20-E8F9BDC615AD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238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ED5336-A8D9-487D-B1A7-79BE54BF4C8A}"/>
              </a:ext>
            </a:extLst>
          </p:cNvPr>
          <p:cNvSpPr txBox="1"/>
          <p:nvPr/>
        </p:nvSpPr>
        <p:spPr>
          <a:xfrm>
            <a:off x="763479" y="1724974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Diseño del nadador en diferentes posiciones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a 1">
                <a:extLst>
                  <a:ext uri="{FF2B5EF4-FFF2-40B4-BE49-F238E27FC236}">
                    <a16:creationId xmlns:a16="http://schemas.microsoft.com/office/drawing/2014/main" id="{BFD57D81-90B2-4C34-9E12-5AC1EBD5BE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4900"/>
                  </p:ext>
                </p:extLst>
              </p:nvPr>
            </p:nvGraphicFramePr>
            <p:xfrm>
              <a:off x="6125886" y="1433723"/>
              <a:ext cx="2520094" cy="1169636"/>
            </p:xfrm>
            <a:graphic>
              <a:graphicData uri="http://schemas.openxmlformats.org/drawingml/2006/table">
                <a:tbl>
                  <a:tblPr firstRow="1">
                    <a:tableStyleId>{2D5ABB26-0587-4C30-8999-92F81FD0307C}</a:tableStyleId>
                  </a:tblPr>
                  <a:tblGrid>
                    <a:gridCol w="1483117">
                      <a:extLst>
                        <a:ext uri="{9D8B030D-6E8A-4147-A177-3AD203B41FA5}">
                          <a16:colId xmlns:a16="http://schemas.microsoft.com/office/drawing/2014/main" val="2233183607"/>
                        </a:ext>
                      </a:extLst>
                    </a:gridCol>
                    <a:gridCol w="1036977">
                      <a:extLst>
                        <a:ext uri="{9D8B030D-6E8A-4147-A177-3AD203B41FA5}">
                          <a16:colId xmlns:a16="http://schemas.microsoft.com/office/drawing/2014/main" val="2331832604"/>
                        </a:ext>
                      </a:extLst>
                    </a:gridCol>
                  </a:tblGrid>
                  <a:tr h="31031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600" b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Dimensiones</a:t>
                          </a:r>
                          <a:endParaRPr lang="es-E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7069442"/>
                      </a:ext>
                    </a:extLst>
                  </a:tr>
                  <a:tr h="28644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400" i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Altura</a:t>
                          </a:r>
                          <a:endParaRPr lang="es-ES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s-ES" sz="1200" u="none" strike="noStrike" dirty="0">
                              <a:effectLst/>
                            </a:rPr>
                            <a:t>1.90 </a:t>
                          </a:r>
                          <a14:m>
                            <m:oMath xmlns:m="http://schemas.openxmlformats.org/officeDocument/2006/math">
                              <m:r>
                                <a:rPr lang="es-ES" sz="1200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endParaRPr lang="es-ES" sz="12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770249011"/>
                      </a:ext>
                    </a:extLst>
                  </a:tr>
                  <a:tr h="28644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400" i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Superficie frontal</a:t>
                          </a:r>
                          <a:endParaRPr lang="es-ES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s-ES" sz="1200" u="none" strike="noStrike" dirty="0">
                              <a:effectLst/>
                            </a:rPr>
                            <a:t>0.1458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sz="12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1200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s-ES" sz="1200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s-E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80266448"/>
                      </a:ext>
                    </a:extLst>
                  </a:tr>
                  <a:tr h="28644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400" i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Peso</a:t>
                          </a:r>
                          <a:endParaRPr lang="es-ES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s-ES" sz="1200" u="none" strike="noStrike" dirty="0">
                              <a:effectLst/>
                            </a:rPr>
                            <a:t>80 </a:t>
                          </a:r>
                          <a14:m>
                            <m:oMath xmlns:m="http://schemas.openxmlformats.org/officeDocument/2006/math">
                              <m:r>
                                <a:rPr lang="es-ES" sz="1200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𝑘𝑔</m:t>
                              </m:r>
                            </m:oMath>
                          </a14:m>
                          <a:endParaRPr lang="es-E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773939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a 1">
                <a:extLst>
                  <a:ext uri="{FF2B5EF4-FFF2-40B4-BE49-F238E27FC236}">
                    <a16:creationId xmlns:a16="http://schemas.microsoft.com/office/drawing/2014/main" id="{BFD57D81-90B2-4C34-9E12-5AC1EBD5BE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4900"/>
                  </p:ext>
                </p:extLst>
              </p:nvPr>
            </p:nvGraphicFramePr>
            <p:xfrm>
              <a:off x="6125886" y="1433723"/>
              <a:ext cx="2520094" cy="1169636"/>
            </p:xfrm>
            <a:graphic>
              <a:graphicData uri="http://schemas.openxmlformats.org/drawingml/2006/table">
                <a:tbl>
                  <a:tblPr firstRow="1">
                    <a:tableStyleId>{2D5ABB26-0587-4C30-8999-92F81FD0307C}</a:tableStyleId>
                  </a:tblPr>
                  <a:tblGrid>
                    <a:gridCol w="1483117">
                      <a:extLst>
                        <a:ext uri="{9D8B030D-6E8A-4147-A177-3AD203B41FA5}">
                          <a16:colId xmlns:a16="http://schemas.microsoft.com/office/drawing/2014/main" val="2233183607"/>
                        </a:ext>
                      </a:extLst>
                    </a:gridCol>
                    <a:gridCol w="1036977">
                      <a:extLst>
                        <a:ext uri="{9D8B030D-6E8A-4147-A177-3AD203B41FA5}">
                          <a16:colId xmlns:a16="http://schemas.microsoft.com/office/drawing/2014/main" val="2331832604"/>
                        </a:ext>
                      </a:extLst>
                    </a:gridCol>
                  </a:tblGrid>
                  <a:tr h="31031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600" b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Dimensiones</a:t>
                          </a:r>
                          <a:endParaRPr lang="es-E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7069442"/>
                      </a:ext>
                    </a:extLst>
                  </a:tr>
                  <a:tr h="28644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400" i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Altura</a:t>
                          </a:r>
                          <a:endParaRPr lang="es-ES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7620" marR="7620" marT="7620" marB="0"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142690" t="-117021" r="-1170" b="-227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0249011"/>
                      </a:ext>
                    </a:extLst>
                  </a:tr>
                  <a:tr h="28644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400" i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Superficie frontal</a:t>
                          </a:r>
                          <a:endParaRPr lang="es-ES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7620" marR="7620" marT="7620" marB="0" anchor="ctr"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690" t="-212500" r="-1170" b="-1229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80266448"/>
                      </a:ext>
                    </a:extLst>
                  </a:tr>
                  <a:tr h="28644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s-ES" sz="1400" i="1" u="none" strike="noStrik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Peso</a:t>
                          </a:r>
                          <a:endParaRPr lang="es-ES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7620" marR="7620" marT="7620" marB="0" anchor="ctr"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7620" marR="7620" marT="7620" marB="0" anchor="ctr"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690" t="-319149" r="-1170" b="-255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739392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" name="Imagen 19" descr="Imagen que contiene animal, invertebrado, anfípodo&#10;&#10;Descripción generada con confianza alta">
            <a:extLst>
              <a:ext uri="{FF2B5EF4-FFF2-40B4-BE49-F238E27FC236}">
                <a16:creationId xmlns:a16="http://schemas.microsoft.com/office/drawing/2014/main" id="{DDFBFCCD-5B72-4EBA-81CE-0A55842AF2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31543" r="17592" b="30926"/>
          <a:stretch/>
        </p:blipFill>
        <p:spPr>
          <a:xfrm>
            <a:off x="494947" y="2304053"/>
            <a:ext cx="2912952" cy="991273"/>
          </a:xfrm>
          <a:prstGeom prst="rect">
            <a:avLst/>
          </a:prstGeom>
        </p:spPr>
      </p:pic>
      <p:pic>
        <p:nvPicPr>
          <p:cNvPr id="21" name="Imagen 20" descr="Imagen que contiene animal, invertebrado, artrópodo&#10;&#10;Descripción generada con confianza muy alta">
            <a:extLst>
              <a:ext uri="{FF2B5EF4-FFF2-40B4-BE49-F238E27FC236}">
                <a16:creationId xmlns:a16="http://schemas.microsoft.com/office/drawing/2014/main" id="{88A708F8-CD96-4B1E-B122-3A4C7AA808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t="25456" r="20896" b="35805"/>
          <a:stretch/>
        </p:blipFill>
        <p:spPr>
          <a:xfrm>
            <a:off x="3524723" y="2154610"/>
            <a:ext cx="2732962" cy="103103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D6A900E-7600-4DE6-8554-14F657FD3A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3" t="33477" r="20495" b="35691"/>
          <a:stretch/>
        </p:blipFill>
        <p:spPr>
          <a:xfrm>
            <a:off x="1522893" y="3586878"/>
            <a:ext cx="2854469" cy="83918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7878897-D3C9-4F7B-B8FF-02071536E6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1" t="33392" r="19801" b="44900"/>
          <a:stretch/>
        </p:blipFill>
        <p:spPr>
          <a:xfrm>
            <a:off x="4891204" y="3576404"/>
            <a:ext cx="3133819" cy="645009"/>
          </a:xfrm>
          <a:prstGeom prst="rect">
            <a:avLst/>
          </a:prstGeom>
        </p:spPr>
      </p:pic>
      <p:pic>
        <p:nvPicPr>
          <p:cNvPr id="24" name="Imagen 23" descr="Imagen que contiene animal, artrópodo, invertebrado, anfípodo&#10;&#10;Descripción generada con confianza muy alta">
            <a:extLst>
              <a:ext uri="{FF2B5EF4-FFF2-40B4-BE49-F238E27FC236}">
                <a16:creationId xmlns:a16="http://schemas.microsoft.com/office/drawing/2014/main" id="{9C1BD962-A532-490D-B875-44AEB399D6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5" t="28151" r="23009" b="34556"/>
          <a:stretch/>
        </p:blipFill>
        <p:spPr>
          <a:xfrm>
            <a:off x="89690" y="4171728"/>
            <a:ext cx="5950241" cy="2394168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FCBBB8F-F0B7-40CE-B073-D6BF31D3C5E7}"/>
              </a:ext>
            </a:extLst>
          </p:cNvPr>
          <p:cNvSpPr txBox="1"/>
          <p:nvPr/>
        </p:nvSpPr>
        <p:spPr>
          <a:xfrm>
            <a:off x="628650" y="3100652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 1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3B48295-9B31-45E6-9134-C5D7BAAB6483}"/>
              </a:ext>
            </a:extLst>
          </p:cNvPr>
          <p:cNvSpPr txBox="1"/>
          <p:nvPr/>
        </p:nvSpPr>
        <p:spPr>
          <a:xfrm>
            <a:off x="3341930" y="3095289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 2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9F4988-E1BF-4210-A124-3AFDEDC29C78}"/>
              </a:ext>
            </a:extLst>
          </p:cNvPr>
          <p:cNvSpPr txBox="1"/>
          <p:nvPr/>
        </p:nvSpPr>
        <p:spPr>
          <a:xfrm>
            <a:off x="1339566" y="4163521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 3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91596EF-9F90-4C2F-B9F6-A2A0277D4933}"/>
              </a:ext>
            </a:extLst>
          </p:cNvPr>
          <p:cNvSpPr txBox="1"/>
          <p:nvPr/>
        </p:nvSpPr>
        <p:spPr>
          <a:xfrm>
            <a:off x="5306052" y="4163521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 4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6C041AD-2ED2-428F-A7FE-630E2EA44E59}"/>
              </a:ext>
            </a:extLst>
          </p:cNvPr>
          <p:cNvSpPr txBox="1"/>
          <p:nvPr/>
        </p:nvSpPr>
        <p:spPr>
          <a:xfrm>
            <a:off x="5157742" y="5950627"/>
            <a:ext cx="2255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Posiciones juntas</a:t>
            </a:r>
          </a:p>
        </p:txBody>
      </p:sp>
      <p:sp>
        <p:nvSpPr>
          <p:cNvPr id="33" name="Rectángulo: esquinas diagonales cortadas 32">
            <a:extLst>
              <a:ext uri="{FF2B5EF4-FFF2-40B4-BE49-F238E27FC236}">
                <a16:creationId xmlns:a16="http://schemas.microsoft.com/office/drawing/2014/main" id="{C8774250-E25E-44CC-8773-1583AFB448AB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8F65BAA2-5413-4F6C-B2EE-385E07140773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8B0DB31-E0A4-4F27-B4D6-6B7F6EC5C1A1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107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25" grpId="0"/>
      <p:bldP spid="29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238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ED5336-A8D9-487D-B1A7-79BE54BF4C8A}"/>
              </a:ext>
            </a:extLst>
          </p:cNvPr>
          <p:cNvSpPr txBox="1"/>
          <p:nvPr/>
        </p:nvSpPr>
        <p:spPr>
          <a:xfrm>
            <a:off x="763479" y="1724974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del nadador en diferentes posiciones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FD2B05E-1B7F-44FA-974A-2707C9004767}"/>
              </a:ext>
            </a:extLst>
          </p:cNvPr>
          <p:cNvSpPr txBox="1"/>
          <p:nvPr/>
        </p:nvSpPr>
        <p:spPr>
          <a:xfrm>
            <a:off x="763479" y="2107558"/>
            <a:ext cx="3613211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Diseño del dominio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D6755A89-4FB8-4FAE-9DB5-8511E03969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52" b="97778" l="12865" r="85260">
                        <a14:foregroundMark x1="24635" y1="28333" x2="24635" y2="28333"/>
                        <a14:foregroundMark x1="22135" y1="26204" x2="27604" y2="68241"/>
                        <a14:foregroundMark x1="25833" y1="10926" x2="67188" y2="13241"/>
                        <a14:foregroundMark x1="39688" y1="82130" x2="61094" y2="64907"/>
                        <a14:foregroundMark x1="15208" y1="15556" x2="16719" y2="66389"/>
                        <a14:foregroundMark x1="15573" y1="71019" x2="14688" y2="68241"/>
                        <a14:foregroundMark x1="71979" y1="25370" x2="68125" y2="51019"/>
                        <a14:foregroundMark x1="68125" y1="51019" x2="68125" y2="51481"/>
                        <a14:foregroundMark x1="63594" y1="17963" x2="76042" y2="47500"/>
                        <a14:foregroundMark x1="82500" y1="17963" x2="76719" y2="46759"/>
                        <a14:foregroundMark x1="76719" y1="46759" x2="77292" y2="58981"/>
                        <a14:foregroundMark x1="77292" y1="58981" x2="63333" y2="52315"/>
                        <a14:foregroundMark x1="63333" y1="52315" x2="60521" y2="39259"/>
                        <a14:foregroundMark x1="60521" y1="39259" x2="61667" y2="14074"/>
                        <a14:foregroundMark x1="61667" y1="14074" x2="68385" y2="11944"/>
                        <a14:foregroundMark x1="68385" y1="11944" x2="81406" y2="14074"/>
                        <a14:foregroundMark x1="81406" y1="14074" x2="82708" y2="16852"/>
                        <a14:foregroundMark x1="29167" y1="13426" x2="15833" y2="11389"/>
                        <a14:foregroundMark x1="15833" y1="11389" x2="11719" y2="21111"/>
                        <a14:foregroundMark x1="11719" y1="21111" x2="12865" y2="47593"/>
                        <a14:foregroundMark x1="12865" y1="47593" x2="19271" y2="46019"/>
                        <a14:foregroundMark x1="19271" y1="46019" x2="26979" y2="17778"/>
                        <a14:foregroundMark x1="26979" y1="17778" x2="29167" y2="12870"/>
                        <a14:foregroundMark x1="25938" y1="86111" x2="39740" y2="97037"/>
                        <a14:foregroundMark x1="39740" y1="97037" x2="45208" y2="90648"/>
                        <a14:foregroundMark x1="45208" y1="90648" x2="38802" y2="81944"/>
                        <a14:foregroundMark x1="38802" y1="81944" x2="32188" y2="85185"/>
                        <a14:foregroundMark x1="32188" y1="85185" x2="30833" y2="89352"/>
                        <a14:foregroundMark x1="30260" y1="96111" x2="37708" y2="93241"/>
                        <a14:foregroundMark x1="37708" y1="93241" x2="31667" y2="97870"/>
                        <a14:foregroundMark x1="31667" y1="97870" x2="30260" y2="95093"/>
                        <a14:foregroundMark x1="14844" y1="8981" x2="16458" y2="22407"/>
                        <a14:foregroundMark x1="16458" y1="22407" x2="39167" y2="23704"/>
                        <a14:foregroundMark x1="39167" y1="23704" x2="58490" y2="11019"/>
                        <a14:foregroundMark x1="58490" y1="11019" x2="36563" y2="5648"/>
                        <a14:foregroundMark x1="36563" y1="5648" x2="21927" y2="5648"/>
                        <a14:foregroundMark x1="21927" y1="5648" x2="15521" y2="9815"/>
                        <a14:foregroundMark x1="15521" y1="9815" x2="15052" y2="9630"/>
                        <a14:foregroundMark x1="51979" y1="11944" x2="59167" y2="18333"/>
                        <a14:foregroundMark x1="59167" y1="18333" x2="66563" y2="17593"/>
                        <a14:foregroundMark x1="66563" y1="17593" x2="63281" y2="6481"/>
                        <a14:foregroundMark x1="63281" y1="6481" x2="56875" y2="4444"/>
                        <a14:foregroundMark x1="56875" y1="4444" x2="51198" y2="9722"/>
                        <a14:foregroundMark x1="51198" y1="9722" x2="52344" y2="12593"/>
                        <a14:foregroundMark x1="69427" y1="27037" x2="66719" y2="16019"/>
                        <a14:foregroundMark x1="66719" y1="16019" x2="60417" y2="22685"/>
                        <a14:foregroundMark x1="60417" y1="22685" x2="60104" y2="47870"/>
                        <a14:foregroundMark x1="60104" y1="47870" x2="63594" y2="59630"/>
                        <a14:foregroundMark x1="63594" y1="59630" x2="69896" y2="52963"/>
                        <a14:foregroundMark x1="69896" y1="52963" x2="69688" y2="27037"/>
                        <a14:foregroundMark x1="80313" y1="21944" x2="75990" y2="30463"/>
                        <a14:foregroundMark x1="75990" y1="30463" x2="73229" y2="43056"/>
                        <a14:foregroundMark x1="73229" y1="43056" x2="75208" y2="59444"/>
                        <a14:foregroundMark x1="75208" y1="59444" x2="80625" y2="65833"/>
                        <a14:foregroundMark x1="80625" y1="65833" x2="83906" y2="54444"/>
                        <a14:foregroundMark x1="83906" y1="54444" x2="82135" y2="27222"/>
                        <a14:foregroundMark x1="82135" y1="27222" x2="80781" y2="22407"/>
                        <a14:foregroundMark x1="85104" y1="11759" x2="81406" y2="23241"/>
                        <a14:foregroundMark x1="81406" y1="23241" x2="85260" y2="13889"/>
                        <a14:foregroundMark x1="85260" y1="13889" x2="85208" y2="11944"/>
                        <a14:backgroundMark x1="20469" y1="86111" x2="16667" y2="76759"/>
                        <a14:backgroundMark x1="16667" y1="76759" x2="17240" y2="88611"/>
                        <a14:backgroundMark x1="17240" y1="88611" x2="20313" y2="8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43" t="6372" r="14057"/>
          <a:stretch/>
        </p:blipFill>
        <p:spPr>
          <a:xfrm>
            <a:off x="2370337" y="2559071"/>
            <a:ext cx="5504156" cy="391206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4523DAAE-E57A-40BA-BFF9-9DE0AE64E6F6}"/>
              </a:ext>
            </a:extLst>
          </p:cNvPr>
          <p:cNvSpPr txBox="1"/>
          <p:nvPr/>
        </p:nvSpPr>
        <p:spPr>
          <a:xfrm>
            <a:off x="5582518" y="2224358"/>
            <a:ext cx="626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Inlet</a:t>
            </a:r>
            <a:endParaRPr lang="es-ES" sz="16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A30039D-39F2-4E16-91B1-6E9F241645CA}"/>
              </a:ext>
            </a:extLst>
          </p:cNvPr>
          <p:cNvSpPr txBox="1"/>
          <p:nvPr/>
        </p:nvSpPr>
        <p:spPr>
          <a:xfrm>
            <a:off x="8310794" y="3413794"/>
            <a:ext cx="803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Outlet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F139C81-69EC-49E0-B4D6-7DDE467B2095}"/>
              </a:ext>
            </a:extLst>
          </p:cNvPr>
          <p:cNvSpPr txBox="1"/>
          <p:nvPr/>
        </p:nvSpPr>
        <p:spPr>
          <a:xfrm>
            <a:off x="4361553" y="3481816"/>
            <a:ext cx="626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57E7FE6-2BB6-4FEA-B5F5-5430CA1B8B13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7451272" y="3583071"/>
            <a:ext cx="859522" cy="3174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E8A9F91C-7742-4BF9-BCAE-F8B0D4801F15}"/>
              </a:ext>
            </a:extLst>
          </p:cNvPr>
          <p:cNvCxnSpPr>
            <a:cxnSpLocks/>
            <a:endCxn id="34" idx="3"/>
          </p:cNvCxnSpPr>
          <p:nvPr/>
        </p:nvCxnSpPr>
        <p:spPr>
          <a:xfrm flipH="1" flipV="1">
            <a:off x="4988238" y="3651093"/>
            <a:ext cx="436304" cy="3678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C5427976-3EAB-450F-BE83-3B2390E3EACE}"/>
              </a:ext>
            </a:extLst>
          </p:cNvPr>
          <p:cNvCxnSpPr>
            <a:cxnSpLocks/>
          </p:cNvCxnSpPr>
          <p:nvPr/>
        </p:nvCxnSpPr>
        <p:spPr>
          <a:xfrm flipV="1">
            <a:off x="5034882" y="2455345"/>
            <a:ext cx="547636" cy="5164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B5C3B6E6-16BE-4D69-A851-91BEB7F3FDE2}"/>
              </a:ext>
            </a:extLst>
          </p:cNvPr>
          <p:cNvCxnSpPr/>
          <p:nvPr/>
        </p:nvCxnSpPr>
        <p:spPr>
          <a:xfrm>
            <a:off x="2370337" y="2728700"/>
            <a:ext cx="127195" cy="2530136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47D92C9-CD9F-4752-8DE5-D90053B0EF8F}"/>
              </a:ext>
            </a:extLst>
          </p:cNvPr>
          <p:cNvSpPr txBox="1"/>
          <p:nvPr/>
        </p:nvSpPr>
        <p:spPr>
          <a:xfrm>
            <a:off x="1741265" y="3850588"/>
            <a:ext cx="75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6 m</a:t>
            </a:r>
          </a:p>
        </p:txBody>
      </p: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D6CDB070-0E4F-47DE-BB76-F4A8B4786D79}"/>
              </a:ext>
            </a:extLst>
          </p:cNvPr>
          <p:cNvCxnSpPr>
            <a:cxnSpLocks/>
          </p:cNvCxnSpPr>
          <p:nvPr/>
        </p:nvCxnSpPr>
        <p:spPr>
          <a:xfrm>
            <a:off x="2493924" y="5302636"/>
            <a:ext cx="1424633" cy="1118397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B16B806-2752-447B-8ABF-6C5F9143DFDE}"/>
              </a:ext>
            </a:extLst>
          </p:cNvPr>
          <p:cNvSpPr txBox="1"/>
          <p:nvPr/>
        </p:nvSpPr>
        <p:spPr>
          <a:xfrm>
            <a:off x="2391698" y="5740768"/>
            <a:ext cx="75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6 m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7C23BB80-317B-4BA8-9037-5C0949B8455F}"/>
              </a:ext>
            </a:extLst>
          </p:cNvPr>
          <p:cNvCxnSpPr>
            <a:cxnSpLocks/>
          </p:cNvCxnSpPr>
          <p:nvPr/>
        </p:nvCxnSpPr>
        <p:spPr>
          <a:xfrm flipH="1">
            <a:off x="3982749" y="5051006"/>
            <a:ext cx="3589904" cy="137318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uadroTexto 49">
            <a:extLst>
              <a:ext uri="{FF2B5EF4-FFF2-40B4-BE49-F238E27FC236}">
                <a16:creationId xmlns:a16="http://schemas.microsoft.com/office/drawing/2014/main" id="{E0CF07ED-AF51-4BC7-AABE-46EC21823C76}"/>
              </a:ext>
            </a:extLst>
          </p:cNvPr>
          <p:cNvSpPr txBox="1"/>
          <p:nvPr/>
        </p:nvSpPr>
        <p:spPr>
          <a:xfrm>
            <a:off x="6019473" y="5611998"/>
            <a:ext cx="75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12 m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2650AB6-B8F1-47A7-8B2E-836D6F84C40B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893C32B-3D03-4C4C-954A-800EBCE0BD3A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Rectángulo: esquinas diagonales cortadas 53">
            <a:extLst>
              <a:ext uri="{FF2B5EF4-FFF2-40B4-BE49-F238E27FC236}">
                <a16:creationId xmlns:a16="http://schemas.microsoft.com/office/drawing/2014/main" id="{55BF4C0D-FAF7-4FD9-9B64-6F8AD61F44D6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B8B1A05-B6B4-4586-BB8C-5D4AB44EFBBE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46A3031A-7A51-46A7-B18E-0AE5177405D6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1876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4" grpId="0"/>
      <p:bldP spid="39" grpId="0"/>
      <p:bldP spid="43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238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ED5336-A8D9-487D-B1A7-79BE54BF4C8A}"/>
              </a:ext>
            </a:extLst>
          </p:cNvPr>
          <p:cNvSpPr txBox="1"/>
          <p:nvPr/>
        </p:nvSpPr>
        <p:spPr>
          <a:xfrm>
            <a:off x="763479" y="1724974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del nadador en diferentes posiciones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FD2B05E-1B7F-44FA-974A-2707C9004767}"/>
              </a:ext>
            </a:extLst>
          </p:cNvPr>
          <p:cNvSpPr txBox="1"/>
          <p:nvPr/>
        </p:nvSpPr>
        <p:spPr>
          <a:xfrm>
            <a:off x="763479" y="2107558"/>
            <a:ext cx="3613211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Diseño del dominio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65EBDD-F331-4C1B-909C-CDAECE6847D9}"/>
              </a:ext>
            </a:extLst>
          </p:cNvPr>
          <p:cNvSpPr txBox="1"/>
          <p:nvPr/>
        </p:nvSpPr>
        <p:spPr>
          <a:xfrm>
            <a:off x="763479" y="2493672"/>
            <a:ext cx="408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Selección de los modelos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14E90AA-0A09-46CC-AE36-87EB8CE1D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457943"/>
              </p:ext>
            </p:extLst>
          </p:nvPr>
        </p:nvGraphicFramePr>
        <p:xfrm>
          <a:off x="2022010" y="3155114"/>
          <a:ext cx="5204413" cy="295407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73951">
                  <a:extLst>
                    <a:ext uri="{9D8B030D-6E8A-4147-A177-3AD203B41FA5}">
                      <a16:colId xmlns:a16="http://schemas.microsoft.com/office/drawing/2014/main" val="90087384"/>
                    </a:ext>
                  </a:extLst>
                </a:gridCol>
                <a:gridCol w="2230462">
                  <a:extLst>
                    <a:ext uri="{9D8B030D-6E8A-4147-A177-3AD203B41FA5}">
                      <a16:colId xmlns:a16="http://schemas.microsoft.com/office/drawing/2014/main" val="3481756483"/>
                    </a:ext>
                  </a:extLst>
                </a:gridCol>
              </a:tblGrid>
              <a:tr h="3315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</a:t>
                      </a:r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Box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521392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Three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-Dimensional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58935376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Enabled</a:t>
                      </a:r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Models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Gradients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7521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Implicit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Unsteady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82260087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Eulerian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Multiphase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538654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Multiphase</a:t>
                      </a:r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Fluid (VOF)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73288297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Viscous</a:t>
                      </a:r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Regime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Turbulent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587798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Reynolds-Average Turbulence</a:t>
                      </a:r>
                      <a:endParaRPr lang="es-ES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K-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Epsilon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Turbulence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1697498"/>
                  </a:ext>
                </a:extLst>
              </a:tr>
              <a:tr h="29138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Optional</a:t>
                      </a:r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Models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Gravity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587872"/>
                  </a:ext>
                </a:extLst>
              </a:tr>
              <a:tr h="2913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VOF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Waves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477700"/>
                  </a:ext>
                </a:extLst>
              </a:tr>
            </a:tbl>
          </a:graphicData>
        </a:graphic>
      </p:graphicFrame>
      <p:sp>
        <p:nvSpPr>
          <p:cNvPr id="29" name="Rectángulo 28">
            <a:extLst>
              <a:ext uri="{FF2B5EF4-FFF2-40B4-BE49-F238E27FC236}">
                <a16:creationId xmlns:a16="http://schemas.microsoft.com/office/drawing/2014/main" id="{59E2BE64-63D2-4B10-AFAF-80E7CE9127BF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51965823-6282-4BA4-BFB9-9F72ED2122EF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diagonales cortadas 30">
            <a:extLst>
              <a:ext uri="{FF2B5EF4-FFF2-40B4-BE49-F238E27FC236}">
                <a16:creationId xmlns:a16="http://schemas.microsoft.com/office/drawing/2014/main" id="{F5BDC6A3-579A-469D-B96D-FE7EA87FE8F8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9C612E0-A34A-40B5-8664-5E7912BCF892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FDD0483-D957-42DC-A96A-30EF6E485310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16728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1_sin_olas_Scene_2">
            <a:hlinkClick r:id="" action="ppaction://media"/>
            <a:extLst>
              <a:ext uri="{FF2B5EF4-FFF2-40B4-BE49-F238E27FC236}">
                <a16:creationId xmlns:a16="http://schemas.microsoft.com/office/drawing/2014/main" id="{35AE50E7-C347-47F9-86BE-90BBBCE633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719" t="34584" r="18447" b="33573"/>
          <a:stretch>
            <a:fillRect/>
          </a:stretch>
        </p:blipFill>
        <p:spPr>
          <a:xfrm>
            <a:off x="500355" y="3635705"/>
            <a:ext cx="8288500" cy="2156866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238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ED5336-A8D9-487D-B1A7-79BE54BF4C8A}"/>
              </a:ext>
            </a:extLst>
          </p:cNvPr>
          <p:cNvSpPr txBox="1"/>
          <p:nvPr/>
        </p:nvSpPr>
        <p:spPr>
          <a:xfrm>
            <a:off x="763479" y="1724974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del nadador en diferentes posiciones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FD2B05E-1B7F-44FA-974A-2707C9004767}"/>
              </a:ext>
            </a:extLst>
          </p:cNvPr>
          <p:cNvSpPr txBox="1"/>
          <p:nvPr/>
        </p:nvSpPr>
        <p:spPr>
          <a:xfrm>
            <a:off x="763479" y="2107558"/>
            <a:ext cx="3613211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Diseño del dominio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65EBDD-F331-4C1B-909C-CDAECE6847D9}"/>
              </a:ext>
            </a:extLst>
          </p:cNvPr>
          <p:cNvSpPr txBox="1"/>
          <p:nvPr/>
        </p:nvSpPr>
        <p:spPr>
          <a:xfrm>
            <a:off x="763479" y="2493672"/>
            <a:ext cx="408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Selección de los modelos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B89FA24-400B-4F6F-8AF9-2F9D3BA43D81}"/>
              </a:ext>
            </a:extLst>
          </p:cNvPr>
          <p:cNvSpPr txBox="1"/>
          <p:nvPr/>
        </p:nvSpPr>
        <p:spPr>
          <a:xfrm>
            <a:off x="763478" y="2876256"/>
            <a:ext cx="46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Configuración de los casos de estudio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FB15FBF-92BE-4D97-A34B-D33CB7E34C4C}"/>
              </a:ext>
            </a:extLst>
          </p:cNvPr>
          <p:cNvSpPr txBox="1"/>
          <p:nvPr/>
        </p:nvSpPr>
        <p:spPr>
          <a:xfrm>
            <a:off x="1083074" y="3258840"/>
            <a:ext cx="2840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en piscina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AC2087CD-303E-454E-9E42-3964DE4F0630}"/>
                  </a:ext>
                </a:extLst>
              </p:cNvPr>
              <p:cNvSpPr txBox="1"/>
              <p:nvPr/>
            </p:nvSpPr>
            <p:spPr>
              <a:xfrm>
                <a:off x="2658133" y="5720391"/>
                <a:ext cx="12657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=1.4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AC2087CD-303E-454E-9E42-3964DE4F0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133" y="5720391"/>
                <a:ext cx="1265796" cy="276999"/>
              </a:xfrm>
              <a:prstGeom prst="rect">
                <a:avLst/>
              </a:prstGeom>
              <a:blipFill>
                <a:blip r:embed="rId5"/>
                <a:stretch>
                  <a:fillRect l="-2404" t="-2174" r="-2404" b="-326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047B8073-2E7B-434A-A76C-1C3BA47FAE10}"/>
              </a:ext>
            </a:extLst>
          </p:cNvPr>
          <p:cNvSpPr/>
          <p:nvPr/>
        </p:nvSpPr>
        <p:spPr>
          <a:xfrm>
            <a:off x="905522" y="5747132"/>
            <a:ext cx="1664562" cy="202196"/>
          </a:xfrm>
          <a:prstGeom prst="rightArrow">
            <a:avLst>
              <a:gd name="adj1" fmla="val 50000"/>
              <a:gd name="adj2" fmla="val 195454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716AB02-EFB5-4480-A1D4-B208109CFDFE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2CAC3A5-85D0-4D3F-875C-1DD0E9DD62B6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diagonales cortadas 23">
            <a:extLst>
              <a:ext uri="{FF2B5EF4-FFF2-40B4-BE49-F238E27FC236}">
                <a16:creationId xmlns:a16="http://schemas.microsoft.com/office/drawing/2014/main" id="{E4DFFB39-7355-4014-9158-B53EB9530E92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7B1F490-4B0D-4038-8180-F68F8E972A25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F651FC2-33C2-4B03-B488-58AF65519F54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83945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remove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15" grpId="0"/>
      <p:bldP spid="9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DCC591A-0363-4D3F-8B28-830826355DD8}"/>
              </a:ext>
            </a:extLst>
          </p:cNvPr>
          <p:cNvSpPr/>
          <p:nvPr/>
        </p:nvSpPr>
        <p:spPr>
          <a:xfrm>
            <a:off x="5612456" y="2863004"/>
            <a:ext cx="2839086" cy="1087968"/>
          </a:xfrm>
          <a:prstGeom prst="rect">
            <a:avLst/>
          </a:prstGeom>
          <a:ln>
            <a:solidFill>
              <a:srgbClr val="5B5B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238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ED5336-A8D9-487D-B1A7-79BE54BF4C8A}"/>
              </a:ext>
            </a:extLst>
          </p:cNvPr>
          <p:cNvSpPr txBox="1"/>
          <p:nvPr/>
        </p:nvSpPr>
        <p:spPr>
          <a:xfrm>
            <a:off x="763479" y="1724974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del nadador en diferentes posiciones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FD2B05E-1B7F-44FA-974A-2707C9004767}"/>
              </a:ext>
            </a:extLst>
          </p:cNvPr>
          <p:cNvSpPr txBox="1"/>
          <p:nvPr/>
        </p:nvSpPr>
        <p:spPr>
          <a:xfrm>
            <a:off x="763479" y="2107558"/>
            <a:ext cx="3613211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Diseño del dominio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65EBDD-F331-4C1B-909C-CDAECE6847D9}"/>
              </a:ext>
            </a:extLst>
          </p:cNvPr>
          <p:cNvSpPr txBox="1"/>
          <p:nvPr/>
        </p:nvSpPr>
        <p:spPr>
          <a:xfrm>
            <a:off x="763479" y="2493672"/>
            <a:ext cx="408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Selección de los modelos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B89FA24-400B-4F6F-8AF9-2F9D3BA43D81}"/>
              </a:ext>
            </a:extLst>
          </p:cNvPr>
          <p:cNvSpPr txBox="1"/>
          <p:nvPr/>
        </p:nvSpPr>
        <p:spPr>
          <a:xfrm>
            <a:off x="763478" y="2876256"/>
            <a:ext cx="46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Configuración de los casos de estudio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FB15FBF-92BE-4D97-A34B-D33CB7E34C4C}"/>
              </a:ext>
            </a:extLst>
          </p:cNvPr>
          <p:cNvSpPr txBox="1"/>
          <p:nvPr/>
        </p:nvSpPr>
        <p:spPr>
          <a:xfrm>
            <a:off x="1083074" y="3258840"/>
            <a:ext cx="2840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en piscina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B22C423-C800-496D-B807-792FE7545544}"/>
              </a:ext>
            </a:extLst>
          </p:cNvPr>
          <p:cNvSpPr txBox="1"/>
          <p:nvPr/>
        </p:nvSpPr>
        <p:spPr>
          <a:xfrm>
            <a:off x="1083074" y="3612418"/>
            <a:ext cx="2467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+mj-lt"/>
              <a:buAutoNum type="arabicPeriod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Font typeface="+mj-lt"/>
              <a:buAutoNum type="arabicPeriod" startAt="2"/>
            </a:pPr>
            <a:r>
              <a:rPr lang="es-ES" dirty="0"/>
              <a:t>Estudio en mar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4623D15-5D7A-424C-98C0-7402F543036F}"/>
              </a:ext>
            </a:extLst>
          </p:cNvPr>
          <p:cNvSpPr txBox="1"/>
          <p:nvPr/>
        </p:nvSpPr>
        <p:spPr>
          <a:xfrm>
            <a:off x="5914297" y="3017664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Altura: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47AB29-FCD8-4B15-A26E-9EBF7021E985}"/>
              </a:ext>
            </a:extLst>
          </p:cNvPr>
          <p:cNvSpPr txBox="1"/>
          <p:nvPr/>
        </p:nvSpPr>
        <p:spPr>
          <a:xfrm>
            <a:off x="5839421" y="3437997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Período: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DBF8517-5FC0-4AD3-8707-68310219A2A4}"/>
              </a:ext>
            </a:extLst>
          </p:cNvPr>
          <p:cNvSpPr txBox="1"/>
          <p:nvPr/>
        </p:nvSpPr>
        <p:spPr>
          <a:xfrm>
            <a:off x="6899473" y="3017664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 </a:t>
            </a:r>
            <a:r>
              <a:rPr lang="es-E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353EF51-29DD-4547-A17A-0D27F0833DA5}"/>
              </a:ext>
            </a:extLst>
          </p:cNvPr>
          <p:cNvSpPr txBox="1"/>
          <p:nvPr/>
        </p:nvSpPr>
        <p:spPr>
          <a:xfrm>
            <a:off x="6899473" y="3437997"/>
            <a:ext cx="1378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 </a:t>
            </a:r>
            <a:r>
              <a:rPr lang="es-E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39215A0-6A87-4284-9A61-DD37C9ACB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" t="9021" b="26051"/>
          <a:stretch/>
        </p:blipFill>
        <p:spPr>
          <a:xfrm>
            <a:off x="1341042" y="4113320"/>
            <a:ext cx="7012329" cy="2119102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16394484-6938-4E3B-8EF7-07615D51D699}"/>
              </a:ext>
            </a:extLst>
          </p:cNvPr>
          <p:cNvSpPr txBox="1"/>
          <p:nvPr/>
        </p:nvSpPr>
        <p:spPr>
          <a:xfrm>
            <a:off x="6414441" y="2307272"/>
            <a:ext cx="1378407" cy="338554"/>
          </a:xfrm>
          <a:prstGeom prst="rect">
            <a:avLst/>
          </a:prstGeom>
          <a:ln w="19050">
            <a:solidFill>
              <a:srgbClr val="66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OLEAJE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29F52A0-1064-479D-8442-11BFF8A4DC14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DC517DED-8E7B-4109-92ED-3DFE6E06EFA8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: esquinas diagonales cortadas 29">
            <a:extLst>
              <a:ext uri="{FF2B5EF4-FFF2-40B4-BE49-F238E27FC236}">
                <a16:creationId xmlns:a16="http://schemas.microsoft.com/office/drawing/2014/main" id="{173A74B8-FF6B-425E-B85E-CAC39E4F05C1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BAD04C0-0603-4BAC-B8CD-3A88207E0398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2224EB8-F0C7-4BE2-A1F8-D7B75D1AB073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06800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20" grpId="0"/>
      <p:bldP spid="21" grpId="0"/>
      <p:bldP spid="22" grpId="0"/>
      <p:bldP spid="24" grpId="0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238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ED5336-A8D9-487D-B1A7-79BE54BF4C8A}"/>
              </a:ext>
            </a:extLst>
          </p:cNvPr>
          <p:cNvSpPr txBox="1"/>
          <p:nvPr/>
        </p:nvSpPr>
        <p:spPr>
          <a:xfrm>
            <a:off x="763479" y="1724974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del nadador en diferentes posiciones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FD2B05E-1B7F-44FA-974A-2707C9004767}"/>
              </a:ext>
            </a:extLst>
          </p:cNvPr>
          <p:cNvSpPr txBox="1"/>
          <p:nvPr/>
        </p:nvSpPr>
        <p:spPr>
          <a:xfrm>
            <a:off x="763479" y="2107558"/>
            <a:ext cx="3613211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Diseño del dominio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65EBDD-F331-4C1B-909C-CDAECE6847D9}"/>
              </a:ext>
            </a:extLst>
          </p:cNvPr>
          <p:cNvSpPr txBox="1"/>
          <p:nvPr/>
        </p:nvSpPr>
        <p:spPr>
          <a:xfrm>
            <a:off x="763479" y="2493672"/>
            <a:ext cx="408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Selección de los modelos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B89FA24-400B-4F6F-8AF9-2F9D3BA43D81}"/>
              </a:ext>
            </a:extLst>
          </p:cNvPr>
          <p:cNvSpPr txBox="1"/>
          <p:nvPr/>
        </p:nvSpPr>
        <p:spPr>
          <a:xfrm>
            <a:off x="763478" y="2876256"/>
            <a:ext cx="46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Configuración de los casos de estudio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FB15FBF-92BE-4D97-A34B-D33CB7E34C4C}"/>
              </a:ext>
            </a:extLst>
          </p:cNvPr>
          <p:cNvSpPr txBox="1"/>
          <p:nvPr/>
        </p:nvSpPr>
        <p:spPr>
          <a:xfrm>
            <a:off x="1083074" y="3258840"/>
            <a:ext cx="2840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en piscina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B22C423-C800-496D-B807-792FE7545544}"/>
              </a:ext>
            </a:extLst>
          </p:cNvPr>
          <p:cNvSpPr txBox="1"/>
          <p:nvPr/>
        </p:nvSpPr>
        <p:spPr>
          <a:xfrm>
            <a:off x="1083074" y="3612418"/>
            <a:ext cx="2467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+mj-lt"/>
              <a:buAutoNum type="arabicPeriod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Font typeface="+mj-lt"/>
              <a:buAutoNum type="arabicPeriod" startAt="2"/>
            </a:pPr>
            <a:r>
              <a:rPr lang="es-ES" dirty="0">
                <a:solidFill>
                  <a:schemeClr val="bg2">
                    <a:lumMod val="75000"/>
                  </a:schemeClr>
                </a:solidFill>
              </a:rPr>
              <a:t>Estudio en mar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9B1D5A-AF52-45AD-9E2E-A4A8163CF6C0}"/>
              </a:ext>
            </a:extLst>
          </p:cNvPr>
          <p:cNvSpPr txBox="1"/>
          <p:nvPr/>
        </p:nvSpPr>
        <p:spPr>
          <a:xfrm>
            <a:off x="1083074" y="3972822"/>
            <a:ext cx="295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del cansancio</a:t>
            </a:r>
          </a:p>
        </p:txBody>
      </p:sp>
      <p:pic>
        <p:nvPicPr>
          <p:cNvPr id="18" name="Imagen 17" descr="Imagen que contiene animal, invertebrado, anfípodo&#10;&#10;Descripción generada con confianza muy alta">
            <a:extLst>
              <a:ext uri="{FF2B5EF4-FFF2-40B4-BE49-F238E27FC236}">
                <a16:creationId xmlns:a16="http://schemas.microsoft.com/office/drawing/2014/main" id="{AA1084DF-D28A-4F3A-A670-A46699D50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" t="23719" r="5047" b="30094"/>
          <a:stretch/>
        </p:blipFill>
        <p:spPr>
          <a:xfrm>
            <a:off x="715515" y="4237606"/>
            <a:ext cx="6647645" cy="1933572"/>
          </a:xfrm>
          <a:prstGeom prst="rect">
            <a:avLst/>
          </a:prstGeom>
        </p:spPr>
      </p:pic>
      <p:sp>
        <p:nvSpPr>
          <p:cNvPr id="41" name="Arco 40">
            <a:extLst>
              <a:ext uri="{FF2B5EF4-FFF2-40B4-BE49-F238E27FC236}">
                <a16:creationId xmlns:a16="http://schemas.microsoft.com/office/drawing/2014/main" id="{B142C204-613F-46F1-B3C4-C1785178B7B1}"/>
              </a:ext>
            </a:extLst>
          </p:cNvPr>
          <p:cNvSpPr/>
          <p:nvPr/>
        </p:nvSpPr>
        <p:spPr>
          <a:xfrm flipV="1">
            <a:off x="6550909" y="4843364"/>
            <a:ext cx="871356" cy="648072"/>
          </a:xfrm>
          <a:prstGeom prst="arc">
            <a:avLst>
              <a:gd name="adj1" fmla="val 17059841"/>
              <a:gd name="adj2" fmla="val 2890101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69963EA-CA90-43BA-AB68-A49B4F1DEF23}"/>
              </a:ext>
            </a:extLst>
          </p:cNvPr>
          <p:cNvSpPr txBox="1"/>
          <p:nvPr/>
        </p:nvSpPr>
        <p:spPr>
          <a:xfrm>
            <a:off x="7313616" y="5036539"/>
            <a:ext cx="75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15°</a:t>
            </a:r>
          </a:p>
        </p:txBody>
      </p:sp>
      <p:sp>
        <p:nvSpPr>
          <p:cNvPr id="43" name="Arco 42">
            <a:extLst>
              <a:ext uri="{FF2B5EF4-FFF2-40B4-BE49-F238E27FC236}">
                <a16:creationId xmlns:a16="http://schemas.microsoft.com/office/drawing/2014/main" id="{941D8109-398F-476D-B72F-BCE32091BA26}"/>
              </a:ext>
            </a:extLst>
          </p:cNvPr>
          <p:cNvSpPr/>
          <p:nvPr/>
        </p:nvSpPr>
        <p:spPr>
          <a:xfrm>
            <a:off x="6986587" y="4811695"/>
            <a:ext cx="1152191" cy="1359483"/>
          </a:xfrm>
          <a:prstGeom prst="arc">
            <a:avLst>
              <a:gd name="adj1" fmla="val 16200000"/>
              <a:gd name="adj2" fmla="val 589605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FC4B0D4D-BAF1-4ED5-97E5-1E2737AA1963}"/>
              </a:ext>
            </a:extLst>
          </p:cNvPr>
          <p:cNvSpPr txBox="1"/>
          <p:nvPr/>
        </p:nvSpPr>
        <p:spPr>
          <a:xfrm>
            <a:off x="8069883" y="5353740"/>
            <a:ext cx="75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30°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EEC6E4F-EFE7-4CAF-97EE-59BFEBB0AD20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ECD51702-E33C-48B3-9017-0C56D2BBBDC2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Rectángulo: esquinas diagonales cortadas 46">
            <a:extLst>
              <a:ext uri="{FF2B5EF4-FFF2-40B4-BE49-F238E27FC236}">
                <a16:creationId xmlns:a16="http://schemas.microsoft.com/office/drawing/2014/main" id="{7D6FADC2-28BB-4D24-9ABB-3D8C25DD1E49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38F93BF-7CB7-4054-881E-5CF5065EB2DE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5BCB196-58ED-4F06-B7B7-98FFBA609408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3209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 animBg="1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5255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Estudio en el mar</a:t>
            </a:r>
            <a:endParaRPr lang="es-ES" sz="2000" b="1" u="sng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99F75442-9392-425E-9924-689FF2995F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055"/>
          <a:stretch/>
        </p:blipFill>
        <p:spPr>
          <a:xfrm>
            <a:off x="269421" y="2097306"/>
            <a:ext cx="5572086" cy="3864509"/>
          </a:xfrm>
          <a:prstGeom prst="rect">
            <a:avLst/>
          </a:prstGeom>
        </p:spPr>
      </p:pic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70B96C5C-D6DC-428E-BE37-C1D8F56E1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562543"/>
              </p:ext>
            </p:extLst>
          </p:nvPr>
        </p:nvGraphicFramePr>
        <p:xfrm>
          <a:off x="6125886" y="4505737"/>
          <a:ext cx="2520094" cy="145607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483117">
                  <a:extLst>
                    <a:ext uri="{9D8B030D-6E8A-4147-A177-3AD203B41FA5}">
                      <a16:colId xmlns:a16="http://schemas.microsoft.com/office/drawing/2014/main" val="2233183607"/>
                    </a:ext>
                  </a:extLst>
                </a:gridCol>
                <a:gridCol w="1036977">
                  <a:extLst>
                    <a:ext uri="{9D8B030D-6E8A-4147-A177-3AD203B41FA5}">
                      <a16:colId xmlns:a16="http://schemas.microsoft.com/office/drawing/2014/main" val="2331832604"/>
                    </a:ext>
                  </a:extLst>
                </a:gridCol>
              </a:tblGrid>
              <a:tr h="31031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Drag medio (N)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069442"/>
                  </a:ext>
                </a:extLst>
              </a:tr>
              <a:tr h="2864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Posición 1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106.42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0249011"/>
                  </a:ext>
                </a:extLst>
              </a:tr>
              <a:tr h="2864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Posición 2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56.86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266448"/>
                  </a:ext>
                </a:extLst>
              </a:tr>
              <a:tr h="2864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Posición 3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90.54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393923"/>
                  </a:ext>
                </a:extLst>
              </a:tr>
              <a:tr h="2864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Posición 4</a:t>
                      </a:r>
                    </a:p>
                  </a:txBody>
                  <a:tcPr marL="7620" marR="7620" marT="762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47.63</a:t>
                      </a:r>
                    </a:p>
                  </a:txBody>
                  <a:tcPr marL="7620" marR="7620" marT="762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714153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7191C9B1-D625-4289-87D6-F8B1DF9863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6791"/>
          <a:stretch/>
        </p:blipFill>
        <p:spPr>
          <a:xfrm>
            <a:off x="6274031" y="1825331"/>
            <a:ext cx="457570" cy="201956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D52C855-BB3C-4F77-82C2-034FFDCF9902}"/>
              </a:ext>
            </a:extLst>
          </p:cNvPr>
          <p:cNvSpPr txBox="1"/>
          <p:nvPr/>
        </p:nvSpPr>
        <p:spPr>
          <a:xfrm>
            <a:off x="6906539" y="1812545"/>
            <a:ext cx="47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P1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E31C3F3-36B4-4EF2-A463-6D6EB30CA648}"/>
              </a:ext>
            </a:extLst>
          </p:cNvPr>
          <p:cNvSpPr txBox="1"/>
          <p:nvPr/>
        </p:nvSpPr>
        <p:spPr>
          <a:xfrm>
            <a:off x="6906539" y="2359865"/>
            <a:ext cx="47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P2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BBEBDEA-AC59-4B8D-8117-992A905345B2}"/>
              </a:ext>
            </a:extLst>
          </p:cNvPr>
          <p:cNvSpPr txBox="1"/>
          <p:nvPr/>
        </p:nvSpPr>
        <p:spPr>
          <a:xfrm>
            <a:off x="6906539" y="2916079"/>
            <a:ext cx="47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P3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072DD4D-1575-414A-9362-18EE5BDF8FEC}"/>
              </a:ext>
            </a:extLst>
          </p:cNvPr>
          <p:cNvSpPr txBox="1"/>
          <p:nvPr/>
        </p:nvSpPr>
        <p:spPr>
          <a:xfrm>
            <a:off x="6906539" y="3470386"/>
            <a:ext cx="47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P4</a:t>
            </a:r>
          </a:p>
        </p:txBody>
      </p:sp>
      <p:pic>
        <p:nvPicPr>
          <p:cNvPr id="30" name="Imagen 29" descr="Imagen que contiene animal, invertebrado, anfípodo&#10;&#10;Descripción generada con confianza alta">
            <a:extLst>
              <a:ext uri="{FF2B5EF4-FFF2-40B4-BE49-F238E27FC236}">
                <a16:creationId xmlns:a16="http://schemas.microsoft.com/office/drawing/2014/main" id="{2EFD2008-FC28-433D-A2C0-AF1F3C964B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31543" r="17592" b="30926"/>
          <a:stretch/>
        </p:blipFill>
        <p:spPr>
          <a:xfrm>
            <a:off x="7460503" y="1799939"/>
            <a:ext cx="1270773" cy="432442"/>
          </a:xfrm>
          <a:prstGeom prst="rect">
            <a:avLst/>
          </a:prstGeom>
        </p:spPr>
      </p:pic>
      <p:pic>
        <p:nvPicPr>
          <p:cNvPr id="31" name="Imagen 30" descr="Imagen que contiene animal, invertebrado, artrópodo&#10;&#10;Descripción generada con confianza muy alta">
            <a:extLst>
              <a:ext uri="{FF2B5EF4-FFF2-40B4-BE49-F238E27FC236}">
                <a16:creationId xmlns:a16="http://schemas.microsoft.com/office/drawing/2014/main" id="{7D2F0BA5-0399-44A2-B29D-6EAE871DD6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t="25456" r="20896" b="35805"/>
          <a:stretch/>
        </p:blipFill>
        <p:spPr>
          <a:xfrm>
            <a:off x="7460503" y="2316717"/>
            <a:ext cx="1270773" cy="47941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95496EDC-CA1F-441B-A294-CDD2070EAA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3" t="33477" r="20495" b="35691"/>
          <a:stretch/>
        </p:blipFill>
        <p:spPr>
          <a:xfrm>
            <a:off x="7462779" y="2970526"/>
            <a:ext cx="1268497" cy="3729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3869876-C9C2-40B2-91AB-0C7AED68EF7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1" t="33392" r="19801" b="44900"/>
          <a:stretch/>
        </p:blipFill>
        <p:spPr>
          <a:xfrm>
            <a:off x="7443512" y="3550793"/>
            <a:ext cx="1345343" cy="276901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D4F6667E-1FF2-455A-98DB-01077A64EA9A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60DBBB3-4EEC-476B-B1A7-E345E1C1DEBE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diagonales cortadas 35">
            <a:extLst>
              <a:ext uri="{FF2B5EF4-FFF2-40B4-BE49-F238E27FC236}">
                <a16:creationId xmlns:a16="http://schemas.microsoft.com/office/drawing/2014/main" id="{83B5855E-D9F7-4E0E-A360-84FC22E4E089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9E2592D-D080-4B6B-A0E7-D34C7A95DBF2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32E8D78-F8EE-475B-869E-FA68CFF01512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5A0F0E35-60E3-4672-B1BA-1013F6204839}"/>
              </a:ext>
            </a:extLst>
          </p:cNvPr>
          <p:cNvCxnSpPr/>
          <p:nvPr/>
        </p:nvCxnSpPr>
        <p:spPr>
          <a:xfrm>
            <a:off x="1677880" y="2729197"/>
            <a:ext cx="110083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8766F7E7-2748-4FBF-9AF9-CE12118DB1AB}"/>
              </a:ext>
            </a:extLst>
          </p:cNvPr>
          <p:cNvSpPr txBox="1"/>
          <p:nvPr/>
        </p:nvSpPr>
        <p:spPr>
          <a:xfrm>
            <a:off x="1900287" y="2359865"/>
            <a:ext cx="798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4.2 s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254309F-DDCD-4C21-A853-B93AB22681FA}"/>
              </a:ext>
            </a:extLst>
          </p:cNvPr>
          <p:cNvCxnSpPr/>
          <p:nvPr/>
        </p:nvCxnSpPr>
        <p:spPr>
          <a:xfrm flipV="1">
            <a:off x="1677880" y="2544531"/>
            <a:ext cx="0" cy="371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D6A5E354-4485-4A40-AF6D-59FDFB7F5925}"/>
              </a:ext>
            </a:extLst>
          </p:cNvPr>
          <p:cNvCxnSpPr/>
          <p:nvPr/>
        </p:nvCxnSpPr>
        <p:spPr>
          <a:xfrm flipV="1">
            <a:off x="2780187" y="2558636"/>
            <a:ext cx="0" cy="371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733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27" grpId="0"/>
      <p:bldP spid="28" grpId="0"/>
      <p:bldP spid="29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1_Con_olas_Scene_1">
            <a:hlinkClick r:id="" action="ppaction://media"/>
            <a:extLst>
              <a:ext uri="{FF2B5EF4-FFF2-40B4-BE49-F238E27FC236}">
                <a16:creationId xmlns:a16="http://schemas.microsoft.com/office/drawing/2014/main" id="{B7837295-87EA-43E7-BCDA-D20A2209CD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38" t="4403" r="538" b="16319"/>
          <a:stretch/>
        </p:blipFill>
        <p:spPr>
          <a:xfrm>
            <a:off x="167055" y="3151572"/>
            <a:ext cx="6880194" cy="3220497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ESTUDIO HIDRODINÁMICO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79" y="1264560"/>
            <a:ext cx="5255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Estudio en el mar</a:t>
            </a:r>
            <a:endParaRPr lang="es-ES" sz="2000" b="1" u="sng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99F75442-9392-425E-9924-689FF2995F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055"/>
          <a:stretch/>
        </p:blipFill>
        <p:spPr>
          <a:xfrm>
            <a:off x="5231592" y="1264560"/>
            <a:ext cx="3700138" cy="2286717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D4F6667E-1FF2-455A-98DB-01077A64EA9A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60DBBB3-4EEC-476B-B1A7-E345E1C1DEBE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diagonales cortadas 35">
            <a:extLst>
              <a:ext uri="{FF2B5EF4-FFF2-40B4-BE49-F238E27FC236}">
                <a16:creationId xmlns:a16="http://schemas.microsoft.com/office/drawing/2014/main" id="{83B5855E-D9F7-4E0E-A360-84FC22E4E089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9E2592D-D080-4B6B-A0E7-D34C7A95DBF2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32E8D78-F8EE-475B-869E-FA68CFF01512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3F2D435F-ECE5-4239-9AA4-7B6028B9FE89}"/>
              </a:ext>
            </a:extLst>
          </p:cNvPr>
          <p:cNvCxnSpPr>
            <a:cxnSpLocks/>
          </p:cNvCxnSpPr>
          <p:nvPr/>
        </p:nvCxnSpPr>
        <p:spPr>
          <a:xfrm>
            <a:off x="6170446" y="1631577"/>
            <a:ext cx="72851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0799F41-1E22-486F-87F0-75841319A0D4}"/>
              </a:ext>
            </a:extLst>
          </p:cNvPr>
          <p:cNvSpPr txBox="1"/>
          <p:nvPr/>
        </p:nvSpPr>
        <p:spPr>
          <a:xfrm>
            <a:off x="6170446" y="1345774"/>
            <a:ext cx="798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4.2 s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6BB7AC9E-9B0E-4F3C-BA04-C831F82EF511}"/>
              </a:ext>
            </a:extLst>
          </p:cNvPr>
          <p:cNvCxnSpPr>
            <a:cxnSpLocks/>
          </p:cNvCxnSpPr>
          <p:nvPr/>
        </p:nvCxnSpPr>
        <p:spPr>
          <a:xfrm flipV="1">
            <a:off x="6161103" y="1541577"/>
            <a:ext cx="0" cy="18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4D1F0E9B-EA2A-45BA-B039-D2F6562546EB}"/>
              </a:ext>
            </a:extLst>
          </p:cNvPr>
          <p:cNvCxnSpPr>
            <a:cxnSpLocks/>
          </p:cNvCxnSpPr>
          <p:nvPr/>
        </p:nvCxnSpPr>
        <p:spPr>
          <a:xfrm flipV="1">
            <a:off x="6898960" y="1541577"/>
            <a:ext cx="0" cy="18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358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OPTIMIZACIÓN ENERGÉTICA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80" y="1264560"/>
            <a:ext cx="2196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Imagen 10" descr="Imagen que contiene edificio&#10;&#10;Descripción generada con confianza alta">
            <a:extLst>
              <a:ext uri="{FF2B5EF4-FFF2-40B4-BE49-F238E27FC236}">
                <a16:creationId xmlns:a16="http://schemas.microsoft.com/office/drawing/2014/main" id="{CEBF0D5A-6661-4FC3-9CC8-91BC31923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309" y="1774779"/>
            <a:ext cx="5618179" cy="42745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6B7CD09-EE2B-4383-B6C7-73C7B0C9980B}"/>
              </a:ext>
            </a:extLst>
          </p:cNvPr>
          <p:cNvSpPr/>
          <p:nvPr/>
        </p:nvSpPr>
        <p:spPr>
          <a:xfrm>
            <a:off x="2959551" y="1264560"/>
            <a:ext cx="2634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 a resolver</a:t>
            </a:r>
            <a:endParaRPr lang="es-ES" sz="20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CC34EBA-256D-4C88-8A52-44B82F5A5E24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DFB9EA1-A6B3-4B50-A068-E01FCAC6EDEF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diagonales cortadas 15">
            <a:extLst>
              <a:ext uri="{FF2B5EF4-FFF2-40B4-BE49-F238E27FC236}">
                <a16:creationId xmlns:a16="http://schemas.microsoft.com/office/drawing/2014/main" id="{8465BD9B-8D2D-441B-9925-3B6C43B9930E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B5A3A03-E7BC-4123-BA01-C6BA6E389EE6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55F8749-B5C5-4A65-9F30-A06FCB445B6E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7213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OPTIMIZACIÓN ENERGÉTICA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80" y="1264560"/>
            <a:ext cx="3435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Imagen 10" descr="Imagen que contiene edificio&#10;&#10;Descripción generada con confianza alta">
            <a:extLst>
              <a:ext uri="{FF2B5EF4-FFF2-40B4-BE49-F238E27FC236}">
                <a16:creationId xmlns:a16="http://schemas.microsoft.com/office/drawing/2014/main" id="{CEBF0D5A-6661-4FC3-9CC8-91BC319230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3" t="6040" r="10430" b="10261"/>
          <a:stretch/>
        </p:blipFill>
        <p:spPr>
          <a:xfrm>
            <a:off x="6408845" y="1113639"/>
            <a:ext cx="2237135" cy="19814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0641BC5-BB04-42E2-8F6A-73538511E0DE}"/>
              </a:ext>
            </a:extLst>
          </p:cNvPr>
          <p:cNvSpPr txBox="1"/>
          <p:nvPr/>
        </p:nvSpPr>
        <p:spPr>
          <a:xfrm>
            <a:off x="521881" y="1811581"/>
            <a:ext cx="137840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509824B-2DA0-4A72-9616-7DACB20E55D0}"/>
              </a:ext>
            </a:extLst>
          </p:cNvPr>
          <p:cNvSpPr txBox="1"/>
          <p:nvPr/>
        </p:nvSpPr>
        <p:spPr>
          <a:xfrm>
            <a:off x="2710761" y="1821449"/>
            <a:ext cx="134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Minimizar: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A6A13645-C175-42F0-B122-305EFD9D9CD4}"/>
                  </a:ext>
                </a:extLst>
              </p:cNvPr>
              <p:cNvSpPr txBox="1"/>
              <p:nvPr/>
            </p:nvSpPr>
            <p:spPr>
              <a:xfrm>
                <a:off x="3929370" y="1651460"/>
                <a:ext cx="1669002" cy="692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f>
                            <m:fPr>
                              <m:ctrlPr>
                                <a:rPr lang="es-E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num>
                            <m:den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s-ES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A6A13645-C175-42F0-B122-305EFD9D9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370" y="1651460"/>
                <a:ext cx="1669002" cy="6922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B4C1131F-927B-4818-8D2D-13D22A03E512}"/>
              </a:ext>
            </a:extLst>
          </p:cNvPr>
          <p:cNvSpPr/>
          <p:nvPr/>
        </p:nvSpPr>
        <p:spPr>
          <a:xfrm>
            <a:off x="2007057" y="1873239"/>
            <a:ext cx="571315" cy="265752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2FF36A6-5318-40E8-B0E7-B7BA8D927769}"/>
              </a:ext>
            </a:extLst>
          </p:cNvPr>
          <p:cNvSpPr txBox="1"/>
          <p:nvPr/>
        </p:nvSpPr>
        <p:spPr>
          <a:xfrm>
            <a:off x="424331" y="3295078"/>
            <a:ext cx="133854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SUJETO A 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A112A5E-7FFD-4D70-86F0-A33FAFC2F5CA}"/>
              </a:ext>
            </a:extLst>
          </p:cNvPr>
          <p:cNvSpPr/>
          <p:nvPr/>
        </p:nvSpPr>
        <p:spPr>
          <a:xfrm>
            <a:off x="2657018" y="2375172"/>
            <a:ext cx="3666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Dinámica del nadador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E0370F17-DED7-4DE5-8BD6-4E5A8821B371}"/>
                  </a:ext>
                </a:extLst>
              </p:cNvPr>
              <p:cNvSpPr txBox="1"/>
              <p:nvPr/>
            </p:nvSpPr>
            <p:spPr>
              <a:xfrm>
                <a:off x="2806843" y="2781520"/>
                <a:ext cx="2506648" cy="12485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𝑑𝑣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d>
                                <m:d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𝑝𝑟𝑜𝑝</m:t>
                                      </m:r>
                                    </m:sub>
                                  </m:s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𝑟𝑒𝑠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f>
                                <m:f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𝑑𝐸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𝑖𝑛𝑡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E0370F17-DED7-4DE5-8BD6-4E5A8821B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843" y="2781520"/>
                <a:ext cx="2506648" cy="12485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adroTexto 17">
            <a:extLst>
              <a:ext uri="{FF2B5EF4-FFF2-40B4-BE49-F238E27FC236}">
                <a16:creationId xmlns:a16="http://schemas.microsoft.com/office/drawing/2014/main" id="{3C5E80CC-2DB6-42EF-ACB4-9C74BE75240E}"/>
              </a:ext>
            </a:extLst>
          </p:cNvPr>
          <p:cNvSpPr txBox="1"/>
          <p:nvPr/>
        </p:nvSpPr>
        <p:spPr>
          <a:xfrm>
            <a:off x="2657018" y="4150562"/>
            <a:ext cx="2885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Capacidades energéticas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644738CF-DC63-462C-A850-607BAF2F8279}"/>
                  </a:ext>
                </a:extLst>
              </p:cNvPr>
              <p:cNvSpPr txBox="1"/>
              <p:nvPr/>
            </p:nvSpPr>
            <p:spPr>
              <a:xfrm>
                <a:off x="3075252" y="4568360"/>
                <a:ext cx="1560364" cy="617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0&lt;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0&lt;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644738CF-DC63-462C-A850-607BAF2F8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252" y="4568360"/>
                <a:ext cx="1560364" cy="617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794CF16D-59DB-4C75-9CF7-2B81EB18AD57}"/>
              </a:ext>
            </a:extLst>
          </p:cNvPr>
          <p:cNvSpPr/>
          <p:nvPr/>
        </p:nvSpPr>
        <p:spPr>
          <a:xfrm rot="18935696">
            <a:off x="1708475" y="2850608"/>
            <a:ext cx="1007977" cy="241521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EF28183B-CFE3-4971-B296-6D66DF156C71}"/>
              </a:ext>
            </a:extLst>
          </p:cNvPr>
          <p:cNvSpPr/>
          <p:nvPr/>
        </p:nvSpPr>
        <p:spPr>
          <a:xfrm rot="2631576">
            <a:off x="1705960" y="3866483"/>
            <a:ext cx="1007977" cy="241521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78A5697E-C7FD-47CB-96CF-8940804DF67A}"/>
                  </a:ext>
                </a:extLst>
              </p:cNvPr>
              <p:cNvSpPr txBox="1"/>
              <p:nvPr/>
            </p:nvSpPr>
            <p:spPr>
              <a:xfrm>
                <a:off x="5598373" y="3164960"/>
                <a:ext cx="3545627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𝑟𝑒𝑠</m:t>
                          </m:r>
                        </m:sub>
                      </m:sSub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s-E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s-E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E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s-E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𝑠𝑡𝑟𝑒𝑎𝑚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s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78A5697E-C7FD-47CB-96CF-8940804DF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73" y="3164960"/>
                <a:ext cx="3545627" cy="4610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9833CD52-74B6-4CB1-B2D3-9BBB392B5CD5}"/>
                  </a:ext>
                </a:extLst>
              </p:cNvPr>
              <p:cNvSpPr txBox="1"/>
              <p:nvPr/>
            </p:nvSpPr>
            <p:spPr>
              <a:xfrm>
                <a:off x="5738684" y="3778019"/>
                <a:ext cx="2720665" cy="418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𝑝𝑟𝑜𝑝</m:t>
                          </m:r>
                        </m:sub>
                      </m:sSub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𝑚𝑒𝑐</m:t>
                          </m:r>
                        </m:sub>
                      </m:sSub>
                      <m:r>
                        <a:rPr lang="es-ES" sz="16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9833CD52-74B6-4CB1-B2D3-9BBB392B5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684" y="3778019"/>
                <a:ext cx="2720665" cy="418448"/>
              </a:xfrm>
              <a:prstGeom prst="rect">
                <a:avLst/>
              </a:prstGeom>
              <a:blipFill>
                <a:blip r:embed="rId7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2B4EEC1-A927-4C0B-B97B-87E0FDFBCD28}"/>
              </a:ext>
            </a:extLst>
          </p:cNvPr>
          <p:cNvCxnSpPr>
            <a:cxnSpLocks/>
          </p:cNvCxnSpPr>
          <p:nvPr/>
        </p:nvCxnSpPr>
        <p:spPr>
          <a:xfrm>
            <a:off x="5030739" y="3316996"/>
            <a:ext cx="707945" cy="163371"/>
          </a:xfrm>
          <a:prstGeom prst="straightConnector1">
            <a:avLst/>
          </a:prstGeom>
          <a:ln w="1905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C2E60C5E-4CCE-4806-8EFA-2356AAB83CA6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4411610" y="3395472"/>
            <a:ext cx="1327074" cy="591771"/>
          </a:xfrm>
          <a:prstGeom prst="straightConnector1">
            <a:avLst/>
          </a:prstGeom>
          <a:ln w="1905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E27E294-F118-4C6C-9BBC-B681CE2A0376}"/>
              </a:ext>
            </a:extLst>
          </p:cNvPr>
          <p:cNvSpPr txBox="1"/>
          <p:nvPr/>
        </p:nvSpPr>
        <p:spPr>
          <a:xfrm>
            <a:off x="424331" y="5349799"/>
            <a:ext cx="237684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PERTURBACIONES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219727E-6729-4EB4-951D-65CBBB181821}"/>
              </a:ext>
            </a:extLst>
          </p:cNvPr>
          <p:cNvSpPr txBox="1"/>
          <p:nvPr/>
        </p:nvSpPr>
        <p:spPr>
          <a:xfrm>
            <a:off x="3802656" y="5339208"/>
            <a:ext cx="124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A35CCA33-A9AC-4DD5-8AE9-EFCB08B9D997}"/>
                  </a:ext>
                </a:extLst>
              </p:cNvPr>
              <p:cNvSpPr txBox="1"/>
              <p:nvPr/>
            </p:nvSpPr>
            <p:spPr>
              <a:xfrm>
                <a:off x="5458183" y="5085564"/>
                <a:ext cx="3285451" cy="884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𝑇𝑟𝑎𝑚𝑜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 1: 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𝑠𝑡𝑟𝑒𝑎𝑚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func>
                                <m:func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s-E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𝑇𝑟𝑎𝑚𝑜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 2: 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𝑠𝑡𝑟𝑒𝑎𝑚</m:t>
                                  </m:r>
                                </m:sub>
                              </m:s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func>
                                <m:func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s-E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𝑇𝑟𝑎𝑚𝑜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 3: 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𝑠𝑡𝑟𝑒𝑎𝑚</m:t>
                                  </m:r>
                                </m:sub>
                              </m:s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func>
                                <m:func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s-ES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A35CCA33-A9AC-4DD5-8AE9-EFCB08B9D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183" y="5085564"/>
                <a:ext cx="3285451" cy="8842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Flecha: a la derecha 30">
            <a:extLst>
              <a:ext uri="{FF2B5EF4-FFF2-40B4-BE49-F238E27FC236}">
                <a16:creationId xmlns:a16="http://schemas.microsoft.com/office/drawing/2014/main" id="{01C19C1F-54E2-4BCB-BC5F-0C747B2DD240}"/>
              </a:ext>
            </a:extLst>
          </p:cNvPr>
          <p:cNvSpPr/>
          <p:nvPr/>
        </p:nvSpPr>
        <p:spPr>
          <a:xfrm>
            <a:off x="3105715" y="5390998"/>
            <a:ext cx="571315" cy="265752"/>
          </a:xfrm>
          <a:prstGeom prst="rightArrow">
            <a:avLst/>
          </a:prstGeom>
          <a:solidFill>
            <a:srgbClr val="00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FEEC95E5-328B-4E31-9D71-4D2321FA8474}"/>
              </a:ext>
            </a:extLst>
          </p:cNvPr>
          <p:cNvCxnSpPr>
            <a:cxnSpLocks/>
            <a:stCxn id="29" idx="3"/>
            <a:endCxn id="30" idx="1"/>
          </p:cNvCxnSpPr>
          <p:nvPr/>
        </p:nvCxnSpPr>
        <p:spPr>
          <a:xfrm>
            <a:off x="5046900" y="5523874"/>
            <a:ext cx="411283" cy="3831"/>
          </a:xfrm>
          <a:prstGeom prst="straightConnector1">
            <a:avLst/>
          </a:prstGeom>
          <a:ln w="1905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D83349D-9871-4989-BB5A-C7AB8899A47F}"/>
              </a:ext>
            </a:extLst>
          </p:cNvPr>
          <p:cNvSpPr txBox="1"/>
          <p:nvPr/>
        </p:nvSpPr>
        <p:spPr>
          <a:xfrm>
            <a:off x="764956" y="5917950"/>
            <a:ext cx="514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17B3CFA-193E-4CC5-9980-578B7E05A33F}"/>
              </a:ext>
            </a:extLst>
          </p:cNvPr>
          <p:cNvSpPr/>
          <p:nvPr/>
        </p:nvSpPr>
        <p:spPr>
          <a:xfrm>
            <a:off x="2909410" y="1264560"/>
            <a:ext cx="1082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endParaRPr lang="es-ES" sz="2000" dirty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D0F7CBEF-DD6D-4CD8-9006-FB7379CE61DD}"/>
              </a:ext>
            </a:extLst>
          </p:cNvPr>
          <p:cNvSpPr/>
          <p:nvPr/>
        </p:nvSpPr>
        <p:spPr>
          <a:xfrm>
            <a:off x="2936542" y="5914059"/>
            <a:ext cx="2433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Optimizador (NLP)</a:t>
            </a:r>
            <a:endParaRPr lang="es-ES" sz="2000" dirty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E4EDFC6-D662-4FA8-8DCA-040E183F3FFC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412F17C-4EE0-4110-9C4B-DBB07728D3C7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: esquinas diagonales cortadas 42">
            <a:extLst>
              <a:ext uri="{FF2B5EF4-FFF2-40B4-BE49-F238E27FC236}">
                <a16:creationId xmlns:a16="http://schemas.microsoft.com/office/drawing/2014/main" id="{451B90C5-30E8-43DF-AB52-1E4FCA10BF59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7302D91-DCC0-4E3F-842F-DC0EEE63022D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362FF80-1847-40D5-A895-AD795BD089FE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96459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  <p:bldP spid="14" grpId="0" animBg="1"/>
      <p:bldP spid="15" grpId="0" animBg="1"/>
      <p:bldP spid="16" grpId="0"/>
      <p:bldP spid="17" grpId="0" build="p"/>
      <p:bldP spid="18" grpId="0"/>
      <p:bldP spid="19" grpId="0"/>
      <p:bldP spid="20" grpId="0" animBg="1"/>
      <p:bldP spid="21" grpId="0" animBg="1"/>
      <p:bldP spid="22" grpId="0"/>
      <p:bldP spid="23" grpId="0"/>
      <p:bldP spid="28" grpId="0" animBg="1"/>
      <p:bldP spid="29" grpId="0"/>
      <p:bldP spid="30" grpId="0"/>
      <p:bldP spid="31" grpId="0" animBg="1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OPTIMIZACIÓN ENERGÉTICA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94BE8F-79C3-4E5E-9612-54A7EC070CA3}"/>
              </a:ext>
            </a:extLst>
          </p:cNvPr>
          <p:cNvSpPr txBox="1"/>
          <p:nvPr/>
        </p:nvSpPr>
        <p:spPr>
          <a:xfrm>
            <a:off x="763480" y="1264560"/>
            <a:ext cx="585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endParaRPr lang="es-ES" sz="2000" b="1" u="sng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CBED085-82C0-4875-B360-D89E868C13C1}"/>
              </a:ext>
            </a:extLst>
          </p:cNvPr>
          <p:cNvSpPr/>
          <p:nvPr/>
        </p:nvSpPr>
        <p:spPr>
          <a:xfrm>
            <a:off x="2727427" y="1264560"/>
            <a:ext cx="2892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Nadador de referencia</a:t>
            </a:r>
            <a:endParaRPr lang="es-ES" sz="200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06DD5F8-11EC-4A85-80FC-1D951D5681E0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1F309A1-CAE6-4D1D-8CEF-E9E41158A37B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diagonales cortadas 18">
            <a:extLst>
              <a:ext uri="{FF2B5EF4-FFF2-40B4-BE49-F238E27FC236}">
                <a16:creationId xmlns:a16="http://schemas.microsoft.com/office/drawing/2014/main" id="{907BC902-C152-44E8-BA1B-1E7E1EEFA0DE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E964BE0-4E67-4786-B2DE-BFBCEBA9B330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BE87238-E740-4F92-9227-C4E7E3871BBD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10" name="Imagen 9" descr="Imagen que contiene mapa, texto&#10;&#10;Descripción generada con confianza muy alta">
            <a:extLst>
              <a:ext uri="{FF2B5EF4-FFF2-40B4-BE49-F238E27FC236}">
                <a16:creationId xmlns:a16="http://schemas.microsoft.com/office/drawing/2014/main" id="{73143953-D8D4-41CF-82E6-499496CEE3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01" t="33913" b="45713"/>
          <a:stretch/>
        </p:blipFill>
        <p:spPr>
          <a:xfrm>
            <a:off x="5290810" y="5006396"/>
            <a:ext cx="2320964" cy="917594"/>
          </a:xfrm>
          <a:prstGeom prst="rect">
            <a:avLst/>
          </a:prstGeom>
        </p:spPr>
      </p:pic>
      <p:pic>
        <p:nvPicPr>
          <p:cNvPr id="5" name="Imagen 4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7DDDEDFA-CD6D-4236-9B23-B0C6724B17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1" r="28010"/>
          <a:stretch/>
        </p:blipFill>
        <p:spPr>
          <a:xfrm>
            <a:off x="269421" y="3477717"/>
            <a:ext cx="3669091" cy="2520000"/>
          </a:xfrm>
          <a:prstGeom prst="rect">
            <a:avLst/>
          </a:prstGeom>
        </p:spPr>
      </p:pic>
      <p:pic>
        <p:nvPicPr>
          <p:cNvPr id="4" name="Imagen 3" descr="Imagen que contiene texto, mapa&#10;&#10;Descripción generada con confianza alta">
            <a:extLst>
              <a:ext uri="{FF2B5EF4-FFF2-40B4-BE49-F238E27FC236}">
                <a16:creationId xmlns:a16="http://schemas.microsoft.com/office/drawing/2014/main" id="{7D013150-0314-4D27-A02C-48BB82F32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80" y="1766277"/>
            <a:ext cx="3636636" cy="1559257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0B5438F4-972E-42F0-9F26-093D7550A1A3}"/>
              </a:ext>
            </a:extLst>
          </p:cNvPr>
          <p:cNvSpPr txBox="1"/>
          <p:nvPr/>
        </p:nvSpPr>
        <p:spPr>
          <a:xfrm>
            <a:off x="269421" y="6154127"/>
            <a:ext cx="808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* Valores del estudio “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Balance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front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crawl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”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Zamparo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2005)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9946BD80-A5D2-4B26-B2CD-3DFA0A357CED}"/>
                  </a:ext>
                </a:extLst>
              </p:cNvPr>
              <p:cNvSpPr txBox="1"/>
              <p:nvPr/>
            </p:nvSpPr>
            <p:spPr>
              <a:xfrm>
                <a:off x="6837470" y="1304574"/>
                <a:ext cx="16778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𝑬</m:t>
                          </m:r>
                        </m:e>
                        <m:sub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𝒎𝒂𝒙</m:t>
                          </m:r>
                        </m:sub>
                      </m:sSub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𝟒𝟗𝟎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𝒌𝑱</m:t>
                      </m:r>
                    </m:oMath>
                  </m:oMathPara>
                </a14:m>
                <a:endParaRPr lang="es-ES" sz="16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9946BD80-A5D2-4B26-B2CD-3DFA0A357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470" y="1304574"/>
                <a:ext cx="1677880" cy="338554"/>
              </a:xfrm>
              <a:prstGeom prst="rect">
                <a:avLst/>
              </a:prstGeom>
              <a:blipFill>
                <a:blip r:embed="rId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028A0EF8-CFDB-4055-BE29-A91AE0E3F09D}"/>
                  </a:ext>
                </a:extLst>
              </p:cNvPr>
              <p:cNvSpPr txBox="1"/>
              <p:nvPr/>
            </p:nvSpPr>
            <p:spPr>
              <a:xfrm>
                <a:off x="6837470" y="1643128"/>
                <a:ext cx="16778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𝒎𝒂𝒙</m:t>
                          </m:r>
                        </m:sub>
                      </m:sSub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𝟏𝟒𝟎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𝑾</m:t>
                      </m:r>
                    </m:oMath>
                  </m:oMathPara>
                </a14:m>
                <a:endParaRPr lang="es-ES" sz="16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028A0EF8-CFDB-4055-BE29-A91AE0E3F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470" y="1643128"/>
                <a:ext cx="1677880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398444A7-6194-4911-9320-C8D5AE3B8F3C}"/>
              </a:ext>
            </a:extLst>
          </p:cNvPr>
          <p:cNvCxnSpPr>
            <a:cxnSpLocks/>
          </p:cNvCxnSpPr>
          <p:nvPr/>
        </p:nvCxnSpPr>
        <p:spPr>
          <a:xfrm>
            <a:off x="6919033" y="1329567"/>
            <a:ext cx="0" cy="674545"/>
          </a:xfrm>
          <a:prstGeom prst="line">
            <a:avLst/>
          </a:prstGeom>
          <a:ln w="28575">
            <a:solidFill>
              <a:srgbClr val="66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2AB97A6-8600-464C-9B4E-53EBBEC2F58F}"/>
              </a:ext>
            </a:extLst>
          </p:cNvPr>
          <p:cNvSpPr/>
          <p:nvPr/>
        </p:nvSpPr>
        <p:spPr>
          <a:xfrm>
            <a:off x="8314254" y="124748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s-ES" dirty="0">
              <a:solidFill>
                <a:srgbClr val="0000FF"/>
              </a:solidFill>
            </a:endParaRPr>
          </a:p>
        </p:txBody>
      </p:sp>
      <p:pic>
        <p:nvPicPr>
          <p:cNvPr id="9" name="Imagen 8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9E7B8FC9-22CB-48DC-8702-E44212BE34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152" y="2222054"/>
            <a:ext cx="3518524" cy="248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73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C061C0-7FC7-4860-9B24-A655C09A5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3"/>
          <a:stretch/>
        </p:blipFill>
        <p:spPr>
          <a:xfrm>
            <a:off x="838619" y="2258812"/>
            <a:ext cx="6527711" cy="3938399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OPTIMIZACIÓN ENERGÉTICA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93C3C51-D437-4225-A76C-E012B9BECA74}"/>
              </a:ext>
            </a:extLst>
          </p:cNvPr>
          <p:cNvSpPr txBox="1"/>
          <p:nvPr/>
        </p:nvSpPr>
        <p:spPr>
          <a:xfrm>
            <a:off x="763480" y="1264560"/>
            <a:ext cx="585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endParaRPr lang="es-ES" sz="2000" b="1" u="sng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D31ADB0-7297-46EF-A44E-88F29A846C05}"/>
              </a:ext>
            </a:extLst>
          </p:cNvPr>
          <p:cNvSpPr/>
          <p:nvPr/>
        </p:nvSpPr>
        <p:spPr>
          <a:xfrm>
            <a:off x="2727427" y="1264560"/>
            <a:ext cx="2892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Nadador de referencia</a:t>
            </a:r>
            <a:endParaRPr lang="es-E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45E45E7B-CE86-4FAE-84FB-8A1643FE8B9B}"/>
                  </a:ext>
                </a:extLst>
              </p:cNvPr>
              <p:cNvSpPr txBox="1"/>
              <p:nvPr/>
            </p:nvSpPr>
            <p:spPr>
              <a:xfrm>
                <a:off x="6837470" y="1304574"/>
                <a:ext cx="16778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𝑬</m:t>
                          </m:r>
                        </m:e>
                        <m:sub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𝒎𝒂𝒙</m:t>
                          </m:r>
                        </m:sub>
                      </m:sSub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𝟒𝟗𝟎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𝒌𝑱</m:t>
                      </m:r>
                    </m:oMath>
                  </m:oMathPara>
                </a14:m>
                <a:endParaRPr lang="es-ES" sz="16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45E45E7B-CE86-4FAE-84FB-8A1643FE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470" y="1304574"/>
                <a:ext cx="1677880" cy="338554"/>
              </a:xfrm>
              <a:prstGeom prst="rect">
                <a:avLst/>
              </a:prstGeom>
              <a:blipFill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6ADFFFB-DEEC-47EA-8A43-A9572020B569}"/>
                  </a:ext>
                </a:extLst>
              </p:cNvPr>
              <p:cNvSpPr txBox="1"/>
              <p:nvPr/>
            </p:nvSpPr>
            <p:spPr>
              <a:xfrm>
                <a:off x="6837470" y="1643128"/>
                <a:ext cx="16778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es-ES" sz="1600" b="1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𝒎𝒂𝒙</m:t>
                          </m:r>
                        </m:sub>
                      </m:sSub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𝟏𝟒𝟎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𝑾</m:t>
                      </m:r>
                    </m:oMath>
                  </m:oMathPara>
                </a14:m>
                <a:endParaRPr lang="es-ES" sz="16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6ADFFFB-DEEC-47EA-8A43-A9572020B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470" y="1643128"/>
                <a:ext cx="1677880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564A952-94C5-4034-93F0-20B02410FAB9}"/>
              </a:ext>
            </a:extLst>
          </p:cNvPr>
          <p:cNvCxnSpPr>
            <a:cxnSpLocks/>
          </p:cNvCxnSpPr>
          <p:nvPr/>
        </p:nvCxnSpPr>
        <p:spPr>
          <a:xfrm>
            <a:off x="6919033" y="1329567"/>
            <a:ext cx="0" cy="674545"/>
          </a:xfrm>
          <a:prstGeom prst="line">
            <a:avLst/>
          </a:prstGeom>
          <a:ln w="28575">
            <a:solidFill>
              <a:srgbClr val="66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F81879B-8B98-44EA-9318-133BE9995515}"/>
              </a:ext>
            </a:extLst>
          </p:cNvPr>
          <p:cNvSpPr txBox="1"/>
          <p:nvPr/>
        </p:nvSpPr>
        <p:spPr>
          <a:xfrm>
            <a:off x="269421" y="6154127"/>
            <a:ext cx="808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* Valores del estudio “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Balance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front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 crawl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”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Zamparo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2005)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66E463E-8EC4-4486-AC1C-743BBB0B0488}"/>
              </a:ext>
            </a:extLst>
          </p:cNvPr>
          <p:cNvSpPr/>
          <p:nvPr/>
        </p:nvSpPr>
        <p:spPr>
          <a:xfrm>
            <a:off x="8314254" y="124748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8E88ED4-BD22-4A38-B3A6-D0FEBD01A9D7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E3DB994-BBCB-4814-878C-A03B79D48235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diagonales cortadas 20">
            <a:extLst>
              <a:ext uri="{FF2B5EF4-FFF2-40B4-BE49-F238E27FC236}">
                <a16:creationId xmlns:a16="http://schemas.microsoft.com/office/drawing/2014/main" id="{EEBE2E72-1505-4484-9B37-0C9884A21E1A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FBF1FBA-8C9E-4527-8701-052A4544A0FB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6711BB5-F433-4194-A851-74EA2CB52EFD}"/>
              </a:ext>
            </a:extLst>
          </p:cNvPr>
          <p:cNvSpPr txBox="1"/>
          <p:nvPr/>
        </p:nvSpPr>
        <p:spPr>
          <a:xfrm>
            <a:off x="985422" y="1810568"/>
            <a:ext cx="562844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Tiempo del recorrido en función de la corriente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59C8BA0-18E7-4E0E-A5F7-56B47ADCEB8D}"/>
              </a:ext>
            </a:extLst>
          </p:cNvPr>
          <p:cNvSpPr txBox="1"/>
          <p:nvPr/>
        </p:nvSpPr>
        <p:spPr>
          <a:xfrm>
            <a:off x="7981904" y="6389249"/>
            <a:ext cx="32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91997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ángulo 43">
            <a:extLst>
              <a:ext uri="{FF2B5EF4-FFF2-40B4-BE49-F238E27FC236}">
                <a16:creationId xmlns:a16="http://schemas.microsoft.com/office/drawing/2014/main" id="{37473378-6FC2-44D4-A810-FC96A301CD42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OPTIMIZACIÓN ENERGÉTICA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18920BA-CD77-4CD6-A80A-C1CA5C5E28FD}"/>
              </a:ext>
            </a:extLst>
          </p:cNvPr>
          <p:cNvSpPr txBox="1"/>
          <p:nvPr/>
        </p:nvSpPr>
        <p:spPr>
          <a:xfrm>
            <a:off x="763480" y="1264560"/>
            <a:ext cx="354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endParaRPr lang="es-ES" sz="2000" b="1" u="sng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 descr="Imagen que contiene captura de pantalla&#10;&#10;Descripción generada con confianza alta">
            <a:extLst>
              <a:ext uri="{FF2B5EF4-FFF2-40B4-BE49-F238E27FC236}">
                <a16:creationId xmlns:a16="http://schemas.microsoft.com/office/drawing/2014/main" id="{00D4410B-0B91-4CD2-8792-D509F9FD1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80" y="1880732"/>
            <a:ext cx="8046213" cy="4227037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CB1DD4C7-480B-4BE8-BA8D-9BC6F9ADDF8F}"/>
              </a:ext>
            </a:extLst>
          </p:cNvPr>
          <p:cNvSpPr/>
          <p:nvPr/>
        </p:nvSpPr>
        <p:spPr>
          <a:xfrm>
            <a:off x="2686638" y="1269106"/>
            <a:ext cx="56557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Comparación con resultados experimentales</a:t>
            </a:r>
            <a:endParaRPr lang="es-ES" sz="2000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1CBF3FB5-0623-4D45-922A-65D594F113B6}"/>
              </a:ext>
            </a:extLst>
          </p:cNvPr>
          <p:cNvCxnSpPr>
            <a:cxnSpLocks/>
          </p:cNvCxnSpPr>
          <p:nvPr/>
        </p:nvCxnSpPr>
        <p:spPr>
          <a:xfrm flipH="1">
            <a:off x="2018170" y="4568320"/>
            <a:ext cx="224410" cy="7440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3D82B9E-9B53-4721-B567-FEBC491D2CE0}"/>
              </a:ext>
            </a:extLst>
          </p:cNvPr>
          <p:cNvSpPr txBox="1"/>
          <p:nvPr/>
        </p:nvSpPr>
        <p:spPr>
          <a:xfrm>
            <a:off x="108979" y="5738437"/>
            <a:ext cx="1533390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 = 490 kJ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 = 140 W)</a:t>
            </a:r>
          </a:p>
          <a:p>
            <a:pPr algn="ctr"/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Zamparo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, 2005)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DBC2F42-7AF1-472C-BB9E-977FDA49C5B3}"/>
              </a:ext>
            </a:extLst>
          </p:cNvPr>
          <p:cNvSpPr txBox="1"/>
          <p:nvPr/>
        </p:nvSpPr>
        <p:spPr>
          <a:xfrm>
            <a:off x="471740" y="5245995"/>
            <a:ext cx="807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538 s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272FD1AA-1A2A-471F-A153-142714C189C2}"/>
              </a:ext>
            </a:extLst>
          </p:cNvPr>
          <p:cNvCxnSpPr/>
          <p:nvPr/>
        </p:nvCxnSpPr>
        <p:spPr>
          <a:xfrm>
            <a:off x="1240683" y="5330803"/>
            <a:ext cx="180000" cy="180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6E1F2377-EE1C-4B5F-A936-9F9F25057CB7}"/>
              </a:ext>
            </a:extLst>
          </p:cNvPr>
          <p:cNvCxnSpPr>
            <a:cxnSpLocks/>
          </p:cNvCxnSpPr>
          <p:nvPr/>
        </p:nvCxnSpPr>
        <p:spPr>
          <a:xfrm flipV="1">
            <a:off x="1240683" y="5337875"/>
            <a:ext cx="180000" cy="180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04F2774-C325-4FB2-B65A-64499A1E4E55}"/>
              </a:ext>
            </a:extLst>
          </p:cNvPr>
          <p:cNvSpPr txBox="1"/>
          <p:nvPr/>
        </p:nvSpPr>
        <p:spPr>
          <a:xfrm>
            <a:off x="2010280" y="4181930"/>
            <a:ext cx="807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662 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601DBB2-ED62-45E4-8ECD-0AA634C28959}"/>
              </a:ext>
            </a:extLst>
          </p:cNvPr>
          <p:cNvSpPr txBox="1"/>
          <p:nvPr/>
        </p:nvSpPr>
        <p:spPr>
          <a:xfrm>
            <a:off x="1265779" y="3436406"/>
            <a:ext cx="1920793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 = 329 kJ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 = 101 W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Shimonagata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, 2002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A7911701-7E02-4D4F-9D77-740287E4AF85}"/>
              </a:ext>
            </a:extLst>
          </p:cNvPr>
          <p:cNvCxnSpPr>
            <a:cxnSpLocks/>
          </p:cNvCxnSpPr>
          <p:nvPr/>
        </p:nvCxnSpPr>
        <p:spPr>
          <a:xfrm flipH="1" flipV="1">
            <a:off x="2901008" y="5325531"/>
            <a:ext cx="343269" cy="5650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04BF5A8-EE98-4BA5-A027-EC4F84DC907C}"/>
              </a:ext>
            </a:extLst>
          </p:cNvPr>
          <p:cNvSpPr txBox="1"/>
          <p:nvPr/>
        </p:nvSpPr>
        <p:spPr>
          <a:xfrm>
            <a:off x="3058813" y="5935511"/>
            <a:ext cx="726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823 s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67553BA-B291-4F2A-A743-14868D1A58BC}"/>
              </a:ext>
            </a:extLst>
          </p:cNvPr>
          <p:cNvSpPr txBox="1"/>
          <p:nvPr/>
        </p:nvSpPr>
        <p:spPr>
          <a:xfrm>
            <a:off x="3754909" y="6019917"/>
            <a:ext cx="1793635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 = 217 kJ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 = 66 W</a:t>
            </a:r>
          </a:p>
          <a:p>
            <a:pPr algn="ctr"/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Dominguez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, 2011)</a:t>
            </a:r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D230536C-C1D7-4942-98C3-F84A81B78860}"/>
              </a:ext>
            </a:extLst>
          </p:cNvPr>
          <p:cNvCxnSpPr>
            <a:cxnSpLocks/>
          </p:cNvCxnSpPr>
          <p:nvPr/>
        </p:nvCxnSpPr>
        <p:spPr>
          <a:xfrm flipH="1">
            <a:off x="3782374" y="2028040"/>
            <a:ext cx="509600" cy="5224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E30DC53-A8A1-402E-8B18-3AF1E0CD274B}"/>
              </a:ext>
            </a:extLst>
          </p:cNvPr>
          <p:cNvSpPr txBox="1"/>
          <p:nvPr/>
        </p:nvSpPr>
        <p:spPr>
          <a:xfrm>
            <a:off x="4208587" y="1692467"/>
            <a:ext cx="726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945 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1090AE4-A360-41C9-903F-AFCA226C506E}"/>
              </a:ext>
            </a:extLst>
          </p:cNvPr>
          <p:cNvSpPr txBox="1"/>
          <p:nvPr/>
        </p:nvSpPr>
        <p:spPr>
          <a:xfrm>
            <a:off x="4786586" y="2031464"/>
            <a:ext cx="1578703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 = 167 kJ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 = 51 W</a:t>
            </a:r>
          </a:p>
          <a:p>
            <a:pPr algn="ctr"/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Shionoya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, 1999)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CD74DA13-A662-4983-8066-69DDFBD49BD7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Rectángulo: esquinas diagonales cortadas 45">
            <a:extLst>
              <a:ext uri="{FF2B5EF4-FFF2-40B4-BE49-F238E27FC236}">
                <a16:creationId xmlns:a16="http://schemas.microsoft.com/office/drawing/2014/main" id="{300B23E7-2FDC-45F0-9B46-8C20F07048B9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A8C5324-B5D1-49EB-AA3D-71144F469CF9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0C22C770-DF54-443F-9913-C0FA10C88221}"/>
              </a:ext>
            </a:extLst>
          </p:cNvPr>
          <p:cNvSpPr txBox="1"/>
          <p:nvPr/>
        </p:nvSpPr>
        <p:spPr>
          <a:xfrm>
            <a:off x="7874492" y="6389249"/>
            <a:ext cx="435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uadroTexto 48">
                <a:extLst>
                  <a:ext uri="{FF2B5EF4-FFF2-40B4-BE49-F238E27FC236}">
                    <a16:creationId xmlns:a16="http://schemas.microsoft.com/office/drawing/2014/main" id="{1ED7C7D7-46F5-4E2D-9291-C9EB8B1F2EF4}"/>
                  </a:ext>
                </a:extLst>
              </p:cNvPr>
              <p:cNvSpPr txBox="1"/>
              <p:nvPr/>
            </p:nvSpPr>
            <p:spPr>
              <a:xfrm>
                <a:off x="6696807" y="2837752"/>
                <a:ext cx="16778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𝑨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𝒔</m:t>
                      </m:r>
                    </m:oMath>
                  </m:oMathPara>
                </a14:m>
                <a:endParaRPr lang="es-ES" sz="16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CuadroTexto 48">
                <a:extLst>
                  <a:ext uri="{FF2B5EF4-FFF2-40B4-BE49-F238E27FC236}">
                    <a16:creationId xmlns:a16="http://schemas.microsoft.com/office/drawing/2014/main" id="{1ED7C7D7-46F5-4E2D-9291-C9EB8B1F2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807" y="2837752"/>
                <a:ext cx="1677880" cy="338554"/>
              </a:xfrm>
              <a:prstGeom prst="rect">
                <a:avLst/>
              </a:prstGeom>
              <a:blipFill>
                <a:blip r:embed="rId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A9E8D3EA-4425-445C-878B-F5907231AB26}"/>
                  </a:ext>
                </a:extLst>
              </p:cNvPr>
              <p:cNvSpPr txBox="1"/>
              <p:nvPr/>
            </p:nvSpPr>
            <p:spPr>
              <a:xfrm>
                <a:off x="6696807" y="3176306"/>
                <a:ext cx="12454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𝜽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𝟔𝟎</m:t>
                      </m:r>
                      <m:r>
                        <a:rPr lang="es-ES" sz="1600" b="1" i="1" smtClean="0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s-ES" sz="16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A9E8D3EA-4425-445C-878B-F5907231A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807" y="3176306"/>
                <a:ext cx="1245490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CuadroTexto 50">
            <a:extLst>
              <a:ext uri="{FF2B5EF4-FFF2-40B4-BE49-F238E27FC236}">
                <a16:creationId xmlns:a16="http://schemas.microsoft.com/office/drawing/2014/main" id="{EA125503-56EE-49B4-9A34-8C701742E09F}"/>
              </a:ext>
            </a:extLst>
          </p:cNvPr>
          <p:cNvSpPr txBox="1"/>
          <p:nvPr/>
        </p:nvSpPr>
        <p:spPr>
          <a:xfrm>
            <a:off x="6696807" y="2448573"/>
            <a:ext cx="15295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</a:p>
        </p:txBody>
      </p:sp>
    </p:spTree>
    <p:extLst>
      <p:ext uri="{BB962C8B-B14F-4D97-AF65-F5344CB8AC3E}">
        <p14:creationId xmlns:p14="http://schemas.microsoft.com/office/powerpoint/2010/main" val="970432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 animBg="1"/>
      <p:bldP spid="22" grpId="0"/>
      <p:bldP spid="33" grpId="0"/>
      <p:bldP spid="34" grpId="0" animBg="1"/>
      <p:bldP spid="38" grpId="0"/>
      <p:bldP spid="39" grpId="0" animBg="1"/>
      <p:bldP spid="42" grpId="0"/>
      <p:bldP spid="43" grpId="0" animBg="1"/>
      <p:bldP spid="49" grpId="0"/>
      <p:bldP spid="50" grpId="0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CONCLUSIONES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EF6BA79-D1F7-4232-A9E2-ADB03823E2A5}"/>
              </a:ext>
            </a:extLst>
          </p:cNvPr>
          <p:cNvSpPr txBox="1"/>
          <p:nvPr/>
        </p:nvSpPr>
        <p:spPr>
          <a:xfrm>
            <a:off x="628650" y="1251976"/>
            <a:ext cx="77324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Importancia de la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en el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las fuerzas de arrastre en el nado, donde se ha constatado un impacto fundamental de: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del cuerpo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Oleaje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B69BD9-CFD7-4F8A-865F-C48CCA3182E3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6E13514-826E-421B-A083-CCF3E686FB86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: esquinas diagonales cortadas 12">
            <a:extLst>
              <a:ext uri="{FF2B5EF4-FFF2-40B4-BE49-F238E27FC236}">
                <a16:creationId xmlns:a16="http://schemas.microsoft.com/office/drawing/2014/main" id="{81599C26-4569-460D-AA03-9EC003C4779C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B31A587-6858-46CA-AE11-292A5EDF39A8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1159862-310A-4AE8-92FA-69451FBC86F6}"/>
              </a:ext>
            </a:extLst>
          </p:cNvPr>
          <p:cNvSpPr txBox="1"/>
          <p:nvPr/>
        </p:nvSpPr>
        <p:spPr>
          <a:xfrm>
            <a:off x="7874492" y="6389249"/>
            <a:ext cx="435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68542A-79DB-4AD8-8C85-DC713B75FDF6}"/>
              </a:ext>
            </a:extLst>
          </p:cNvPr>
          <p:cNvSpPr/>
          <p:nvPr/>
        </p:nvSpPr>
        <p:spPr>
          <a:xfrm>
            <a:off x="628650" y="5503035"/>
            <a:ext cx="7886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Posibilidad de aplicación de modelos relativamente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para analizar el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energético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un nadador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EDC29EC-D91C-40AC-8960-600313B532B9}"/>
              </a:ext>
            </a:extLst>
          </p:cNvPr>
          <p:cNvSpPr/>
          <p:nvPr/>
        </p:nvSpPr>
        <p:spPr>
          <a:xfrm>
            <a:off x="628650" y="4117659"/>
            <a:ext cx="7325742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estrategia óptima de nado depende de:</a:t>
            </a:r>
          </a:p>
          <a:p>
            <a:pPr marL="742950" lvl="1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Características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fisiológicas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Capacidades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energéticas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Perturbaciones: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6A4F608-3EC6-4770-9733-0446E1A89E36}"/>
              </a:ext>
            </a:extLst>
          </p:cNvPr>
          <p:cNvSpPr/>
          <p:nvPr/>
        </p:nvSpPr>
        <p:spPr>
          <a:xfrm>
            <a:off x="628650" y="2729304"/>
            <a:ext cx="7886700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Font typeface="Courier New" panose="02070309020205020404" pitchFamily="49" charset="0"/>
              <a:buChar char="o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Ventajas del uso del CFD:</a:t>
            </a:r>
          </a:p>
          <a:p>
            <a:pPr marL="742950" lvl="1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Obtención de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que con pruebas experimentales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Ahorro de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Mejora la 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comprensión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los resultados</a:t>
            </a:r>
          </a:p>
        </p:txBody>
      </p:sp>
    </p:spTree>
    <p:extLst>
      <p:ext uri="{BB962C8B-B14F-4D97-AF65-F5344CB8AC3E}">
        <p14:creationId xmlns:p14="http://schemas.microsoft.com/office/powerpoint/2010/main" val="2349923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uiExpand="1" build="p"/>
      <p:bldP spid="16" grpId="0"/>
      <p:bldP spid="17" grpId="0" uiExpand="1" build="p"/>
      <p:bldP spid="19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6">
            <a:extLst>
              <a:ext uri="{FF2B5EF4-FFF2-40B4-BE49-F238E27FC236}">
                <a16:creationId xmlns:a16="http://schemas.microsoft.com/office/drawing/2014/main" id="{1CBACB39-367D-4AFD-B8FC-071B71A1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9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PRESUPUESTO</a:t>
            </a:r>
          </a:p>
        </p:txBody>
      </p:sp>
      <p:cxnSp>
        <p:nvCxnSpPr>
          <p:cNvPr id="7" name="16 Conector recto">
            <a:extLst>
              <a:ext uri="{FF2B5EF4-FFF2-40B4-BE49-F238E27FC236}">
                <a16:creationId xmlns:a16="http://schemas.microsoft.com/office/drawing/2014/main" id="{193D6D18-AF9A-4152-9752-34DCEB477633}"/>
              </a:ext>
            </a:extLst>
          </p:cNvPr>
          <p:cNvCxnSpPr>
            <a:cxnSpLocks/>
          </p:cNvCxnSpPr>
          <p:nvPr/>
        </p:nvCxnSpPr>
        <p:spPr>
          <a:xfrm>
            <a:off x="595350" y="1019589"/>
            <a:ext cx="7920000" cy="0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B7811B26-9AEB-4650-A9F0-8A4D476B2262}"/>
              </a:ext>
            </a:extLst>
          </p:cNvPr>
          <p:cNvSpPr/>
          <p:nvPr/>
        </p:nvSpPr>
        <p:spPr>
          <a:xfrm>
            <a:off x="269421" y="6471139"/>
            <a:ext cx="7523427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53526E9-15F0-474B-9DE4-6DD5EA2DB41F}"/>
              </a:ext>
            </a:extLst>
          </p:cNvPr>
          <p:cNvSpPr/>
          <p:nvPr/>
        </p:nvSpPr>
        <p:spPr>
          <a:xfrm>
            <a:off x="8645980" y="6471139"/>
            <a:ext cx="285750" cy="144000"/>
          </a:xfrm>
          <a:prstGeom prst="rect">
            <a:avLst/>
          </a:prstGeom>
          <a:solidFill>
            <a:srgbClr val="006699"/>
          </a:solidFill>
          <a:ln>
            <a:solidFill>
              <a:srgbClr val="00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diagonales cortadas 9">
            <a:extLst>
              <a:ext uri="{FF2B5EF4-FFF2-40B4-BE49-F238E27FC236}">
                <a16:creationId xmlns:a16="http://schemas.microsoft.com/office/drawing/2014/main" id="{91EC82D7-6EA2-4F7F-BD1B-E3ECCF1088F2}"/>
              </a:ext>
            </a:extLst>
          </p:cNvPr>
          <p:cNvSpPr/>
          <p:nvPr/>
        </p:nvSpPr>
        <p:spPr>
          <a:xfrm>
            <a:off x="7874492" y="6372069"/>
            <a:ext cx="689843" cy="34213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C41081-8E78-4949-98AA-768434FD36AD}"/>
              </a:ext>
            </a:extLst>
          </p:cNvPr>
          <p:cNvSpPr txBox="1"/>
          <p:nvPr/>
        </p:nvSpPr>
        <p:spPr>
          <a:xfrm>
            <a:off x="8110676" y="6394304"/>
            <a:ext cx="543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C21FAFF-74D2-490E-9207-A8ADC2E785BA}"/>
              </a:ext>
            </a:extLst>
          </p:cNvPr>
          <p:cNvSpPr txBox="1"/>
          <p:nvPr/>
        </p:nvSpPr>
        <p:spPr>
          <a:xfrm>
            <a:off x="7874492" y="6389249"/>
            <a:ext cx="435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EBFF3A15-C4E0-4F25-B1D3-B928861F0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549005"/>
              </p:ext>
            </p:extLst>
          </p:nvPr>
        </p:nvGraphicFramePr>
        <p:xfrm>
          <a:off x="595350" y="1188405"/>
          <a:ext cx="3654123" cy="326818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4123">
                  <a:extLst>
                    <a:ext uri="{9D8B030D-6E8A-4147-A177-3AD203B41FA5}">
                      <a16:colId xmlns:a16="http://schemas.microsoft.com/office/drawing/2014/main" val="9008738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481756483"/>
                    </a:ext>
                  </a:extLst>
                </a:gridCol>
              </a:tblGrid>
              <a:tr h="30639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21392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Búsqueda información</a:t>
                      </a:r>
                      <a:endParaRPr lang="es-E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2,975.00 €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58935376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Geometría y Mallado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2,320.00 €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7521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Configuración y Cálculo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5,524.00 €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82260087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Postprocesado</a:t>
                      </a:r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CFD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2,870.00 €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538654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Modelado Optimizador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2,484.00 €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73288297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Cálculo Optimización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2,470.00 €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587798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resultados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2,070.00 €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1697498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Redacción de la memoria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5,210.00 €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587872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Subtotal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25,923.00 €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46866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IVA 21%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5,443.83 €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195641"/>
                  </a:ext>
                </a:extLst>
              </a:tr>
              <a:tr h="2692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costes actividades</a:t>
                      </a:r>
                    </a:p>
                  </a:txBody>
                  <a:tcPr marL="7620" marR="7620" marT="762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31,366.83 €</a:t>
                      </a:r>
                    </a:p>
                  </a:txBody>
                  <a:tcPr marL="7620" marR="7620" marT="762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345414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2B64B83-7814-40F8-AEE4-1B766F1E0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717004"/>
              </p:ext>
            </p:extLst>
          </p:nvPr>
        </p:nvGraphicFramePr>
        <p:xfrm>
          <a:off x="4619140" y="1185338"/>
          <a:ext cx="3654123" cy="109153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4123">
                  <a:extLst>
                    <a:ext uri="{9D8B030D-6E8A-4147-A177-3AD203B41FA5}">
                      <a16:colId xmlns:a16="http://schemas.microsoft.com/office/drawing/2014/main" val="9008738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481756483"/>
                    </a:ext>
                  </a:extLst>
                </a:gridCol>
              </a:tblGrid>
              <a:tr h="28153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2139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Costes directos totales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31,961.83 €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5893537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costes indirectos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752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costes indirectos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958.85 €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446866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0CEB8274-46D2-4533-9CD5-B47002D9A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587291"/>
              </p:ext>
            </p:extLst>
          </p:nvPr>
        </p:nvGraphicFramePr>
        <p:xfrm>
          <a:off x="4619140" y="2376639"/>
          <a:ext cx="3654123" cy="16284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4123">
                  <a:extLst>
                    <a:ext uri="{9D8B030D-6E8A-4147-A177-3AD203B41FA5}">
                      <a16:colId xmlns:a16="http://schemas.microsoft.com/office/drawing/2014/main" val="9008738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481756483"/>
                    </a:ext>
                  </a:extLst>
                </a:gridCol>
              </a:tblGrid>
              <a:tr h="27842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2139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Costes directos totales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31,961.83 €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5893537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beneficio industrial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752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Subtotal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2,237,33 €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44686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IVA 21%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469.84 €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63863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beneficio industrial</a:t>
                      </a: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2,707.17 €</a:t>
                      </a: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199008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24C915EA-23E5-4205-AA64-E68500A75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21727"/>
              </p:ext>
            </p:extLst>
          </p:nvPr>
        </p:nvGraphicFramePr>
        <p:xfrm>
          <a:off x="628650" y="4625406"/>
          <a:ext cx="3654123" cy="139095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4123">
                  <a:extLst>
                    <a:ext uri="{9D8B030D-6E8A-4147-A177-3AD203B41FA5}">
                      <a16:colId xmlns:a16="http://schemas.microsoft.com/office/drawing/2014/main" val="9008738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481756483"/>
                    </a:ext>
                  </a:extLst>
                </a:gridCol>
              </a:tblGrid>
              <a:tr h="31095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2139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Costes </a:t>
                      </a:r>
                      <a:r>
                        <a:rPr lang="es-ES" sz="14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actividades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31,366.83 €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93537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Costes equipo informático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575.00 €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752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fungibles</a:t>
                      </a: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20.00 €</a:t>
                      </a: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41012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costes directos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31,961.83 €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446866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64A2C813-A2E2-4ECC-8F79-DD7F462BE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45539"/>
              </p:ext>
            </p:extLst>
          </p:nvPr>
        </p:nvGraphicFramePr>
        <p:xfrm>
          <a:off x="4412202" y="4377498"/>
          <a:ext cx="4068000" cy="15181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9008738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481756483"/>
                    </a:ext>
                  </a:extLst>
                </a:gridCol>
              </a:tblGrid>
              <a:tr h="3315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b="1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</a:t>
                      </a:r>
                      <a:endParaRPr lang="es-E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21392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Costes directos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31,961.83 €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935376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Costes indirectos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958.85 €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7521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Beneficio industrial</a:t>
                      </a: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2,237.33 €</a:t>
                      </a: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410126"/>
                  </a:ext>
                </a:extLst>
              </a:tr>
              <a:tr h="2913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35,627.85 €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446866"/>
                  </a:ext>
                </a:extLst>
              </a:tr>
            </a:tbl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FE644B36-34B2-42AD-83D0-22019A8C2E75}"/>
              </a:ext>
            </a:extLst>
          </p:cNvPr>
          <p:cNvSpPr/>
          <p:nvPr/>
        </p:nvSpPr>
        <p:spPr>
          <a:xfrm>
            <a:off x="4186437" y="5353573"/>
            <a:ext cx="4519528" cy="7218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55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8DF392-7A31-4CD5-BEA2-814586A51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343" y="2570527"/>
            <a:ext cx="6977848" cy="17469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ES" sz="5400" b="1" dirty="0">
                <a:latin typeface="Arial" panose="020B0604020202020204" pitchFamily="34" charset="0"/>
                <a:cs typeface="Arial" panose="020B0604020202020204" pitchFamily="34" charset="0"/>
              </a:rPr>
              <a:t>GRACIAS POR SU ATENCIÓN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6C1B4E-22E6-4A9B-B17E-12D054860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45" y="512945"/>
            <a:ext cx="2236043" cy="5710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3C202F-1BDD-4D5A-BE30-2C96BDEC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11" y="362402"/>
            <a:ext cx="2467545" cy="87216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4C6CE3D-5FEB-4135-A2CB-3446007AB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491" y="304848"/>
            <a:ext cx="1506886" cy="987270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56B92B48-7134-4E79-ADEB-CA85786C2F43}"/>
              </a:ext>
            </a:extLst>
          </p:cNvPr>
          <p:cNvSpPr/>
          <p:nvPr/>
        </p:nvSpPr>
        <p:spPr>
          <a:xfrm>
            <a:off x="0" y="0"/>
            <a:ext cx="9144000" cy="184993"/>
          </a:xfrm>
          <a:prstGeom prst="rect">
            <a:avLst/>
          </a:prstGeom>
          <a:solidFill>
            <a:srgbClr val="00669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16B924D-4872-49F8-A3C2-DC4880519C11}"/>
              </a:ext>
            </a:extLst>
          </p:cNvPr>
          <p:cNvSpPr/>
          <p:nvPr/>
        </p:nvSpPr>
        <p:spPr>
          <a:xfrm rot="10800000">
            <a:off x="0" y="6673007"/>
            <a:ext cx="9144000" cy="184993"/>
          </a:xfrm>
          <a:prstGeom prst="rect">
            <a:avLst/>
          </a:prstGeom>
          <a:solidFill>
            <a:srgbClr val="00669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010F62F3-CF2F-4D4E-928D-2F5A5D7C24C7}"/>
              </a:ext>
            </a:extLst>
          </p:cNvPr>
          <p:cNvSpPr/>
          <p:nvPr/>
        </p:nvSpPr>
        <p:spPr>
          <a:xfrm>
            <a:off x="1692000" y="4493593"/>
            <a:ext cx="5760000" cy="36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73CEB32-6E71-4AFF-9430-00736726B234}"/>
              </a:ext>
            </a:extLst>
          </p:cNvPr>
          <p:cNvSpPr/>
          <p:nvPr/>
        </p:nvSpPr>
        <p:spPr>
          <a:xfrm>
            <a:off x="1692000" y="2428488"/>
            <a:ext cx="5760000" cy="36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97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4779</TotalTime>
  <Words>889</Words>
  <Application>Microsoft Office PowerPoint</Application>
  <PresentationFormat>Presentación en pantalla (4:3)</PresentationFormat>
  <Paragraphs>314</Paragraphs>
  <Slides>21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Courier New</vt:lpstr>
      <vt:lpstr>Helvetica</vt:lpstr>
      <vt:lpstr>Wingdings</vt:lpstr>
      <vt:lpstr>Tema de Office</vt:lpstr>
      <vt:lpstr>ESTUDIO HIDRODINÁMICO Y OPTIMIZACIÓN DEL CONSUMO ENERGÉTICO EN EL NADO DE CROL</vt:lpstr>
      <vt:lpstr>ÍNDICE</vt:lpstr>
      <vt:lpstr>INTRODUCCIÓN</vt:lpstr>
      <vt:lpstr>OBJETIVOS Y METODOLOGÍA</vt:lpstr>
      <vt:lpstr>OBJETIVOS Y METODOLOGÍA</vt:lpstr>
      <vt:lpstr>ESTUDIO HIDRODINÁMICO</vt:lpstr>
      <vt:lpstr>ESTUDIO HIDRODINÁMICO</vt:lpstr>
      <vt:lpstr>ESTUDIO HIDRODINÁMICO</vt:lpstr>
      <vt:lpstr>ESTUDIO HIDRODINÁMICO</vt:lpstr>
      <vt:lpstr>ESTUDIO HIDRODINÁMICO</vt:lpstr>
      <vt:lpstr>ESTUDIO HIDRODINÁMICO</vt:lpstr>
      <vt:lpstr>ESTUDIO HIDRODINÁMICO</vt:lpstr>
      <vt:lpstr>ESTUDIO HIDRODINÁMICO</vt:lpstr>
      <vt:lpstr>OPTIMIZACIÓN ENERGÉTICA</vt:lpstr>
      <vt:lpstr>OPTIMIZACIÓN ENERGÉTICA</vt:lpstr>
      <vt:lpstr>OPTIMIZACIÓN ENERGÉTICA</vt:lpstr>
      <vt:lpstr>OPTIMIZACIÓN ENERGÉTICA</vt:lpstr>
      <vt:lpstr>OPTIMIZACIÓN ENERGÉTICA</vt:lpstr>
      <vt:lpstr>CONCLUSIONES</vt:lpstr>
      <vt:lpstr>PRESUPUESTO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Hernández España</dc:creator>
  <cp:lastModifiedBy>Javier Hernández España</cp:lastModifiedBy>
  <cp:revision>149</cp:revision>
  <dcterms:created xsi:type="dcterms:W3CDTF">2017-09-03T15:05:09Z</dcterms:created>
  <dcterms:modified xsi:type="dcterms:W3CDTF">2017-09-07T15:41:58Z</dcterms:modified>
</cp:coreProperties>
</file>