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304" r:id="rId2"/>
    <p:sldId id="303" r:id="rId3"/>
    <p:sldId id="305" r:id="rId4"/>
    <p:sldId id="306" r:id="rId5"/>
    <p:sldId id="311" r:id="rId6"/>
    <p:sldId id="307" r:id="rId7"/>
    <p:sldId id="312" r:id="rId8"/>
    <p:sldId id="308" r:id="rId9"/>
    <p:sldId id="313" r:id="rId10"/>
    <p:sldId id="314" r:id="rId11"/>
    <p:sldId id="318" r:id="rId12"/>
    <p:sldId id="320" r:id="rId13"/>
    <p:sldId id="309" r:id="rId14"/>
    <p:sldId id="315" r:id="rId15"/>
    <p:sldId id="316" r:id="rId16"/>
    <p:sldId id="317" r:id="rId17"/>
  </p:sldIdLst>
  <p:sldSz cx="6858000" cy="51435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280" autoAdjust="0"/>
  </p:normalViewPr>
  <p:slideViewPr>
    <p:cSldViewPr>
      <p:cViewPr varScale="1">
        <p:scale>
          <a:sx n="90" d="100"/>
          <a:sy n="90" d="100"/>
        </p:scale>
        <p:origin x="1458" y="84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E6E73-BB9A-483E-8D6F-86ED6837287C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FDBA7-909B-43A2-BBC5-C57DE6F1E3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2613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028701"/>
            <a:ext cx="5886450" cy="1445419"/>
          </a:xfrm>
        </p:spPr>
        <p:txBody>
          <a:bodyPr anchor="b">
            <a:noAutofit/>
          </a:bodyPr>
          <a:lstStyle>
            <a:lvl1pPr>
              <a:defRPr sz="405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2628900"/>
            <a:ext cx="4800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2548891"/>
            <a:ext cx="588645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1771651"/>
            <a:ext cx="5829300" cy="1650206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470149"/>
            <a:ext cx="58293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3449575"/>
            <a:ext cx="588645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55014"/>
            <a:ext cx="3028950" cy="353872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55014"/>
            <a:ext cx="3028950" cy="353872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57300"/>
            <a:ext cx="294894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828800"/>
            <a:ext cx="2948940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1257300"/>
            <a:ext cx="294894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1828800"/>
            <a:ext cx="2948940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663363" y="3034367"/>
            <a:ext cx="353187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060"/>
            <a:ext cx="1604772" cy="946404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594060"/>
            <a:ext cx="4286250" cy="41833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597916"/>
            <a:ext cx="1604772" cy="318271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9837" y="2685155"/>
            <a:ext cx="418338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60"/>
            <a:ext cx="1607010" cy="94869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628651"/>
            <a:ext cx="4428293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600200"/>
            <a:ext cx="1604772" cy="318211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457200"/>
            <a:ext cx="1543050" cy="4400550"/>
          </a:xfrm>
        </p:spPr>
        <p:txBody>
          <a:bodyPr vert="eaVert" anchor="b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457200"/>
            <a:ext cx="4514850" cy="44005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6858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00050"/>
            <a:ext cx="61722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0"/>
            <a:ext cx="61722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6858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13716"/>
            <a:ext cx="21717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8CF72A5-F1DB-4C4C-B1CD-03DDA6DB62B7}" type="datetimeFigureOut">
              <a:rPr lang="es-ES" smtClean="0"/>
              <a:t>07/09/2017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13716"/>
            <a:ext cx="30861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13716"/>
            <a:ext cx="8001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5C6FE454-8AE6-48BC-83E7-428CA701FA2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gif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gif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3.gif"/><Relationship Id="rId7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3.gif"/><Relationship Id="rId7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8.jpg"/><Relationship Id="rId5" Type="http://schemas.openxmlformats.org/officeDocument/2006/relationships/image" Target="../media/image5.gif"/><Relationship Id="rId10" Type="http://schemas.openxmlformats.org/officeDocument/2006/relationships/image" Target="../media/image17.jpg"/><Relationship Id="rId4" Type="http://schemas.openxmlformats.org/officeDocument/2006/relationships/image" Target="../media/image4.png"/><Relationship Id="rId9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3.gif"/><Relationship Id="rId7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.gif"/><Relationship Id="rId7" Type="http://schemas.openxmlformats.org/officeDocument/2006/relationships/image" Target="../media/image21.jpg"/><Relationship Id="rId12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5.jpg"/><Relationship Id="rId5" Type="http://schemas.openxmlformats.org/officeDocument/2006/relationships/image" Target="../media/image5.gif"/><Relationship Id="rId10" Type="http://schemas.openxmlformats.org/officeDocument/2006/relationships/image" Target="../media/image24.jpg"/><Relationship Id="rId4" Type="http://schemas.openxmlformats.org/officeDocument/2006/relationships/image" Target="../media/image4.png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hyperlink" Target="http://www.cmt.upv.es/OpenWam.asp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26 Grupo">
            <a:extLst>
              <a:ext uri="{FF2B5EF4-FFF2-40B4-BE49-F238E27FC236}">
                <a16:creationId xmlns:a16="http://schemas.microsoft.com/office/drawing/2014/main" id="{996A9795-B98F-4C80-B471-549556C38BA6}"/>
              </a:ext>
            </a:extLst>
          </p:cNvPr>
          <p:cNvGrpSpPr/>
          <p:nvPr/>
        </p:nvGrpSpPr>
        <p:grpSpPr>
          <a:xfrm>
            <a:off x="1" y="3922398"/>
            <a:ext cx="6857999" cy="809592"/>
            <a:chOff x="10552" y="1490826"/>
            <a:chExt cx="9581639" cy="890910"/>
          </a:xfrm>
        </p:grpSpPr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9EF29182-11F3-4E41-8CB5-19D30A23BE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4788022" y="149082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756E7621-EED8-4735-A94E-C17A9E0ED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2" y="1490826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21 Marcador de fecha"/>
          <p:cNvSpPr>
            <a:spLocks noGrp="1"/>
          </p:cNvSpPr>
          <p:nvPr>
            <p:ph type="dt" sz="half" idx="10"/>
          </p:nvPr>
        </p:nvSpPr>
        <p:spPr>
          <a:xfrm>
            <a:off x="5049180" y="4834856"/>
            <a:ext cx="1808820" cy="185166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Valencia, Septiembre de 2017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843558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5" name="28 Rectángulo">
            <a:extLst>
              <a:ext uri="{FF2B5EF4-FFF2-40B4-BE49-F238E27FC236}">
                <a16:creationId xmlns:a16="http://schemas.microsoft.com/office/drawing/2014/main" id="{7A8ABEE1-5666-41B6-9E66-6E0147BFFFD3}"/>
              </a:ext>
            </a:extLst>
          </p:cNvPr>
          <p:cNvSpPr/>
          <p:nvPr/>
        </p:nvSpPr>
        <p:spPr>
          <a:xfrm>
            <a:off x="-513437" y="3474739"/>
            <a:ext cx="7992888" cy="1041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5A2B40E-D226-4311-957E-C548FA2B89BE}"/>
              </a:ext>
            </a:extLst>
          </p:cNvPr>
          <p:cNvCxnSpPr>
            <a:cxnSpLocks/>
          </p:cNvCxnSpPr>
          <p:nvPr/>
        </p:nvCxnSpPr>
        <p:spPr>
          <a:xfrm>
            <a:off x="148438" y="3147814"/>
            <a:ext cx="65649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5C6F351D-A06F-4712-B188-031D9B78B370}"/>
              </a:ext>
            </a:extLst>
          </p:cNvPr>
          <p:cNvSpPr txBox="1"/>
          <p:nvPr/>
        </p:nvSpPr>
        <p:spPr>
          <a:xfrm>
            <a:off x="0" y="1285622"/>
            <a:ext cx="685800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VALIDACIÓN DE </a:t>
            </a:r>
            <a:r>
              <a:rPr lang="es-ES" sz="2000" b="1"/>
              <a:t>UN MODELO DE </a:t>
            </a:r>
            <a:r>
              <a:rPr lang="es-ES" sz="2000" b="1" dirty="0"/>
              <a:t>MOTOR VIRTUAL </a:t>
            </a:r>
            <a:r>
              <a:rPr lang="es-ES" sz="2000" b="1"/>
              <a:t>PARA LA SIMULACIÓN DE CICLOS </a:t>
            </a:r>
            <a:r>
              <a:rPr lang="es-ES" sz="2000" b="1" dirty="0"/>
              <a:t>DE HOMOLOGACIÓN</a:t>
            </a:r>
          </a:p>
          <a:p>
            <a:pPr algn="ctr"/>
            <a:endParaRPr lang="es-ES" sz="135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993BE4-75A0-46B1-BFC3-8F80C1744410}"/>
              </a:ext>
            </a:extLst>
          </p:cNvPr>
          <p:cNvSpPr txBox="1"/>
          <p:nvPr/>
        </p:nvSpPr>
        <p:spPr>
          <a:xfrm>
            <a:off x="1731263" y="3155072"/>
            <a:ext cx="35034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500" dirty="0"/>
              <a:t>Autor: Moisés Martínez Ruiz</a:t>
            </a:r>
          </a:p>
          <a:p>
            <a:pPr algn="ctr">
              <a:lnSpc>
                <a:spcPct val="150000"/>
              </a:lnSpc>
            </a:pPr>
            <a:r>
              <a:rPr lang="es-ES" sz="1500" dirty="0"/>
              <a:t>Tutor: D. Francisco J. Arnau Martínez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978E398-CE79-4357-97A9-316326A2D198}"/>
              </a:ext>
            </a:extLst>
          </p:cNvPr>
          <p:cNvSpPr txBox="1"/>
          <p:nvPr/>
        </p:nvSpPr>
        <p:spPr>
          <a:xfrm>
            <a:off x="54006" y="264375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TRABAJO FIN DE GRADO</a:t>
            </a:r>
          </a:p>
        </p:txBody>
      </p:sp>
    </p:spTree>
    <p:extLst>
      <p:ext uri="{BB962C8B-B14F-4D97-AF65-F5344CB8AC3E}">
        <p14:creationId xmlns:p14="http://schemas.microsoft.com/office/powerpoint/2010/main" val="347468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7" name="1 Título">
            <a:extLst>
              <a:ext uri="{FF2B5EF4-FFF2-40B4-BE49-F238E27FC236}">
                <a16:creationId xmlns:a16="http://schemas.microsoft.com/office/drawing/2014/main" id="{04EDA67E-E6DA-473E-AA82-C7F4C58CE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64162"/>
            <a:ext cx="5860460" cy="45546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700" b="1" dirty="0">
                <a:solidFill>
                  <a:schemeClr val="tx1"/>
                </a:solidFill>
              </a:rPr>
              <a:t>CONTENIDOS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8" name="2 Marcador de contenido">
            <a:extLst>
              <a:ext uri="{FF2B5EF4-FFF2-40B4-BE49-F238E27FC236}">
                <a16:creationId xmlns:a16="http://schemas.microsoft.com/office/drawing/2014/main" id="{BF316303-F0D6-419F-A627-4AB2AB639311}"/>
              </a:ext>
            </a:extLst>
          </p:cNvPr>
          <p:cNvSpPr txBox="1">
            <a:spLocks/>
          </p:cNvSpPr>
          <p:nvPr/>
        </p:nvSpPr>
        <p:spPr>
          <a:xfrm>
            <a:off x="728700" y="1545637"/>
            <a:ext cx="5877650" cy="264629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dirty="0"/>
              <a:t>1. Introducción.</a:t>
            </a:r>
          </a:p>
          <a:p>
            <a:pPr>
              <a:lnSpc>
                <a:spcPct val="150000"/>
              </a:lnSpc>
            </a:pPr>
            <a:r>
              <a:rPr lang="es-ES" sz="1800" dirty="0"/>
              <a:t>2. Métodos empleados.</a:t>
            </a:r>
          </a:p>
          <a:p>
            <a:pPr>
              <a:lnSpc>
                <a:spcPct val="150000"/>
              </a:lnSpc>
            </a:pPr>
            <a:r>
              <a:rPr lang="es-ES" sz="1800" dirty="0"/>
              <a:t>3. Casos estudiados.</a:t>
            </a:r>
          </a:p>
          <a:p>
            <a:pPr>
              <a:lnSpc>
                <a:spcPct val="150000"/>
              </a:lnSpc>
            </a:pPr>
            <a:r>
              <a:rPr lang="es-ES" sz="1800" dirty="0"/>
              <a:t>4. Resultados.</a:t>
            </a:r>
          </a:p>
          <a:p>
            <a:pPr>
              <a:lnSpc>
                <a:spcPct val="150000"/>
              </a:lnSpc>
            </a:pPr>
            <a:r>
              <a:rPr lang="es-ES" sz="1800" dirty="0"/>
              <a:t>5. Conclusiones.</a:t>
            </a:r>
          </a:p>
          <a:p>
            <a:endParaRPr lang="es-ES" sz="1800" dirty="0"/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t>2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13968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t>3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6F747115-3142-477C-BB9F-4AAC27D6205B}"/>
              </a:ext>
            </a:extLst>
          </p:cNvPr>
          <p:cNvGrpSpPr/>
          <p:nvPr/>
        </p:nvGrpSpPr>
        <p:grpSpPr>
          <a:xfrm>
            <a:off x="5920584" y="1038344"/>
            <a:ext cx="794357" cy="3570870"/>
            <a:chOff x="5920584" y="1038344"/>
            <a:chExt cx="794357" cy="3570870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CA7C839C-720F-44CE-B700-7D817CB94370}"/>
                </a:ext>
              </a:extLst>
            </p:cNvPr>
            <p:cNvGrpSpPr/>
            <p:nvPr/>
          </p:nvGrpSpPr>
          <p:grpSpPr>
            <a:xfrm>
              <a:off x="5920584" y="1728796"/>
              <a:ext cx="794357" cy="809060"/>
              <a:chOff x="8054434" y="1637890"/>
              <a:chExt cx="891124" cy="891124"/>
            </a:xfr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grpSpPr>
          <p:sp>
            <p:nvSpPr>
              <p:cNvPr id="45" name="3 Elipse">
                <a:extLst>
                  <a:ext uri="{FF2B5EF4-FFF2-40B4-BE49-F238E27FC236}">
                    <a16:creationId xmlns:a16="http://schemas.microsoft.com/office/drawing/2014/main" id="{D0EF0934-B053-41EF-932D-EC2497D3E3ED}"/>
                  </a:ext>
                </a:extLst>
              </p:cNvPr>
              <p:cNvSpPr/>
              <p:nvPr/>
            </p:nvSpPr>
            <p:spPr>
              <a:xfrm flipH="1">
                <a:off x="8054434" y="1637890"/>
                <a:ext cx="891124" cy="8911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 dirty="0"/>
              </a:p>
            </p:txBody>
          </p:sp>
          <p:sp>
            <p:nvSpPr>
              <p:cNvPr id="46" name="8 CuadroTexto">
                <a:extLst>
                  <a:ext uri="{FF2B5EF4-FFF2-40B4-BE49-F238E27FC236}">
                    <a16:creationId xmlns:a16="http://schemas.microsoft.com/office/drawing/2014/main" id="{BE7A0E32-E1E9-481D-8855-CD4943E251C2}"/>
                  </a:ext>
                </a:extLst>
              </p:cNvPr>
              <p:cNvSpPr txBox="1"/>
              <p:nvPr/>
            </p:nvSpPr>
            <p:spPr>
              <a:xfrm>
                <a:off x="8078993" y="1914175"/>
                <a:ext cx="842009" cy="338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700" dirty="0">
                    <a:solidFill>
                      <a:schemeClr val="bg1">
                        <a:lumMod val="65000"/>
                      </a:schemeClr>
                    </a:solidFill>
                  </a:rPr>
                  <a:t>Métodos empleados</a:t>
                </a:r>
              </a:p>
            </p:txBody>
          </p:sp>
        </p:grp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7EB41989-72F4-4600-95A6-D62DE6EAEE0A}"/>
                </a:ext>
              </a:extLst>
            </p:cNvPr>
            <p:cNvGrpSpPr/>
            <p:nvPr/>
          </p:nvGrpSpPr>
          <p:grpSpPr>
            <a:xfrm>
              <a:off x="5920584" y="2419248"/>
              <a:ext cx="794357" cy="809060"/>
              <a:chOff x="8054434" y="2360214"/>
              <a:chExt cx="891124" cy="891124"/>
            </a:xfr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grpSpPr>
          <p:sp>
            <p:nvSpPr>
              <p:cNvPr id="43" name="3 Elipse">
                <a:extLst>
                  <a:ext uri="{FF2B5EF4-FFF2-40B4-BE49-F238E27FC236}">
                    <a16:creationId xmlns:a16="http://schemas.microsoft.com/office/drawing/2014/main" id="{63A588E0-44ED-48ED-B37E-5D8C7F9E0E22}"/>
                  </a:ext>
                </a:extLst>
              </p:cNvPr>
              <p:cNvSpPr/>
              <p:nvPr/>
            </p:nvSpPr>
            <p:spPr>
              <a:xfrm flipH="1">
                <a:off x="8054434" y="2360214"/>
                <a:ext cx="891124" cy="8911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 dirty="0"/>
              </a:p>
            </p:txBody>
          </p:sp>
          <p:sp>
            <p:nvSpPr>
              <p:cNvPr id="44" name="8 CuadroTexto">
                <a:extLst>
                  <a:ext uri="{FF2B5EF4-FFF2-40B4-BE49-F238E27FC236}">
                    <a16:creationId xmlns:a16="http://schemas.microsoft.com/office/drawing/2014/main" id="{7B6E48B7-6C36-4D42-8186-9C93C9494A1F}"/>
                  </a:ext>
                </a:extLst>
              </p:cNvPr>
              <p:cNvSpPr txBox="1"/>
              <p:nvPr/>
            </p:nvSpPr>
            <p:spPr>
              <a:xfrm>
                <a:off x="8078993" y="2636499"/>
                <a:ext cx="842009" cy="338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700" dirty="0">
                    <a:solidFill>
                      <a:schemeClr val="bg1">
                        <a:lumMod val="65000"/>
                      </a:schemeClr>
                    </a:solidFill>
                  </a:rPr>
                  <a:t>Casos</a:t>
                </a:r>
              </a:p>
              <a:p>
                <a:pPr algn="ctr"/>
                <a:r>
                  <a:rPr lang="es-ES" sz="700" dirty="0">
                    <a:solidFill>
                      <a:schemeClr val="bg1">
                        <a:lumMod val="65000"/>
                      </a:schemeClr>
                    </a:solidFill>
                  </a:rPr>
                  <a:t>estudiados</a:t>
                </a:r>
              </a:p>
            </p:txBody>
          </p:sp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B589D2BC-9D1E-4584-BFE0-49FA13DB1B80}"/>
                </a:ext>
              </a:extLst>
            </p:cNvPr>
            <p:cNvGrpSpPr/>
            <p:nvPr/>
          </p:nvGrpSpPr>
          <p:grpSpPr>
            <a:xfrm>
              <a:off x="5920584" y="3109700"/>
              <a:ext cx="794357" cy="809060"/>
              <a:chOff x="8054434" y="3082538"/>
              <a:chExt cx="891124" cy="891124"/>
            </a:xfr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grpSpPr>
          <p:sp>
            <p:nvSpPr>
              <p:cNvPr id="36" name="3 Elipse">
                <a:extLst>
                  <a:ext uri="{FF2B5EF4-FFF2-40B4-BE49-F238E27FC236}">
                    <a16:creationId xmlns:a16="http://schemas.microsoft.com/office/drawing/2014/main" id="{CD6DFD76-4BAF-4808-AA1B-BB6C2BD0B331}"/>
                  </a:ext>
                </a:extLst>
              </p:cNvPr>
              <p:cNvSpPr/>
              <p:nvPr/>
            </p:nvSpPr>
            <p:spPr>
              <a:xfrm flipH="1">
                <a:off x="8054434" y="3082538"/>
                <a:ext cx="891124" cy="8911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 dirty="0"/>
              </a:p>
            </p:txBody>
          </p:sp>
          <p:sp>
            <p:nvSpPr>
              <p:cNvPr id="42" name="8 CuadroTexto">
                <a:extLst>
                  <a:ext uri="{FF2B5EF4-FFF2-40B4-BE49-F238E27FC236}">
                    <a16:creationId xmlns:a16="http://schemas.microsoft.com/office/drawing/2014/main" id="{45D44D55-B7F3-4230-BC13-FF2B862D48CA}"/>
                  </a:ext>
                </a:extLst>
              </p:cNvPr>
              <p:cNvSpPr txBox="1"/>
              <p:nvPr/>
            </p:nvSpPr>
            <p:spPr>
              <a:xfrm>
                <a:off x="8078993" y="3420378"/>
                <a:ext cx="842009" cy="22034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700" dirty="0">
                    <a:solidFill>
                      <a:schemeClr val="bg1">
                        <a:lumMod val="65000"/>
                      </a:schemeClr>
                    </a:solidFill>
                  </a:rPr>
                  <a:t>Resultados</a:t>
                </a: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917E0E8C-0D47-4F16-9ED7-CF8F7724BB86}"/>
                </a:ext>
              </a:extLst>
            </p:cNvPr>
            <p:cNvGrpSpPr/>
            <p:nvPr/>
          </p:nvGrpSpPr>
          <p:grpSpPr>
            <a:xfrm>
              <a:off x="5920584" y="1038344"/>
              <a:ext cx="794357" cy="809060"/>
              <a:chOff x="8054434" y="915566"/>
              <a:chExt cx="891124" cy="891124"/>
            </a:xfr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grpSpPr>
          <p:sp>
            <p:nvSpPr>
              <p:cNvPr id="30" name="3 Elipse">
                <a:extLst>
                  <a:ext uri="{FF2B5EF4-FFF2-40B4-BE49-F238E27FC236}">
                    <a16:creationId xmlns:a16="http://schemas.microsoft.com/office/drawing/2014/main" id="{A737ABF5-7C17-43C1-9E84-0A582ACF48CE}"/>
                  </a:ext>
                </a:extLst>
              </p:cNvPr>
              <p:cNvSpPr/>
              <p:nvPr/>
            </p:nvSpPr>
            <p:spPr>
              <a:xfrm flipH="1">
                <a:off x="8054434" y="915566"/>
                <a:ext cx="891124" cy="8911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 dirty="0"/>
              </a:p>
            </p:txBody>
          </p:sp>
          <p:sp>
            <p:nvSpPr>
              <p:cNvPr id="31" name="8 CuadroTexto">
                <a:extLst>
                  <a:ext uri="{FF2B5EF4-FFF2-40B4-BE49-F238E27FC236}">
                    <a16:creationId xmlns:a16="http://schemas.microsoft.com/office/drawing/2014/main" id="{5D0B6532-04C9-4602-A5C1-3938CFAFA89C}"/>
                  </a:ext>
                </a:extLst>
              </p:cNvPr>
              <p:cNvSpPr txBox="1"/>
              <p:nvPr/>
            </p:nvSpPr>
            <p:spPr>
              <a:xfrm>
                <a:off x="8078993" y="1253406"/>
                <a:ext cx="842009" cy="220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s-ES" sz="600" b="1" dirty="0"/>
                  <a:t> </a:t>
                </a:r>
                <a:r>
                  <a:rPr lang="es-ES" sz="700" b="1" dirty="0"/>
                  <a:t>Introducción</a:t>
                </a:r>
                <a:endParaRPr lang="es-ES" sz="600" b="1" dirty="0"/>
              </a:p>
            </p:txBody>
          </p:sp>
        </p:grp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3D6288C6-BB2D-4286-AFB7-638EC6DA6FDC}"/>
                </a:ext>
              </a:extLst>
            </p:cNvPr>
            <p:cNvGrpSpPr/>
            <p:nvPr/>
          </p:nvGrpSpPr>
          <p:grpSpPr>
            <a:xfrm>
              <a:off x="5920584" y="3800154"/>
              <a:ext cx="794357" cy="809060"/>
              <a:chOff x="8054434" y="3804863"/>
              <a:chExt cx="891124" cy="891124"/>
            </a:xfr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grpSpPr>
          <p:sp>
            <p:nvSpPr>
              <p:cNvPr id="28" name="3 Elipse">
                <a:extLst>
                  <a:ext uri="{FF2B5EF4-FFF2-40B4-BE49-F238E27FC236}">
                    <a16:creationId xmlns:a16="http://schemas.microsoft.com/office/drawing/2014/main" id="{C6ABF233-3D3E-488B-BF62-B0395B648219}"/>
                  </a:ext>
                </a:extLst>
              </p:cNvPr>
              <p:cNvSpPr/>
              <p:nvPr/>
            </p:nvSpPr>
            <p:spPr>
              <a:xfrm flipH="1">
                <a:off x="8054434" y="3804863"/>
                <a:ext cx="891124" cy="8911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 dirty="0"/>
              </a:p>
            </p:txBody>
          </p:sp>
          <p:sp>
            <p:nvSpPr>
              <p:cNvPr id="29" name="8 CuadroTexto">
                <a:extLst>
                  <a:ext uri="{FF2B5EF4-FFF2-40B4-BE49-F238E27FC236}">
                    <a16:creationId xmlns:a16="http://schemas.microsoft.com/office/drawing/2014/main" id="{1F5A34DB-2783-4EDE-9E6C-6DA3899B0EF8}"/>
                  </a:ext>
                </a:extLst>
              </p:cNvPr>
              <p:cNvSpPr txBox="1"/>
              <p:nvPr/>
            </p:nvSpPr>
            <p:spPr>
              <a:xfrm>
                <a:off x="8078993" y="4142703"/>
                <a:ext cx="842009" cy="220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700" dirty="0">
                    <a:solidFill>
                      <a:schemeClr val="bg1">
                        <a:lumMod val="65000"/>
                      </a:schemeClr>
                    </a:solidFill>
                  </a:rPr>
                  <a:t>Conclusiones</a:t>
                </a:r>
              </a:p>
            </p:txBody>
          </p:sp>
        </p:grpSp>
      </p:grpSp>
      <p:sp>
        <p:nvSpPr>
          <p:cNvPr id="47" name="1 Título">
            <a:extLst>
              <a:ext uri="{FF2B5EF4-FFF2-40B4-BE49-F238E27FC236}">
                <a16:creationId xmlns:a16="http://schemas.microsoft.com/office/drawing/2014/main" id="{D11FF746-A786-4A6C-869B-88DA441A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15566"/>
            <a:ext cx="5860460" cy="357771"/>
          </a:xfrm>
        </p:spPr>
        <p:txBody>
          <a:bodyPr>
            <a:normAutofit fontScale="90000"/>
          </a:bodyPr>
          <a:lstStyle/>
          <a:p>
            <a:r>
              <a:rPr lang="es-ES" sz="1800" b="1" dirty="0">
                <a:solidFill>
                  <a:schemeClr val="tx1"/>
                </a:solidFill>
              </a:rPr>
              <a:t>1. Introducción 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C76F929-B807-4C7A-8419-6962B4842DA7}"/>
              </a:ext>
            </a:extLst>
          </p:cNvPr>
          <p:cNvSpPr txBox="1"/>
          <p:nvPr/>
        </p:nvSpPr>
        <p:spPr>
          <a:xfrm>
            <a:off x="476671" y="1273337"/>
            <a:ext cx="53285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Creación de un modelo de motor virtual: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Software de código libre </a:t>
            </a:r>
            <a:r>
              <a:rPr lang="es-ES" sz="1200" dirty="0" err="1"/>
              <a:t>OpenWAM</a:t>
            </a:r>
            <a:r>
              <a:rPr lang="es-ES" sz="1200" dirty="0"/>
              <a:t>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Disminución de materiales empleados.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Conocimiento de los fenómenos ocurridos.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Resolución de las ecuaciones mediante métodos numéricos.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8BB8BC2-555E-456E-B4B0-141424631AA6}"/>
              </a:ext>
            </a:extLst>
          </p:cNvPr>
          <p:cNvSpPr/>
          <p:nvPr/>
        </p:nvSpPr>
        <p:spPr>
          <a:xfrm>
            <a:off x="476671" y="2789310"/>
            <a:ext cx="515070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Objetivos del trabajo: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Comparar distintos métodos numéricos.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Observar las ventajas y desventajas de cada uno.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Estudiar el tiempo de cálculo empleado.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Realizar un estudio en frecuencia del flujo</a:t>
            </a:r>
          </a:p>
        </p:txBody>
      </p:sp>
    </p:spTree>
    <p:extLst>
      <p:ext uri="{BB962C8B-B14F-4D97-AF65-F5344CB8AC3E}">
        <p14:creationId xmlns:p14="http://schemas.microsoft.com/office/powerpoint/2010/main" val="32985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t>4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Casos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estudiados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Resultados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Métodos empleados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sp>
        <p:nvSpPr>
          <p:cNvPr id="47" name="1 Título">
            <a:extLst>
              <a:ext uri="{FF2B5EF4-FFF2-40B4-BE49-F238E27FC236}">
                <a16:creationId xmlns:a16="http://schemas.microsoft.com/office/drawing/2014/main" id="{D11FF746-A786-4A6C-869B-88DA441A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15566"/>
            <a:ext cx="5860460" cy="357771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2. Métodos empleados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0F31832-8203-40E9-8869-DB8633F1DD25}"/>
              </a:ext>
            </a:extLst>
          </p:cNvPr>
          <p:cNvSpPr txBox="1"/>
          <p:nvPr/>
        </p:nvSpPr>
        <p:spPr>
          <a:xfrm>
            <a:off x="476672" y="1273337"/>
            <a:ext cx="53285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1600" dirty="0"/>
              <a:t>Métodos de diferencias finitas: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1400" dirty="0"/>
              <a:t>Se </a:t>
            </a:r>
            <a:r>
              <a:rPr lang="es-ES" sz="1400" dirty="0" err="1"/>
              <a:t>discretiza</a:t>
            </a:r>
            <a:r>
              <a:rPr lang="es-ES" sz="1400" dirty="0"/>
              <a:t> en nodos.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/>
              <a:t>M</a:t>
            </a:r>
            <a:r>
              <a:rPr lang="es-ES" sz="1400" dirty="0" err="1"/>
              <a:t>étodo</a:t>
            </a:r>
            <a:r>
              <a:rPr lang="es-ES" sz="1400" dirty="0"/>
              <a:t> de las características.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 err="1"/>
              <a:t>Condición</a:t>
            </a:r>
            <a:r>
              <a:rPr lang="en-GB" sz="1400" dirty="0"/>
              <a:t> de </a:t>
            </a:r>
            <a:r>
              <a:rPr lang="en-GB" sz="1400" dirty="0" err="1"/>
              <a:t>contorno</a:t>
            </a:r>
            <a:r>
              <a:rPr lang="en-GB" sz="1400" dirty="0"/>
              <a:t>: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 err="1"/>
              <a:t>Dirichlet</a:t>
            </a:r>
            <a:endParaRPr lang="es-ES" sz="1200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/>
              <a:t>M</a:t>
            </a:r>
            <a:r>
              <a:rPr lang="es-ES" sz="1400" dirty="0" err="1"/>
              <a:t>étodo</a:t>
            </a:r>
            <a:r>
              <a:rPr lang="es-ES" sz="1400" dirty="0"/>
              <a:t> de </a:t>
            </a:r>
            <a:r>
              <a:rPr lang="es-ES" sz="1400" dirty="0" err="1"/>
              <a:t>Lax</a:t>
            </a:r>
            <a:r>
              <a:rPr lang="es-ES" sz="1400" dirty="0"/>
              <a:t> </a:t>
            </a:r>
            <a:r>
              <a:rPr lang="es-ES" sz="1400" dirty="0" err="1"/>
              <a:t>Wendroff</a:t>
            </a:r>
            <a:endParaRPr lang="es-ES" sz="1400" dirty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No </a:t>
            </a:r>
            <a:r>
              <a:rPr lang="en-GB" sz="1200" dirty="0" err="1"/>
              <a:t>es</a:t>
            </a:r>
            <a:r>
              <a:rPr lang="en-GB" sz="1200" dirty="0"/>
              <a:t> TVD (Total Variation Diminishing)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2º </a:t>
            </a:r>
            <a:r>
              <a:rPr lang="en-GB" sz="1200" dirty="0" err="1"/>
              <a:t>orden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11568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76998" y="552527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t>5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Casos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estudiados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Resultados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Métodos empleados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0F31832-8203-40E9-8869-DB8633F1DD25}"/>
              </a:ext>
            </a:extLst>
          </p:cNvPr>
          <p:cNvSpPr txBox="1"/>
          <p:nvPr/>
        </p:nvSpPr>
        <p:spPr>
          <a:xfrm>
            <a:off x="476672" y="1273337"/>
            <a:ext cx="532859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Métodos de volúmenes finitos: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/>
              <a:t>S</a:t>
            </a:r>
            <a:r>
              <a:rPr lang="es-ES" sz="1400" dirty="0"/>
              <a:t>e </a:t>
            </a:r>
            <a:r>
              <a:rPr lang="es-ES" sz="1400" dirty="0" err="1"/>
              <a:t>discretiza</a:t>
            </a:r>
            <a:r>
              <a:rPr lang="es-ES" sz="1400" dirty="0"/>
              <a:t> en volúmenes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/>
              <a:t>C</a:t>
            </a:r>
            <a:r>
              <a:rPr lang="es-ES" sz="1400" dirty="0" err="1"/>
              <a:t>ondición</a:t>
            </a:r>
            <a:r>
              <a:rPr lang="es-ES" sz="1400" dirty="0"/>
              <a:t> de contorno: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Se </a:t>
            </a:r>
            <a:r>
              <a:rPr lang="en-GB" sz="1200" dirty="0" err="1"/>
              <a:t>calcula</a:t>
            </a:r>
            <a:r>
              <a:rPr lang="en-GB" sz="1200" dirty="0"/>
              <a:t> </a:t>
            </a:r>
            <a:r>
              <a:rPr lang="en-GB" sz="1200" dirty="0" err="1"/>
              <a:t>mediante</a:t>
            </a:r>
            <a:r>
              <a:rPr lang="en-GB" sz="1200" dirty="0"/>
              <a:t> </a:t>
            </a:r>
            <a:r>
              <a:rPr lang="en-GB" sz="1200" dirty="0" err="1"/>
              <a:t>flujo</a:t>
            </a:r>
            <a:endParaRPr lang="es-E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sz="1400" dirty="0"/>
              <a:t>Método de </a:t>
            </a:r>
            <a:r>
              <a:rPr lang="es-ES" sz="1400" dirty="0" err="1"/>
              <a:t>Godunov</a:t>
            </a:r>
            <a:endParaRPr lang="es-ES" sz="1400" dirty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 err="1"/>
              <a:t>Disipativo</a:t>
            </a:r>
            <a:endParaRPr lang="en-GB" sz="1200" dirty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1</a:t>
            </a:r>
            <a:r>
              <a:rPr lang="es-ES" sz="1200" baseline="30000" dirty="0" err="1"/>
              <a:t>er</a:t>
            </a:r>
            <a:r>
              <a:rPr lang="es-ES" sz="1200" baseline="30000" dirty="0"/>
              <a:t> </a:t>
            </a:r>
            <a:r>
              <a:rPr lang="en-GB" sz="1200" dirty="0" err="1"/>
              <a:t>orden</a:t>
            </a:r>
            <a:endParaRPr lang="es-ES" sz="12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sz="1400" dirty="0"/>
              <a:t>Método de MUSCL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200" dirty="0"/>
              <a:t>TVD</a:t>
            </a:r>
            <a:endParaRPr lang="es-ES" sz="1200" dirty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/>
              <a:t>2º orden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ES" sz="1400" dirty="0"/>
          </a:p>
          <a:p>
            <a:pPr lvl="1">
              <a:lnSpc>
                <a:spcPct val="150000"/>
              </a:lnSpc>
            </a:pPr>
            <a:endParaRPr lang="es-ES" sz="1400" dirty="0"/>
          </a:p>
          <a:p>
            <a:pPr lvl="1">
              <a:lnSpc>
                <a:spcPct val="150000"/>
              </a:lnSpc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07985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t>6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Resultados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Casos</a:t>
              </a:r>
            </a:p>
            <a:p>
              <a:pPr algn="ctr"/>
              <a:r>
                <a:rPr lang="es-ES" sz="700" b="1" dirty="0"/>
                <a:t>estudiados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sp>
        <p:nvSpPr>
          <p:cNvPr id="47" name="1 Título">
            <a:extLst>
              <a:ext uri="{FF2B5EF4-FFF2-40B4-BE49-F238E27FC236}">
                <a16:creationId xmlns:a16="http://schemas.microsoft.com/office/drawing/2014/main" id="{D11FF746-A786-4A6C-869B-88DA441A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15566"/>
            <a:ext cx="5860460" cy="357771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3. Casos estudiados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48" name="27 CuadroTexto">
            <a:extLst>
              <a:ext uri="{FF2B5EF4-FFF2-40B4-BE49-F238E27FC236}">
                <a16:creationId xmlns:a16="http://schemas.microsoft.com/office/drawing/2014/main" id="{EE8677D0-E365-42E8-98A8-E31A406521D8}"/>
              </a:ext>
            </a:extLst>
          </p:cNvPr>
          <p:cNvSpPr txBox="1"/>
          <p:nvPr/>
        </p:nvSpPr>
        <p:spPr>
          <a:xfrm>
            <a:off x="566682" y="1203598"/>
            <a:ext cx="540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49086A3-AC75-4A72-92A9-53C7B695E5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0"/>
          <a:stretch/>
        </p:blipFill>
        <p:spPr>
          <a:xfrm>
            <a:off x="549240" y="1601847"/>
            <a:ext cx="5040000" cy="82588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DA09A7A-6E52-42C8-A726-B59C17157E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2753633"/>
            <a:ext cx="5040000" cy="8262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8813E02-C63C-4B5D-AC2F-91ABE13FA0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40" y="3867894"/>
            <a:ext cx="5040000" cy="8262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3EAE011-1C0F-4530-A1E9-E2F71BA72585}"/>
              </a:ext>
            </a:extLst>
          </p:cNvPr>
          <p:cNvSpPr txBox="1"/>
          <p:nvPr/>
        </p:nvSpPr>
        <p:spPr>
          <a:xfrm>
            <a:off x="566682" y="3651870"/>
            <a:ext cx="4518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Caso con diferente volumen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D0C5461-FB62-4CD6-A570-73DC7E1CBDCF}"/>
              </a:ext>
            </a:extLst>
          </p:cNvPr>
          <p:cNvSpPr txBox="1"/>
          <p:nvPr/>
        </p:nvSpPr>
        <p:spPr>
          <a:xfrm>
            <a:off x="566682" y="2499742"/>
            <a:ext cx="4518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Caso con diferente temperatura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8D8F7A8-B03E-4252-AA81-B3BA36A3CA9C}"/>
              </a:ext>
            </a:extLst>
          </p:cNvPr>
          <p:cNvSpPr txBox="1"/>
          <p:nvPr/>
        </p:nvSpPr>
        <p:spPr>
          <a:xfrm>
            <a:off x="566682" y="1347614"/>
            <a:ext cx="4518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Caso con diferente presión</a:t>
            </a:r>
          </a:p>
        </p:txBody>
      </p:sp>
    </p:spTree>
    <p:extLst>
      <p:ext uri="{BB962C8B-B14F-4D97-AF65-F5344CB8AC3E}">
        <p14:creationId xmlns:p14="http://schemas.microsoft.com/office/powerpoint/2010/main" val="129361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t>7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Resultados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Casos</a:t>
              </a:r>
            </a:p>
            <a:p>
              <a:pPr algn="ctr"/>
              <a:r>
                <a:rPr lang="es-ES" sz="700" b="1" dirty="0"/>
                <a:t>estudiados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sp>
        <p:nvSpPr>
          <p:cNvPr id="48" name="27 CuadroTexto">
            <a:extLst>
              <a:ext uri="{FF2B5EF4-FFF2-40B4-BE49-F238E27FC236}">
                <a16:creationId xmlns:a16="http://schemas.microsoft.com/office/drawing/2014/main" id="{EE8677D0-E365-42E8-98A8-E31A406521D8}"/>
              </a:ext>
            </a:extLst>
          </p:cNvPr>
          <p:cNvSpPr txBox="1"/>
          <p:nvPr/>
        </p:nvSpPr>
        <p:spPr>
          <a:xfrm>
            <a:off x="566682" y="1203598"/>
            <a:ext cx="540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8A82F07-64F4-4C0A-8648-A2F810C5DD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40" y="1449761"/>
            <a:ext cx="5040000" cy="8339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8EDA67D-ED69-4E4E-99B9-947587AFF04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1"/>
          <a:stretch/>
        </p:blipFill>
        <p:spPr>
          <a:xfrm>
            <a:off x="549240" y="2828245"/>
            <a:ext cx="5040000" cy="823625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0C75A7DD-5C73-4FCA-BCF7-816FD4B881D3}"/>
              </a:ext>
            </a:extLst>
          </p:cNvPr>
          <p:cNvSpPr txBox="1"/>
          <p:nvPr/>
        </p:nvSpPr>
        <p:spPr>
          <a:xfrm>
            <a:off x="404664" y="1142623"/>
            <a:ext cx="4518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Caso de unión entre dos tuberías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20658812-F0AD-4F96-9CB3-24ABC6A2AF40}"/>
              </a:ext>
            </a:extLst>
          </p:cNvPr>
          <p:cNvSpPr txBox="1"/>
          <p:nvPr/>
        </p:nvSpPr>
        <p:spPr>
          <a:xfrm>
            <a:off x="404664" y="2582783"/>
            <a:ext cx="4518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Caso de diferente sección en la tubería</a:t>
            </a:r>
          </a:p>
        </p:txBody>
      </p:sp>
    </p:spTree>
    <p:extLst>
      <p:ext uri="{BB962C8B-B14F-4D97-AF65-F5344CB8AC3E}">
        <p14:creationId xmlns:p14="http://schemas.microsoft.com/office/powerpoint/2010/main" val="42057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8/16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Casos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estudiados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Resultados</a:t>
              </a:r>
            </a:p>
          </p:txBody>
        </p:sp>
      </p:grpSp>
      <p:sp>
        <p:nvSpPr>
          <p:cNvPr id="47" name="1 Título">
            <a:extLst>
              <a:ext uri="{FF2B5EF4-FFF2-40B4-BE49-F238E27FC236}">
                <a16:creationId xmlns:a16="http://schemas.microsoft.com/office/drawing/2014/main" id="{D11FF746-A786-4A6C-869B-88DA441A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15566"/>
            <a:ext cx="5860460" cy="357771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4. Resultados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48" name="27 CuadroTexto">
            <a:extLst>
              <a:ext uri="{FF2B5EF4-FFF2-40B4-BE49-F238E27FC236}">
                <a16:creationId xmlns:a16="http://schemas.microsoft.com/office/drawing/2014/main" id="{EE8677D0-E365-42E8-98A8-E31A406521D8}"/>
              </a:ext>
            </a:extLst>
          </p:cNvPr>
          <p:cNvSpPr txBox="1"/>
          <p:nvPr/>
        </p:nvSpPr>
        <p:spPr>
          <a:xfrm>
            <a:off x="566682" y="1203598"/>
            <a:ext cx="540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9EA592-92D7-4ED6-B877-07F06C957B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0" y="1297415"/>
            <a:ext cx="2640000" cy="1980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B48FC7D-1D5A-43AF-8ABB-7D85B3F9A2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002" y="2551748"/>
            <a:ext cx="2640000" cy="1980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FB811EE-4438-47E4-9DCC-FF38608ECC61}"/>
              </a:ext>
            </a:extLst>
          </p:cNvPr>
          <p:cNvSpPr txBox="1"/>
          <p:nvPr/>
        </p:nvSpPr>
        <p:spPr>
          <a:xfrm>
            <a:off x="3042683" y="1420095"/>
            <a:ext cx="2593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Tamaño de malla 20 </a:t>
            </a:r>
            <a:r>
              <a:rPr lang="es-ES" sz="1200" dirty="0" err="1"/>
              <a:t>mm.</a:t>
            </a:r>
            <a:endParaRPr lang="es-ES" sz="1200" dirty="0"/>
          </a:p>
          <a:p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Influencia del volumen del depósito.</a:t>
            </a:r>
          </a:p>
        </p:txBody>
      </p:sp>
    </p:spTree>
    <p:extLst>
      <p:ext uri="{BB962C8B-B14F-4D97-AF65-F5344CB8AC3E}">
        <p14:creationId xmlns:p14="http://schemas.microsoft.com/office/powerpoint/2010/main" val="35389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447070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31D6E7-D15A-4F2C-83B1-C7F04224A2AF}" type="datetime1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07/09/2017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6" y="4834856"/>
            <a:ext cx="476064" cy="18516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FE454-8AE6-48BC-83E7-428CA701FA28}" type="slidenum">
              <a:rPr kumimoji="0" lang="es-ES" sz="10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es-E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/16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s-E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Introducción</a:t>
              </a:r>
              <a:endParaRPr kumimoji="0" lang="es-E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Casos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estudiados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Conclusiones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Resultados</a:t>
              </a:r>
            </a:p>
          </p:txBody>
        </p:sp>
      </p:grpSp>
      <p:sp>
        <p:nvSpPr>
          <p:cNvPr id="48" name="27 CuadroTexto">
            <a:extLst>
              <a:ext uri="{FF2B5EF4-FFF2-40B4-BE49-F238E27FC236}">
                <a16:creationId xmlns:a16="http://schemas.microsoft.com/office/drawing/2014/main" id="{EE8677D0-E365-42E8-98A8-E31A406521D8}"/>
              </a:ext>
            </a:extLst>
          </p:cNvPr>
          <p:cNvSpPr txBox="1"/>
          <p:nvPr/>
        </p:nvSpPr>
        <p:spPr>
          <a:xfrm>
            <a:off x="566682" y="1203598"/>
            <a:ext cx="540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19A797-A8F9-40E8-9847-980B4847EE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4" y="1707654"/>
            <a:ext cx="3840000" cy="2880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F8BCB9A-2F45-487B-B2D6-04E94D12BB54}"/>
              </a:ext>
            </a:extLst>
          </p:cNvPr>
          <p:cNvSpPr txBox="1"/>
          <p:nvPr/>
        </p:nvSpPr>
        <p:spPr>
          <a:xfrm>
            <a:off x="1496449" y="1615901"/>
            <a:ext cx="117723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Malla: 1 mm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D7B7212-EC0D-47F0-9B3D-222CF08EBE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4" y="1707654"/>
            <a:ext cx="3840000" cy="2880000"/>
          </a:xfrm>
          <a:prstGeom prst="rect">
            <a:avLst/>
          </a:prstGeom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B9922ECF-E080-4FF0-8311-131618B80358}"/>
              </a:ext>
            </a:extLst>
          </p:cNvPr>
          <p:cNvSpPr txBox="1"/>
          <p:nvPr/>
        </p:nvSpPr>
        <p:spPr>
          <a:xfrm>
            <a:off x="1496448" y="1615901"/>
            <a:ext cx="133924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Malla: 10 mm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3FA30F9-4CEA-4B2F-A3DF-7428FAE7EC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4" y="1707654"/>
            <a:ext cx="3840000" cy="2880000"/>
          </a:xfrm>
          <a:prstGeom prst="rect">
            <a:avLst/>
          </a:prstGeom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26AE8C13-1B44-4FCA-9278-3DF29D31AD72}"/>
              </a:ext>
            </a:extLst>
          </p:cNvPr>
          <p:cNvSpPr txBox="1"/>
          <p:nvPr/>
        </p:nvSpPr>
        <p:spPr>
          <a:xfrm>
            <a:off x="1496447" y="1615901"/>
            <a:ext cx="12837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Malla: 20 mm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67A7674D-ED8B-45FF-A917-E80670ACF8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4" y="1707654"/>
            <a:ext cx="3840000" cy="2880000"/>
          </a:xfrm>
          <a:prstGeom prst="rect">
            <a:avLst/>
          </a:prstGeom>
        </p:spPr>
      </p:pic>
      <p:sp>
        <p:nvSpPr>
          <p:cNvPr id="55" name="CuadroTexto 54">
            <a:extLst>
              <a:ext uri="{FF2B5EF4-FFF2-40B4-BE49-F238E27FC236}">
                <a16:creationId xmlns:a16="http://schemas.microsoft.com/office/drawing/2014/main" id="{D748F456-44DE-4FF4-89C8-6ECE8E8B71D9}"/>
              </a:ext>
            </a:extLst>
          </p:cNvPr>
          <p:cNvSpPr txBox="1"/>
          <p:nvPr/>
        </p:nvSpPr>
        <p:spPr>
          <a:xfrm>
            <a:off x="1497214" y="1615901"/>
            <a:ext cx="12837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Malla: 50 mm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A4141E4-156D-4953-8C4C-41B24C62E34D}"/>
              </a:ext>
            </a:extLst>
          </p:cNvPr>
          <p:cNvSpPr txBox="1"/>
          <p:nvPr/>
        </p:nvSpPr>
        <p:spPr>
          <a:xfrm>
            <a:off x="3932155" y="1949807"/>
            <a:ext cx="17290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 err="1"/>
              <a:t>Godunov</a:t>
            </a:r>
            <a:r>
              <a:rPr lang="es-ES" sz="1200" dirty="0"/>
              <a:t>: </a:t>
            </a:r>
          </a:p>
          <a:p>
            <a:r>
              <a:rPr lang="es-ES" sz="1200" dirty="0"/>
              <a:t>       suave disipación.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 err="1"/>
              <a:t>Lax</a:t>
            </a:r>
            <a:r>
              <a:rPr lang="es-ES" sz="1200" b="1" dirty="0"/>
              <a:t> </a:t>
            </a:r>
            <a:r>
              <a:rPr lang="es-ES" sz="1200" b="1" dirty="0" err="1"/>
              <a:t>Wendroff</a:t>
            </a:r>
            <a:r>
              <a:rPr lang="es-ES" sz="1200" dirty="0"/>
              <a:t>: oscilaciones características.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/>
          </a:p>
          <a:p>
            <a:r>
              <a:rPr lang="es-ES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/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9767948A-4EB2-4E79-A5FF-9B0402E8DD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4" y="1707974"/>
            <a:ext cx="3840000" cy="2880000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2592DCA8-A104-44BA-B124-76AAB5600D95}"/>
              </a:ext>
            </a:extLst>
          </p:cNvPr>
          <p:cNvSpPr txBox="1"/>
          <p:nvPr/>
        </p:nvSpPr>
        <p:spPr>
          <a:xfrm>
            <a:off x="1497213" y="1615901"/>
            <a:ext cx="136037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Malla: 100 mm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FA14C488-39D7-41BD-A660-0D2391628819}"/>
              </a:ext>
            </a:extLst>
          </p:cNvPr>
          <p:cNvSpPr txBox="1"/>
          <p:nvPr/>
        </p:nvSpPr>
        <p:spPr>
          <a:xfrm>
            <a:off x="476672" y="1203598"/>
            <a:ext cx="53285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Precisión: caso de diferente presión</a:t>
            </a:r>
          </a:p>
        </p:txBody>
      </p:sp>
    </p:spTree>
    <p:extLst>
      <p:ext uri="{BB962C8B-B14F-4D97-AF65-F5344CB8AC3E}">
        <p14:creationId xmlns:p14="http://schemas.microsoft.com/office/powerpoint/2010/main" val="96341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2" grpId="0" animBg="1"/>
      <p:bldP spid="53" grpId="0" animBg="1"/>
      <p:bldP spid="55" grpId="0" animBg="1"/>
      <p:bldP spid="38" grpId="0"/>
      <p:bldP spid="56" grpId="0" animBg="1"/>
      <p:bldP spid="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5" y="4834856"/>
            <a:ext cx="562765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10/16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Casos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estudiados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Resultados</a:t>
              </a:r>
            </a:p>
          </p:txBody>
        </p:sp>
      </p:grpSp>
      <p:sp>
        <p:nvSpPr>
          <p:cNvPr id="48" name="27 CuadroTexto">
            <a:extLst>
              <a:ext uri="{FF2B5EF4-FFF2-40B4-BE49-F238E27FC236}">
                <a16:creationId xmlns:a16="http://schemas.microsoft.com/office/drawing/2014/main" id="{EE8677D0-E365-42E8-98A8-E31A406521D8}"/>
              </a:ext>
            </a:extLst>
          </p:cNvPr>
          <p:cNvSpPr txBox="1"/>
          <p:nvPr/>
        </p:nvSpPr>
        <p:spPr>
          <a:xfrm>
            <a:off x="566682" y="1203598"/>
            <a:ext cx="540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1F397E4-CCB9-43C7-AF33-7CFE193C8374}"/>
              </a:ext>
            </a:extLst>
          </p:cNvPr>
          <p:cNvSpPr txBox="1"/>
          <p:nvPr/>
        </p:nvSpPr>
        <p:spPr>
          <a:xfrm>
            <a:off x="2892535" y="1779662"/>
            <a:ext cx="2734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Disminución brusca de presión.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3936238-AA91-4B27-AFE6-1EE0D783C0BB}"/>
              </a:ext>
            </a:extLst>
          </p:cNvPr>
          <p:cNvSpPr txBox="1"/>
          <p:nvPr/>
        </p:nvSpPr>
        <p:spPr>
          <a:xfrm>
            <a:off x="554812" y="3476962"/>
            <a:ext cx="2487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Aparición de reflujos.</a:t>
            </a:r>
          </a:p>
          <a:p>
            <a:endParaRPr lang="es-ES" sz="12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F03F314-58EF-46CD-88A1-71D9621644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3" y="1059822"/>
            <a:ext cx="2880000" cy="2160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D2612EF-F545-4E75-8AE5-94C80A7C25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400" y="2392987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3" y="4805916"/>
            <a:ext cx="855395" cy="21410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Casos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estudiados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Resultados</a:t>
              </a:r>
            </a:p>
          </p:txBody>
        </p:sp>
      </p:grpSp>
      <p:sp>
        <p:nvSpPr>
          <p:cNvPr id="48" name="27 CuadroTexto">
            <a:extLst>
              <a:ext uri="{FF2B5EF4-FFF2-40B4-BE49-F238E27FC236}">
                <a16:creationId xmlns:a16="http://schemas.microsoft.com/office/drawing/2014/main" id="{EE8677D0-E365-42E8-98A8-E31A406521D8}"/>
              </a:ext>
            </a:extLst>
          </p:cNvPr>
          <p:cNvSpPr txBox="1"/>
          <p:nvPr/>
        </p:nvSpPr>
        <p:spPr>
          <a:xfrm>
            <a:off x="566682" y="1203598"/>
            <a:ext cx="540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22203DD-5CDC-421A-BC19-1A73C58413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07894"/>
            <a:ext cx="2880000" cy="216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87A8A1-D225-4FC4-9438-F03BA0BCAD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07894"/>
            <a:ext cx="2880000" cy="2160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B340DC7-8939-478D-AE4A-6DA37AAAFA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694" y="2461748"/>
            <a:ext cx="2880000" cy="216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F716B31-F177-43FB-9C7A-038E725745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694" y="2461748"/>
            <a:ext cx="2880000" cy="2160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51516DA-45D0-419F-935C-62F8B4B02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07894"/>
            <a:ext cx="2880000" cy="2160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0719DD37-72C7-4D70-828E-012254F572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694" y="2461748"/>
            <a:ext cx="2880000" cy="2160000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192ADBE6-D588-4490-99B7-1B99C9195982}"/>
              </a:ext>
            </a:extLst>
          </p:cNvPr>
          <p:cNvSpPr txBox="1"/>
          <p:nvPr/>
        </p:nvSpPr>
        <p:spPr>
          <a:xfrm>
            <a:off x="2852936" y="1515437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 err="1"/>
              <a:t>Godunov</a:t>
            </a:r>
            <a:r>
              <a:rPr lang="es-ES" sz="1200" dirty="0"/>
              <a:t>: excesiva disipación.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b="1" dirty="0" err="1"/>
              <a:t>Lax</a:t>
            </a:r>
            <a:r>
              <a:rPr lang="es-ES" sz="1200" b="1" dirty="0"/>
              <a:t> </a:t>
            </a:r>
            <a:r>
              <a:rPr lang="es-ES" sz="1200" b="1" dirty="0" err="1"/>
              <a:t>Wendroff</a:t>
            </a:r>
            <a:r>
              <a:rPr lang="es-ES" sz="1200" dirty="0"/>
              <a:t>: disminución oscilaciones.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Similitud en los armónicos.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7B9B45E-1DBD-45FB-90DE-2EE48D2557C0}"/>
              </a:ext>
            </a:extLst>
          </p:cNvPr>
          <p:cNvSpPr txBox="1"/>
          <p:nvPr/>
        </p:nvSpPr>
        <p:spPr>
          <a:xfrm>
            <a:off x="566682" y="3363598"/>
            <a:ext cx="2286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117664B8-907C-46FF-AB92-933BBA9DA38D}"/>
              </a:ext>
            </a:extLst>
          </p:cNvPr>
          <p:cNvSpPr txBox="1"/>
          <p:nvPr/>
        </p:nvSpPr>
        <p:spPr>
          <a:xfrm>
            <a:off x="476672" y="1203598"/>
            <a:ext cx="53285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Estudio en frecuencia: caso unión de dos tuberías</a:t>
            </a:r>
          </a:p>
        </p:txBody>
      </p:sp>
      <p:sp>
        <p:nvSpPr>
          <p:cNvPr id="50" name="23 Marcador de número de diapositiva">
            <a:extLst>
              <a:ext uri="{FF2B5EF4-FFF2-40B4-BE49-F238E27FC236}">
                <a16:creationId xmlns:a16="http://schemas.microsoft.com/office/drawing/2014/main" id="{D5B6638A-F324-48DA-9818-0A94DC0C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5" y="4834856"/>
            <a:ext cx="562765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11/16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8FA9829-82F5-4CB2-9B3F-9757BD953060}"/>
              </a:ext>
            </a:extLst>
          </p:cNvPr>
          <p:cNvSpPr txBox="1"/>
          <p:nvPr/>
        </p:nvSpPr>
        <p:spPr>
          <a:xfrm>
            <a:off x="1002703" y="1542152"/>
            <a:ext cx="1251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Malla: 5 mm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2105383-EE1D-4875-BA4D-ADDB302F5BAC}"/>
              </a:ext>
            </a:extLst>
          </p:cNvPr>
          <p:cNvSpPr txBox="1"/>
          <p:nvPr/>
        </p:nvSpPr>
        <p:spPr>
          <a:xfrm>
            <a:off x="1000781" y="1543893"/>
            <a:ext cx="125187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Malla: 10 mm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A872913-327D-4F86-9E3E-896525CC1A8D}"/>
              </a:ext>
            </a:extLst>
          </p:cNvPr>
          <p:cNvSpPr txBox="1"/>
          <p:nvPr/>
        </p:nvSpPr>
        <p:spPr>
          <a:xfrm>
            <a:off x="1000781" y="1543893"/>
            <a:ext cx="125187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Malla: 50 mm</a:t>
            </a:r>
          </a:p>
        </p:txBody>
      </p:sp>
    </p:spTree>
    <p:extLst>
      <p:ext uri="{BB962C8B-B14F-4D97-AF65-F5344CB8AC3E}">
        <p14:creationId xmlns:p14="http://schemas.microsoft.com/office/powerpoint/2010/main" val="5291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9" grpId="0" animBg="1"/>
      <p:bldP spid="2" grpId="0"/>
      <p:bldP spid="41" grpId="0" animBg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620406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3" y="4805916"/>
            <a:ext cx="855395" cy="21410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Casos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estudiados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78993" y="4142703"/>
              <a:ext cx="842009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Conclusiones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Resultados</a:t>
              </a:r>
            </a:p>
          </p:txBody>
        </p:sp>
      </p:grpSp>
      <p:sp>
        <p:nvSpPr>
          <p:cNvPr id="48" name="27 CuadroTexto">
            <a:extLst>
              <a:ext uri="{FF2B5EF4-FFF2-40B4-BE49-F238E27FC236}">
                <a16:creationId xmlns:a16="http://schemas.microsoft.com/office/drawing/2014/main" id="{EE8677D0-E365-42E8-98A8-E31A406521D8}"/>
              </a:ext>
            </a:extLst>
          </p:cNvPr>
          <p:cNvSpPr txBox="1"/>
          <p:nvPr/>
        </p:nvSpPr>
        <p:spPr>
          <a:xfrm>
            <a:off x="566682" y="1203598"/>
            <a:ext cx="540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 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7B9B45E-1DBD-45FB-90DE-2EE48D2557C0}"/>
              </a:ext>
            </a:extLst>
          </p:cNvPr>
          <p:cNvSpPr txBox="1"/>
          <p:nvPr/>
        </p:nvSpPr>
        <p:spPr>
          <a:xfrm>
            <a:off x="566682" y="3363598"/>
            <a:ext cx="2286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873C09-DC9E-4994-8061-83F7AE9508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964" y="1563878"/>
            <a:ext cx="3528072" cy="2646054"/>
          </a:xfrm>
          <a:prstGeom prst="rect">
            <a:avLst/>
          </a:prstGeom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C41430D9-0D1E-4801-8AF4-8E8FD56F4276}"/>
              </a:ext>
            </a:extLst>
          </p:cNvPr>
          <p:cNvSpPr txBox="1"/>
          <p:nvPr/>
        </p:nvSpPr>
        <p:spPr>
          <a:xfrm>
            <a:off x="476671" y="1273337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Tiempo de cálculo: caso diferente temperatura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48E3F01-B089-4B2C-903F-AC974989FE14}"/>
              </a:ext>
            </a:extLst>
          </p:cNvPr>
          <p:cNvSpPr txBox="1"/>
          <p:nvPr/>
        </p:nvSpPr>
        <p:spPr>
          <a:xfrm>
            <a:off x="476672" y="1278013"/>
            <a:ext cx="53285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Tiempo de cálculo: tamaño de malla de 20 mm</a:t>
            </a:r>
          </a:p>
        </p:txBody>
      </p:sp>
      <p:sp>
        <p:nvSpPr>
          <p:cNvPr id="50" name="23 Marcador de número de diapositiva">
            <a:extLst>
              <a:ext uri="{FF2B5EF4-FFF2-40B4-BE49-F238E27FC236}">
                <a16:creationId xmlns:a16="http://schemas.microsoft.com/office/drawing/2014/main" id="{FE344C5D-60B3-4BA7-BAD8-F541D7F77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5" y="4834856"/>
            <a:ext cx="562765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12/16</a:t>
            </a:r>
          </a:p>
        </p:txBody>
      </p:sp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7EFE59B7-819A-4337-9BE4-C753EF5709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373843"/>
              </p:ext>
            </p:extLst>
          </p:nvPr>
        </p:nvGraphicFramePr>
        <p:xfrm>
          <a:off x="260648" y="1611890"/>
          <a:ext cx="5516877" cy="2620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525">
                  <a:extLst>
                    <a:ext uri="{9D8B030D-6E8A-4147-A177-3AD203B41FA5}">
                      <a16:colId xmlns:a16="http://schemas.microsoft.com/office/drawing/2014/main" val="3706689160"/>
                    </a:ext>
                  </a:extLst>
                </a:gridCol>
                <a:gridCol w="1054697">
                  <a:extLst>
                    <a:ext uri="{9D8B030D-6E8A-4147-A177-3AD203B41FA5}">
                      <a16:colId xmlns:a16="http://schemas.microsoft.com/office/drawing/2014/main" val="2080401523"/>
                    </a:ext>
                  </a:extLst>
                </a:gridCol>
                <a:gridCol w="892436">
                  <a:extLst>
                    <a:ext uri="{9D8B030D-6E8A-4147-A177-3AD203B41FA5}">
                      <a16:colId xmlns:a16="http://schemas.microsoft.com/office/drawing/2014/main" val="160984570"/>
                    </a:ext>
                  </a:extLst>
                </a:gridCol>
                <a:gridCol w="1379219">
                  <a:extLst>
                    <a:ext uri="{9D8B030D-6E8A-4147-A177-3AD203B41FA5}">
                      <a16:colId xmlns:a16="http://schemas.microsoft.com/office/drawing/2014/main" val="3169931238"/>
                    </a:ext>
                  </a:extLst>
                </a:gridCol>
              </a:tblGrid>
              <a:tr h="385790"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Métodos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30094"/>
                  </a:ext>
                </a:extLst>
              </a:tr>
              <a:tr h="359049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Casos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/>
                        <a:t>Godunov</a:t>
                      </a:r>
                      <a:endParaRPr lang="es-E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MUSCL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/>
                        <a:t>Lax-Wendroff</a:t>
                      </a:r>
                      <a:endParaRPr lang="es-E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544200"/>
                  </a:ext>
                </a:extLst>
              </a:tr>
              <a:tr h="359049"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/>
                        <a:t>Diferente presión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1,331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1,912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65,595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20377"/>
                  </a:ext>
                </a:extLst>
              </a:tr>
              <a:tr h="359049"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/>
                        <a:t>Diferente temp.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6,218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9,210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397,008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735607"/>
                  </a:ext>
                </a:extLst>
              </a:tr>
              <a:tr h="385790"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/>
                        <a:t>Diferente 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6,069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9,485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277,007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060081"/>
                  </a:ext>
                </a:extLst>
              </a:tr>
              <a:tr h="385790"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/>
                        <a:t>Unión de 2 conductos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2,686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3,133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115,992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406419"/>
                  </a:ext>
                </a:extLst>
              </a:tr>
              <a:tr h="385790"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/>
                        <a:t> Cambio de sección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12,501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19,729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1791,799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12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75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5" y="4834856"/>
            <a:ext cx="562765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pPr/>
              <a:t>13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17E0E8C-0D47-4F16-9ED7-CF8F7724BB86}"/>
              </a:ext>
            </a:extLst>
          </p:cNvPr>
          <p:cNvGrpSpPr/>
          <p:nvPr/>
        </p:nvGrpSpPr>
        <p:grpSpPr>
          <a:xfrm>
            <a:off x="5920584" y="1038344"/>
            <a:ext cx="794357" cy="809060"/>
            <a:chOff x="8054434" y="915566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0" name="3 Elipse">
              <a:extLst>
                <a:ext uri="{FF2B5EF4-FFF2-40B4-BE49-F238E27FC236}">
                  <a16:creationId xmlns:a16="http://schemas.microsoft.com/office/drawing/2014/main" id="{A737ABF5-7C17-43C1-9E84-0A582ACF48CE}"/>
                </a:ext>
              </a:extLst>
            </p:cNvPr>
            <p:cNvSpPr/>
            <p:nvPr/>
          </p:nvSpPr>
          <p:spPr>
            <a:xfrm flipH="1">
              <a:off x="8054434" y="915566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1" name="8 CuadroTexto">
              <a:extLst>
                <a:ext uri="{FF2B5EF4-FFF2-40B4-BE49-F238E27FC236}">
                  <a16:creationId xmlns:a16="http://schemas.microsoft.com/office/drawing/2014/main" id="{5D0B6532-04C9-4602-A5C1-3938CFAFA89C}"/>
                </a:ext>
              </a:extLst>
            </p:cNvPr>
            <p:cNvSpPr txBox="1"/>
            <p:nvPr/>
          </p:nvSpPr>
          <p:spPr>
            <a:xfrm>
              <a:off x="8078993" y="1253406"/>
              <a:ext cx="842009" cy="22034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ES" sz="700" b="1" dirty="0">
                  <a:solidFill>
                    <a:schemeClr val="bg1">
                      <a:lumMod val="65000"/>
                    </a:schemeClr>
                  </a:solidFill>
                </a:rPr>
                <a:t>Introducción</a:t>
              </a:r>
              <a:endParaRPr lang="es-ES" sz="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A7C839C-720F-44CE-B700-7D817CB94370}"/>
              </a:ext>
            </a:extLst>
          </p:cNvPr>
          <p:cNvGrpSpPr/>
          <p:nvPr/>
        </p:nvGrpSpPr>
        <p:grpSpPr>
          <a:xfrm>
            <a:off x="5920584" y="1728796"/>
            <a:ext cx="794357" cy="809060"/>
            <a:chOff x="8054434" y="1637890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5" name="3 Elipse">
              <a:extLst>
                <a:ext uri="{FF2B5EF4-FFF2-40B4-BE49-F238E27FC236}">
                  <a16:creationId xmlns:a16="http://schemas.microsoft.com/office/drawing/2014/main" id="{D0EF0934-B053-41EF-932D-EC2497D3E3ED}"/>
                </a:ext>
              </a:extLst>
            </p:cNvPr>
            <p:cNvSpPr/>
            <p:nvPr/>
          </p:nvSpPr>
          <p:spPr>
            <a:xfrm flipH="1">
              <a:off x="8054434" y="1637890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6" name="8 CuadroTexto">
              <a:extLst>
                <a:ext uri="{FF2B5EF4-FFF2-40B4-BE49-F238E27FC236}">
                  <a16:creationId xmlns:a16="http://schemas.microsoft.com/office/drawing/2014/main" id="{BE7A0E32-E1E9-481D-8855-CD4943E251C2}"/>
                </a:ext>
              </a:extLst>
            </p:cNvPr>
            <p:cNvSpPr txBox="1"/>
            <p:nvPr/>
          </p:nvSpPr>
          <p:spPr>
            <a:xfrm>
              <a:off x="8078993" y="1914175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Métodos empleados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EB41989-72F4-4600-95A6-D62DE6EAEE0A}"/>
              </a:ext>
            </a:extLst>
          </p:cNvPr>
          <p:cNvGrpSpPr/>
          <p:nvPr/>
        </p:nvGrpSpPr>
        <p:grpSpPr>
          <a:xfrm>
            <a:off x="5920584" y="2419248"/>
            <a:ext cx="794357" cy="809060"/>
            <a:chOff x="8054434" y="2360214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43" name="3 Elipse">
              <a:extLst>
                <a:ext uri="{FF2B5EF4-FFF2-40B4-BE49-F238E27FC236}">
                  <a16:creationId xmlns:a16="http://schemas.microsoft.com/office/drawing/2014/main" id="{63A588E0-44ED-48ED-B37E-5D8C7F9E0E22}"/>
                </a:ext>
              </a:extLst>
            </p:cNvPr>
            <p:cNvSpPr/>
            <p:nvPr/>
          </p:nvSpPr>
          <p:spPr>
            <a:xfrm flipH="1">
              <a:off x="8054434" y="2360214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4" name="8 CuadroTexto">
              <a:extLst>
                <a:ext uri="{FF2B5EF4-FFF2-40B4-BE49-F238E27FC236}">
                  <a16:creationId xmlns:a16="http://schemas.microsoft.com/office/drawing/2014/main" id="{7B6E48B7-6C36-4D42-8186-9C93C9494A1F}"/>
                </a:ext>
              </a:extLst>
            </p:cNvPr>
            <p:cNvSpPr txBox="1"/>
            <p:nvPr/>
          </p:nvSpPr>
          <p:spPr>
            <a:xfrm>
              <a:off x="8078993" y="2636499"/>
              <a:ext cx="842009" cy="33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Casos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estudiados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589D2BC-9D1E-4584-BFE0-49FA13DB1B80}"/>
              </a:ext>
            </a:extLst>
          </p:cNvPr>
          <p:cNvGrpSpPr/>
          <p:nvPr/>
        </p:nvGrpSpPr>
        <p:grpSpPr>
          <a:xfrm>
            <a:off x="5920584" y="3109700"/>
            <a:ext cx="794357" cy="809060"/>
            <a:chOff x="8054434" y="3082538"/>
            <a:chExt cx="891124" cy="891124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36" name="3 Elipse">
              <a:extLst>
                <a:ext uri="{FF2B5EF4-FFF2-40B4-BE49-F238E27FC236}">
                  <a16:creationId xmlns:a16="http://schemas.microsoft.com/office/drawing/2014/main" id="{CD6DFD76-4BAF-4808-AA1B-BB6C2BD0B331}"/>
                </a:ext>
              </a:extLst>
            </p:cNvPr>
            <p:cNvSpPr/>
            <p:nvPr/>
          </p:nvSpPr>
          <p:spPr>
            <a:xfrm flipH="1">
              <a:off x="8054434" y="3082538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42" name="8 CuadroTexto">
              <a:extLst>
                <a:ext uri="{FF2B5EF4-FFF2-40B4-BE49-F238E27FC236}">
                  <a16:creationId xmlns:a16="http://schemas.microsoft.com/office/drawing/2014/main" id="{45D44D55-B7F3-4230-BC13-FF2B862D48CA}"/>
                </a:ext>
              </a:extLst>
            </p:cNvPr>
            <p:cNvSpPr txBox="1"/>
            <p:nvPr/>
          </p:nvSpPr>
          <p:spPr>
            <a:xfrm>
              <a:off x="8078993" y="3420378"/>
              <a:ext cx="842009" cy="2203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dirty="0">
                  <a:solidFill>
                    <a:schemeClr val="bg1">
                      <a:lumMod val="65000"/>
                    </a:schemeClr>
                  </a:solidFill>
                </a:rPr>
                <a:t>Resultados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D6288C6-BB2D-4286-AFB7-638EC6DA6FDC}"/>
              </a:ext>
            </a:extLst>
          </p:cNvPr>
          <p:cNvGrpSpPr/>
          <p:nvPr/>
        </p:nvGrpSpPr>
        <p:grpSpPr>
          <a:xfrm>
            <a:off x="5920584" y="3800154"/>
            <a:ext cx="794357" cy="809060"/>
            <a:chOff x="8054434" y="3804863"/>
            <a:chExt cx="891124" cy="89112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28" name="3 Elipse">
              <a:extLst>
                <a:ext uri="{FF2B5EF4-FFF2-40B4-BE49-F238E27FC236}">
                  <a16:creationId xmlns:a16="http://schemas.microsoft.com/office/drawing/2014/main" id="{C6ABF233-3D3E-488B-BF62-B0395B648219}"/>
                </a:ext>
              </a:extLst>
            </p:cNvPr>
            <p:cNvSpPr/>
            <p:nvPr/>
          </p:nvSpPr>
          <p:spPr>
            <a:xfrm flipH="1">
              <a:off x="8054434" y="3804863"/>
              <a:ext cx="891124" cy="8911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9" name="8 CuadroTexto">
              <a:extLst>
                <a:ext uri="{FF2B5EF4-FFF2-40B4-BE49-F238E27FC236}">
                  <a16:creationId xmlns:a16="http://schemas.microsoft.com/office/drawing/2014/main" id="{1F5A34DB-2783-4EDE-9E6C-6DA3899B0EF8}"/>
                </a:ext>
              </a:extLst>
            </p:cNvPr>
            <p:cNvSpPr txBox="1"/>
            <p:nvPr/>
          </p:nvSpPr>
          <p:spPr>
            <a:xfrm>
              <a:off x="8066713" y="4142703"/>
              <a:ext cx="866565" cy="22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/>
                <a:t>Conclusiones</a:t>
              </a:r>
            </a:p>
          </p:txBody>
        </p:sp>
      </p:grpSp>
      <p:sp>
        <p:nvSpPr>
          <p:cNvPr id="47" name="1 Título">
            <a:extLst>
              <a:ext uri="{FF2B5EF4-FFF2-40B4-BE49-F238E27FC236}">
                <a16:creationId xmlns:a16="http://schemas.microsoft.com/office/drawing/2014/main" id="{D11FF746-A786-4A6C-869B-88DA441A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15566"/>
            <a:ext cx="5860460" cy="357771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5. Conclusiones 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06041B6-9794-430C-83F5-6EE35CFE404C}"/>
              </a:ext>
            </a:extLst>
          </p:cNvPr>
          <p:cNvSpPr txBox="1"/>
          <p:nvPr/>
        </p:nvSpPr>
        <p:spPr>
          <a:xfrm>
            <a:off x="476671" y="1345072"/>
            <a:ext cx="53008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Se cumplen todos los objetivos planteados al inicio.</a:t>
            </a:r>
          </a:p>
          <a:p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Utilización de método de </a:t>
            </a:r>
            <a:r>
              <a:rPr lang="es-ES" sz="1200" dirty="0" err="1"/>
              <a:t>Godunov</a:t>
            </a:r>
            <a:r>
              <a:rPr lang="es-ES" sz="1200" dirty="0"/>
              <a:t> para obtener tendencias.</a:t>
            </a:r>
          </a:p>
          <a:p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Para geometrías complejas utilizar MUSCL.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Inconveniente al utilizar el método de </a:t>
            </a:r>
            <a:r>
              <a:rPr lang="es-ES" sz="1200" dirty="0" err="1"/>
              <a:t>Lax</a:t>
            </a:r>
            <a:r>
              <a:rPr lang="es-ES" sz="1200" dirty="0"/>
              <a:t> </a:t>
            </a:r>
            <a:r>
              <a:rPr lang="es-ES" sz="1200" dirty="0" err="1"/>
              <a:t>Wendroff</a:t>
            </a:r>
            <a:r>
              <a:rPr lang="es-ES" sz="12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Mejores tiempos de cálculo para los nuevos métodos.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Código mucho más optimizado.</a:t>
            </a:r>
          </a:p>
          <a:p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93876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5" y="4834856"/>
            <a:ext cx="584655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pPr/>
              <a:t>14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sp>
        <p:nvSpPr>
          <p:cNvPr id="47" name="1 Título">
            <a:extLst>
              <a:ext uri="{FF2B5EF4-FFF2-40B4-BE49-F238E27FC236}">
                <a16:creationId xmlns:a16="http://schemas.microsoft.com/office/drawing/2014/main" id="{D11FF746-A786-4A6C-869B-88DA441A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15566"/>
            <a:ext cx="5860460" cy="357771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Presupuesto</a:t>
            </a:r>
            <a:endParaRPr lang="es-ES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62AA682-30F7-47BC-A80C-745ED96CA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250092"/>
              </p:ext>
            </p:extLst>
          </p:nvPr>
        </p:nvGraphicFramePr>
        <p:xfrm>
          <a:off x="1894465" y="1273337"/>
          <a:ext cx="351013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0599">
                  <a:extLst>
                    <a:ext uri="{9D8B030D-6E8A-4147-A177-3AD203B41FA5}">
                      <a16:colId xmlns:a16="http://schemas.microsoft.com/office/drawing/2014/main" val="4185703768"/>
                    </a:ext>
                  </a:extLst>
                </a:gridCol>
                <a:gridCol w="1399537">
                  <a:extLst>
                    <a:ext uri="{9D8B030D-6E8A-4147-A177-3AD203B41FA5}">
                      <a16:colId xmlns:a16="http://schemas.microsoft.com/office/drawing/2014/main" val="2460640297"/>
                    </a:ext>
                  </a:extLst>
                </a:gridCol>
              </a:tblGrid>
              <a:tr h="23351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Tarea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Importe [€]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49355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Búsqueda de información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965,65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4742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Preproceso y cálculo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3259,00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52596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Postproceso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3810,80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10519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Redacción del documento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2483,10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264410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Recursos comunes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229,41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4152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/>
                        <a:t>Coste Bruto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10747,96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41453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IVA (21%)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2257,07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01182"/>
                  </a:ext>
                </a:extLst>
              </a:tr>
              <a:tr h="233510"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/>
                        <a:t>Coste Neto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13005,03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37854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059B2306-532B-43C1-8FE2-39533EA71C86}"/>
              </a:ext>
            </a:extLst>
          </p:cNvPr>
          <p:cNvSpPr txBox="1"/>
          <p:nvPr/>
        </p:nvSpPr>
        <p:spPr>
          <a:xfrm>
            <a:off x="548680" y="3867894"/>
            <a:ext cx="5819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dirty="0"/>
              <a:t>El presupuesto global asciende a una cantidad de:</a:t>
            </a:r>
          </a:p>
          <a:p>
            <a:pPr algn="ctr">
              <a:lnSpc>
                <a:spcPct val="150000"/>
              </a:lnSpc>
            </a:pPr>
            <a:r>
              <a:rPr lang="es-ES" sz="1200" b="1" dirty="0"/>
              <a:t># Trece mil cinco euros con tres céntimos #</a:t>
            </a:r>
          </a:p>
        </p:txBody>
      </p:sp>
    </p:spTree>
    <p:extLst>
      <p:ext uri="{BB962C8B-B14F-4D97-AF65-F5344CB8AC3E}">
        <p14:creationId xmlns:p14="http://schemas.microsoft.com/office/powerpoint/2010/main" val="405977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3" name="28 Rectángulo">
            <a:extLst>
              <a:ext uri="{FF2B5EF4-FFF2-40B4-BE49-F238E27FC236}">
                <a16:creationId xmlns:a16="http://schemas.microsoft.com/office/drawing/2014/main" id="{6E9434E7-76A1-4210-9D05-651121162FF2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5" y="4834856"/>
            <a:ext cx="584655" cy="18516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pPr/>
              <a:t>15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sp>
        <p:nvSpPr>
          <p:cNvPr id="47" name="1 Título">
            <a:extLst>
              <a:ext uri="{FF2B5EF4-FFF2-40B4-BE49-F238E27FC236}">
                <a16:creationId xmlns:a16="http://schemas.microsoft.com/office/drawing/2014/main" id="{D11FF746-A786-4A6C-869B-88DA441A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915566"/>
            <a:ext cx="5860460" cy="357771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chemeClr val="tx1"/>
                </a:solidFill>
              </a:rPr>
              <a:t>Bibliografía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22B05CD-20E1-47C4-B389-A6243B67D945}"/>
              </a:ext>
            </a:extLst>
          </p:cNvPr>
          <p:cNvSpPr txBox="1"/>
          <p:nvPr/>
        </p:nvSpPr>
        <p:spPr>
          <a:xfrm>
            <a:off x="476672" y="1347614"/>
            <a:ext cx="58099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[On-line] CMT-Motores Térmicos, </a:t>
            </a:r>
            <a:r>
              <a:rPr lang="es-ES" sz="1200" i="1" dirty="0"/>
              <a:t>“</a:t>
            </a:r>
            <a:r>
              <a:rPr lang="es-ES" sz="1200" i="1" dirty="0" err="1"/>
              <a:t>OpenWAM</a:t>
            </a:r>
            <a:r>
              <a:rPr lang="es-ES" sz="1200" i="1" dirty="0"/>
              <a:t> – </a:t>
            </a:r>
            <a:r>
              <a:rPr lang="es-ES" sz="1200" i="1" dirty="0" err="1"/>
              <a:t>The</a:t>
            </a:r>
            <a:r>
              <a:rPr lang="es-ES" sz="1200" i="1" dirty="0"/>
              <a:t> </a:t>
            </a:r>
            <a:r>
              <a:rPr lang="es-ES" sz="1200" i="1" dirty="0" err="1"/>
              <a:t>opensource</a:t>
            </a:r>
            <a:r>
              <a:rPr lang="es-ES" sz="1200" i="1" dirty="0"/>
              <a:t> 1D gas-Dynamic </a:t>
            </a:r>
            <a:r>
              <a:rPr lang="es-ES" sz="1200" i="1" dirty="0" err="1"/>
              <a:t>code</a:t>
            </a:r>
            <a:r>
              <a:rPr lang="es-ES" sz="1200" i="1" dirty="0"/>
              <a:t>.” </a:t>
            </a:r>
            <a:r>
              <a:rPr lang="es-ES" sz="1200" dirty="0">
                <a:hlinkClick r:id="rId7"/>
              </a:rPr>
              <a:t>http://www.cmt.upv.es/OpenWam.aspx</a:t>
            </a:r>
            <a:r>
              <a:rPr lang="es-ES" sz="1200" dirty="0"/>
              <a:t>, 2017.</a:t>
            </a:r>
          </a:p>
          <a:p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D.E. </a:t>
            </a:r>
            <a:r>
              <a:rPr lang="es-ES" sz="1200" dirty="0" err="1"/>
              <a:t>Winterbone</a:t>
            </a:r>
            <a:r>
              <a:rPr lang="es-ES" sz="1200" dirty="0"/>
              <a:t> y R. J. Pearson, </a:t>
            </a:r>
            <a:r>
              <a:rPr lang="es-ES" sz="1200" i="1" dirty="0" err="1"/>
              <a:t>Theory</a:t>
            </a:r>
            <a:r>
              <a:rPr lang="es-ES" sz="1200" i="1" dirty="0"/>
              <a:t> </a:t>
            </a:r>
            <a:r>
              <a:rPr lang="es-ES" sz="1200" i="1" dirty="0" err="1"/>
              <a:t>of</a:t>
            </a:r>
            <a:r>
              <a:rPr lang="es-ES" sz="1200" i="1" dirty="0"/>
              <a:t> </a:t>
            </a:r>
            <a:r>
              <a:rPr lang="es-ES" sz="1200" i="1" dirty="0" err="1"/>
              <a:t>Engine</a:t>
            </a:r>
            <a:r>
              <a:rPr lang="es-ES" sz="1200" i="1" dirty="0"/>
              <a:t> </a:t>
            </a:r>
            <a:r>
              <a:rPr lang="es-ES" sz="1200" i="1" dirty="0" err="1"/>
              <a:t>Manifold</a:t>
            </a:r>
            <a:r>
              <a:rPr lang="es-ES" sz="1200" i="1" dirty="0"/>
              <a:t> </a:t>
            </a:r>
            <a:r>
              <a:rPr lang="es-ES" sz="1200" i="1" dirty="0" err="1"/>
              <a:t>Design</a:t>
            </a:r>
            <a:r>
              <a:rPr lang="es-ES" sz="1200" i="1" dirty="0"/>
              <a:t>: wave </a:t>
            </a:r>
            <a:r>
              <a:rPr lang="es-ES" sz="1200" i="1" dirty="0" err="1"/>
              <a:t>action</a:t>
            </a:r>
            <a:r>
              <a:rPr lang="es-ES" sz="1200" i="1" dirty="0"/>
              <a:t> </a:t>
            </a:r>
            <a:r>
              <a:rPr lang="es-ES" sz="1200" i="1" dirty="0" err="1"/>
              <a:t>methods</a:t>
            </a:r>
            <a:r>
              <a:rPr lang="es-ES" sz="1200" i="1" dirty="0"/>
              <a:t> </a:t>
            </a:r>
            <a:r>
              <a:rPr lang="es-ES" sz="1200" i="1" dirty="0" err="1"/>
              <a:t>for</a:t>
            </a:r>
            <a:r>
              <a:rPr lang="es-ES" sz="1200" i="1" dirty="0"/>
              <a:t> IC </a:t>
            </a:r>
            <a:r>
              <a:rPr lang="es-ES" sz="1200" i="1" dirty="0" err="1"/>
              <a:t>engines</a:t>
            </a:r>
            <a:r>
              <a:rPr lang="es-ES" sz="1200" i="1" dirty="0"/>
              <a:t>. </a:t>
            </a:r>
            <a:r>
              <a:rPr lang="es-ES" sz="1200" dirty="0"/>
              <a:t>Professional </a:t>
            </a:r>
            <a:r>
              <a:rPr lang="es-ES" sz="1200" dirty="0" err="1"/>
              <a:t>Engineering</a:t>
            </a:r>
            <a:r>
              <a:rPr lang="es-ES" sz="1200" dirty="0"/>
              <a:t> Publishing, 2000.</a:t>
            </a:r>
          </a:p>
          <a:p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M. E. Vázquez, </a:t>
            </a:r>
            <a:r>
              <a:rPr lang="es-ES" sz="1200" i="1" dirty="0"/>
              <a:t>Introducción al método de volúmenes finitos. </a:t>
            </a:r>
            <a:r>
              <a:rPr lang="es-ES" sz="1200" dirty="0"/>
              <a:t>Universidad de Santiago de Compostela </a:t>
            </a:r>
            <a:r>
              <a:rPr lang="es-ES" sz="1200" dirty="0" err="1"/>
              <a:t>publicacions</a:t>
            </a:r>
            <a:r>
              <a:rPr lang="es-ES" sz="1200" dirty="0"/>
              <a:t>. pp. 70-80, 2008.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R. Alegre, </a:t>
            </a:r>
            <a:r>
              <a:rPr lang="es-ES" sz="1200" i="1" dirty="0"/>
              <a:t>Modelo de motor virtual: Optimización del proceso de cálculo. </a:t>
            </a:r>
            <a:r>
              <a:rPr lang="es-ES" sz="1200" dirty="0"/>
              <a:t>Trabajo de fin de grado. 2016.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3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0" y="541716"/>
            <a:ext cx="6858000" cy="805898"/>
            <a:chOff x="10552" y="599916"/>
            <a:chExt cx="9581640" cy="89091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18 Conector recto"/>
          <p:cNvCxnSpPr>
            <a:cxnSpLocks/>
          </p:cNvCxnSpPr>
          <p:nvPr/>
        </p:nvCxnSpPr>
        <p:spPr>
          <a:xfrm>
            <a:off x="0" y="4731990"/>
            <a:ext cx="685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0" y="263348"/>
            <a:ext cx="6858000" cy="2921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5" name="Picture 23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36" y="18237"/>
            <a:ext cx="428305" cy="4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Resultado de imagen de logo upv sin fon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-20538"/>
            <a:ext cx="1516058" cy="5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7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49" y="17071"/>
            <a:ext cx="1689269" cy="53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103083B-80CD-4ABA-88D1-DB0EC0AA9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77" y="120994"/>
            <a:ext cx="1080800" cy="362524"/>
          </a:xfrm>
        </p:spPr>
      </p:pic>
      <p:sp>
        <p:nvSpPr>
          <p:cNvPr id="39" name="21 Marcador de fecha">
            <a:extLst>
              <a:ext uri="{FF2B5EF4-FFF2-40B4-BE49-F238E27FC236}">
                <a16:creationId xmlns:a16="http://schemas.microsoft.com/office/drawing/2014/main" id="{7EED0ECB-9683-4207-A7F9-58C45A5F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554" y="4834856"/>
            <a:ext cx="850292" cy="185166"/>
          </a:xfrm>
        </p:spPr>
        <p:txBody>
          <a:bodyPr/>
          <a:lstStyle/>
          <a:p>
            <a:fld id="{A331D6E7-D15A-4F2C-83B1-C7F04224A2AF}" type="datetime1">
              <a:rPr lang="es-ES" smtClean="0">
                <a:solidFill>
                  <a:schemeClr val="tx1"/>
                </a:solidFill>
              </a:rPr>
              <a:t>07/09/2017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22 Marcador de pie de página">
            <a:extLst>
              <a:ext uri="{FF2B5EF4-FFF2-40B4-BE49-F238E27FC236}">
                <a16:creationId xmlns:a16="http://schemas.microsoft.com/office/drawing/2014/main" id="{8C4C35FC-D36A-4065-A5D5-878E3F9F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57" y="4834856"/>
            <a:ext cx="3086100" cy="185166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Trabajo Fin de Grado</a:t>
            </a:r>
          </a:p>
        </p:txBody>
      </p:sp>
      <p:sp>
        <p:nvSpPr>
          <p:cNvPr id="41" name="23 Marcador de número de diapositiva">
            <a:extLst>
              <a:ext uri="{FF2B5EF4-FFF2-40B4-BE49-F238E27FC236}">
                <a16:creationId xmlns:a16="http://schemas.microsoft.com/office/drawing/2014/main" id="{4ABFAD3F-7B42-406E-89EE-E76A28AE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0285" y="4834856"/>
            <a:ext cx="584655" cy="196516"/>
          </a:xfrm>
        </p:spPr>
        <p:txBody>
          <a:bodyPr/>
          <a:lstStyle/>
          <a:p>
            <a:fld id="{5C6FE454-8AE6-48BC-83E7-428CA701FA28}" type="slidenum">
              <a:rPr lang="es-ES" smtClean="0">
                <a:solidFill>
                  <a:schemeClr val="tx1"/>
                </a:solidFill>
              </a:rPr>
              <a:pPr/>
              <a:t>16</a:t>
            </a:fld>
            <a:r>
              <a:rPr lang="es-ES" dirty="0">
                <a:solidFill>
                  <a:schemeClr val="tx1"/>
                </a:solidFill>
              </a:rPr>
              <a:t>/16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D3B2C27-6478-4B8E-988F-90C606BC278B}"/>
              </a:ext>
            </a:extLst>
          </p:cNvPr>
          <p:cNvSpPr txBox="1"/>
          <p:nvPr/>
        </p:nvSpPr>
        <p:spPr>
          <a:xfrm>
            <a:off x="332656" y="1572662"/>
            <a:ext cx="5832648" cy="1998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4400" dirty="0">
                <a:solidFill>
                  <a:schemeClr val="accent1">
                    <a:lumMod val="75000"/>
                  </a:schemeClr>
                </a:solidFill>
              </a:rPr>
              <a:t>MUCHAS GRACIAS POR SU ATENCIÓN</a:t>
            </a:r>
          </a:p>
        </p:txBody>
      </p:sp>
      <p:grpSp>
        <p:nvGrpSpPr>
          <p:cNvPr id="38" name="13 Grupo">
            <a:extLst>
              <a:ext uri="{FF2B5EF4-FFF2-40B4-BE49-F238E27FC236}">
                <a16:creationId xmlns:a16="http://schemas.microsoft.com/office/drawing/2014/main" id="{C8A44F39-2472-4796-93C0-891A79A391FA}"/>
              </a:ext>
            </a:extLst>
          </p:cNvPr>
          <p:cNvGrpSpPr/>
          <p:nvPr/>
        </p:nvGrpSpPr>
        <p:grpSpPr>
          <a:xfrm>
            <a:off x="0" y="3904967"/>
            <a:ext cx="6858000" cy="805898"/>
            <a:chOff x="10552" y="599916"/>
            <a:chExt cx="9581640" cy="890910"/>
          </a:xfrm>
        </p:grpSpPr>
        <p:pic>
          <p:nvPicPr>
            <p:cNvPr id="48" name="Picture 2">
              <a:extLst>
                <a:ext uri="{FF2B5EF4-FFF2-40B4-BE49-F238E27FC236}">
                  <a16:creationId xmlns:a16="http://schemas.microsoft.com/office/drawing/2014/main" id="{79E96E47-3863-43C8-B0C2-3A2ED068C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023" y="599916"/>
              <a:ext cx="4804169" cy="890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2">
              <a:extLst>
                <a:ext uri="{FF2B5EF4-FFF2-40B4-BE49-F238E27FC236}">
                  <a16:creationId xmlns:a16="http://schemas.microsoft.com/office/drawing/2014/main" id="{7EA81CB1-95A1-42B6-8244-E5030B318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0552" y="611867"/>
              <a:ext cx="4777472" cy="87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" name="28 Rectángulo">
            <a:extLst>
              <a:ext uri="{FF2B5EF4-FFF2-40B4-BE49-F238E27FC236}">
                <a16:creationId xmlns:a16="http://schemas.microsoft.com/office/drawing/2014/main" id="{47BAA4B8-A5C1-4F12-A086-BB4A8FCFD5C9}"/>
              </a:ext>
            </a:extLst>
          </p:cNvPr>
          <p:cNvSpPr/>
          <p:nvPr/>
        </p:nvSpPr>
        <p:spPr>
          <a:xfrm>
            <a:off x="-513437" y="590273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  <p:sp>
        <p:nvSpPr>
          <p:cNvPr id="51" name="28 Rectángulo">
            <a:extLst>
              <a:ext uri="{FF2B5EF4-FFF2-40B4-BE49-F238E27FC236}">
                <a16:creationId xmlns:a16="http://schemas.microsoft.com/office/drawing/2014/main" id="{8FDB0B85-8584-4074-A1F8-FD64EC2D282C}"/>
              </a:ext>
            </a:extLst>
          </p:cNvPr>
          <p:cNvSpPr/>
          <p:nvPr/>
        </p:nvSpPr>
        <p:spPr>
          <a:xfrm>
            <a:off x="-513437" y="3507854"/>
            <a:ext cx="7992888" cy="118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59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</TotalTime>
  <Words>802</Words>
  <Application>Microsoft Office PowerPoint</Application>
  <PresentationFormat>Personalizado</PresentationFormat>
  <Paragraphs>262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Courier New</vt:lpstr>
      <vt:lpstr>Wingdings</vt:lpstr>
      <vt:lpstr>Claridad</vt:lpstr>
      <vt:lpstr>Presentación de PowerPoint</vt:lpstr>
      <vt:lpstr>CONTENIDOS</vt:lpstr>
      <vt:lpstr>1. Introducción </vt:lpstr>
      <vt:lpstr>2. Métodos empleados</vt:lpstr>
      <vt:lpstr>Presentación de PowerPoint</vt:lpstr>
      <vt:lpstr>3. Casos estudiados</vt:lpstr>
      <vt:lpstr>Presentación de PowerPoint</vt:lpstr>
      <vt:lpstr>4. Resultados</vt:lpstr>
      <vt:lpstr>Presentación de PowerPoint</vt:lpstr>
      <vt:lpstr>Presentación de PowerPoint</vt:lpstr>
      <vt:lpstr>Presentación de PowerPoint</vt:lpstr>
      <vt:lpstr>Presentación de PowerPoint</vt:lpstr>
      <vt:lpstr>5. Conclusiones </vt:lpstr>
      <vt:lpstr>Presupuesto</vt:lpstr>
      <vt:lpstr>Bibliografía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Soriano Pascual</dc:creator>
  <cp:lastModifiedBy>Moisés Martínez Ruiz</cp:lastModifiedBy>
  <cp:revision>148</cp:revision>
  <dcterms:created xsi:type="dcterms:W3CDTF">2016-12-21T19:06:29Z</dcterms:created>
  <dcterms:modified xsi:type="dcterms:W3CDTF">2017-09-07T10:51:03Z</dcterms:modified>
</cp:coreProperties>
</file>