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60" r:id="rId5"/>
    <p:sldId id="263" r:id="rId6"/>
    <p:sldId id="269" r:id="rId7"/>
    <p:sldId id="261" r:id="rId8"/>
    <p:sldId id="262" r:id="rId9"/>
    <p:sldId id="270" r:id="rId10"/>
    <p:sldId id="271" r:id="rId11"/>
    <p:sldId id="264" r:id="rId12"/>
    <p:sldId id="267" r:id="rId13"/>
    <p:sldId id="268" r:id="rId14"/>
    <p:sldId id="272" r:id="rId15"/>
    <p:sldId id="265" r:id="rId16"/>
    <p:sldId id="266" r:id="rId1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3102"/>
    <a:srgbClr val="FE806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9" d="100"/>
          <a:sy n="79" d="100"/>
        </p:scale>
        <p:origin x="16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2B3FB9-1799-43AB-AC0F-00B411742135}" type="datetimeFigureOut">
              <a:rPr lang="es-ES" smtClean="0"/>
              <a:t>27/07/2017</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C1EA28-27DB-4766-80D8-276C27BA8705}" type="slidenum">
              <a:rPr lang="es-ES" smtClean="0"/>
              <a:t>‹Nº›</a:t>
            </a:fld>
            <a:endParaRPr lang="es-ES"/>
          </a:p>
        </p:txBody>
      </p:sp>
    </p:spTree>
    <p:extLst>
      <p:ext uri="{BB962C8B-B14F-4D97-AF65-F5344CB8AC3E}">
        <p14:creationId xmlns:p14="http://schemas.microsoft.com/office/powerpoint/2010/main" val="2057353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ECC1EA28-27DB-4766-80D8-276C27BA8705}" type="slidenum">
              <a:rPr lang="es-ES" smtClean="0"/>
              <a:t>3</a:t>
            </a:fld>
            <a:endParaRPr lang="es-ES"/>
          </a:p>
        </p:txBody>
      </p:sp>
    </p:spTree>
    <p:extLst>
      <p:ext uri="{BB962C8B-B14F-4D97-AF65-F5344CB8AC3E}">
        <p14:creationId xmlns:p14="http://schemas.microsoft.com/office/powerpoint/2010/main" val="1888855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345B8EFA-F226-43CB-ADC4-A134D9F611FA}" type="datetimeFigureOut">
              <a:rPr lang="es-ES" smtClean="0"/>
              <a:t>27/07/2017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3952351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345B8EFA-F226-43CB-ADC4-A134D9F611FA}" type="datetimeFigureOut">
              <a:rPr lang="es-ES" smtClean="0"/>
              <a:t>27/07/2017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1495309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345B8EFA-F226-43CB-ADC4-A134D9F611FA}" type="datetimeFigureOut">
              <a:rPr lang="es-ES" smtClean="0"/>
              <a:t>27/07/2017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2635793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345B8EFA-F226-43CB-ADC4-A134D9F611FA}" type="datetimeFigureOut">
              <a:rPr lang="es-ES" smtClean="0"/>
              <a:t>27/07/2017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2190966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345B8EFA-F226-43CB-ADC4-A134D9F611FA}" type="datetimeFigureOut">
              <a:rPr lang="es-ES" smtClean="0"/>
              <a:t>27/07/2017</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1527987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345B8EFA-F226-43CB-ADC4-A134D9F611FA}" type="datetimeFigureOut">
              <a:rPr lang="es-ES" smtClean="0"/>
              <a:t>27/07/2017</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1388139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45B8EFA-F226-43CB-ADC4-A134D9F611FA}" type="datetimeFigureOut">
              <a:rPr lang="es-ES" smtClean="0"/>
              <a:t>27/07/2017</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2005325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345B8EFA-F226-43CB-ADC4-A134D9F611FA}" type="datetimeFigureOut">
              <a:rPr lang="es-ES" smtClean="0"/>
              <a:t>27/07/2017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1817089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345B8EFA-F226-43CB-ADC4-A134D9F611FA}" type="datetimeFigureOut">
              <a:rPr lang="es-ES" smtClean="0"/>
              <a:t>27/07/2017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2330965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345B8EFA-F226-43CB-ADC4-A134D9F611FA}" type="datetimeFigureOut">
              <a:rPr lang="es-ES" smtClean="0"/>
              <a:t>27/07/2017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3254046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345B8EFA-F226-43CB-ADC4-A134D9F611FA}" type="datetimeFigureOut">
              <a:rPr lang="es-ES" smtClean="0"/>
              <a:t>27/07/2017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7EEA6EDE-B1ED-446B-99D7-AA6F591C3A9A}" type="slidenum">
              <a:rPr lang="es-ES" smtClean="0"/>
              <a:t>‹Nº›</a:t>
            </a:fld>
            <a:endParaRPr lang="es-ES"/>
          </a:p>
        </p:txBody>
      </p:sp>
    </p:spTree>
    <p:extLst>
      <p:ext uri="{BB962C8B-B14F-4D97-AF65-F5344CB8AC3E}">
        <p14:creationId xmlns:p14="http://schemas.microsoft.com/office/powerpoint/2010/main" val="2290417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5B8EFA-F226-43CB-ADC4-A134D9F611FA}" type="datetimeFigureOut">
              <a:rPr lang="es-ES" smtClean="0"/>
              <a:t>27/07/2017</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A6EDE-B1ED-446B-99D7-AA6F591C3A9A}" type="slidenum">
              <a:rPr lang="es-ES" smtClean="0"/>
              <a:t>‹Nº›</a:t>
            </a:fld>
            <a:endParaRPr lang="es-ES"/>
          </a:p>
        </p:txBody>
      </p:sp>
    </p:spTree>
    <p:extLst>
      <p:ext uri="{BB962C8B-B14F-4D97-AF65-F5344CB8AC3E}">
        <p14:creationId xmlns:p14="http://schemas.microsoft.com/office/powerpoint/2010/main" val="1176754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5KO4_bQuMM0" TargetMode="Externa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5.wdp"/><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2">
            <a:lum bright="70000" contrast="-70000"/>
            <a:extLst>
              <a:ext uri="{BEBA8EAE-BF5A-486C-A8C5-ECC9F3942E4B}">
                <a14:imgProps xmlns:a14="http://schemas.microsoft.com/office/drawing/2010/main">
                  <a14:imgLayer r:embed="rId3">
                    <a14:imgEffect>
                      <a14:colorTemperature colorTemp="11200"/>
                    </a14:imgEffect>
                    <a14:imgEffect>
                      <a14:saturation sat="33000"/>
                    </a14:imgEffect>
                  </a14:imgLayer>
                </a14:imgProps>
              </a:ext>
              <a:ext uri="{28A0092B-C50C-407E-A947-70E740481C1C}">
                <a14:useLocalDpi xmlns:a14="http://schemas.microsoft.com/office/drawing/2010/main" val="0"/>
              </a:ext>
            </a:extLst>
          </a:blip>
          <a:srcRect l="9072" t="9198" r="10613" b="21990"/>
          <a:stretch/>
        </p:blipFill>
        <p:spPr>
          <a:xfrm>
            <a:off x="2273300" y="1536700"/>
            <a:ext cx="9321800" cy="5321300"/>
          </a:xfrm>
          <a:prstGeom prst="rect">
            <a:avLst/>
          </a:prstGeom>
        </p:spPr>
      </p:pic>
      <p:sp>
        <p:nvSpPr>
          <p:cNvPr id="5" name="Rectángulo 4"/>
          <p:cNvSpPr/>
          <p:nvPr/>
        </p:nvSpPr>
        <p:spPr>
          <a:xfrm>
            <a:off x="0" y="0"/>
            <a:ext cx="694944" cy="6858000"/>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CuadroTexto 8"/>
          <p:cNvSpPr txBox="1"/>
          <p:nvPr/>
        </p:nvSpPr>
        <p:spPr>
          <a:xfrm>
            <a:off x="7493000" y="4624185"/>
            <a:ext cx="4406900" cy="954107"/>
          </a:xfrm>
          <a:prstGeom prst="rect">
            <a:avLst/>
          </a:prstGeom>
          <a:noFill/>
        </p:spPr>
        <p:txBody>
          <a:bodyPr wrap="square" rtlCol="0">
            <a:spAutoFit/>
          </a:bodyPr>
          <a:lstStyle/>
          <a:p>
            <a:r>
              <a:rPr lang="es-ES" sz="1400" dirty="0" smtClean="0">
                <a:latin typeface="HelveticaNeueLT Std Lt" panose="020B0403020202020204" pitchFamily="34" charset="0"/>
              </a:rPr>
              <a:t>Javier Alcazar Morata – Grado en Ingeniería de Diseño industrial y Desarrollo de productos</a:t>
            </a:r>
            <a:br>
              <a:rPr lang="es-ES" sz="1400" dirty="0" smtClean="0">
                <a:latin typeface="HelveticaNeueLT Std Lt" panose="020B0403020202020204" pitchFamily="34" charset="0"/>
              </a:rPr>
            </a:br>
            <a:r>
              <a:rPr lang="es-ES" sz="1400" dirty="0" smtClean="0">
                <a:latin typeface="HelveticaNeueLT Std Lt" panose="020B0403020202020204" pitchFamily="34" charset="0"/>
              </a:rPr>
              <a:t>Tutora UPV: Mª Loreto </a:t>
            </a:r>
            <a:r>
              <a:rPr lang="es-ES" sz="1400" dirty="0" err="1" smtClean="0">
                <a:latin typeface="HelveticaNeueLT Std Lt" panose="020B0403020202020204" pitchFamily="34" charset="0"/>
              </a:rPr>
              <a:t>Fenollosa</a:t>
            </a:r>
            <a:r>
              <a:rPr lang="es-ES" sz="1400" dirty="0" smtClean="0">
                <a:latin typeface="HelveticaNeueLT Std Lt" panose="020B0403020202020204" pitchFamily="34" charset="0"/>
              </a:rPr>
              <a:t> Ribera</a:t>
            </a:r>
            <a:br>
              <a:rPr lang="es-ES" sz="1400" dirty="0" smtClean="0">
                <a:latin typeface="HelveticaNeueLT Std Lt" panose="020B0403020202020204" pitchFamily="34" charset="0"/>
              </a:rPr>
            </a:br>
            <a:r>
              <a:rPr lang="es-ES" sz="1400" dirty="0" smtClean="0">
                <a:latin typeface="HelveticaNeueLT Std Lt" panose="020B0403020202020204" pitchFamily="34" charset="0"/>
              </a:rPr>
              <a:t>Tutor empresa: Enrique Fernández Campos,</a:t>
            </a:r>
            <a:endParaRPr lang="es-ES" sz="1400" dirty="0"/>
          </a:p>
        </p:txBody>
      </p:sp>
      <p:sp>
        <p:nvSpPr>
          <p:cNvPr id="10" name="Rectángulo 9"/>
          <p:cNvSpPr/>
          <p:nvPr/>
        </p:nvSpPr>
        <p:spPr>
          <a:xfrm>
            <a:off x="787400" y="0"/>
            <a:ext cx="88900" cy="6858000"/>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p:cNvSpPr/>
          <p:nvPr/>
        </p:nvSpPr>
        <p:spPr>
          <a:xfrm>
            <a:off x="969773" y="0"/>
            <a:ext cx="45719" cy="685800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Imagen 13"/>
          <p:cNvPicPr>
            <a:picLocks noChangeAspect="1"/>
          </p:cNvPicPr>
          <p:nvPr/>
        </p:nvPicPr>
        <p:blipFill rotWithShape="1">
          <a:blip r:embed="rId4" cstate="print">
            <a:extLst>
              <a:ext uri="{28A0092B-C50C-407E-A947-70E740481C1C}">
                <a14:useLocalDpi xmlns:a14="http://schemas.microsoft.com/office/drawing/2010/main" val="0"/>
              </a:ext>
            </a:extLst>
          </a:blip>
          <a:srcRect l="4978" t="52648" b="17637"/>
          <a:stretch/>
        </p:blipFill>
        <p:spPr>
          <a:xfrm>
            <a:off x="1752600" y="254000"/>
            <a:ext cx="8968801" cy="1765300"/>
          </a:xfrm>
          <a:prstGeom prst="rect">
            <a:avLst/>
          </a:prstGeom>
        </p:spPr>
      </p:pic>
      <p:pic>
        <p:nvPicPr>
          <p:cNvPr id="15" name="Imagen 14"/>
          <p:cNvPicPr>
            <a:picLocks noChangeAspect="1"/>
          </p:cNvPicPr>
          <p:nvPr/>
        </p:nvPicPr>
        <p:blipFill>
          <a:blip r:embed="rId5">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556067" y="5983912"/>
            <a:ext cx="1837435" cy="468468"/>
          </a:xfrm>
          <a:prstGeom prst="rect">
            <a:avLst/>
          </a:prstGeom>
        </p:spPr>
      </p:pic>
      <p:pic>
        <p:nvPicPr>
          <p:cNvPr id="16" name="Imagen 15"/>
          <p:cNvPicPr>
            <a:picLocks noChangeAspect="1"/>
          </p:cNvPicPr>
          <p:nvPr/>
        </p:nvPicPr>
        <p:blipFill>
          <a:blip r:embed="rId7" cstate="print">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9817952" y="5921245"/>
            <a:ext cx="521128" cy="528139"/>
          </a:xfrm>
          <a:prstGeom prst="rect">
            <a:avLst/>
          </a:prstGeom>
        </p:spPr>
      </p:pic>
      <p:pic>
        <p:nvPicPr>
          <p:cNvPr id="17" name="Imagen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98332" y="5740764"/>
            <a:ext cx="1401568" cy="889100"/>
          </a:xfrm>
          <a:prstGeom prst="rect">
            <a:avLst/>
          </a:prstGeom>
        </p:spPr>
      </p:pic>
    </p:spTree>
    <p:extLst>
      <p:ext uri="{BB962C8B-B14F-4D97-AF65-F5344CB8AC3E}">
        <p14:creationId xmlns:p14="http://schemas.microsoft.com/office/powerpoint/2010/main" val="2261852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rotWithShape="1">
          <a:blip r:embed="rId2">
            <a:extLst>
              <a:ext uri="{BEBA8EAE-BF5A-486C-A8C5-ECC9F3942E4B}">
                <a14:imgProps xmlns:a14="http://schemas.microsoft.com/office/drawing/2010/main">
                  <a14:imgLayer r:embed="rId3">
                    <a14:imgEffect>
                      <a14:backgroundRemoval t="2064" b="89869" l="13250" r="87000"/>
                    </a14:imgEffect>
                    <a14:imgEffect>
                      <a14:artisticGlowDiffused/>
                    </a14:imgEffect>
                    <a14:imgEffect>
                      <a14:colorTemperature colorTemp="11200"/>
                    </a14:imgEffect>
                  </a14:imgLayer>
                </a14:imgProps>
              </a:ext>
              <a:ext uri="{28A0092B-C50C-407E-A947-70E740481C1C}">
                <a14:useLocalDpi xmlns:a14="http://schemas.microsoft.com/office/drawing/2010/main" val="0"/>
              </a:ext>
            </a:extLst>
          </a:blip>
          <a:srcRect l="13456" t="2313" r="13046" b="8880"/>
          <a:stretch/>
        </p:blipFill>
        <p:spPr>
          <a:xfrm>
            <a:off x="6751371" y="2111878"/>
            <a:ext cx="5233261" cy="4212940"/>
          </a:xfrm>
          <a:prstGeom prst="rect">
            <a:avLst/>
          </a:prstGeom>
        </p:spPr>
      </p:pic>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2278251" y="154983"/>
            <a:ext cx="768715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ÍNDICE</a:t>
            </a:r>
            <a:endParaRPr lang="es-ES" sz="5400" b="1" dirty="0">
              <a:solidFill>
                <a:schemeClr val="bg1"/>
              </a:solidFill>
              <a:latin typeface="HelveticaNeueLT Std Lt" panose="020B0403020202020204" pitchFamily="34" charset="0"/>
            </a:endParaRPr>
          </a:p>
        </p:txBody>
      </p:sp>
      <p:sp>
        <p:nvSpPr>
          <p:cNvPr id="11" name="CuadroTexto 10"/>
          <p:cNvSpPr txBox="1"/>
          <p:nvPr/>
        </p:nvSpPr>
        <p:spPr>
          <a:xfrm>
            <a:off x="991271" y="2005981"/>
            <a:ext cx="11065789" cy="4708981"/>
          </a:xfrm>
          <a:prstGeom prst="rect">
            <a:avLst/>
          </a:prstGeom>
          <a:noFill/>
        </p:spPr>
        <p:txBody>
          <a:bodyPr wrap="square" rtlCol="0">
            <a:spAutoFit/>
          </a:bodyPr>
          <a:lstStyle/>
          <a:p>
            <a:pPr marL="342900" indent="-342900">
              <a:buAutoNum type="arabicPeriod"/>
            </a:pPr>
            <a:endParaRPr lang="es-ES" sz="2500" dirty="0" smtClean="0">
              <a:latin typeface="HelveticaNeueLT Std Lt" panose="020B0403020202020204" pitchFamily="34" charset="0"/>
            </a:endParaRPr>
          </a:p>
          <a:p>
            <a:pPr marL="342900" indent="-342900">
              <a:buAutoNum type="arabicPeriod"/>
            </a:pPr>
            <a:r>
              <a:rPr lang="es-ES" sz="2500" dirty="0" smtClean="0">
                <a:latin typeface="HelveticaNeueLT Std Lt" panose="020B0403020202020204" pitchFamily="34" charset="0"/>
              </a:rPr>
              <a:t>Introducción.</a:t>
            </a:r>
            <a:endParaRPr lang="es-ES" sz="2500" dirty="0" smtClean="0">
              <a:latin typeface="HelveticaNeueLT Std Lt" panose="020B0403020202020204" pitchFamily="34" charset="0"/>
            </a:endParaRPr>
          </a:p>
          <a:p>
            <a:pPr marL="342900" indent="-342900">
              <a:buAutoNum type="arabicPeriod"/>
            </a:pPr>
            <a:r>
              <a:rPr lang="es-ES" sz="2500" dirty="0" smtClean="0">
                <a:latin typeface="HelveticaNeueLT Std Lt" panose="020B0403020202020204" pitchFamily="34" charset="0"/>
              </a:rPr>
              <a:t>¿Para que se creó Auxdron?</a:t>
            </a:r>
          </a:p>
          <a:p>
            <a:pPr marL="342900" indent="-342900">
              <a:buAutoNum type="arabicPeriod"/>
            </a:pPr>
            <a:r>
              <a:rPr lang="es-ES" sz="2500" dirty="0" smtClean="0">
                <a:latin typeface="HelveticaNeueLT Std Lt" panose="020B0403020202020204" pitchFamily="34" charset="0"/>
              </a:rPr>
              <a:t>Presentación del </a:t>
            </a:r>
            <a:r>
              <a:rPr lang="es-ES" sz="2500" dirty="0" smtClean="0">
                <a:latin typeface="HelveticaNeueLT Std Lt" panose="020B0403020202020204" pitchFamily="34" charset="0"/>
              </a:rPr>
              <a:t>logotipo.</a:t>
            </a:r>
            <a:endParaRPr lang="es-ES" sz="2500" dirty="0" smtClean="0">
              <a:latin typeface="HelveticaNeueLT Std Lt" panose="020B0403020202020204" pitchFamily="34" charset="0"/>
            </a:endParaRPr>
          </a:p>
          <a:p>
            <a:pPr marL="342900" indent="-342900">
              <a:buAutoNum type="arabicPeriod"/>
            </a:pPr>
            <a:r>
              <a:rPr lang="es-ES" sz="2500" dirty="0" smtClean="0">
                <a:latin typeface="HelveticaNeueLT Std Lt" panose="020B0403020202020204" pitchFamily="34" charset="0"/>
              </a:rPr>
              <a:t>Presentación del </a:t>
            </a:r>
            <a:r>
              <a:rPr lang="es-ES" sz="2500" dirty="0" smtClean="0">
                <a:latin typeface="HelveticaNeueLT Std Lt" panose="020B0403020202020204" pitchFamily="34" charset="0"/>
              </a:rPr>
              <a:t>producto.</a:t>
            </a:r>
            <a:endParaRPr lang="es-ES" sz="2500" dirty="0" smtClean="0">
              <a:latin typeface="HelveticaNeueLT Std Lt" panose="020B0403020202020204" pitchFamily="34" charset="0"/>
            </a:endParaRPr>
          </a:p>
          <a:p>
            <a:pPr marL="342900" indent="-342900">
              <a:buAutoNum type="arabicPeriod"/>
            </a:pPr>
            <a:r>
              <a:rPr lang="es-ES" sz="2500" dirty="0" smtClean="0">
                <a:latin typeface="HelveticaNeueLT Std Lt" panose="020B0403020202020204" pitchFamily="34" charset="0"/>
              </a:rPr>
              <a:t>Funcionamiento de Auxdron</a:t>
            </a:r>
          </a:p>
          <a:p>
            <a:pPr marL="342900" indent="-342900">
              <a:buAutoNum type="arabicPeriod"/>
            </a:pPr>
            <a:r>
              <a:rPr lang="es-ES" sz="2500" dirty="0" smtClean="0">
                <a:latin typeface="HelveticaNeueLT Std Lt" panose="020B0403020202020204" pitchFamily="34" charset="0"/>
              </a:rPr>
              <a:t>Estudio de Mercado</a:t>
            </a:r>
          </a:p>
          <a:p>
            <a:pPr marL="342900" indent="-342900">
              <a:buAutoNum type="arabicPeriod"/>
            </a:pPr>
            <a:r>
              <a:rPr lang="es-ES" sz="2500" dirty="0" smtClean="0">
                <a:latin typeface="HelveticaNeueLT Std Lt" panose="020B0403020202020204" pitchFamily="34" charset="0"/>
              </a:rPr>
              <a:t>Clientes potenciales</a:t>
            </a:r>
          </a:p>
          <a:p>
            <a:pPr marL="342900" indent="-342900">
              <a:buAutoNum type="arabicPeriod"/>
            </a:pPr>
            <a:r>
              <a:rPr lang="es-ES" sz="2500" dirty="0" smtClean="0">
                <a:latin typeface="HelveticaNeueLT Std Lt" panose="020B0403020202020204" pitchFamily="34" charset="0"/>
              </a:rPr>
              <a:t>Viabilidad económica</a:t>
            </a:r>
            <a:endParaRPr lang="es-ES" sz="2500" dirty="0" smtClean="0">
              <a:latin typeface="HelveticaNeueLT Std Lt" panose="020B0403020202020204" pitchFamily="34" charset="0"/>
            </a:endParaRPr>
          </a:p>
          <a:p>
            <a:pPr marL="342900" indent="-342900">
              <a:buAutoNum type="arabicPeriod"/>
            </a:pPr>
            <a:r>
              <a:rPr lang="es-ES" sz="2500" dirty="0" smtClean="0">
                <a:latin typeface="HelveticaNeueLT Std Lt" panose="020B0403020202020204" pitchFamily="34" charset="0"/>
              </a:rPr>
              <a:t>Demostración de uso</a:t>
            </a:r>
            <a:endParaRPr lang="es-ES" sz="2500" dirty="0" smtClean="0">
              <a:latin typeface="HelveticaNeueLT Std Lt" panose="020B0403020202020204" pitchFamily="34" charset="0"/>
            </a:endParaRPr>
          </a:p>
          <a:p>
            <a:pPr marL="342900" indent="-342900">
              <a:buAutoNum type="arabicPeriod"/>
            </a:pPr>
            <a:endParaRPr lang="es-ES" sz="2500" dirty="0" smtClean="0">
              <a:latin typeface="HelveticaNeueLT Std Lt" panose="020B0403020202020204" pitchFamily="34" charset="0"/>
            </a:endParaRPr>
          </a:p>
          <a:p>
            <a:pPr marL="342900" indent="-342900">
              <a:buAutoNum type="arabicPeriod"/>
            </a:pPr>
            <a:endParaRPr lang="es-ES" sz="2500" dirty="0">
              <a:latin typeface="HelveticaNeueLT Std Lt" panose="020B0403020202020204" pitchFamily="34" charset="0"/>
            </a:endParaRPr>
          </a:p>
        </p:txBody>
      </p:sp>
    </p:spTree>
    <p:extLst>
      <p:ext uri="{BB962C8B-B14F-4D97-AF65-F5344CB8AC3E}">
        <p14:creationId xmlns:p14="http://schemas.microsoft.com/office/powerpoint/2010/main" val="172897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2252420" y="98858"/>
            <a:ext cx="7687159" cy="1754326"/>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1.Introducción</a:t>
            </a:r>
            <a:endParaRPr lang="es-ES" sz="5400" b="1" dirty="0" smtClean="0">
              <a:solidFill>
                <a:schemeClr val="bg1"/>
              </a:solidFill>
              <a:latin typeface="HelveticaNeueLT Std Lt" panose="020B0403020202020204" pitchFamily="34" charset="0"/>
            </a:endParaRPr>
          </a:p>
          <a:p>
            <a:pPr algn="ctr"/>
            <a:endParaRPr lang="es-ES" sz="5400" b="1" dirty="0">
              <a:solidFill>
                <a:schemeClr val="bg1"/>
              </a:solidFill>
              <a:latin typeface="HelveticaNeueLT Std Lt" panose="020B0403020202020204" pitchFamily="34" charset="0"/>
            </a:endParaRPr>
          </a:p>
        </p:txBody>
      </p:sp>
      <p:sp>
        <p:nvSpPr>
          <p:cNvPr id="2" name="CuadroTexto 1"/>
          <p:cNvSpPr txBox="1"/>
          <p:nvPr/>
        </p:nvSpPr>
        <p:spPr>
          <a:xfrm>
            <a:off x="944879" y="1975210"/>
            <a:ext cx="10302240" cy="1569660"/>
          </a:xfrm>
          <a:prstGeom prst="rect">
            <a:avLst/>
          </a:prstGeom>
          <a:noFill/>
        </p:spPr>
        <p:txBody>
          <a:bodyPr wrap="square" rtlCol="0">
            <a:spAutoFit/>
          </a:bodyPr>
          <a:lstStyle/>
          <a:p>
            <a:r>
              <a:rPr lang="es-ES" sz="2400" dirty="0">
                <a:latin typeface="HelveticaNeueLT Std Lt" panose="020B0403020202020204" pitchFamily="34" charset="0"/>
              </a:rPr>
              <a:t>La idea del proyecto nace gracias a la observación y detección durante estos últimos años </a:t>
            </a:r>
            <a:r>
              <a:rPr lang="es-ES" sz="2400" dirty="0" smtClean="0">
                <a:latin typeface="HelveticaNeueLT Std Lt" panose="020B0403020202020204" pitchFamily="34" charset="0"/>
              </a:rPr>
              <a:t>de las </a:t>
            </a:r>
            <a:r>
              <a:rPr lang="es-ES" sz="2400" dirty="0">
                <a:latin typeface="HelveticaNeueLT Std Lt" panose="020B0403020202020204" pitchFamily="34" charset="0"/>
              </a:rPr>
              <a:t>necesidades que sufren los servicios </a:t>
            </a:r>
            <a:r>
              <a:rPr lang="es-ES" sz="2400" dirty="0" smtClean="0">
                <a:latin typeface="HelveticaNeueLT Std Lt" panose="020B0403020202020204" pitchFamily="34" charset="0"/>
              </a:rPr>
              <a:t>de salvamento </a:t>
            </a:r>
            <a:r>
              <a:rPr lang="es-ES" sz="2400" dirty="0">
                <a:latin typeface="HelveticaNeueLT Std Lt" panose="020B0403020202020204" pitchFamily="34" charset="0"/>
              </a:rPr>
              <a:t>acuático, necesidades que </a:t>
            </a:r>
            <a:r>
              <a:rPr lang="es-ES" sz="2400" dirty="0" smtClean="0">
                <a:latin typeface="HelveticaNeueLT Std Lt" panose="020B0403020202020204" pitchFamily="34" charset="0"/>
              </a:rPr>
              <a:t>creemos que </a:t>
            </a:r>
            <a:r>
              <a:rPr lang="es-ES" sz="2400" dirty="0">
                <a:latin typeface="HelveticaNeueLT Std Lt" panose="020B0403020202020204" pitchFamily="34" charset="0"/>
              </a:rPr>
              <a:t>podrían ser cubiertas gracias a la versatilidad que los </a:t>
            </a:r>
            <a:r>
              <a:rPr lang="es-ES" sz="2400" dirty="0" err="1">
                <a:latin typeface="HelveticaNeueLT Std Lt" panose="020B0403020202020204" pitchFamily="34" charset="0"/>
              </a:rPr>
              <a:t>multicópteros</a:t>
            </a:r>
            <a:r>
              <a:rPr lang="es-ES" sz="2400" dirty="0">
                <a:latin typeface="HelveticaNeueLT Std Lt" panose="020B0403020202020204" pitchFamily="34" charset="0"/>
              </a:rPr>
              <a:t> nos ofrecen.</a:t>
            </a:r>
          </a:p>
        </p:txBody>
      </p:sp>
      <p:pic>
        <p:nvPicPr>
          <p:cNvPr id="3" name="Imagen 2"/>
          <p:cNvPicPr>
            <a:picLocks noChangeAspect="1"/>
          </p:cNvPicPr>
          <p:nvPr/>
        </p:nvPicPr>
        <p:blipFill>
          <a:blip r:embed="rId3"/>
          <a:stretch>
            <a:fillRect/>
          </a:stretch>
        </p:blipFill>
        <p:spPr>
          <a:xfrm>
            <a:off x="4212335" y="3825466"/>
            <a:ext cx="3767328" cy="2505420"/>
          </a:xfrm>
          <a:prstGeom prst="rect">
            <a:avLst/>
          </a:prstGeom>
        </p:spPr>
      </p:pic>
    </p:spTree>
    <p:extLst>
      <p:ext uri="{BB962C8B-B14F-4D97-AF65-F5344CB8AC3E}">
        <p14:creationId xmlns:p14="http://schemas.microsoft.com/office/powerpoint/2010/main" val="3517330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2.¿Para </a:t>
            </a:r>
            <a:r>
              <a:rPr lang="es-ES" sz="5400" b="1" dirty="0" smtClean="0">
                <a:solidFill>
                  <a:schemeClr val="bg1"/>
                </a:solidFill>
                <a:latin typeface="HelveticaNeueLT Std Lt" panose="020B0403020202020204" pitchFamily="34" charset="0"/>
              </a:rPr>
              <a:t>que se creó Auxdron?</a:t>
            </a:r>
            <a:endParaRPr lang="es-ES" sz="5400" b="1" dirty="0">
              <a:solidFill>
                <a:schemeClr val="bg1"/>
              </a:solidFill>
              <a:latin typeface="HelveticaNeueLT Std Lt" panose="020B0403020202020204" pitchFamily="34" charset="0"/>
            </a:endParaRPr>
          </a:p>
        </p:txBody>
      </p:sp>
      <p:sp>
        <p:nvSpPr>
          <p:cNvPr id="6" name="CuadroTexto 5"/>
          <p:cNvSpPr txBox="1"/>
          <p:nvPr/>
        </p:nvSpPr>
        <p:spPr>
          <a:xfrm>
            <a:off x="944879" y="2133706"/>
            <a:ext cx="10302240" cy="3046988"/>
          </a:xfrm>
          <a:prstGeom prst="rect">
            <a:avLst/>
          </a:prstGeom>
          <a:noFill/>
        </p:spPr>
        <p:txBody>
          <a:bodyPr wrap="square" rtlCol="0">
            <a:spAutoFit/>
          </a:bodyPr>
          <a:lstStyle/>
          <a:p>
            <a:r>
              <a:rPr lang="es-ES" sz="2400" b="1" dirty="0" smtClean="0">
                <a:solidFill>
                  <a:srgbClr val="FF0000"/>
                </a:solidFill>
                <a:latin typeface="HelveticaNeueLT Std Lt" panose="020B0403020202020204" pitchFamily="34" charset="0"/>
              </a:rPr>
              <a:t>El </a:t>
            </a:r>
            <a:r>
              <a:rPr lang="es-ES" sz="2400" b="1" dirty="0">
                <a:solidFill>
                  <a:srgbClr val="FF0000"/>
                </a:solidFill>
                <a:latin typeface="HelveticaNeueLT Std Lt" panose="020B0403020202020204" pitchFamily="34" charset="0"/>
              </a:rPr>
              <a:t>objetivo </a:t>
            </a:r>
            <a:r>
              <a:rPr lang="es-ES" sz="2400" dirty="0">
                <a:latin typeface="HelveticaNeueLT Std Lt" panose="020B0403020202020204" pitchFamily="34" charset="0"/>
              </a:rPr>
              <a:t>de este </a:t>
            </a:r>
            <a:r>
              <a:rPr lang="es-ES" sz="2400" dirty="0" smtClean="0">
                <a:latin typeface="HelveticaNeueLT Std Lt" panose="020B0403020202020204" pitchFamily="34" charset="0"/>
              </a:rPr>
              <a:t>proyecto y de General Drones </a:t>
            </a:r>
            <a:r>
              <a:rPr lang="es-ES" sz="2400" dirty="0">
                <a:latin typeface="HelveticaNeueLT Std Lt" panose="020B0403020202020204" pitchFamily="34" charset="0"/>
              </a:rPr>
              <a:t>es la introducción de un nuevo producto que permita la mejora de los servicios de salvamento en el mar. Tanto la vigilancia como la actuación ante cualquier tipo de emergencia mejorando así la precisión y los tiempos de actuación ante cualquier rescate u otro tipo de </a:t>
            </a:r>
            <a:r>
              <a:rPr lang="es-ES" sz="2400" dirty="0" smtClean="0">
                <a:latin typeface="HelveticaNeueLT Std Lt" panose="020B0403020202020204" pitchFamily="34" charset="0"/>
              </a:rPr>
              <a:t>emergencia.</a:t>
            </a:r>
          </a:p>
          <a:p>
            <a:endParaRPr lang="es-ES" sz="2400" dirty="0">
              <a:latin typeface="HelveticaNeueLT Std Lt" panose="020B0403020202020204" pitchFamily="34" charset="0"/>
            </a:endParaRPr>
          </a:p>
          <a:p>
            <a:r>
              <a:rPr lang="es-ES" sz="2400" dirty="0" smtClean="0">
                <a:latin typeface="HelveticaNeueLT Std Lt" panose="020B0403020202020204" pitchFamily="34" charset="0"/>
              </a:rPr>
              <a:t>Aportando así ventajas competitivas e innovadoras en el sector de las emergencias.</a:t>
            </a:r>
          </a:p>
        </p:txBody>
      </p:sp>
    </p:spTree>
    <p:extLst>
      <p:ext uri="{BB962C8B-B14F-4D97-AF65-F5344CB8AC3E}">
        <p14:creationId xmlns:p14="http://schemas.microsoft.com/office/powerpoint/2010/main" val="1144516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3.Presentación del </a:t>
            </a:r>
            <a:r>
              <a:rPr lang="es-ES" sz="5400" b="1" dirty="0" smtClean="0">
                <a:solidFill>
                  <a:schemeClr val="bg1"/>
                </a:solidFill>
                <a:latin typeface="HelveticaNeueLT Std Lt" panose="020B0403020202020204" pitchFamily="34" charset="0"/>
              </a:rPr>
              <a:t>logotipo </a:t>
            </a:r>
            <a:endParaRPr lang="es-ES" sz="5400" b="1" dirty="0">
              <a:solidFill>
                <a:schemeClr val="bg1"/>
              </a:solidFill>
              <a:latin typeface="HelveticaNeueLT Std Lt" panose="020B0403020202020204" pitchFamily="34" charset="0"/>
            </a:endParaRP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304" y="2387689"/>
            <a:ext cx="5084064" cy="3199946"/>
          </a:xfrm>
          <a:prstGeom prst="rect">
            <a:avLst/>
          </a:prstGeom>
        </p:spPr>
      </p:pic>
      <p:sp>
        <p:nvSpPr>
          <p:cNvPr id="5" name="Rectángulo 4"/>
          <p:cNvSpPr/>
          <p:nvPr/>
        </p:nvSpPr>
        <p:spPr>
          <a:xfrm>
            <a:off x="5218176" y="2164086"/>
            <a:ext cx="6339840" cy="3647152"/>
          </a:xfrm>
          <a:prstGeom prst="rect">
            <a:avLst/>
          </a:prstGeom>
        </p:spPr>
        <p:txBody>
          <a:bodyPr wrap="square">
            <a:spAutoFit/>
          </a:bodyPr>
          <a:lstStyle/>
          <a:p>
            <a:pPr algn="just">
              <a:lnSpc>
                <a:spcPct val="150000"/>
              </a:lnSpc>
              <a:spcAft>
                <a:spcPts val="0"/>
              </a:spcAft>
            </a:pPr>
            <a:r>
              <a:rPr lang="es-ES_tradnl" sz="2200" dirty="0">
                <a:latin typeface="HelveticaNeueLT Std Lt" panose="020B0403020202020204" pitchFamily="34" charset="0"/>
                <a:ea typeface="MS Mincho"/>
                <a:cs typeface="Times New Roman" panose="02020603050405020304" pitchFamily="18" charset="0"/>
              </a:rPr>
              <a:t>En este caso “</a:t>
            </a:r>
            <a:r>
              <a:rPr lang="es-ES_tradnl" sz="2200" b="1" dirty="0">
                <a:latin typeface="HelveticaNeueLT Std Lt" panose="020B0403020202020204" pitchFamily="34" charset="0"/>
                <a:ea typeface="MS Mincho"/>
                <a:cs typeface="Times New Roman" panose="02020603050405020304" pitchFamily="18" charset="0"/>
              </a:rPr>
              <a:t>AUXDRON</a:t>
            </a:r>
            <a:r>
              <a:rPr lang="es-ES_tradnl" sz="2200" dirty="0">
                <a:latin typeface="HelveticaNeueLT Std Lt" panose="020B0403020202020204" pitchFamily="34" charset="0"/>
                <a:ea typeface="MS Mincho"/>
                <a:cs typeface="Times New Roman" panose="02020603050405020304" pitchFamily="18" charset="0"/>
              </a:rPr>
              <a:t>” nace de combinar los términos: </a:t>
            </a:r>
            <a:r>
              <a:rPr lang="es-ES_tradnl" sz="2200" b="1" dirty="0">
                <a:solidFill>
                  <a:srgbClr val="FF0000"/>
                </a:solidFill>
                <a:latin typeface="HelveticaNeueLT Std Lt" panose="020B0403020202020204" pitchFamily="34" charset="0"/>
                <a:ea typeface="MS Mincho"/>
                <a:cs typeface="Times New Roman" panose="02020603050405020304" pitchFamily="18" charset="0"/>
              </a:rPr>
              <a:t>AUX</a:t>
            </a:r>
            <a:r>
              <a:rPr lang="es-ES_tradnl" sz="2200" dirty="0">
                <a:latin typeface="HelveticaNeueLT Std Lt" panose="020B0403020202020204" pitchFamily="34" charset="0"/>
                <a:ea typeface="MS Mincho"/>
                <a:cs typeface="Times New Roman" panose="02020603050405020304" pitchFamily="18" charset="0"/>
              </a:rPr>
              <a:t>ILIO y </a:t>
            </a:r>
            <a:r>
              <a:rPr lang="es-ES_tradnl" sz="2200" b="1" dirty="0">
                <a:solidFill>
                  <a:srgbClr val="FF0000"/>
                </a:solidFill>
                <a:latin typeface="HelveticaNeueLT Std Lt" panose="020B0403020202020204" pitchFamily="34" charset="0"/>
                <a:ea typeface="MS Mincho"/>
                <a:cs typeface="Times New Roman" panose="02020603050405020304" pitchFamily="18" charset="0"/>
              </a:rPr>
              <a:t>DRON</a:t>
            </a:r>
            <a:r>
              <a:rPr lang="es-ES_tradnl" sz="2200" dirty="0">
                <a:latin typeface="HelveticaNeueLT Std Lt" panose="020B0403020202020204" pitchFamily="34" charset="0"/>
                <a:ea typeface="MS Mincho"/>
                <a:cs typeface="Times New Roman" panose="02020603050405020304" pitchFamily="18" charset="0"/>
              </a:rPr>
              <a:t>, esto es debido a que por una parte el producto va ser un dron cuya función va ser poder solucionar muchos problemas y aportar una infinidad de soluciones en el sector de emergencias mediante una solución innovadora y tecnológica.</a:t>
            </a:r>
            <a:endParaRPr lang="es-ES" sz="2200" dirty="0">
              <a:effectLst/>
              <a:latin typeface="HelveticaNeueLT Std Lt" panose="020B0403020202020204" pitchFamily="34" charset="0"/>
              <a:ea typeface="MS Mincho"/>
              <a:cs typeface="Times New Roman" panose="02020603050405020304" pitchFamily="18" charset="0"/>
            </a:endParaRPr>
          </a:p>
        </p:txBody>
      </p:sp>
    </p:spTree>
    <p:extLst>
      <p:ext uri="{BB962C8B-B14F-4D97-AF65-F5344CB8AC3E}">
        <p14:creationId xmlns:p14="http://schemas.microsoft.com/office/powerpoint/2010/main" val="2885838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3.Presentación </a:t>
            </a:r>
            <a:r>
              <a:rPr lang="es-ES" sz="5400" b="1" dirty="0" smtClean="0">
                <a:solidFill>
                  <a:schemeClr val="bg1"/>
                </a:solidFill>
                <a:latin typeface="HelveticaNeueLT Std Lt" panose="020B0403020202020204" pitchFamily="34" charset="0"/>
              </a:rPr>
              <a:t>del logotipo </a:t>
            </a:r>
            <a:endParaRPr lang="es-ES" sz="5400" b="1" dirty="0">
              <a:solidFill>
                <a:schemeClr val="bg1"/>
              </a:solidFill>
              <a:latin typeface="HelveticaNeueLT Std Lt" panose="020B0403020202020204" pitchFamily="34"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751" y="2538782"/>
            <a:ext cx="5759329" cy="2632770"/>
          </a:xfrm>
          <a:prstGeom prst="rect">
            <a:avLst/>
          </a:prstGeom>
        </p:spPr>
      </p:pic>
      <p:sp>
        <p:nvSpPr>
          <p:cNvPr id="4" name="CuadroTexto 3"/>
          <p:cNvSpPr txBox="1"/>
          <p:nvPr/>
        </p:nvSpPr>
        <p:spPr>
          <a:xfrm>
            <a:off x="6303265" y="2429054"/>
            <a:ext cx="5681471" cy="2400657"/>
          </a:xfrm>
          <a:prstGeom prst="rect">
            <a:avLst/>
          </a:prstGeom>
          <a:noFill/>
        </p:spPr>
        <p:txBody>
          <a:bodyPr wrap="square" rtlCol="0">
            <a:spAutoFit/>
          </a:bodyPr>
          <a:lstStyle/>
          <a:p>
            <a:r>
              <a:rPr lang="es-ES_tradnl" dirty="0"/>
              <a:t> </a:t>
            </a:r>
            <a:endParaRPr lang="es-ES" dirty="0"/>
          </a:p>
          <a:p>
            <a:r>
              <a:rPr lang="es-ES_tradnl" sz="2200" dirty="0">
                <a:latin typeface="HelveticaNeueLT Std Lt" panose="020B0403020202020204" pitchFamily="34" charset="0"/>
              </a:rPr>
              <a:t>En este caso el logo del producto y del proyecto está compuesto por: Las </a:t>
            </a:r>
            <a:r>
              <a:rPr lang="es-ES_tradnl" sz="2200" dirty="0">
                <a:solidFill>
                  <a:srgbClr val="FF0000"/>
                </a:solidFill>
                <a:latin typeface="HelveticaNeueLT Std Lt" panose="020B0403020202020204" pitchFamily="34" charset="0"/>
              </a:rPr>
              <a:t>tipografías</a:t>
            </a:r>
            <a:r>
              <a:rPr lang="es-ES_tradnl" sz="2200" dirty="0">
                <a:latin typeface="HelveticaNeueLT Std Lt" panose="020B0403020202020204" pitchFamily="34" charset="0"/>
              </a:rPr>
              <a:t> y por otra parte las </a:t>
            </a:r>
            <a:r>
              <a:rPr lang="es-ES_tradnl" sz="2200" dirty="0">
                <a:solidFill>
                  <a:srgbClr val="FF0000"/>
                </a:solidFill>
                <a:latin typeface="HelveticaNeueLT Std Lt" panose="020B0403020202020204" pitchFamily="34" charset="0"/>
              </a:rPr>
              <a:t>hélices de un dron</a:t>
            </a:r>
            <a:r>
              <a:rPr lang="es-ES_tradnl" sz="2200" dirty="0">
                <a:latin typeface="HelveticaNeueLT Std Lt" panose="020B0403020202020204" pitchFamily="34" charset="0"/>
              </a:rPr>
              <a:t>, que en este caso hacen la función de X juntando los dos términos y haciéndonos una idea visual de lo que puede ser el producto.</a:t>
            </a:r>
            <a:endParaRPr lang="es-ES" sz="2200" dirty="0">
              <a:latin typeface="HelveticaNeueLT Std Lt" panose="020B0403020202020204" pitchFamily="34" charset="0"/>
            </a:endParaRPr>
          </a:p>
        </p:txBody>
      </p:sp>
    </p:spTree>
    <p:extLst>
      <p:ext uri="{BB962C8B-B14F-4D97-AF65-F5344CB8AC3E}">
        <p14:creationId xmlns:p14="http://schemas.microsoft.com/office/powerpoint/2010/main" val="3225044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4.Presentación </a:t>
            </a:r>
            <a:r>
              <a:rPr lang="es-ES" sz="5400" b="1" dirty="0" smtClean="0">
                <a:solidFill>
                  <a:schemeClr val="bg1"/>
                </a:solidFill>
                <a:latin typeface="HelveticaNeueLT Std Lt" panose="020B0403020202020204" pitchFamily="34" charset="0"/>
              </a:rPr>
              <a:t>del producto </a:t>
            </a:r>
            <a:endParaRPr lang="es-ES" sz="5400" b="1" dirty="0">
              <a:solidFill>
                <a:schemeClr val="bg1"/>
              </a:solidFill>
              <a:latin typeface="HelveticaNeueLT Std Lt" panose="020B0403020202020204" pitchFamily="34" charset="0"/>
            </a:endParaRPr>
          </a:p>
        </p:txBody>
      </p:sp>
      <p:pic>
        <p:nvPicPr>
          <p:cNvPr id="6" name="Imagen 5"/>
          <p:cNvPicPr/>
          <p:nvPr/>
        </p:nvPicPr>
        <p:blipFill>
          <a:blip r:embed="rId2"/>
          <a:stretch>
            <a:fillRect/>
          </a:stretch>
        </p:blipFill>
        <p:spPr>
          <a:xfrm>
            <a:off x="2579623" y="1829572"/>
            <a:ext cx="7032751" cy="4685337"/>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8334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4.Presentación </a:t>
            </a:r>
            <a:r>
              <a:rPr lang="es-ES" sz="5400" b="1" dirty="0" smtClean="0">
                <a:solidFill>
                  <a:schemeClr val="bg1"/>
                </a:solidFill>
                <a:latin typeface="HelveticaNeueLT Std Lt" panose="020B0403020202020204" pitchFamily="34" charset="0"/>
              </a:rPr>
              <a:t>del producto </a:t>
            </a:r>
            <a:endParaRPr lang="es-ES" sz="5400" b="1" dirty="0">
              <a:solidFill>
                <a:schemeClr val="bg1"/>
              </a:solidFill>
              <a:latin typeface="HelveticaNeueLT Std Lt" panose="020B0403020202020204" pitchFamily="34" charset="0"/>
            </a:endParaRPr>
          </a:p>
        </p:txBody>
      </p:sp>
      <p:sp>
        <p:nvSpPr>
          <p:cNvPr id="6" name="CuadroTexto 5"/>
          <p:cNvSpPr txBox="1"/>
          <p:nvPr/>
        </p:nvSpPr>
        <p:spPr>
          <a:xfrm>
            <a:off x="2889505" y="1441345"/>
            <a:ext cx="5681471" cy="738664"/>
          </a:xfrm>
          <a:prstGeom prst="rect">
            <a:avLst/>
          </a:prstGeom>
          <a:noFill/>
        </p:spPr>
        <p:txBody>
          <a:bodyPr wrap="square" rtlCol="0">
            <a:spAutoFit/>
          </a:bodyPr>
          <a:lstStyle/>
          <a:p>
            <a:r>
              <a:rPr lang="es-ES_tradnl" dirty="0"/>
              <a:t> </a:t>
            </a:r>
            <a:endParaRPr lang="es-ES" dirty="0"/>
          </a:p>
          <a:p>
            <a:pPr algn="ctr"/>
            <a:r>
              <a:rPr lang="es-ES_tradnl" sz="2400" dirty="0" smtClean="0">
                <a:solidFill>
                  <a:srgbClr val="FD3102"/>
                </a:solidFill>
                <a:latin typeface="HelveticaNeueLT Std Lt" panose="020B0403020202020204" pitchFamily="34" charset="0"/>
              </a:rPr>
              <a:t>COMPONENTES DEL PRODUCTO</a:t>
            </a:r>
            <a:endParaRPr lang="es-ES" sz="2400" dirty="0">
              <a:solidFill>
                <a:srgbClr val="FD3102"/>
              </a:solidFill>
              <a:latin typeface="HelveticaNeueLT Std Lt" panose="020B0403020202020204" pitchFamily="34" charset="0"/>
            </a:endParaRPr>
          </a:p>
        </p:txBody>
      </p:sp>
      <p:pic>
        <p:nvPicPr>
          <p:cNvPr id="3" name="Imagen 2"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640" y="2888754"/>
            <a:ext cx="7180985" cy="2963405"/>
          </a:xfrm>
          <a:prstGeom prst="rect">
            <a:avLst/>
          </a:prstGeom>
        </p:spPr>
      </p:pic>
      <p:sp>
        <p:nvSpPr>
          <p:cNvPr id="12" name="Rectángulo 11"/>
          <p:cNvSpPr/>
          <p:nvPr/>
        </p:nvSpPr>
        <p:spPr>
          <a:xfrm>
            <a:off x="7744625" y="2598879"/>
            <a:ext cx="4340352" cy="3264355"/>
          </a:xfrm>
          <a:prstGeom prst="rect">
            <a:avLst/>
          </a:prstGeom>
        </p:spPr>
        <p:txBody>
          <a:bodyPr wrap="square">
            <a:spAutoFit/>
          </a:bodyPr>
          <a:lstStyle/>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Hélices</a:t>
            </a:r>
          </a:p>
          <a:p>
            <a:pPr marL="457200" indent="-457200" algn="just">
              <a:lnSpc>
                <a:spcPct val="150000"/>
              </a:lnSpc>
              <a:spcAft>
                <a:spcPts val="0"/>
              </a:spcAft>
              <a:buFont typeface="+mj-lt"/>
              <a:buAutoNum type="arabicPeriod"/>
            </a:pPr>
            <a:r>
              <a:rPr lang="es-ES" sz="2000" dirty="0" smtClean="0">
                <a:effectLst/>
                <a:latin typeface="HelveticaNeueLT Std Lt" panose="020B0403020202020204" pitchFamily="34" charset="0"/>
                <a:ea typeface="MS Mincho"/>
                <a:cs typeface="Times New Roman" panose="02020603050405020304" pitchFamily="18" charset="0"/>
              </a:rPr>
              <a:t>Ventana del Dron</a:t>
            </a:r>
          </a:p>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Carcasa principal</a:t>
            </a:r>
          </a:p>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Soportes del Dron</a:t>
            </a:r>
          </a:p>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Protectores del flotador</a:t>
            </a:r>
          </a:p>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Protectores de los motores de la hélice.</a:t>
            </a:r>
          </a:p>
        </p:txBody>
      </p:sp>
    </p:spTree>
    <p:extLst>
      <p:ext uri="{BB962C8B-B14F-4D97-AF65-F5344CB8AC3E}">
        <p14:creationId xmlns:p14="http://schemas.microsoft.com/office/powerpoint/2010/main" val="1333662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5.Presentación </a:t>
            </a:r>
            <a:r>
              <a:rPr lang="es-ES" sz="5400" b="1" dirty="0" smtClean="0">
                <a:solidFill>
                  <a:schemeClr val="bg1"/>
                </a:solidFill>
                <a:latin typeface="HelveticaNeueLT Std Lt" panose="020B0403020202020204" pitchFamily="34" charset="0"/>
              </a:rPr>
              <a:t>del producto </a:t>
            </a:r>
            <a:endParaRPr lang="es-ES" sz="5400" b="1" dirty="0">
              <a:solidFill>
                <a:schemeClr val="bg1"/>
              </a:solidFill>
              <a:latin typeface="HelveticaNeueLT Std Lt" panose="020B0403020202020204" pitchFamily="34" charset="0"/>
            </a:endParaRPr>
          </a:p>
        </p:txBody>
      </p:sp>
      <p:sp>
        <p:nvSpPr>
          <p:cNvPr id="6" name="CuadroTexto 5"/>
          <p:cNvSpPr txBox="1"/>
          <p:nvPr/>
        </p:nvSpPr>
        <p:spPr>
          <a:xfrm>
            <a:off x="1828799" y="1441345"/>
            <a:ext cx="8534399" cy="738664"/>
          </a:xfrm>
          <a:prstGeom prst="rect">
            <a:avLst/>
          </a:prstGeom>
          <a:noFill/>
        </p:spPr>
        <p:txBody>
          <a:bodyPr wrap="square" rtlCol="0">
            <a:spAutoFit/>
          </a:bodyPr>
          <a:lstStyle/>
          <a:p>
            <a:r>
              <a:rPr lang="es-ES_tradnl" dirty="0"/>
              <a:t> </a:t>
            </a:r>
            <a:endParaRPr lang="es-ES" dirty="0"/>
          </a:p>
          <a:p>
            <a:pPr algn="ctr"/>
            <a:r>
              <a:rPr lang="es-ES_tradnl" sz="2400" dirty="0" smtClean="0">
                <a:solidFill>
                  <a:srgbClr val="FD3102"/>
                </a:solidFill>
                <a:latin typeface="HelveticaNeueLT Std Lt" panose="020B0403020202020204" pitchFamily="34" charset="0"/>
              </a:rPr>
              <a:t>CARACTERÍSTICAS PRINCIPALES DE AUXDRON.</a:t>
            </a:r>
            <a:endParaRPr lang="es-ES" sz="2400" dirty="0">
              <a:solidFill>
                <a:srgbClr val="FD3102"/>
              </a:solidFill>
              <a:latin typeface="HelveticaNeueLT Std Lt" panose="020B0403020202020204" pitchFamily="34" charset="0"/>
            </a:endParaRPr>
          </a:p>
        </p:txBody>
      </p:sp>
      <p:sp>
        <p:nvSpPr>
          <p:cNvPr id="11" name="Rectángulo 10"/>
          <p:cNvSpPr/>
          <p:nvPr/>
        </p:nvSpPr>
        <p:spPr>
          <a:xfrm>
            <a:off x="487680" y="2317693"/>
            <a:ext cx="8266175" cy="3785652"/>
          </a:xfrm>
          <a:prstGeom prst="rect">
            <a:avLst/>
          </a:prstGeom>
        </p:spPr>
        <p:txBody>
          <a:bodyPr wrap="square">
            <a:spAutoFit/>
          </a:bodyPr>
          <a:lstStyle/>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Estanqueidad	</a:t>
            </a:r>
          </a:p>
          <a:p>
            <a:pPr marL="457200" indent="-457200" algn="just">
              <a:lnSpc>
                <a:spcPct val="150000"/>
              </a:lnSpc>
              <a:spcAft>
                <a:spcPts val="0"/>
              </a:spcAft>
              <a:buFont typeface="+mj-lt"/>
              <a:buAutoNum type="arabicPeriod"/>
            </a:pPr>
            <a:r>
              <a:rPr lang="es-ES" sz="2000" dirty="0" smtClean="0">
                <a:effectLst/>
                <a:latin typeface="HelveticaNeueLT Std Lt" panose="020B0403020202020204" pitchFamily="34" charset="0"/>
                <a:ea typeface="MS Mincho"/>
                <a:cs typeface="Times New Roman" panose="02020603050405020304" pitchFamily="18" charset="0"/>
              </a:rPr>
              <a:t>Controladoras GPS</a:t>
            </a:r>
          </a:p>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Instrumentales ( </a:t>
            </a:r>
            <a:r>
              <a:rPr lang="es-ES" sz="2000" dirty="0" err="1" smtClean="0">
                <a:latin typeface="HelveticaNeueLT Std Lt" panose="020B0403020202020204" pitchFamily="34" charset="0"/>
                <a:ea typeface="MS Mincho"/>
                <a:cs typeface="Times New Roman" panose="02020603050405020304" pitchFamily="18" charset="0"/>
              </a:rPr>
              <a:t>modulos</a:t>
            </a:r>
            <a:r>
              <a:rPr lang="es-ES" sz="2000" dirty="0" smtClean="0">
                <a:latin typeface="HelveticaNeueLT Std Lt" panose="020B0403020202020204" pitchFamily="34" charset="0"/>
                <a:ea typeface="MS Mincho"/>
                <a:cs typeface="Times New Roman" panose="02020603050405020304" pitchFamily="18" charset="0"/>
              </a:rPr>
              <a:t> para flotadores…)</a:t>
            </a:r>
          </a:p>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Máximo rango de distancia (7km. </a:t>
            </a:r>
            <a:r>
              <a:rPr lang="es-ES" sz="2000" dirty="0" err="1" smtClean="0">
                <a:latin typeface="HelveticaNeueLT Std Lt" panose="020B0403020202020204" pitchFamily="34" charset="0"/>
                <a:ea typeface="MS Mincho"/>
                <a:cs typeface="Times New Roman" panose="02020603050405020304" pitchFamily="18" charset="0"/>
              </a:rPr>
              <a:t>Aprox</a:t>
            </a:r>
            <a:r>
              <a:rPr lang="es-ES" sz="2000" dirty="0" smtClean="0">
                <a:latin typeface="HelveticaNeueLT Std Lt" panose="020B0403020202020204" pitchFamily="34" charset="0"/>
                <a:ea typeface="MS Mincho"/>
                <a:cs typeface="Times New Roman" panose="02020603050405020304" pitchFamily="18" charset="0"/>
              </a:rPr>
              <a:t>)</a:t>
            </a:r>
          </a:p>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Gran Autonomía ( hasta 30 min de vuelo)</a:t>
            </a:r>
            <a:endParaRPr lang="es-ES" sz="2000" dirty="0">
              <a:latin typeface="HelveticaNeueLT Std Lt" panose="020B0403020202020204" pitchFamily="34" charset="0"/>
              <a:ea typeface="MS Mincho"/>
              <a:cs typeface="Times New Roman" panose="02020603050405020304" pitchFamily="18" charset="0"/>
            </a:endParaRPr>
          </a:p>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Peso ( el dron tiene un peso de 5,5 kg aprox.)</a:t>
            </a:r>
          </a:p>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Sistemas de seguridad</a:t>
            </a:r>
          </a:p>
          <a:p>
            <a:pPr marL="457200" indent="-457200" algn="just">
              <a:lnSpc>
                <a:spcPct val="150000"/>
              </a:lnSpc>
              <a:spcAft>
                <a:spcPts val="0"/>
              </a:spcAft>
              <a:buFont typeface="+mj-lt"/>
              <a:buAutoNum type="arabicPeriod"/>
            </a:pPr>
            <a:r>
              <a:rPr lang="es-ES" sz="2000" dirty="0" smtClean="0">
                <a:latin typeface="HelveticaNeueLT Std Lt" panose="020B0403020202020204" pitchFamily="34" charset="0"/>
                <a:ea typeface="MS Mincho"/>
                <a:cs typeface="Times New Roman" panose="02020603050405020304" pitchFamily="18" charset="0"/>
              </a:rPr>
              <a:t>Color distintivo</a:t>
            </a:r>
          </a:p>
        </p:txBody>
      </p:sp>
      <p:pic>
        <p:nvPicPr>
          <p:cNvPr id="2" name="Imagen 1"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9343" y="2968707"/>
            <a:ext cx="5042837" cy="2852955"/>
          </a:xfrm>
          <a:prstGeom prst="rect">
            <a:avLst/>
          </a:prstGeom>
        </p:spPr>
      </p:pic>
    </p:spTree>
    <p:extLst>
      <p:ext uri="{BB962C8B-B14F-4D97-AF65-F5344CB8AC3E}">
        <p14:creationId xmlns:p14="http://schemas.microsoft.com/office/powerpoint/2010/main" val="3944790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5.Presentación </a:t>
            </a:r>
            <a:r>
              <a:rPr lang="es-ES" sz="5400" b="1" dirty="0" smtClean="0">
                <a:solidFill>
                  <a:schemeClr val="bg1"/>
                </a:solidFill>
                <a:latin typeface="HelveticaNeueLT Std Lt" panose="020B0403020202020204" pitchFamily="34" charset="0"/>
              </a:rPr>
              <a:t>del producto </a:t>
            </a:r>
            <a:endParaRPr lang="es-ES" sz="5400" b="1" dirty="0">
              <a:solidFill>
                <a:schemeClr val="bg1"/>
              </a:solidFill>
              <a:latin typeface="HelveticaNeueLT Std Lt" panose="020B0403020202020204" pitchFamily="34" charset="0"/>
            </a:endParaRPr>
          </a:p>
        </p:txBody>
      </p:sp>
      <p:sp>
        <p:nvSpPr>
          <p:cNvPr id="6" name="CuadroTexto 5"/>
          <p:cNvSpPr txBox="1"/>
          <p:nvPr/>
        </p:nvSpPr>
        <p:spPr>
          <a:xfrm>
            <a:off x="1828799" y="1441345"/>
            <a:ext cx="8534399" cy="738664"/>
          </a:xfrm>
          <a:prstGeom prst="rect">
            <a:avLst/>
          </a:prstGeom>
          <a:noFill/>
        </p:spPr>
        <p:txBody>
          <a:bodyPr wrap="square" rtlCol="0">
            <a:spAutoFit/>
          </a:bodyPr>
          <a:lstStyle/>
          <a:p>
            <a:r>
              <a:rPr lang="es-ES_tradnl" dirty="0"/>
              <a:t> </a:t>
            </a:r>
            <a:endParaRPr lang="es-ES" dirty="0"/>
          </a:p>
          <a:p>
            <a:pPr algn="ctr"/>
            <a:r>
              <a:rPr lang="es-ES_tradnl" sz="2400" dirty="0" smtClean="0">
                <a:solidFill>
                  <a:srgbClr val="FD3102"/>
                </a:solidFill>
                <a:latin typeface="HelveticaNeueLT Std Lt" panose="020B0403020202020204" pitchFamily="34" charset="0"/>
              </a:rPr>
              <a:t>FUNCIONAMIENTO DE AUXDRON</a:t>
            </a:r>
            <a:endParaRPr lang="es-ES" sz="2400" dirty="0">
              <a:solidFill>
                <a:srgbClr val="FD3102"/>
              </a:solidFill>
              <a:latin typeface="HelveticaNeueLT Std Lt" panose="020B0403020202020204" pitchFamily="34" charset="0"/>
            </a:endParaRPr>
          </a:p>
        </p:txBody>
      </p:sp>
      <p:sp>
        <p:nvSpPr>
          <p:cNvPr id="3" name="Rectángulo 2"/>
          <p:cNvSpPr/>
          <p:nvPr/>
        </p:nvSpPr>
        <p:spPr>
          <a:xfrm>
            <a:off x="377951" y="2257503"/>
            <a:ext cx="11423904" cy="2862322"/>
          </a:xfrm>
          <a:prstGeom prst="rect">
            <a:avLst/>
          </a:prstGeom>
        </p:spPr>
        <p:txBody>
          <a:bodyPr wrap="square">
            <a:spAutoFit/>
          </a:bodyPr>
          <a:lstStyle/>
          <a:p>
            <a:pPr algn="just">
              <a:lnSpc>
                <a:spcPct val="150000"/>
              </a:lnSpc>
              <a:spcAft>
                <a:spcPts val="0"/>
              </a:spcAft>
            </a:pPr>
            <a:r>
              <a:rPr lang="es-ES_tradnl" sz="2000" dirty="0" smtClean="0">
                <a:latin typeface="HelveticaNeueLT Std Lt" panose="020B0403020202020204" pitchFamily="34" charset="0"/>
                <a:ea typeface="MS Mincho"/>
                <a:cs typeface="Times New Roman" panose="02020603050405020304" pitchFamily="18" charset="0"/>
              </a:rPr>
              <a:t>El dron es capaz de </a:t>
            </a:r>
            <a:r>
              <a:rPr lang="es-ES_tradnl" sz="2000" dirty="0">
                <a:latin typeface="HelveticaNeueLT Std Lt" panose="020B0403020202020204" pitchFamily="34" charset="0"/>
                <a:ea typeface="MS Mincho"/>
                <a:cs typeface="Times New Roman" panose="02020603050405020304" pitchFamily="18" charset="0"/>
              </a:rPr>
              <a:t>desplazarse y llegar a la víctima en tiempos de actuación mucho menores a lo que supondría movilizar una embarcación o un acercamiento a nado por parte de los socorristas, </a:t>
            </a:r>
            <a:r>
              <a:rPr lang="es-ES_tradnl" sz="2000" dirty="0" smtClean="0">
                <a:latin typeface="HelveticaNeueLT Std Lt" panose="020B0403020202020204" pitchFamily="34" charset="0"/>
                <a:ea typeface="MS Mincho"/>
                <a:cs typeface="Times New Roman" panose="02020603050405020304" pitchFamily="18" charset="0"/>
              </a:rPr>
              <a:t>una </a:t>
            </a:r>
            <a:r>
              <a:rPr lang="es-ES_tradnl" sz="2000" dirty="0">
                <a:latin typeface="HelveticaNeueLT Std Lt" panose="020B0403020202020204" pitchFamily="34" charset="0"/>
                <a:ea typeface="MS Mincho"/>
                <a:cs typeface="Times New Roman" panose="02020603050405020304" pitchFamily="18" charset="0"/>
              </a:rPr>
              <a:t>vez localizada la víctima, desplegaría los chalecos salvavidas que contiene dentro de las carcasas vistas anteriormente y además de proporcionar el material a la víctima se quedaría  balizando la zona , lo que permitiría a las embarcaciones de rescate localizar rápidamente a la víctima o zona en la que puede haber un conflicto.</a:t>
            </a:r>
            <a:endParaRPr lang="es-ES" sz="2000" dirty="0">
              <a:effectLst/>
              <a:latin typeface="HelveticaNeueLT Std Lt" panose="020B0403020202020204" pitchFamily="34" charset="0"/>
              <a:ea typeface="MS Mincho"/>
              <a:cs typeface="Times New Roman" panose="02020603050405020304" pitchFamily="18"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7326" y="4961298"/>
            <a:ext cx="4645154" cy="1655977"/>
          </a:xfrm>
          <a:prstGeom prst="rect">
            <a:avLst/>
          </a:prstGeom>
          <a:ln>
            <a:noFill/>
          </a:ln>
          <a:effectLst>
            <a:softEdge rad="112500"/>
          </a:effectLst>
        </p:spPr>
      </p:pic>
    </p:spTree>
    <p:extLst>
      <p:ext uri="{BB962C8B-B14F-4D97-AF65-F5344CB8AC3E}">
        <p14:creationId xmlns:p14="http://schemas.microsoft.com/office/powerpoint/2010/main" val="150490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6.Estudio de Mercado</a:t>
            </a:r>
            <a:endParaRPr lang="es-ES" sz="5400" b="1" dirty="0">
              <a:solidFill>
                <a:schemeClr val="bg1"/>
              </a:solidFill>
              <a:latin typeface="HelveticaNeueLT Std Lt" panose="020B0403020202020204" pitchFamily="34" charset="0"/>
            </a:endParaRPr>
          </a:p>
        </p:txBody>
      </p:sp>
      <p:pic>
        <p:nvPicPr>
          <p:cNvPr id="6" name="Imagen 5"/>
          <p:cNvPicPr/>
          <p:nvPr/>
        </p:nvPicPr>
        <p:blipFill>
          <a:blip r:embed="rId2">
            <a:extLst>
              <a:ext uri="{28A0092B-C50C-407E-A947-70E740481C1C}">
                <a14:useLocalDpi xmlns:a14="http://schemas.microsoft.com/office/drawing/2010/main" val="0"/>
              </a:ext>
            </a:extLst>
          </a:blip>
          <a:srcRect/>
          <a:stretch>
            <a:fillRect/>
          </a:stretch>
        </p:blipFill>
        <p:spPr bwMode="auto">
          <a:xfrm>
            <a:off x="761173" y="2269998"/>
            <a:ext cx="4274795" cy="4130802"/>
          </a:xfrm>
          <a:prstGeom prst="rect">
            <a:avLst/>
          </a:prstGeom>
          <a:noFill/>
        </p:spPr>
      </p:pic>
      <p:sp>
        <p:nvSpPr>
          <p:cNvPr id="2" name="Rectángulo 1"/>
          <p:cNvSpPr/>
          <p:nvPr/>
        </p:nvSpPr>
        <p:spPr>
          <a:xfrm>
            <a:off x="2804160" y="1487840"/>
            <a:ext cx="10265664" cy="494366"/>
          </a:xfrm>
          <a:prstGeom prst="rect">
            <a:avLst/>
          </a:prstGeom>
        </p:spPr>
        <p:txBody>
          <a:bodyPr wrap="square">
            <a:spAutoFit/>
          </a:bodyPr>
          <a:lstStyle/>
          <a:p>
            <a:pPr algn="just">
              <a:lnSpc>
                <a:spcPct val="150000"/>
              </a:lnSpc>
              <a:spcAft>
                <a:spcPts val="0"/>
              </a:spcAft>
            </a:pPr>
            <a:r>
              <a:rPr lang="es-ES_tradnl" sz="2000" dirty="0" smtClean="0">
                <a:latin typeface="HelveticaNeueLT Std Lt" panose="020B0403020202020204" pitchFamily="34" charset="0"/>
                <a:ea typeface="MS Mincho"/>
                <a:cs typeface="Times New Roman" panose="02020603050405020304" pitchFamily="18" charset="0"/>
              </a:rPr>
              <a:t>Estudio de </a:t>
            </a:r>
            <a:r>
              <a:rPr lang="es-ES_tradnl" sz="2000" dirty="0">
                <a:latin typeface="HelveticaNeueLT Std Lt" panose="020B0403020202020204" pitchFamily="34" charset="0"/>
                <a:ea typeface="MS Mincho"/>
                <a:cs typeface="Times New Roman" panose="02020603050405020304" pitchFamily="18" charset="0"/>
              </a:rPr>
              <a:t>mercado actualizado a fecha 29/03/2017.</a:t>
            </a:r>
            <a:endParaRPr lang="es-ES" sz="2000" dirty="0">
              <a:effectLst/>
              <a:latin typeface="HelveticaNeueLT Std Lt" panose="020B0403020202020204" pitchFamily="34" charset="0"/>
              <a:ea typeface="MS Mincho"/>
              <a:cs typeface="Times New Roman" panose="02020603050405020304" pitchFamily="18" charset="0"/>
            </a:endParaRPr>
          </a:p>
        </p:txBody>
      </p:sp>
      <p:pic>
        <p:nvPicPr>
          <p:cNvPr id="11" name="Shape 241"/>
          <p:cNvPicPr/>
          <p:nvPr/>
        </p:nvPicPr>
        <p:blipFill rotWithShape="1">
          <a:blip r:embed="rId3">
            <a:alphaModFix/>
          </a:blip>
          <a:srcRect r="41537"/>
          <a:stretch/>
        </p:blipFill>
        <p:spPr>
          <a:xfrm>
            <a:off x="5439664" y="2473198"/>
            <a:ext cx="6289040" cy="3171698"/>
          </a:xfrm>
          <a:prstGeom prst="rect">
            <a:avLst/>
          </a:prstGeom>
          <a:noFill/>
          <a:ln>
            <a:noFill/>
          </a:ln>
        </p:spPr>
      </p:pic>
    </p:spTree>
    <p:extLst>
      <p:ext uri="{BB962C8B-B14F-4D97-AF65-F5344CB8AC3E}">
        <p14:creationId xmlns:p14="http://schemas.microsoft.com/office/powerpoint/2010/main" val="3296487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6.Estudio </a:t>
            </a:r>
            <a:r>
              <a:rPr lang="es-ES" sz="5400" b="1" dirty="0" smtClean="0">
                <a:solidFill>
                  <a:schemeClr val="bg1"/>
                </a:solidFill>
                <a:latin typeface="HelveticaNeueLT Std Lt" panose="020B0403020202020204" pitchFamily="34" charset="0"/>
              </a:rPr>
              <a:t>de Mercado</a:t>
            </a:r>
            <a:endParaRPr lang="es-ES" sz="5400" b="1" dirty="0">
              <a:solidFill>
                <a:schemeClr val="bg1"/>
              </a:solidFill>
              <a:latin typeface="HelveticaNeueLT Std Lt" panose="020B0403020202020204" pitchFamily="34" charset="0"/>
            </a:endParaRPr>
          </a:p>
        </p:txBody>
      </p:sp>
      <p:sp>
        <p:nvSpPr>
          <p:cNvPr id="2" name="Rectángulo 1"/>
          <p:cNvSpPr/>
          <p:nvPr/>
        </p:nvSpPr>
        <p:spPr>
          <a:xfrm>
            <a:off x="414527" y="1543481"/>
            <a:ext cx="11362944" cy="984885"/>
          </a:xfrm>
          <a:prstGeom prst="rect">
            <a:avLst/>
          </a:prstGeom>
        </p:spPr>
        <p:txBody>
          <a:bodyPr wrap="square">
            <a:spAutoFit/>
          </a:bodyPr>
          <a:lstStyle/>
          <a:p>
            <a:pPr>
              <a:spcAft>
                <a:spcPts val="0"/>
              </a:spcAft>
            </a:pPr>
            <a:r>
              <a:rPr lang="es-ES_tradnl" dirty="0">
                <a:latin typeface="HelveticaNeueLT Std Lt" panose="020B0403020202020204" pitchFamily="34" charset="0"/>
                <a:ea typeface="MS Mincho"/>
                <a:cs typeface="Times New Roman" panose="02020603050405020304" pitchFamily="18" charset="0"/>
              </a:rPr>
              <a:t> </a:t>
            </a:r>
            <a:endParaRPr lang="es-ES" sz="2000" dirty="0">
              <a:latin typeface="HelveticaNeueLT Std Lt" panose="020B0403020202020204" pitchFamily="34" charset="0"/>
              <a:ea typeface="MS Mincho"/>
              <a:cs typeface="Times New Roman" panose="02020603050405020304" pitchFamily="18" charset="0"/>
            </a:endParaRPr>
          </a:p>
          <a:p>
            <a:pPr>
              <a:spcAft>
                <a:spcPts val="0"/>
              </a:spcAft>
            </a:pPr>
            <a:r>
              <a:rPr lang="es-ES_tradnl" sz="2000" dirty="0" smtClean="0">
                <a:latin typeface="HelveticaNeueLT Std Lt" panose="020B0403020202020204" pitchFamily="34" charset="0"/>
                <a:ea typeface="MS Mincho"/>
                <a:cs typeface="Times New Roman" panose="02020603050405020304" pitchFamily="18" charset="0"/>
              </a:rPr>
              <a:t>En la tabla anterior se </a:t>
            </a:r>
            <a:r>
              <a:rPr lang="es-ES_tradnl" sz="2000" dirty="0">
                <a:latin typeface="HelveticaNeueLT Std Lt" panose="020B0403020202020204" pitchFamily="34" charset="0"/>
                <a:ea typeface="MS Mincho"/>
                <a:cs typeface="Times New Roman" panose="02020603050405020304" pitchFamily="18" charset="0"/>
              </a:rPr>
              <a:t>han comparado los aspectos esenciales de los diferentes drones de rescate en el </a:t>
            </a:r>
            <a:r>
              <a:rPr lang="es-ES_tradnl" sz="2000" dirty="0" smtClean="0">
                <a:latin typeface="HelveticaNeueLT Std Lt" panose="020B0403020202020204" pitchFamily="34" charset="0"/>
                <a:ea typeface="MS Mincho"/>
                <a:cs typeface="Times New Roman" panose="02020603050405020304" pitchFamily="18" charset="0"/>
              </a:rPr>
              <a:t>mercado, por lo que Auxdron cumple todos los requisitos que actualmente los competidores no:</a:t>
            </a:r>
            <a:endParaRPr lang="es-ES" sz="2000" dirty="0">
              <a:effectLst/>
              <a:latin typeface="HelveticaNeueLT Std Lt" panose="020B0403020202020204" pitchFamily="34" charset="0"/>
              <a:ea typeface="MS Mincho"/>
              <a:cs typeface="Times New Roman" panose="02020603050405020304" pitchFamily="18" charset="0"/>
            </a:endParaRPr>
          </a:p>
        </p:txBody>
      </p:sp>
      <p:sp>
        <p:nvSpPr>
          <p:cNvPr id="3" name="Rectángulo 2"/>
          <p:cNvSpPr/>
          <p:nvPr/>
        </p:nvSpPr>
        <p:spPr>
          <a:xfrm>
            <a:off x="1243584" y="2985391"/>
            <a:ext cx="6096000" cy="3170099"/>
          </a:xfrm>
          <a:prstGeom prst="rect">
            <a:avLst/>
          </a:prstGeom>
        </p:spPr>
        <p:txBody>
          <a:bodyPr>
            <a:spAutoFit/>
          </a:bodyPr>
          <a:lstStyle/>
          <a:p>
            <a:pPr marL="342900" lvl="0" indent="-342900">
              <a:spcAft>
                <a:spcPts val="0"/>
              </a:spcAft>
              <a:buFont typeface="Symbol" panose="05050102010706020507" pitchFamily="18" charset="2"/>
              <a:buChar char=""/>
            </a:pPr>
            <a:r>
              <a:rPr lang="es-ES_tradnl" sz="2000" dirty="0">
                <a:latin typeface="HelveticaNeueLT Std Lt" panose="020B0403020202020204" pitchFamily="34" charset="0"/>
                <a:ea typeface="MS Mincho"/>
                <a:cs typeface="Times New Roman" panose="02020603050405020304" pitchFamily="18" charset="0"/>
              </a:rPr>
              <a:t>Salinidad</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spcAft>
                <a:spcPts val="0"/>
              </a:spcAft>
              <a:buFont typeface="Symbol" panose="05050102010706020507" pitchFamily="18" charset="2"/>
              <a:buChar char=""/>
            </a:pPr>
            <a:r>
              <a:rPr lang="es-ES_tradnl" sz="2000" dirty="0">
                <a:latin typeface="HelveticaNeueLT Std Lt" panose="020B0403020202020204" pitchFamily="34" charset="0"/>
                <a:ea typeface="MS Mincho"/>
                <a:cs typeface="Times New Roman" panose="02020603050405020304" pitchFamily="18" charset="0"/>
              </a:rPr>
              <a:t>Vientos racheados</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spcAft>
                <a:spcPts val="0"/>
              </a:spcAft>
              <a:buFont typeface="Symbol" panose="05050102010706020507" pitchFamily="18" charset="2"/>
              <a:buChar char=""/>
            </a:pPr>
            <a:r>
              <a:rPr lang="es-ES_tradnl" sz="2000" dirty="0">
                <a:latin typeface="HelveticaNeueLT Std Lt" panose="020B0403020202020204" pitchFamily="34" charset="0"/>
                <a:ea typeface="MS Mincho"/>
                <a:cs typeface="Times New Roman" panose="02020603050405020304" pitchFamily="18" charset="0"/>
              </a:rPr>
              <a:t>Endulzado</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spcAft>
                <a:spcPts val="0"/>
              </a:spcAft>
              <a:buFont typeface="Symbol" panose="05050102010706020507" pitchFamily="18" charset="2"/>
              <a:buChar char=""/>
            </a:pPr>
            <a:r>
              <a:rPr lang="es-ES_tradnl" sz="2000" dirty="0">
                <a:latin typeface="HelveticaNeueLT Std Lt" panose="020B0403020202020204" pitchFamily="34" charset="0"/>
                <a:ea typeface="MS Mincho"/>
                <a:cs typeface="Times New Roman" panose="02020603050405020304" pitchFamily="18" charset="0"/>
              </a:rPr>
              <a:t>Caída en agua</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spcAft>
                <a:spcPts val="0"/>
              </a:spcAft>
              <a:buFont typeface="Symbol" panose="05050102010706020507" pitchFamily="18" charset="2"/>
              <a:buChar char=""/>
            </a:pPr>
            <a:r>
              <a:rPr lang="es-ES_tradnl" sz="2000" dirty="0">
                <a:latin typeface="HelveticaNeueLT Std Lt" panose="020B0403020202020204" pitchFamily="34" charset="0"/>
                <a:ea typeface="MS Mincho"/>
                <a:cs typeface="Times New Roman" panose="02020603050405020304" pitchFamily="18" charset="0"/>
              </a:rPr>
              <a:t>Golpes</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spcAft>
                <a:spcPts val="0"/>
              </a:spcAft>
              <a:buFont typeface="Symbol" panose="05050102010706020507" pitchFamily="18" charset="2"/>
              <a:buChar char=""/>
            </a:pPr>
            <a:r>
              <a:rPr lang="es-ES_tradnl" sz="2000" dirty="0">
                <a:latin typeface="HelveticaNeueLT Std Lt" panose="020B0403020202020204" pitchFamily="34" charset="0"/>
                <a:ea typeface="MS Mincho"/>
                <a:cs typeface="Times New Roman" panose="02020603050405020304" pitchFamily="18" charset="0"/>
              </a:rPr>
              <a:t>Desgaste al sol</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spcAft>
                <a:spcPts val="0"/>
              </a:spcAft>
              <a:buFont typeface="Symbol" panose="05050102010706020507" pitchFamily="18" charset="2"/>
              <a:buChar char=""/>
            </a:pPr>
            <a:r>
              <a:rPr lang="es-ES_tradnl" sz="2000" dirty="0">
                <a:latin typeface="HelveticaNeueLT Std Lt" panose="020B0403020202020204" pitchFamily="34" charset="0"/>
                <a:ea typeface="MS Mincho"/>
                <a:cs typeface="Times New Roman" panose="02020603050405020304" pitchFamily="18" charset="0"/>
              </a:rPr>
              <a:t>Lluvia</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spcAft>
                <a:spcPts val="0"/>
              </a:spcAft>
              <a:buFont typeface="Symbol" panose="05050102010706020507" pitchFamily="18" charset="2"/>
              <a:buChar char=""/>
            </a:pPr>
            <a:r>
              <a:rPr lang="es-ES_tradnl" sz="2000" dirty="0">
                <a:latin typeface="HelveticaNeueLT Std Lt" panose="020B0403020202020204" pitchFamily="34" charset="0"/>
                <a:ea typeface="MS Mincho"/>
                <a:cs typeface="Times New Roman" panose="02020603050405020304" pitchFamily="18" charset="0"/>
              </a:rPr>
              <a:t>Humedad</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spcAft>
                <a:spcPts val="0"/>
              </a:spcAft>
              <a:buFont typeface="Symbol" panose="05050102010706020507" pitchFamily="18" charset="2"/>
              <a:buChar char=""/>
            </a:pPr>
            <a:r>
              <a:rPr lang="es-ES_tradnl" sz="2000" dirty="0">
                <a:latin typeface="HelveticaNeueLT Std Lt" panose="020B0403020202020204" pitchFamily="34" charset="0"/>
                <a:ea typeface="MS Mincho"/>
                <a:cs typeface="Times New Roman" panose="02020603050405020304" pitchFamily="18" charset="0"/>
              </a:rPr>
              <a:t>Arena</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spcAft>
                <a:spcPts val="0"/>
              </a:spcAft>
              <a:buFont typeface="Symbol" panose="05050102010706020507" pitchFamily="18" charset="2"/>
              <a:buChar char=""/>
            </a:pPr>
            <a:r>
              <a:rPr lang="es-ES_tradnl" sz="2000" dirty="0">
                <a:latin typeface="HelveticaNeueLT Std Lt" panose="020B0403020202020204" pitchFamily="34" charset="0"/>
                <a:ea typeface="MS Mincho"/>
                <a:cs typeface="Times New Roman" panose="02020603050405020304" pitchFamily="18" charset="0"/>
              </a:rPr>
              <a:t>Temperaturas elevadas</a:t>
            </a:r>
            <a:endParaRPr lang="es-ES" sz="2000" dirty="0">
              <a:effectLst/>
              <a:latin typeface="HelveticaNeueLT Std Lt" panose="020B0403020202020204" pitchFamily="34" charset="0"/>
              <a:ea typeface="MS Mincho"/>
              <a:cs typeface="Times New Roman" panose="02020603050405020304" pitchFamily="18" charset="0"/>
            </a:endParaRPr>
          </a:p>
        </p:txBody>
      </p:sp>
      <p:sp>
        <p:nvSpPr>
          <p:cNvPr id="4" name="Flecha derecha 3"/>
          <p:cNvSpPr/>
          <p:nvPr/>
        </p:nvSpPr>
        <p:spPr>
          <a:xfrm>
            <a:off x="4632960" y="3950208"/>
            <a:ext cx="1645920" cy="926592"/>
          </a:xfrm>
          <a:prstGeom prst="rightArrow">
            <a:avLst/>
          </a:prstGeom>
          <a:solidFill>
            <a:srgbClr val="FE80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p:cNvPicPr/>
          <p:nvPr/>
        </p:nvPicPr>
        <p:blipFill>
          <a:blip r:embed="rId2">
            <a:extLst>
              <a:ext uri="{28A0092B-C50C-407E-A947-70E740481C1C}">
                <a14:useLocalDpi xmlns:a14="http://schemas.microsoft.com/office/drawing/2010/main" val="0"/>
              </a:ext>
            </a:extLst>
          </a:blip>
          <a:srcRect/>
          <a:stretch>
            <a:fillRect/>
          </a:stretch>
        </p:blipFill>
        <p:spPr bwMode="auto">
          <a:xfrm>
            <a:off x="7357174" y="2847011"/>
            <a:ext cx="3695700" cy="3295015"/>
          </a:xfrm>
          <a:prstGeom prst="rect">
            <a:avLst/>
          </a:prstGeom>
          <a:noFill/>
          <a:ln>
            <a:noFill/>
          </a:ln>
        </p:spPr>
      </p:pic>
    </p:spTree>
    <p:extLst>
      <p:ext uri="{BB962C8B-B14F-4D97-AF65-F5344CB8AC3E}">
        <p14:creationId xmlns:p14="http://schemas.microsoft.com/office/powerpoint/2010/main" val="2597784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7.Clientes Potenciales</a:t>
            </a:r>
            <a:endParaRPr lang="es-ES" sz="5400" b="1" dirty="0">
              <a:solidFill>
                <a:schemeClr val="bg1"/>
              </a:solidFill>
              <a:latin typeface="HelveticaNeueLT Std Lt" panose="020B0403020202020204" pitchFamily="34" charset="0"/>
            </a:endParaRPr>
          </a:p>
        </p:txBody>
      </p:sp>
      <p:sp>
        <p:nvSpPr>
          <p:cNvPr id="6" name="CuadroTexto 5"/>
          <p:cNvSpPr txBox="1"/>
          <p:nvPr/>
        </p:nvSpPr>
        <p:spPr>
          <a:xfrm>
            <a:off x="975359" y="2255936"/>
            <a:ext cx="8534399" cy="3108543"/>
          </a:xfrm>
          <a:prstGeom prst="rect">
            <a:avLst/>
          </a:prstGeom>
          <a:noFill/>
        </p:spPr>
        <p:txBody>
          <a:bodyPr wrap="square" rtlCol="0">
            <a:spAutoFit/>
          </a:bodyPr>
          <a:lstStyle/>
          <a:p>
            <a:r>
              <a:rPr lang="es-ES" sz="2800" dirty="0" smtClean="0">
                <a:solidFill>
                  <a:srgbClr val="FD3102"/>
                </a:solidFill>
                <a:latin typeface="HelveticaNeueLT Std Lt" panose="020B0403020202020204" pitchFamily="34" charset="0"/>
              </a:rPr>
              <a:t>Instituciones públicas:</a:t>
            </a:r>
          </a:p>
          <a:p>
            <a:pPr marL="342900" indent="-342900">
              <a:buFont typeface="Arial" panose="020B0604020202020204" pitchFamily="34" charset="0"/>
              <a:buChar char="•"/>
            </a:pPr>
            <a:r>
              <a:rPr lang="es-ES" sz="2400" dirty="0" smtClean="0">
                <a:latin typeface="HelveticaNeueLT Std Lt" panose="020B0403020202020204" pitchFamily="34" charset="0"/>
              </a:rPr>
              <a:t>Salvamento y socorrismo</a:t>
            </a:r>
          </a:p>
          <a:p>
            <a:pPr marL="342900" indent="-342900">
              <a:buFont typeface="Arial" panose="020B0604020202020204" pitchFamily="34" charset="0"/>
              <a:buChar char="•"/>
            </a:pPr>
            <a:r>
              <a:rPr lang="es-ES" sz="2400" dirty="0" smtClean="0">
                <a:latin typeface="HelveticaNeueLT Std Lt" panose="020B0403020202020204" pitchFamily="34" charset="0"/>
              </a:rPr>
              <a:t>Servicio Contra incendios</a:t>
            </a:r>
          </a:p>
          <a:p>
            <a:pPr marL="342900" indent="-342900">
              <a:buFont typeface="Arial" panose="020B0604020202020204" pitchFamily="34" charset="0"/>
              <a:buChar char="•"/>
            </a:pPr>
            <a:r>
              <a:rPr lang="es-ES" sz="2400" dirty="0" smtClean="0">
                <a:latin typeface="HelveticaNeueLT Std Lt" panose="020B0403020202020204" pitchFamily="34" charset="0"/>
              </a:rPr>
              <a:t>Seguridad</a:t>
            </a:r>
          </a:p>
          <a:p>
            <a:endParaRPr lang="es-ES" sz="2000" dirty="0">
              <a:latin typeface="HelveticaNeueLT Std Lt" panose="020B0403020202020204" pitchFamily="34" charset="0"/>
            </a:endParaRPr>
          </a:p>
          <a:p>
            <a:r>
              <a:rPr lang="es-ES" sz="2800" dirty="0" smtClean="0">
                <a:solidFill>
                  <a:srgbClr val="FD3102"/>
                </a:solidFill>
                <a:latin typeface="HelveticaNeueLT Std Lt" panose="020B0403020202020204" pitchFamily="34" charset="0"/>
              </a:rPr>
              <a:t>Empresas Privadas:</a:t>
            </a:r>
          </a:p>
          <a:p>
            <a:pPr marL="342900" indent="-342900">
              <a:buFont typeface="Arial" panose="020B0604020202020204" pitchFamily="34" charset="0"/>
              <a:buChar char="•"/>
            </a:pPr>
            <a:r>
              <a:rPr lang="es-ES" sz="2400" dirty="0" smtClean="0">
                <a:latin typeface="HelveticaNeueLT Std Lt" panose="020B0403020202020204" pitchFamily="34" charset="0"/>
              </a:rPr>
              <a:t>Salvamento marítimo</a:t>
            </a:r>
          </a:p>
          <a:p>
            <a:pPr marL="342900" indent="-342900">
              <a:buFont typeface="Arial" panose="020B0604020202020204" pitchFamily="34" charset="0"/>
              <a:buChar char="•"/>
            </a:pPr>
            <a:r>
              <a:rPr lang="es-ES" sz="2400" dirty="0" smtClean="0">
                <a:latin typeface="HelveticaNeueLT Std Lt" panose="020B0403020202020204" pitchFamily="34" charset="0"/>
              </a:rPr>
              <a:t>Salvamento y socorrismo</a:t>
            </a:r>
            <a:endParaRPr lang="es-ES" sz="2400" dirty="0">
              <a:latin typeface="HelveticaNeueLT Std Lt" panose="020B0403020202020204" pitchFamily="34" charset="0"/>
            </a:endParaRPr>
          </a:p>
        </p:txBody>
      </p:sp>
      <p:pic>
        <p:nvPicPr>
          <p:cNvPr id="2050" name="Picture 2" descr="CiKtxW1WUAAd7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1287" y="1819656"/>
            <a:ext cx="5715000" cy="42862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399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smtClean="0">
                <a:solidFill>
                  <a:schemeClr val="bg1"/>
                </a:solidFill>
                <a:latin typeface="HelveticaNeueLT Std Lt" panose="020B0403020202020204" pitchFamily="34" charset="0"/>
              </a:rPr>
              <a:t>8</a:t>
            </a:r>
            <a:r>
              <a:rPr lang="es-ES" sz="5400" b="1" dirty="0" smtClean="0">
                <a:solidFill>
                  <a:schemeClr val="bg1"/>
                </a:solidFill>
                <a:latin typeface="HelveticaNeueLT Std Lt" panose="020B0403020202020204" pitchFamily="34" charset="0"/>
              </a:rPr>
              <a:t>.Viabilidad econ</a:t>
            </a:r>
            <a:r>
              <a:rPr lang="es-ES" sz="5400" b="1" dirty="0" smtClean="0">
                <a:solidFill>
                  <a:schemeClr val="bg1"/>
                </a:solidFill>
                <a:latin typeface="HelveticaNeueLT Std Lt" panose="020B0403020202020204" pitchFamily="34" charset="0"/>
              </a:rPr>
              <a:t>ómica</a:t>
            </a:r>
            <a:endParaRPr lang="es-ES" sz="5400" b="1" dirty="0">
              <a:solidFill>
                <a:schemeClr val="bg1"/>
              </a:solidFill>
              <a:latin typeface="HelveticaNeueLT Std Lt" panose="020B0403020202020204" pitchFamily="34" charset="0"/>
            </a:endParaRPr>
          </a:p>
        </p:txBody>
      </p:sp>
      <p:sp>
        <p:nvSpPr>
          <p:cNvPr id="2" name="Rectángulo 1"/>
          <p:cNvSpPr/>
          <p:nvPr/>
        </p:nvSpPr>
        <p:spPr>
          <a:xfrm>
            <a:off x="329184" y="1784711"/>
            <a:ext cx="8839200" cy="494366"/>
          </a:xfrm>
          <a:prstGeom prst="rect">
            <a:avLst/>
          </a:prstGeom>
        </p:spPr>
        <p:txBody>
          <a:bodyPr wrap="square">
            <a:spAutoFit/>
          </a:bodyPr>
          <a:lstStyle/>
          <a:p>
            <a:pPr algn="just">
              <a:lnSpc>
                <a:spcPct val="150000"/>
              </a:lnSpc>
              <a:spcAft>
                <a:spcPts val="0"/>
              </a:spcAft>
            </a:pPr>
            <a:r>
              <a:rPr lang="es-ES_tradnl" sz="2000" dirty="0" smtClean="0">
                <a:solidFill>
                  <a:srgbClr val="FD3102"/>
                </a:solidFill>
                <a:latin typeface="HelveticaNeueLT Std Lt" panose="020B0403020202020204" pitchFamily="34" charset="0"/>
                <a:ea typeface="Cambria" panose="02040503050406030204" pitchFamily="18" charset="0"/>
                <a:cs typeface="Times New Roman" panose="02020603050405020304" pitchFamily="18" charset="0"/>
              </a:rPr>
              <a:t>Fuentes económicas </a:t>
            </a:r>
            <a:r>
              <a:rPr lang="es-ES_tradnl" sz="2000" dirty="0">
                <a:solidFill>
                  <a:srgbClr val="FD3102"/>
                </a:solidFill>
                <a:latin typeface="HelveticaNeueLT Std Lt" panose="020B0403020202020204" pitchFamily="34" charset="0"/>
                <a:ea typeface="Cambria" panose="02040503050406030204" pitchFamily="18" charset="0"/>
                <a:cs typeface="Times New Roman" panose="02020603050405020304" pitchFamily="18" charset="0"/>
              </a:rPr>
              <a:t>que han permitido se puedan llevar a </a:t>
            </a:r>
            <a:r>
              <a:rPr lang="es-ES_tradnl" sz="2000" dirty="0" smtClean="0">
                <a:solidFill>
                  <a:srgbClr val="FD3102"/>
                </a:solidFill>
                <a:latin typeface="HelveticaNeueLT Std Lt" panose="020B0403020202020204" pitchFamily="34" charset="0"/>
                <a:ea typeface="Cambria" panose="02040503050406030204" pitchFamily="18" charset="0"/>
                <a:cs typeface="Times New Roman" panose="02020603050405020304" pitchFamily="18" charset="0"/>
              </a:rPr>
              <a:t>cabo el proyecto :</a:t>
            </a:r>
            <a:endParaRPr lang="es-ES" sz="2000" dirty="0">
              <a:solidFill>
                <a:srgbClr val="FD3102"/>
              </a:solidFill>
              <a:effectLst/>
              <a:latin typeface="HelveticaNeueLT Std Lt" panose="020B0403020202020204" pitchFamily="34" charset="0"/>
              <a:ea typeface="MS Mincho"/>
              <a:cs typeface="Times New Roman" panose="02020603050405020304" pitchFamily="18" charset="0"/>
            </a:endParaRPr>
          </a:p>
        </p:txBody>
      </p:sp>
      <p:sp>
        <p:nvSpPr>
          <p:cNvPr id="3" name="Rectángulo 2"/>
          <p:cNvSpPr/>
          <p:nvPr/>
        </p:nvSpPr>
        <p:spPr>
          <a:xfrm>
            <a:off x="566927" y="2338709"/>
            <a:ext cx="11058144" cy="3939540"/>
          </a:xfrm>
          <a:prstGeom prst="rect">
            <a:avLst/>
          </a:prstGeom>
        </p:spPr>
        <p:txBody>
          <a:bodyPr wrap="square">
            <a:spAutoFit/>
          </a:bodyPr>
          <a:lstStyle/>
          <a:p>
            <a:pPr marL="342900" lvl="0" indent="-342900" algn="just">
              <a:lnSpc>
                <a:spcPct val="150000"/>
              </a:lnSpc>
              <a:spcAft>
                <a:spcPts val="0"/>
              </a:spcAft>
              <a:buFont typeface="Symbol" panose="05050102010706020507" pitchFamily="18" charset="2"/>
              <a:buChar char=""/>
            </a:pPr>
            <a:r>
              <a:rPr lang="es-ES_tradnl" sz="2000" dirty="0">
                <a:latin typeface="HelveticaNeueLT Std Lt" panose="020B0403020202020204" pitchFamily="34" charset="0"/>
                <a:ea typeface="Cambria" panose="02040503050406030204" pitchFamily="18" charset="0"/>
                <a:cs typeface="Times New Roman" panose="02020603050405020304" pitchFamily="18" charset="0"/>
              </a:rPr>
              <a:t>Inversión inicial por parte de los miembros integrantes de la empresa.</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ES_tradnl" sz="2000" dirty="0">
                <a:latin typeface="HelveticaNeueLT Std Lt" panose="020B0403020202020204" pitchFamily="34" charset="0"/>
                <a:ea typeface="Cambria" panose="02040503050406030204" pitchFamily="18" charset="0"/>
                <a:cs typeface="Times New Roman" panose="02020603050405020304" pitchFamily="18" charset="0"/>
              </a:rPr>
              <a:t>Diversas cantidades económicas recibidas por inversores en proyectos de innovación e I+D.</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ES_tradnl" sz="2000" dirty="0">
                <a:latin typeface="HelveticaNeueLT Std Lt" panose="020B0403020202020204" pitchFamily="34" charset="0"/>
                <a:ea typeface="Cambria" panose="02040503050406030204" pitchFamily="18" charset="0"/>
                <a:cs typeface="Times New Roman" panose="02020603050405020304" pitchFamily="18" charset="0"/>
              </a:rPr>
              <a:t>Cuantías económicas provenientes de ganar diversos premios de emprendimiento y nuevos proyectos.</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ES_tradnl" sz="2000" dirty="0">
                <a:latin typeface="HelveticaNeueLT Std Lt" panose="020B0403020202020204" pitchFamily="34" charset="0"/>
                <a:ea typeface="Cambria" panose="02040503050406030204" pitchFamily="18" charset="0"/>
                <a:cs typeface="Times New Roman" panose="02020603050405020304" pitchFamily="18" charset="0"/>
              </a:rPr>
              <a:t>Ayuda por parte de inversores que se han interesado en el proyecto que actualmente sigue en desarrollo.</a:t>
            </a:r>
            <a:endParaRPr lang="es-ES" sz="2000" dirty="0">
              <a:latin typeface="HelveticaNeueLT Std Lt" panose="020B0403020202020204" pitchFamily="34" charset="0"/>
              <a:ea typeface="MS Mincho"/>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ES_tradnl" sz="2000" dirty="0">
                <a:latin typeface="HelveticaNeueLT Std Lt" panose="020B0403020202020204" pitchFamily="34" charset="0"/>
                <a:ea typeface="Cambria" panose="02040503050406030204" pitchFamily="18" charset="0"/>
                <a:cs typeface="Times New Roman" panose="02020603050405020304" pitchFamily="18" charset="0"/>
              </a:rPr>
              <a:t>Otros servicios ofertados por la empresa General Drones, así como la filmación aérea.</a:t>
            </a:r>
            <a:endParaRPr lang="es-ES" sz="2000" dirty="0">
              <a:latin typeface="HelveticaNeueLT Std Lt" panose="020B0403020202020204" pitchFamily="34" charset="0"/>
              <a:ea typeface="MS Mincho"/>
              <a:cs typeface="Times New Roman" panose="02020603050405020304" pitchFamily="18" charset="0"/>
            </a:endParaRPr>
          </a:p>
          <a:p>
            <a:r>
              <a:rPr lang="es-ES_tradnl" sz="2000" dirty="0">
                <a:latin typeface="HelveticaNeueLT Std Lt" panose="020B0403020202020204" pitchFamily="34" charset="0"/>
                <a:ea typeface="Cambria" panose="02040503050406030204" pitchFamily="18" charset="0"/>
                <a:cs typeface="Times New Roman" panose="02020603050405020304" pitchFamily="18" charset="0"/>
              </a:rPr>
              <a:t>Ingresos recibidos mediante la impartición de cursos de piloto de drones u otro tipo de formaciones impartidas</a:t>
            </a:r>
            <a:endParaRPr lang="es-ES" sz="2000" dirty="0"/>
          </a:p>
        </p:txBody>
      </p:sp>
    </p:spTree>
    <p:extLst>
      <p:ext uri="{BB962C8B-B14F-4D97-AF65-F5344CB8AC3E}">
        <p14:creationId xmlns:p14="http://schemas.microsoft.com/office/powerpoint/2010/main" val="1347698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208868"/>
            <a:ext cx="12192000" cy="15498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15878"/>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1441345"/>
            <a:ext cx="12192000" cy="464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96274"/>
            <a:ext cx="9913749" cy="923330"/>
          </a:xfrm>
          <a:prstGeom prst="rect">
            <a:avLst/>
          </a:prstGeom>
          <a:noFill/>
        </p:spPr>
        <p:txBody>
          <a:bodyPr wrap="square" rtlCol="0">
            <a:spAutoFit/>
          </a:bodyPr>
          <a:lstStyle/>
          <a:p>
            <a:pPr algn="ctr"/>
            <a:r>
              <a:rPr lang="es-ES" sz="5400" b="1" dirty="0">
                <a:solidFill>
                  <a:schemeClr val="bg1"/>
                </a:solidFill>
                <a:latin typeface="HelveticaNeueLT Std Lt" panose="020B0403020202020204" pitchFamily="34" charset="0"/>
              </a:rPr>
              <a:t>9</a:t>
            </a:r>
            <a:r>
              <a:rPr lang="es-ES" sz="5400" b="1" dirty="0" smtClean="0">
                <a:solidFill>
                  <a:schemeClr val="bg1"/>
                </a:solidFill>
                <a:latin typeface="HelveticaNeueLT Std Lt" panose="020B0403020202020204" pitchFamily="34" charset="0"/>
              </a:rPr>
              <a:t>.Demostración </a:t>
            </a:r>
            <a:r>
              <a:rPr lang="es-ES" sz="5400" b="1" dirty="0" smtClean="0">
                <a:solidFill>
                  <a:schemeClr val="bg1"/>
                </a:solidFill>
                <a:latin typeface="HelveticaNeueLT Std Lt" panose="020B0403020202020204" pitchFamily="34" charset="0"/>
              </a:rPr>
              <a:t>de uso </a:t>
            </a:r>
            <a:endParaRPr lang="es-ES" sz="5400" b="1" dirty="0">
              <a:solidFill>
                <a:schemeClr val="bg1"/>
              </a:solidFill>
              <a:latin typeface="HelveticaNeueLT Std Lt" panose="020B0403020202020204" pitchFamily="34" charset="0"/>
            </a:endParaRPr>
          </a:p>
        </p:txBody>
      </p:sp>
      <p:pic>
        <p:nvPicPr>
          <p:cNvPr id="2" name="NEW_Life-Saving_Drone_Spains_Auxdron(youtube.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33728" y="1565334"/>
            <a:ext cx="8388096" cy="4718304"/>
          </a:xfrm>
          <a:prstGeom prst="rect">
            <a:avLst/>
          </a:prstGeom>
        </p:spPr>
      </p:pic>
      <p:sp>
        <p:nvSpPr>
          <p:cNvPr id="4" name="Rectángulo 3"/>
          <p:cNvSpPr/>
          <p:nvPr/>
        </p:nvSpPr>
        <p:spPr>
          <a:xfrm>
            <a:off x="3138793" y="6361132"/>
            <a:ext cx="5182894" cy="369332"/>
          </a:xfrm>
          <a:prstGeom prst="rect">
            <a:avLst/>
          </a:prstGeom>
        </p:spPr>
        <p:txBody>
          <a:bodyPr wrap="none">
            <a:spAutoFit/>
          </a:bodyPr>
          <a:lstStyle/>
          <a:p>
            <a:r>
              <a:rPr lang="es-ES" dirty="0">
                <a:hlinkClick r:id="rId5"/>
              </a:rPr>
              <a:t>https://www.youtube.com/watch?v=5KO4_bQuMM0</a:t>
            </a:r>
            <a:endParaRPr lang="es-ES" dirty="0"/>
          </a:p>
        </p:txBody>
      </p:sp>
    </p:spTree>
    <p:extLst>
      <p:ext uri="{BB962C8B-B14F-4D97-AF65-F5344CB8AC3E}">
        <p14:creationId xmlns:p14="http://schemas.microsoft.com/office/powerpoint/2010/main" val="29939455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0"/>
            <a:ext cx="12192000" cy="4200041"/>
          </a:xfrm>
          <a:prstGeom prst="rect">
            <a:avLst/>
          </a:prstGeom>
          <a:solidFill>
            <a:srgbClr val="FD3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6633278"/>
            <a:ext cx="12192000" cy="1084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1139125" y="1289644"/>
            <a:ext cx="9913749" cy="2031325"/>
          </a:xfrm>
          <a:prstGeom prst="rect">
            <a:avLst/>
          </a:prstGeom>
          <a:noFill/>
        </p:spPr>
        <p:txBody>
          <a:bodyPr wrap="square" rtlCol="0">
            <a:spAutoFit/>
          </a:bodyPr>
          <a:lstStyle/>
          <a:p>
            <a:pPr algn="ctr"/>
            <a:r>
              <a:rPr lang="es-ES" sz="6600" b="1" dirty="0" smtClean="0">
                <a:solidFill>
                  <a:schemeClr val="bg1"/>
                </a:solidFill>
                <a:latin typeface="HelveticaNeueLT Std Lt" panose="020B0403020202020204" pitchFamily="34" charset="0"/>
              </a:rPr>
              <a:t>Fin de la presentación</a:t>
            </a:r>
            <a:r>
              <a:rPr lang="es-ES" sz="5400" b="1" dirty="0" smtClean="0">
                <a:solidFill>
                  <a:schemeClr val="bg1"/>
                </a:solidFill>
                <a:latin typeface="HelveticaNeueLT Std Lt" panose="020B0403020202020204" pitchFamily="34" charset="0"/>
              </a:rPr>
              <a:t>,</a:t>
            </a:r>
          </a:p>
          <a:p>
            <a:pPr algn="ctr"/>
            <a:r>
              <a:rPr lang="es-ES" sz="6000" b="1" dirty="0" smtClean="0">
                <a:solidFill>
                  <a:schemeClr val="bg1"/>
                </a:solidFill>
                <a:latin typeface="HelveticaNeueLT Std Lt" panose="020B0403020202020204" pitchFamily="34" charset="0"/>
              </a:rPr>
              <a:t>Gracias por su atenció</a:t>
            </a:r>
            <a:r>
              <a:rPr lang="es-ES" sz="6000" b="1" dirty="0">
                <a:solidFill>
                  <a:schemeClr val="bg1"/>
                </a:solidFill>
                <a:latin typeface="HelveticaNeueLT Std Lt" panose="020B0403020202020204" pitchFamily="34" charset="0"/>
              </a:rPr>
              <a:t>n</a:t>
            </a:r>
          </a:p>
        </p:txBody>
      </p:sp>
      <p:pic>
        <p:nvPicPr>
          <p:cNvPr id="6" name="Imagen 5"/>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74820" y="5126045"/>
            <a:ext cx="4177679" cy="1065131"/>
          </a:xfrm>
          <a:prstGeom prst="rect">
            <a:avLst/>
          </a:prstGeom>
        </p:spPr>
      </p:pic>
      <p:pic>
        <p:nvPicPr>
          <p:cNvPr id="11" name="Imagen 10"/>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722549" y="4935855"/>
            <a:ext cx="1184861" cy="1200802"/>
          </a:xfrm>
          <a:prstGeom prst="rect">
            <a:avLst/>
          </a:prstGeom>
        </p:spPr>
      </p:pic>
      <p:pic>
        <p:nvPicPr>
          <p:cNvPr id="12" name="Imagen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77460" y="4525506"/>
            <a:ext cx="3186671" cy="2021500"/>
          </a:xfrm>
          <a:prstGeom prst="rect">
            <a:avLst/>
          </a:prstGeom>
        </p:spPr>
      </p:pic>
      <p:sp>
        <p:nvSpPr>
          <p:cNvPr id="2" name="Rectángulo 1"/>
          <p:cNvSpPr/>
          <p:nvPr/>
        </p:nvSpPr>
        <p:spPr>
          <a:xfrm>
            <a:off x="0" y="4293031"/>
            <a:ext cx="12192000" cy="146203"/>
          </a:xfrm>
          <a:prstGeom prst="rect">
            <a:avLst/>
          </a:prstGeom>
          <a:solidFill>
            <a:srgbClr val="FE8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0" y="4509252"/>
            <a:ext cx="1219200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7652304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135</TotalTime>
  <Words>523</Words>
  <Application>Microsoft Office PowerPoint</Application>
  <PresentationFormat>Panorámica</PresentationFormat>
  <Paragraphs>85</Paragraphs>
  <Slides>16</Slides>
  <Notes>1</Notes>
  <HiddenSlides>0</HiddenSlides>
  <MMClips>1</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16</vt:i4>
      </vt:variant>
    </vt:vector>
  </HeadingPairs>
  <TitlesOfParts>
    <vt:vector size="25" baseType="lpstr">
      <vt:lpstr>Arial</vt:lpstr>
      <vt:lpstr>Calibri</vt:lpstr>
      <vt:lpstr>Calibri Light</vt:lpstr>
      <vt:lpstr>Cambria</vt:lpstr>
      <vt:lpstr>HelveticaNeueLT Std Lt</vt:lpstr>
      <vt:lpstr>MS Mincho</vt:lpstr>
      <vt:lpstr>Symbol</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 AUXDRON</dc:title>
  <dc:creator>Javier Alcazar / Asistencia</dc:creator>
  <cp:lastModifiedBy>Javier Alcazar / Asistencia</cp:lastModifiedBy>
  <cp:revision>19</cp:revision>
  <dcterms:created xsi:type="dcterms:W3CDTF">2017-07-14T08:45:30Z</dcterms:created>
  <dcterms:modified xsi:type="dcterms:W3CDTF">2017-07-27T20:10:25Z</dcterms:modified>
</cp:coreProperties>
</file>