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9" r:id="rId1"/>
  </p:sldMasterIdLst>
  <p:notesMasterIdLst>
    <p:notesMasterId r:id="rId23"/>
  </p:notesMasterIdLst>
  <p:sldIdLst>
    <p:sldId id="256" r:id="rId2"/>
    <p:sldId id="264" r:id="rId3"/>
    <p:sldId id="257" r:id="rId4"/>
    <p:sldId id="263" r:id="rId5"/>
    <p:sldId id="260" r:id="rId6"/>
    <p:sldId id="262" r:id="rId7"/>
    <p:sldId id="268" r:id="rId8"/>
    <p:sldId id="267" r:id="rId9"/>
    <p:sldId id="269" r:id="rId10"/>
    <p:sldId id="270" r:id="rId11"/>
    <p:sldId id="271" r:id="rId12"/>
    <p:sldId id="272" r:id="rId13"/>
    <p:sldId id="274" r:id="rId14"/>
    <p:sldId id="275" r:id="rId15"/>
    <p:sldId id="295" r:id="rId16"/>
    <p:sldId id="277" r:id="rId17"/>
    <p:sldId id="282" r:id="rId18"/>
    <p:sldId id="287" r:id="rId19"/>
    <p:sldId id="289" r:id="rId20"/>
    <p:sldId id="293" r:id="rId21"/>
    <p:sldId id="294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0FA028-6706-46AB-9E18-42D7F806E06A}" type="datetimeFigureOut">
              <a:rPr lang="es-ES" smtClean="0"/>
              <a:t>30/08/2017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E4FC79-027F-4226-8CC0-2CA5B62A6FB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7879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889" y="2514601"/>
            <a:ext cx="880060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889" y="4777381"/>
            <a:ext cx="880060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C82EB-77F1-4D12-BBD9-6EEC174C30EF}" type="datetime1">
              <a:rPr lang="es-ES" smtClean="0"/>
              <a:t>30/08/2017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Omar Navarro Ivorra    Aplicación de análisis de aerogeneradores con drones</a:t>
            </a:r>
          </a:p>
        </p:txBody>
      </p:sp>
      <p:sp>
        <p:nvSpPr>
          <p:cNvPr id="9" name="Freeform 8"/>
          <p:cNvSpPr/>
          <p:nvPr/>
        </p:nvSpPr>
        <p:spPr bwMode="auto">
          <a:xfrm>
            <a:off x="-42292" y="4321159"/>
            <a:ext cx="1860631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4445" y="4529542"/>
            <a:ext cx="779971" cy="365125"/>
          </a:xfrm>
        </p:spPr>
        <p:txBody>
          <a:bodyPr/>
          <a:lstStyle/>
          <a:p>
            <a:fld id="{E3F56D9B-CF81-4063-BD0E-A218F5EE725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8312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602" y="624110"/>
            <a:ext cx="87855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888" y="2133600"/>
            <a:ext cx="8789313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B6481-4F51-4BE1-9705-E1917BE414FC}" type="datetime1">
              <a:rPr lang="es-ES" smtClean="0"/>
              <a:t>30/08/2017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Omar Navarro Ivorra    Aplicación de análisis de aerogeneradores con drones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6D9B-CF81-4063-BD0E-A218F5EE725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5583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2074562"/>
            <a:ext cx="8789313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3581400"/>
            <a:ext cx="8789313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6D49C-771C-4D03-99C8-5457AADB7129}" type="datetime1">
              <a:rPr lang="es-ES" smtClean="0"/>
              <a:t>30/08/2017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Omar Navarro Ivorra    Aplicación de análisis de aerogeneradores con drones</a:t>
            </a:r>
          </a:p>
        </p:txBody>
      </p:sp>
      <p:sp>
        <p:nvSpPr>
          <p:cNvPr id="11" name="Freeform 11"/>
          <p:cNvSpPr/>
          <p:nvPr/>
        </p:nvSpPr>
        <p:spPr bwMode="auto">
          <a:xfrm flipV="1">
            <a:off x="78" y="3166528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3244141"/>
            <a:ext cx="779971" cy="365125"/>
          </a:xfrm>
        </p:spPr>
        <p:txBody>
          <a:bodyPr/>
          <a:lstStyle/>
          <a:p>
            <a:fld id="{E3F56D9B-CF81-4063-BD0E-A218F5EE725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6679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889" y="2136707"/>
            <a:ext cx="4263375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16410" y="2136707"/>
            <a:ext cx="426279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239EB-D5C5-4CFB-AEA3-CF3CB6983C78}" type="datetime1">
              <a:rPr lang="es-ES" smtClean="0"/>
              <a:t>30/08/2017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Omar Navarro Ivorra    Aplicación de análisis de aerogeneradores con drones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787784"/>
            <a:ext cx="779971" cy="365125"/>
          </a:xfrm>
        </p:spPr>
        <p:txBody>
          <a:bodyPr/>
          <a:lstStyle/>
          <a:p>
            <a:fld id="{E3F56D9B-CF81-4063-BD0E-A218F5EE725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5150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0469" y="2226626"/>
            <a:ext cx="38327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887" y="2802889"/>
            <a:ext cx="4263376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1540" y="2223398"/>
            <a:ext cx="383098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11620" y="2799661"/>
            <a:ext cx="4260907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99DC5-C0A0-4690-BF7B-37DE01ECDC35}" type="datetime1">
              <a:rPr lang="es-ES" smtClean="0"/>
              <a:t>30/08/2017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Omar Navarro Ivorra    Aplicación de análisis de aerogeneradores con drones</a:t>
            </a:r>
          </a:p>
        </p:txBody>
      </p:sp>
      <p:sp>
        <p:nvSpPr>
          <p:cNvPr id="11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787784"/>
            <a:ext cx="779971" cy="365125"/>
          </a:xfrm>
        </p:spPr>
        <p:txBody>
          <a:bodyPr/>
          <a:lstStyle/>
          <a:p>
            <a:fld id="{E3F56D9B-CF81-4063-BD0E-A218F5EE725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5237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600" y="624110"/>
            <a:ext cx="87856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58186-2F36-4B76-A47E-3B393074BA74}" type="datetime1">
              <a:rPr lang="es-ES" smtClean="0"/>
              <a:t>30/08/2017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Omar Navarro Ivorra    Aplicación de análisis de aerogeneradores con drones</a:t>
            </a:r>
          </a:p>
        </p:txBody>
      </p:sp>
      <p:sp>
        <p:nvSpPr>
          <p:cNvPr id="8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6D9B-CF81-4063-BD0E-A218F5EE725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1107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5921B-AAC2-40F5-9709-AAABB8767E35}" type="datetime1">
              <a:rPr lang="es-ES" smtClean="0"/>
              <a:t>30/08/2017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Omar Navarro Ivorra    Aplicación de análisis de aerogeneradores con drones</a:t>
            </a:r>
          </a:p>
        </p:txBody>
      </p:sp>
      <p:sp>
        <p:nvSpPr>
          <p:cNvPr id="6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6D9B-CF81-4063-BD0E-A218F5EE725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6082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7" y="446088"/>
            <a:ext cx="3506112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4659" y="446090"/>
            <a:ext cx="5054541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7" y="1598613"/>
            <a:ext cx="3506112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3C44C-60E3-4686-AF7F-8EF7AF2F8994}" type="datetime1">
              <a:rPr lang="es-ES" smtClean="0"/>
              <a:t>30/08/2017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Omar Navarro Ivorra    Aplicación de análisis de aerogeneradores con drones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6D9B-CF81-4063-BD0E-A218F5EE725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2616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4800600"/>
            <a:ext cx="8789313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888" y="634965"/>
            <a:ext cx="8789313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367338"/>
            <a:ext cx="8789313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094B6-56B3-4120-9033-C9AF1ED35252}" type="datetime1">
              <a:rPr lang="es-ES" smtClean="0"/>
              <a:t>30/08/2017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Omar Navarro Ivorra    Aplicación de análisis de aerogeneradores con drones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4910661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637" y="4983089"/>
            <a:ext cx="779971" cy="365125"/>
          </a:xfrm>
        </p:spPr>
        <p:txBody>
          <a:bodyPr/>
          <a:lstStyle/>
          <a:p>
            <a:fld id="{E3F56D9B-CF81-4063-BD0E-A218F5EE725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7944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609600"/>
            <a:ext cx="8789313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4354046"/>
            <a:ext cx="8789313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EF5EE-864F-49AE-9715-3EF89717EBC3}" type="datetime1">
              <a:rPr lang="es-ES" smtClean="0"/>
              <a:t>30/08/2017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Omar Navarro Ivorra    Aplicación de análisis de aerogeneradores con drones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3166528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3244141"/>
            <a:ext cx="779971" cy="365125"/>
          </a:xfrm>
        </p:spPr>
        <p:txBody>
          <a:bodyPr/>
          <a:lstStyle/>
          <a:p>
            <a:fld id="{E3F56D9B-CF81-4063-BD0E-A218F5EE725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7873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7498" y="609600"/>
            <a:ext cx="814611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21296" y="3505200"/>
            <a:ext cx="7538517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4354046"/>
            <a:ext cx="8789313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E3D1-267A-4412-BF41-2D94C4647D27}" type="datetime1">
              <a:rPr lang="es-ES" smtClean="0"/>
              <a:t>30/08/2017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Omar Navarro Ivorra    Aplicación de análisis de aerogeneradores con drones</a:t>
            </a:r>
          </a:p>
        </p:txBody>
      </p:sp>
      <p:sp>
        <p:nvSpPr>
          <p:cNvPr id="19" name="Freeform 11"/>
          <p:cNvSpPr/>
          <p:nvPr/>
        </p:nvSpPr>
        <p:spPr bwMode="auto">
          <a:xfrm flipV="1">
            <a:off x="78" y="3166528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3244141"/>
            <a:ext cx="779971" cy="365125"/>
          </a:xfrm>
        </p:spPr>
        <p:txBody>
          <a:bodyPr/>
          <a:lstStyle/>
          <a:p>
            <a:fld id="{E3F56D9B-CF81-4063-BD0E-A218F5EE7255}" type="slidenum">
              <a:rPr lang="es-ES" smtClean="0"/>
              <a:t>‹#›</a:t>
            </a:fld>
            <a:endParaRPr lang="es-ES"/>
          </a:p>
        </p:txBody>
      </p:sp>
      <p:sp>
        <p:nvSpPr>
          <p:cNvPr id="14" name="TextBox 13"/>
          <p:cNvSpPr txBox="1"/>
          <p:nvPr/>
        </p:nvSpPr>
        <p:spPr>
          <a:xfrm>
            <a:off x="2411089" y="648005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2711" y="290530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234430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2438402"/>
            <a:ext cx="8789313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181600"/>
            <a:ext cx="8789313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62682-84F2-4C62-9D33-2B391C019A85}" type="datetime1">
              <a:rPr lang="es-ES" smtClean="0"/>
              <a:t>30/08/2017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Omar Navarro Ivorra    Aplicación de análisis de aerogeneradores con drones</a:t>
            </a:r>
          </a:p>
        </p:txBody>
      </p:sp>
      <p:sp>
        <p:nvSpPr>
          <p:cNvPr id="11" name="Freeform 11"/>
          <p:cNvSpPr/>
          <p:nvPr/>
        </p:nvSpPr>
        <p:spPr bwMode="auto">
          <a:xfrm flipV="1">
            <a:off x="78" y="4910661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637" y="4983089"/>
            <a:ext cx="779971" cy="365125"/>
          </a:xfrm>
        </p:spPr>
        <p:txBody>
          <a:bodyPr/>
          <a:lstStyle/>
          <a:p>
            <a:fld id="{E3F56D9B-CF81-4063-BD0E-A218F5EE725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40272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917498" y="609600"/>
            <a:ext cx="814611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887" y="4343400"/>
            <a:ext cx="8917723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7" y="5181600"/>
            <a:ext cx="8917723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5CFB3-198A-4207-9EC9-268CAF431BCF}" type="datetime1">
              <a:rPr lang="es-ES" smtClean="0"/>
              <a:t>30/08/2017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Omar Navarro Ivorra    Aplicación de análisis de aerogeneradores con drones</a:t>
            </a:r>
          </a:p>
        </p:txBody>
      </p:sp>
      <p:sp>
        <p:nvSpPr>
          <p:cNvPr id="20" name="Freeform 11"/>
          <p:cNvSpPr/>
          <p:nvPr/>
        </p:nvSpPr>
        <p:spPr bwMode="auto">
          <a:xfrm flipV="1">
            <a:off x="78" y="4910661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637" y="4983089"/>
            <a:ext cx="779971" cy="365125"/>
          </a:xfrm>
        </p:spPr>
        <p:txBody>
          <a:bodyPr/>
          <a:lstStyle/>
          <a:p>
            <a:fld id="{E3F56D9B-CF81-4063-BD0E-A218F5EE7255}" type="slidenum">
              <a:rPr lang="es-ES" smtClean="0"/>
              <a:t>‹#›</a:t>
            </a:fld>
            <a:endParaRPr lang="es-ES"/>
          </a:p>
        </p:txBody>
      </p:sp>
      <p:sp>
        <p:nvSpPr>
          <p:cNvPr id="11" name="TextBox 10"/>
          <p:cNvSpPr txBox="1"/>
          <p:nvPr/>
        </p:nvSpPr>
        <p:spPr>
          <a:xfrm>
            <a:off x="2411089" y="648005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92711" y="290530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451836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627407"/>
            <a:ext cx="8789312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888" y="4343400"/>
            <a:ext cx="8789313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181600"/>
            <a:ext cx="8789313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AF41-E1B1-4BA6-ADC5-DF18030BA850}" type="datetime1">
              <a:rPr lang="es-ES" smtClean="0"/>
              <a:t>30/08/2017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Omar Navarro Ivorra    Aplicación de análisis de aerogeneradores con drones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4910661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637" y="4983089"/>
            <a:ext cx="779971" cy="365125"/>
          </a:xfrm>
        </p:spPr>
        <p:txBody>
          <a:bodyPr/>
          <a:lstStyle/>
          <a:p>
            <a:fld id="{E3F56D9B-CF81-4063-BD0E-A218F5EE725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44446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E40D9-8A0B-49B3-9C86-BD17B5E6AF45}" type="datetime1">
              <a:rPr lang="es-ES" smtClean="0"/>
              <a:t>30/08/2017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Omar Navarro Ivorra    Aplicación de análisis de aerogeneradores con drones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6D9B-CF81-4063-BD0E-A218F5EE725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51443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71380" y="627407"/>
            <a:ext cx="2208176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888" y="627407"/>
            <a:ext cx="6288464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A2FCA-1120-4C44-8D18-C68E3CD7DD06}" type="datetime1">
              <a:rPr lang="es-ES" smtClean="0"/>
              <a:t>30/08/2017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Omar Navarro Ivorra    Aplicación de análisis de aerogeneradores con drones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6D9B-CF81-4063-BD0E-A218F5EE725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0514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26416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7228" y="285"/>
            <a:ext cx="2603029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24384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3600" y="624110"/>
            <a:ext cx="87856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2133600"/>
            <a:ext cx="8789313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3200" y="6135090"/>
            <a:ext cx="102184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A6D72-8CD4-40CE-B7CF-895BC3D4DDC5}" type="datetime1">
              <a:rPr lang="es-ES" smtClean="0"/>
              <a:t>30/08/2017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887" y="6135810"/>
            <a:ext cx="76219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/>
              <a:t>Omar Navarro Ivorra    Aplicación de análisis de aerogeneradores con drones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681637" y="787784"/>
            <a:ext cx="7799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3F56D9B-CF81-4063-BD0E-A218F5EE725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9430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slide" Target="slide19.xml"/><Relationship Id="rId3" Type="http://schemas.openxmlformats.org/officeDocument/2006/relationships/slide" Target="slide4.xml"/><Relationship Id="rId7" Type="http://schemas.openxmlformats.org/officeDocument/2006/relationships/slide" Target="slide10.xml"/><Relationship Id="rId12" Type="http://schemas.openxmlformats.org/officeDocument/2006/relationships/slide" Target="slide1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11" Type="http://schemas.openxmlformats.org/officeDocument/2006/relationships/slide" Target="slide17.xml"/><Relationship Id="rId5" Type="http://schemas.openxmlformats.org/officeDocument/2006/relationships/slide" Target="slide6.xml"/><Relationship Id="rId10" Type="http://schemas.openxmlformats.org/officeDocument/2006/relationships/slide" Target="slide16.xml"/><Relationship Id="rId4" Type="http://schemas.openxmlformats.org/officeDocument/2006/relationships/slide" Target="slide5.xml"/><Relationship Id="rId9" Type="http://schemas.openxmlformats.org/officeDocument/2006/relationships/slide" Target="slide15.xml"/><Relationship Id="rId14" Type="http://schemas.openxmlformats.org/officeDocument/2006/relationships/slide" Target="slide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A6780-A820-497E-AE85-DC145FCBDA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5643" y="1845564"/>
            <a:ext cx="7625861" cy="2387600"/>
          </a:xfrm>
        </p:spPr>
        <p:txBody>
          <a:bodyPr>
            <a:normAutofit/>
          </a:bodyPr>
          <a:lstStyle/>
          <a:p>
            <a:r>
              <a:rPr lang="es-ES" sz="2800" b="1" dirty="0"/>
              <a:t>Desarrollo de una aplicación industrial de generación de misiones autónomas con drones para el mantenimiento de grandes aerogeneradores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18F29B-4499-4220-A5EE-1ACCD5CB8E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10572" y="4887129"/>
            <a:ext cx="6858000" cy="1655762"/>
          </a:xfrm>
        </p:spPr>
        <p:txBody>
          <a:bodyPr/>
          <a:lstStyle/>
          <a:p>
            <a:pPr algn="r"/>
            <a:r>
              <a:rPr lang="es-ES" dirty="0"/>
              <a:t>Alumno:                       Navarro Ivorra, Omar</a:t>
            </a:r>
          </a:p>
          <a:p>
            <a:pPr algn="r"/>
            <a:r>
              <a:rPr lang="es-ES" dirty="0"/>
              <a:t>Grado:                     Ingeniería Aeroespacial</a:t>
            </a:r>
          </a:p>
          <a:p>
            <a:pPr algn="r"/>
            <a:r>
              <a:rPr lang="es-ES" dirty="0"/>
              <a:t>Curso Académico:                         2016-2017</a:t>
            </a:r>
          </a:p>
          <a:p>
            <a:pPr algn="r"/>
            <a:r>
              <a:rPr lang="es-ES" dirty="0"/>
              <a:t>Supervisor: García Manrique, Juan Antonio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CBDFFA-67CA-47E7-B907-399CCA8888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563" y="682485"/>
            <a:ext cx="2628110" cy="9289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30B327B-4ED4-4793-9AEA-DEA96693D1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4036" y="758815"/>
            <a:ext cx="2126721" cy="7762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BDF9EA-4348-4E76-8073-D12A099250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875" y="857399"/>
            <a:ext cx="2267399" cy="579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812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511E8-BC22-49B1-BF7E-58F358433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Índice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DC41C-A139-4764-A87C-C03547B3D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0748" y="1414025"/>
            <a:ext cx="4446660" cy="4668715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s-ES" sz="1200" dirty="0">
                <a:hlinkClick r:id="rId2" action="ppaction://hlinksldjump"/>
              </a:rPr>
              <a:t>Introducción</a:t>
            </a:r>
            <a:endParaRPr lang="es-ES" sz="1200" dirty="0"/>
          </a:p>
          <a:p>
            <a:pPr>
              <a:buFont typeface="+mj-lt"/>
              <a:buAutoNum type="arabicPeriod"/>
            </a:pPr>
            <a:r>
              <a:rPr lang="es-ES" sz="1200" dirty="0"/>
              <a:t>Conceptos previos </a:t>
            </a:r>
          </a:p>
          <a:p>
            <a:pPr lvl="1">
              <a:buFont typeface="+mj-lt"/>
              <a:buAutoNum type="arabicPeriod"/>
            </a:pPr>
            <a:r>
              <a:rPr lang="es-ES" sz="1200" dirty="0">
                <a:hlinkClick r:id="rId3" action="ppaction://hlinksldjump"/>
              </a:rPr>
              <a:t>Estado actual de los aerogeneradores</a:t>
            </a:r>
            <a:endParaRPr lang="es-ES" sz="1200" dirty="0"/>
          </a:p>
          <a:p>
            <a:pPr lvl="1">
              <a:buFont typeface="+mj-lt"/>
              <a:buAutoNum type="arabicPeriod"/>
            </a:pPr>
            <a:r>
              <a:rPr lang="es-ES" sz="1200" dirty="0">
                <a:hlinkClick r:id="rId4" action="ppaction://hlinksldjump"/>
              </a:rPr>
              <a:t>Estado actual de los drones</a:t>
            </a:r>
            <a:endParaRPr lang="es-ES" sz="1200" dirty="0"/>
          </a:p>
          <a:p>
            <a:pPr lvl="1">
              <a:buFont typeface="+mj-lt"/>
              <a:buAutoNum type="arabicPeriod"/>
            </a:pPr>
            <a:r>
              <a:rPr lang="es-ES" sz="1200" dirty="0">
                <a:hlinkClick r:id="rId5" action="ppaction://hlinksldjump"/>
              </a:rPr>
              <a:t>Lenguaje y entorno de programación</a:t>
            </a:r>
            <a:endParaRPr lang="es-ES" sz="1200" dirty="0"/>
          </a:p>
          <a:p>
            <a:pPr marL="400050">
              <a:buFont typeface="+mj-lt"/>
              <a:buAutoNum type="arabicPeriod"/>
            </a:pPr>
            <a:r>
              <a:rPr lang="es-ES" sz="1200" dirty="0">
                <a:hlinkClick r:id="rId6" action="ppaction://hlinksldjump"/>
              </a:rPr>
              <a:t>Daños en aerogeneradores</a:t>
            </a:r>
            <a:endParaRPr lang="es-ES" sz="1200" dirty="0"/>
          </a:p>
          <a:p>
            <a:pPr marL="400050">
              <a:buFont typeface="+mj-lt"/>
              <a:buAutoNum type="arabicPeriod"/>
            </a:pPr>
            <a:r>
              <a:rPr lang="es-ES" sz="1200" dirty="0">
                <a:hlinkClick r:id="rId7" action="ppaction://hlinksldjump"/>
              </a:rPr>
              <a:t>Mantenimiento de aerogeneradores</a:t>
            </a:r>
            <a:endParaRPr lang="es-ES" sz="1200" dirty="0"/>
          </a:p>
          <a:p>
            <a:pPr marL="800100" lvl="1">
              <a:buFont typeface="+mj-lt"/>
              <a:buAutoNum type="arabicPeriod"/>
            </a:pPr>
            <a:r>
              <a:rPr lang="es-ES" sz="1200" dirty="0">
                <a:hlinkClick r:id="rId8" action="ppaction://hlinksldjump"/>
              </a:rPr>
              <a:t>Métodos de mantenimiento</a:t>
            </a:r>
            <a:endParaRPr lang="es-ES" sz="1200" dirty="0"/>
          </a:p>
          <a:p>
            <a:pPr marL="800100" lvl="1">
              <a:buFont typeface="+mj-lt"/>
              <a:buAutoNum type="arabicPeriod"/>
            </a:pPr>
            <a:r>
              <a:rPr lang="es-ES" sz="1200" dirty="0">
                <a:hlinkClick r:id="rId9" action="ppaction://hlinksldjump"/>
              </a:rPr>
              <a:t>Comparativa de métodos</a:t>
            </a:r>
            <a:endParaRPr lang="es-ES" sz="1200" dirty="0"/>
          </a:p>
          <a:p>
            <a:pPr marL="400050">
              <a:buFont typeface="+mj-lt"/>
              <a:buAutoNum type="arabicPeriod"/>
            </a:pPr>
            <a:r>
              <a:rPr lang="es-ES" sz="1200" dirty="0">
                <a:hlinkClick r:id="rId10" action="ppaction://hlinksldjump"/>
              </a:rPr>
              <a:t>Análisis de la aplicación</a:t>
            </a:r>
            <a:endParaRPr lang="es-ES" sz="1200" dirty="0"/>
          </a:p>
          <a:p>
            <a:pPr marL="800100" lvl="1">
              <a:buFont typeface="+mj-lt"/>
              <a:buAutoNum type="arabicPeriod"/>
            </a:pPr>
            <a:r>
              <a:rPr lang="es-ES" sz="1200" dirty="0">
                <a:hlinkClick r:id="rId11" action="ppaction://hlinksldjump"/>
              </a:rPr>
              <a:t>Primeros pasos con “</a:t>
            </a:r>
            <a:r>
              <a:rPr lang="es-ES" sz="1200" dirty="0" err="1">
                <a:hlinkClick r:id="rId11" action="ppaction://hlinksldjump"/>
              </a:rPr>
              <a:t>Drone</a:t>
            </a:r>
            <a:r>
              <a:rPr lang="es-ES" sz="1200" dirty="0">
                <a:hlinkClick r:id="rId11" action="ppaction://hlinksldjump"/>
              </a:rPr>
              <a:t> </a:t>
            </a:r>
            <a:r>
              <a:rPr lang="es-ES" sz="1200" dirty="0" err="1">
                <a:hlinkClick r:id="rId11" action="ppaction://hlinksldjump"/>
              </a:rPr>
              <a:t>Mission</a:t>
            </a:r>
            <a:r>
              <a:rPr lang="es-ES" sz="1200" dirty="0">
                <a:hlinkClick r:id="rId11" action="ppaction://hlinksldjump"/>
              </a:rPr>
              <a:t> </a:t>
            </a:r>
            <a:r>
              <a:rPr lang="es-ES" sz="1200" dirty="0" err="1">
                <a:hlinkClick r:id="rId11" action="ppaction://hlinksldjump"/>
              </a:rPr>
              <a:t>Maker</a:t>
            </a:r>
            <a:r>
              <a:rPr lang="es-ES" sz="1200" dirty="0">
                <a:hlinkClick r:id="rId11" action="ppaction://hlinksldjump"/>
              </a:rPr>
              <a:t>” </a:t>
            </a:r>
            <a:endParaRPr lang="es-ES" sz="1200" dirty="0"/>
          </a:p>
          <a:p>
            <a:pPr marL="400050">
              <a:buFont typeface="+mj-lt"/>
              <a:buAutoNum type="arabicPeriod"/>
            </a:pPr>
            <a:r>
              <a:rPr lang="es-ES" sz="1200" dirty="0">
                <a:hlinkClick r:id="rId12" action="ppaction://hlinksldjump"/>
              </a:rPr>
              <a:t>Resultados</a:t>
            </a:r>
            <a:endParaRPr lang="es-ES" sz="1200" dirty="0"/>
          </a:p>
          <a:p>
            <a:pPr marL="800100" lvl="1">
              <a:buFont typeface="+mj-lt"/>
              <a:buAutoNum type="arabicPeriod"/>
            </a:pPr>
            <a:r>
              <a:rPr lang="es-ES" sz="1200" dirty="0">
                <a:hlinkClick r:id="rId12" action="ppaction://hlinksldjump"/>
              </a:rPr>
              <a:t>Entorno real</a:t>
            </a:r>
            <a:endParaRPr lang="es-ES" sz="1200" dirty="0"/>
          </a:p>
          <a:p>
            <a:pPr marL="800100" lvl="1">
              <a:buFont typeface="+mj-lt"/>
              <a:buAutoNum type="arabicPeriod"/>
            </a:pPr>
            <a:r>
              <a:rPr lang="es-ES" sz="1200" dirty="0">
                <a:hlinkClick r:id="rId13" action="ppaction://hlinksldjump"/>
              </a:rPr>
              <a:t>Resultados con “</a:t>
            </a:r>
            <a:r>
              <a:rPr lang="es-ES" sz="1200" dirty="0" err="1">
                <a:hlinkClick r:id="rId13" action="ppaction://hlinksldjump"/>
              </a:rPr>
              <a:t>Drone</a:t>
            </a:r>
            <a:r>
              <a:rPr lang="es-ES" sz="1200" dirty="0">
                <a:hlinkClick r:id="rId13" action="ppaction://hlinksldjump"/>
              </a:rPr>
              <a:t> </a:t>
            </a:r>
            <a:r>
              <a:rPr lang="es-ES" sz="1200" dirty="0" err="1">
                <a:hlinkClick r:id="rId13" action="ppaction://hlinksldjump"/>
              </a:rPr>
              <a:t>Mission</a:t>
            </a:r>
            <a:r>
              <a:rPr lang="es-ES" sz="1200" dirty="0">
                <a:hlinkClick r:id="rId13" action="ppaction://hlinksldjump"/>
              </a:rPr>
              <a:t> </a:t>
            </a:r>
            <a:r>
              <a:rPr lang="es-ES" sz="1200" dirty="0" err="1">
                <a:hlinkClick r:id="rId13" action="ppaction://hlinksldjump"/>
              </a:rPr>
              <a:t>Maker</a:t>
            </a:r>
            <a:r>
              <a:rPr lang="es-ES" sz="1200" dirty="0">
                <a:hlinkClick r:id="rId13" action="ppaction://hlinksldjump"/>
              </a:rPr>
              <a:t>”</a:t>
            </a:r>
            <a:endParaRPr lang="es-ES" sz="1200" dirty="0"/>
          </a:p>
          <a:p>
            <a:pPr marL="400050">
              <a:buFont typeface="+mj-lt"/>
              <a:buAutoNum type="arabicPeriod"/>
            </a:pPr>
            <a:r>
              <a:rPr lang="es-ES" sz="1200" dirty="0">
                <a:hlinkClick r:id="rId14" action="ppaction://hlinksldjump"/>
              </a:rPr>
              <a:t>Conclusiones</a:t>
            </a:r>
            <a:endParaRPr lang="es-ES" sz="12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DADB04-E9FD-43E0-9EC3-D4F46D8C8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6D9B-CF81-4063-BD0E-A218F5EE7255}" type="slidenum">
              <a:rPr lang="es-ES" smtClean="0"/>
              <a:t>2</a:t>
            </a:fld>
            <a:r>
              <a:rPr lang="es-ES" sz="1000" dirty="0"/>
              <a:t>/21</a:t>
            </a:r>
            <a:endParaRPr lang="es-E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A8F314-4A6E-4EB3-B663-73485C4BB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Omar Navarro </a:t>
            </a:r>
            <a:r>
              <a:rPr lang="es-ES" dirty="0" err="1"/>
              <a:t>Ivorra</a:t>
            </a:r>
            <a:r>
              <a:rPr lang="es-ES" dirty="0"/>
              <a:t>							    Aplicación de análisis de aerogeneradores con drones</a:t>
            </a:r>
          </a:p>
        </p:txBody>
      </p:sp>
    </p:spTree>
    <p:extLst>
      <p:ext uri="{BB962C8B-B14F-4D97-AF65-F5344CB8AC3E}">
        <p14:creationId xmlns:p14="http://schemas.microsoft.com/office/powerpoint/2010/main" val="2241992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02409-2080-41ED-B6FE-3C251222A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Introducción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72E64-9F28-4564-A046-424FA41F3B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1744" y="2131594"/>
            <a:ext cx="8789313" cy="3777622"/>
          </a:xfrm>
        </p:spPr>
        <p:txBody>
          <a:bodyPr/>
          <a:lstStyle/>
          <a:p>
            <a:r>
              <a:rPr lang="es-ES" b="1" dirty="0"/>
              <a:t>Motivación de la aplicación : </a:t>
            </a:r>
            <a:r>
              <a:rPr lang="es-ES" dirty="0"/>
              <a:t>Análisis de aerogeneradores mediante aplicación móvil que trabaja con drones.</a:t>
            </a:r>
          </a:p>
          <a:p>
            <a:pPr marL="0" indent="0">
              <a:buNone/>
            </a:pPr>
            <a:r>
              <a:rPr lang="es-ES" dirty="0"/>
              <a:t>Para comprenderlo, necesitamos conceptos sobre:</a:t>
            </a:r>
          </a:p>
          <a:p>
            <a:r>
              <a:rPr lang="es-ES" dirty="0"/>
              <a:t>Aerogeneradores </a:t>
            </a:r>
          </a:p>
          <a:p>
            <a:r>
              <a:rPr lang="es-ES" dirty="0"/>
              <a:t>Drones</a:t>
            </a:r>
          </a:p>
          <a:p>
            <a:r>
              <a:rPr lang="es-ES" dirty="0"/>
              <a:t>Lenguaje de programación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8F3C59-199E-41EB-A97D-BDD643791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6D9B-CF81-4063-BD0E-A218F5EE7255}" type="slidenum">
              <a:rPr lang="es-ES" smtClean="0"/>
              <a:t>3</a:t>
            </a:fld>
            <a:r>
              <a:rPr lang="es-ES" sz="1000" dirty="0"/>
              <a:t>/21</a:t>
            </a:r>
            <a:endParaRPr lang="es-ES" dirty="0"/>
          </a:p>
        </p:txBody>
      </p:sp>
      <p:sp>
        <p:nvSpPr>
          <p:cNvPr id="4" name="Arrow: Pentagon 3">
            <a:hlinkClick r:id="rId2" action="ppaction://hlinksldjump"/>
            <a:extLst>
              <a:ext uri="{FF2B5EF4-FFF2-40B4-BE49-F238E27FC236}">
                <a16:creationId xmlns:a16="http://schemas.microsoft.com/office/drawing/2014/main" id="{AD514578-87B3-45A6-9D20-32EEB3A080C6}"/>
              </a:ext>
            </a:extLst>
          </p:cNvPr>
          <p:cNvSpPr/>
          <p:nvPr/>
        </p:nvSpPr>
        <p:spPr>
          <a:xfrm rot="10800000">
            <a:off x="10605478" y="6114073"/>
            <a:ext cx="773723" cy="38686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53DEDA-B0AE-47B1-A23E-D14B1871B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Omar Navarro </a:t>
            </a:r>
            <a:r>
              <a:rPr lang="es-ES" dirty="0" err="1"/>
              <a:t>Ivorra</a:t>
            </a:r>
            <a:r>
              <a:rPr lang="es-ES" dirty="0"/>
              <a:t>   							 Aplicación de análisis de aerogeneradores con drones</a:t>
            </a:r>
          </a:p>
        </p:txBody>
      </p:sp>
    </p:spTree>
    <p:extLst>
      <p:ext uri="{BB962C8B-B14F-4D97-AF65-F5344CB8AC3E}">
        <p14:creationId xmlns:p14="http://schemas.microsoft.com/office/powerpoint/2010/main" val="3657866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50198-E3A9-49AB-AAD1-92416C89E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Estado actual de los aerogeneradores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EEC413-DDD1-45D0-8D96-C74AD83B1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6414" y="1766500"/>
            <a:ext cx="6591985" cy="3777622"/>
          </a:xfrm>
        </p:spPr>
        <p:txBody>
          <a:bodyPr/>
          <a:lstStyle/>
          <a:p>
            <a:r>
              <a:rPr lang="es-ES" dirty="0"/>
              <a:t>Crecimiento del tamaño de los rotores.</a:t>
            </a: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4" name="Imagen 7">
            <a:extLst>
              <a:ext uri="{FF2B5EF4-FFF2-40B4-BE49-F238E27FC236}">
                <a16:creationId xmlns:a16="http://schemas.microsoft.com/office/drawing/2014/main" id="{09212AC6-DBD9-4B84-82CA-63A75882E0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6437" y="2209136"/>
            <a:ext cx="6418385" cy="36008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544BB4-6A5C-420A-A81E-A99EF2FD2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6D9B-CF81-4063-BD0E-A218F5EE7255}" type="slidenum">
              <a:rPr lang="es-ES" smtClean="0"/>
              <a:t>4</a:t>
            </a:fld>
            <a:r>
              <a:rPr lang="es-ES" sz="1000" dirty="0"/>
              <a:t>/21</a:t>
            </a:r>
            <a:endParaRPr lang="es-E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5EF51F-D466-41DF-BBEE-1D97317EAB7B}"/>
              </a:ext>
            </a:extLst>
          </p:cNvPr>
          <p:cNvSpPr txBox="1"/>
          <p:nvPr/>
        </p:nvSpPr>
        <p:spPr>
          <a:xfrm>
            <a:off x="4525430" y="5701466"/>
            <a:ext cx="44739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Figura 1. Evolución del tamaño de los rotores</a:t>
            </a:r>
          </a:p>
        </p:txBody>
      </p:sp>
      <p:sp>
        <p:nvSpPr>
          <p:cNvPr id="8" name="Arrow: Pentagon 7">
            <a:hlinkClick r:id="rId3" action="ppaction://hlinksldjump"/>
            <a:extLst>
              <a:ext uri="{FF2B5EF4-FFF2-40B4-BE49-F238E27FC236}">
                <a16:creationId xmlns:a16="http://schemas.microsoft.com/office/drawing/2014/main" id="{E3DD424D-5E08-42D6-AFB0-E52376321812}"/>
              </a:ext>
            </a:extLst>
          </p:cNvPr>
          <p:cNvSpPr/>
          <p:nvPr/>
        </p:nvSpPr>
        <p:spPr>
          <a:xfrm rot="10800000">
            <a:off x="10605478" y="6114073"/>
            <a:ext cx="773723" cy="38686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04DF8F-4E2A-4D5A-B2AC-6DAFB8735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Omar Navarro </a:t>
            </a:r>
            <a:r>
              <a:rPr lang="es-ES" dirty="0" err="1"/>
              <a:t>Ivorra</a:t>
            </a:r>
            <a:r>
              <a:rPr lang="es-ES" dirty="0"/>
              <a:t>   							 Aplicación de análisis de aerogeneradores con drones</a:t>
            </a:r>
          </a:p>
        </p:txBody>
      </p:sp>
    </p:spTree>
    <p:extLst>
      <p:ext uri="{BB962C8B-B14F-4D97-AF65-F5344CB8AC3E}">
        <p14:creationId xmlns:p14="http://schemas.microsoft.com/office/powerpoint/2010/main" val="2357242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990D4-DE5C-4484-82FE-4001DEE7F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Estado actual de los drones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418E3-240F-483C-B4C1-11C98AD7B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6416" y="1685193"/>
            <a:ext cx="6591985" cy="3777622"/>
          </a:xfrm>
        </p:spPr>
        <p:txBody>
          <a:bodyPr/>
          <a:lstStyle/>
          <a:p>
            <a:r>
              <a:rPr lang="es-ES" dirty="0"/>
              <a:t>Sector puntero, tanto en ingresos como en desarrollo.</a:t>
            </a: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0FB325-8242-4377-B0AA-C22CC2B4B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939" y="2217211"/>
            <a:ext cx="5943600" cy="2933392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1AB09B-F2B7-4FD1-B060-21B88AADA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6D9B-CF81-4063-BD0E-A218F5EE7255}" type="slidenum">
              <a:rPr lang="es-ES" smtClean="0"/>
              <a:t>5</a:t>
            </a:fld>
            <a:r>
              <a:rPr lang="es-ES" sz="1000" dirty="0"/>
              <a:t>/21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D55AC86-51D6-4363-941E-8FB7C6C7F241}"/>
                  </a:ext>
                </a:extLst>
              </p:cNvPr>
              <p:cNvSpPr txBox="1"/>
              <p:nvPr/>
            </p:nvSpPr>
            <p:spPr>
              <a:xfrm>
                <a:off x="4525431" y="5216452"/>
                <a:ext cx="4473952" cy="6721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200" dirty="0"/>
                  <a:t>Figura 2. Ingresos de la empresa </a:t>
                </a:r>
                <a:r>
                  <a:rPr lang="es-ES" sz="1200" dirty="0" err="1"/>
                  <a:t>Dà-Ji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s-ES" sz="140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s-ES" sz="1400" dirty="0">
                            <a:latin typeface="Cambria Math" panose="02040503050406030204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s-ES" sz="1200" dirty="0"/>
                  <a:t>ng </a:t>
                </a:r>
                <a:r>
                  <a:rPr lang="es-ES" sz="1200" dirty="0" err="1"/>
                  <a:t>Innovations</a:t>
                </a:r>
                <a:r>
                  <a:rPr lang="es-ES" sz="1200" dirty="0"/>
                  <a:t> </a:t>
                </a:r>
              </a:p>
              <a:p>
                <a:r>
                  <a:rPr lang="es-ES" sz="1200" dirty="0"/>
                  <a:t>(en millones de dólares)</a:t>
                </a:r>
              </a:p>
              <a:p>
                <a:endParaRPr lang="es-ES" sz="1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D55AC86-51D6-4363-941E-8FB7C6C7F2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5431" y="5216452"/>
                <a:ext cx="4473952" cy="6721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rrow: Pentagon 8">
            <a:hlinkClick r:id="rId4" action="ppaction://hlinksldjump"/>
            <a:extLst>
              <a:ext uri="{FF2B5EF4-FFF2-40B4-BE49-F238E27FC236}">
                <a16:creationId xmlns:a16="http://schemas.microsoft.com/office/drawing/2014/main" id="{7DB25998-20B2-4FCA-B3E6-409978989098}"/>
              </a:ext>
            </a:extLst>
          </p:cNvPr>
          <p:cNvSpPr/>
          <p:nvPr/>
        </p:nvSpPr>
        <p:spPr>
          <a:xfrm rot="10800000">
            <a:off x="10605478" y="6114073"/>
            <a:ext cx="773723" cy="38686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FA6BD6-4F85-42A0-A965-7C8998E2C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Omar Navarro </a:t>
            </a:r>
            <a:r>
              <a:rPr lang="es-ES" dirty="0" err="1"/>
              <a:t>Ivorra</a:t>
            </a:r>
            <a:r>
              <a:rPr lang="es-ES" dirty="0"/>
              <a:t>  							  Aplicación de análisis de aerogeneradores con drones</a:t>
            </a:r>
          </a:p>
        </p:txBody>
      </p:sp>
    </p:spTree>
    <p:extLst>
      <p:ext uri="{BB962C8B-B14F-4D97-AF65-F5344CB8AC3E}">
        <p14:creationId xmlns:p14="http://schemas.microsoft.com/office/powerpoint/2010/main" val="3081974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A23B9-AFA1-4A13-8F1B-3433AD16C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Lenguaje y entorno de programación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7C9990-7CC5-4851-820F-981CCE91D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887" y="1564832"/>
            <a:ext cx="6591985" cy="4240823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Entorno de programación : Android (Android Studio).   Se programa en lenguaje Java.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r>
              <a:rPr lang="es-ES" dirty="0"/>
              <a:t>Lenguaje de alto nivel</a:t>
            </a:r>
          </a:p>
          <a:p>
            <a:r>
              <a:rPr lang="es-ES" dirty="0"/>
              <a:t>Lenguaje unificado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31E12B-1DB0-4D7C-85C8-6D139B6C83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758" y="2235155"/>
            <a:ext cx="3332285" cy="2014636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9D3B39-4C24-489B-8847-A0C477918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6D9B-CF81-4063-BD0E-A218F5EE7255}" type="slidenum">
              <a:rPr lang="es-ES" smtClean="0"/>
              <a:t>6</a:t>
            </a:fld>
            <a:r>
              <a:rPr lang="es-ES" sz="1000" dirty="0"/>
              <a:t>/21</a:t>
            </a:r>
            <a:endParaRPr lang="es-E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C18C6E-0F11-4721-9CA3-060883B1A674}"/>
              </a:ext>
            </a:extLst>
          </p:cNvPr>
          <p:cNvSpPr/>
          <p:nvPr/>
        </p:nvSpPr>
        <p:spPr>
          <a:xfrm>
            <a:off x="5280103" y="4231106"/>
            <a:ext cx="21755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/>
              <a:t>Figura 3. Icono de </a:t>
            </a:r>
            <a:r>
              <a:rPr lang="es-ES" sz="1200" i="1" dirty="0"/>
              <a:t>Android</a:t>
            </a:r>
            <a:endParaRPr lang="es-ES" sz="1200" dirty="0"/>
          </a:p>
        </p:txBody>
      </p:sp>
      <p:sp>
        <p:nvSpPr>
          <p:cNvPr id="9" name="Arrow: Pentagon 8">
            <a:hlinkClick r:id="rId3" action="ppaction://hlinksldjump"/>
            <a:extLst>
              <a:ext uri="{FF2B5EF4-FFF2-40B4-BE49-F238E27FC236}">
                <a16:creationId xmlns:a16="http://schemas.microsoft.com/office/drawing/2014/main" id="{E9557DB3-642D-4B2F-8248-D43D45583BB3}"/>
              </a:ext>
            </a:extLst>
          </p:cNvPr>
          <p:cNvSpPr/>
          <p:nvPr/>
        </p:nvSpPr>
        <p:spPr>
          <a:xfrm rot="10800000">
            <a:off x="10605478" y="6114073"/>
            <a:ext cx="773723" cy="38686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6576DA-698D-4CE6-BF06-97DBA8FD1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Omar Navarro </a:t>
            </a:r>
            <a:r>
              <a:rPr lang="es-ES" dirty="0" err="1"/>
              <a:t>Ivorra</a:t>
            </a:r>
            <a:r>
              <a:rPr lang="es-ES" dirty="0"/>
              <a:t> 							   Aplicación de análisis de aerogeneradores con drones</a:t>
            </a:r>
          </a:p>
        </p:txBody>
      </p:sp>
    </p:spTree>
    <p:extLst>
      <p:ext uri="{BB962C8B-B14F-4D97-AF65-F5344CB8AC3E}">
        <p14:creationId xmlns:p14="http://schemas.microsoft.com/office/powerpoint/2010/main" val="1550671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207EB-0AE0-4C7F-8018-D072DF0DB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Daños en aerogeneradores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44E68F-F03E-4BC6-909E-E21294360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6D9B-CF81-4063-BD0E-A218F5EE7255}" type="slidenum">
              <a:rPr lang="es-ES" smtClean="0"/>
              <a:t>7</a:t>
            </a:fld>
            <a:r>
              <a:rPr lang="es-ES" sz="1000" dirty="0"/>
              <a:t>/21</a:t>
            </a:r>
            <a:endParaRPr lang="es-E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075D1EF-0F4D-4F93-B058-2553C6708F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8" name="Imagen 5">
            <a:extLst>
              <a:ext uri="{FF2B5EF4-FFF2-40B4-BE49-F238E27FC236}">
                <a16:creationId xmlns:a16="http://schemas.microsoft.com/office/drawing/2014/main" id="{BBB2647B-8308-4B9E-AE2F-73A9C358B5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1584"/>
          <a:stretch/>
        </p:blipFill>
        <p:spPr>
          <a:xfrm rot="16615151">
            <a:off x="4730361" y="-511571"/>
            <a:ext cx="2894577" cy="687690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6982E97-9379-412B-8626-96323B6A8404}"/>
              </a:ext>
            </a:extLst>
          </p:cNvPr>
          <p:cNvSpPr/>
          <p:nvPr/>
        </p:nvSpPr>
        <p:spPr>
          <a:xfrm>
            <a:off x="4156831" y="4375232"/>
            <a:ext cx="424186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/>
              <a:t>Figura 4. Daño por impacto de rayo en punta de pala</a:t>
            </a:r>
          </a:p>
        </p:txBody>
      </p:sp>
      <p:sp>
        <p:nvSpPr>
          <p:cNvPr id="10" name="Arrow: Pentagon 9">
            <a:hlinkClick r:id="rId3" action="ppaction://hlinksldjump"/>
            <a:extLst>
              <a:ext uri="{FF2B5EF4-FFF2-40B4-BE49-F238E27FC236}">
                <a16:creationId xmlns:a16="http://schemas.microsoft.com/office/drawing/2014/main" id="{0CD25A62-61F3-41AA-9AB6-B99E4786102E}"/>
              </a:ext>
            </a:extLst>
          </p:cNvPr>
          <p:cNvSpPr/>
          <p:nvPr/>
        </p:nvSpPr>
        <p:spPr>
          <a:xfrm rot="10800000">
            <a:off x="10605478" y="6114073"/>
            <a:ext cx="773723" cy="38686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1FE0A-5A07-436D-ADA0-3FB393DCD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Omar Navarro </a:t>
            </a:r>
            <a:r>
              <a:rPr lang="es-ES" dirty="0" err="1"/>
              <a:t>Ivorra</a:t>
            </a:r>
            <a:r>
              <a:rPr lang="es-ES" dirty="0"/>
              <a:t>  							  Aplicación de análisis de aerogeneradores con drones</a:t>
            </a:r>
          </a:p>
        </p:txBody>
      </p:sp>
    </p:spTree>
    <p:extLst>
      <p:ext uri="{BB962C8B-B14F-4D97-AF65-F5344CB8AC3E}">
        <p14:creationId xmlns:p14="http://schemas.microsoft.com/office/powerpoint/2010/main" val="2161376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207EB-0AE0-4C7F-8018-D072DF0DB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Daños en aerogeneradores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C0C35-7B4D-42CA-8BD1-3695B587B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6416" y="1975470"/>
            <a:ext cx="6591985" cy="3777622"/>
          </a:xfrm>
        </p:spPr>
        <p:txBody>
          <a:bodyPr/>
          <a:lstStyle/>
          <a:p>
            <a:r>
              <a:rPr lang="es-ES" dirty="0"/>
              <a:t>Erosión por gota de agua. </a:t>
            </a:r>
          </a:p>
          <a:p>
            <a:pPr lvl="1"/>
            <a:r>
              <a:rPr lang="es-ES" dirty="0"/>
              <a:t>Es el más crítico debido a:</a:t>
            </a:r>
          </a:p>
          <a:p>
            <a:pPr lvl="2"/>
            <a:r>
              <a:rPr lang="es-ES" dirty="0"/>
              <a:t>Tiempo de operación.</a:t>
            </a:r>
          </a:p>
          <a:p>
            <a:pPr lvl="2"/>
            <a:r>
              <a:rPr lang="es-ES" dirty="0"/>
              <a:t>Necesidad de recubrimientos rigurosos.</a:t>
            </a:r>
          </a:p>
          <a:p>
            <a:pPr lvl="2"/>
            <a:r>
              <a:rPr lang="es-ES" dirty="0"/>
              <a:t>Coste de oportunidad.</a:t>
            </a:r>
          </a:p>
          <a:p>
            <a:pPr lvl="2"/>
            <a:r>
              <a:rPr lang="es-ES" dirty="0"/>
              <a:t>Puede reducir la vida del aerogenerador en porcentajes superiores al 70%.</a:t>
            </a:r>
          </a:p>
          <a:p>
            <a:pPr lvl="2"/>
            <a:r>
              <a:rPr lang="es-ES" dirty="0"/>
              <a:t>Separación higroscópica del laminado. </a:t>
            </a:r>
          </a:p>
          <a:p>
            <a:pPr marL="5715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44E68F-F03E-4BC6-909E-E21294360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6D9B-CF81-4063-BD0E-A218F5EE7255}" type="slidenum">
              <a:rPr lang="es-ES" smtClean="0"/>
              <a:t>8</a:t>
            </a:fld>
            <a:r>
              <a:rPr lang="es-ES" sz="1000" dirty="0"/>
              <a:t>/21</a:t>
            </a:r>
            <a:endParaRPr lang="es-ES" dirty="0"/>
          </a:p>
        </p:txBody>
      </p:sp>
      <p:sp>
        <p:nvSpPr>
          <p:cNvPr id="5" name="Arrow: Pentagon 4">
            <a:hlinkClick r:id="rId2" action="ppaction://hlinksldjump"/>
            <a:extLst>
              <a:ext uri="{FF2B5EF4-FFF2-40B4-BE49-F238E27FC236}">
                <a16:creationId xmlns:a16="http://schemas.microsoft.com/office/drawing/2014/main" id="{520838CA-4920-46CD-9D07-6DFE7D124558}"/>
              </a:ext>
            </a:extLst>
          </p:cNvPr>
          <p:cNvSpPr/>
          <p:nvPr/>
        </p:nvSpPr>
        <p:spPr>
          <a:xfrm rot="10800000">
            <a:off x="10605478" y="6114073"/>
            <a:ext cx="773723" cy="38686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2069C-C09B-4A23-A7BF-8513FC0C0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Omar Navarro </a:t>
            </a:r>
            <a:r>
              <a:rPr lang="es-ES" dirty="0" err="1"/>
              <a:t>Ivorra</a:t>
            </a:r>
            <a:r>
              <a:rPr lang="es-ES" dirty="0"/>
              <a:t>    							Aplicación de análisis de aerogeneradores con drones</a:t>
            </a:r>
          </a:p>
        </p:txBody>
      </p:sp>
    </p:spTree>
    <p:extLst>
      <p:ext uri="{BB962C8B-B14F-4D97-AF65-F5344CB8AC3E}">
        <p14:creationId xmlns:p14="http://schemas.microsoft.com/office/powerpoint/2010/main" val="2311173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207EB-0AE0-4C7F-8018-D072DF0DB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Daños en aerogeneradores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C0C35-7B4D-42CA-8BD1-3695B587B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6416" y="1904998"/>
            <a:ext cx="6591985" cy="3777622"/>
          </a:xfrm>
        </p:spPr>
        <p:txBody>
          <a:bodyPr/>
          <a:lstStyle/>
          <a:p>
            <a:pPr marL="5715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44E68F-F03E-4BC6-909E-E21294360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6D9B-CF81-4063-BD0E-A218F5EE7255}" type="slidenum">
              <a:rPr lang="es-ES" smtClean="0"/>
              <a:t>9</a:t>
            </a:fld>
            <a:r>
              <a:rPr lang="es-ES" sz="1000" dirty="0"/>
              <a:t>/21</a:t>
            </a:r>
            <a:endParaRPr lang="es-ES" dirty="0"/>
          </a:p>
        </p:txBody>
      </p:sp>
      <p:pic>
        <p:nvPicPr>
          <p:cNvPr id="5" name="Imagen 1">
            <a:extLst>
              <a:ext uri="{FF2B5EF4-FFF2-40B4-BE49-F238E27FC236}">
                <a16:creationId xmlns:a16="http://schemas.microsoft.com/office/drawing/2014/main" id="{2AD4A9D2-5CA6-4A9D-B437-60E826CD3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877416">
            <a:off x="3621307" y="-416475"/>
            <a:ext cx="5559144" cy="5487755"/>
          </a:xfrm>
          <a:prstGeom prst="rect">
            <a:avLst/>
          </a:prstGeom>
        </p:spPr>
      </p:pic>
      <p:pic>
        <p:nvPicPr>
          <p:cNvPr id="6" name="Imagen 7">
            <a:extLst>
              <a:ext uri="{FF2B5EF4-FFF2-40B4-BE49-F238E27FC236}">
                <a16:creationId xmlns:a16="http://schemas.microsoft.com/office/drawing/2014/main" id="{EC13FE12-A0A7-4348-94F6-81DB0C6AF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825565">
            <a:off x="3962840" y="924400"/>
            <a:ext cx="4691637" cy="632067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E394F91-6CF9-4E76-942F-D4E564E7DFAC}"/>
              </a:ext>
            </a:extLst>
          </p:cNvPr>
          <p:cNvSpPr/>
          <p:nvPr/>
        </p:nvSpPr>
        <p:spPr>
          <a:xfrm>
            <a:off x="3473831" y="2908889"/>
            <a:ext cx="557556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/>
              <a:t>Figura 5. Daño por impacto con partículas erosivas en borde de ataque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54AECD-3D5E-4AD7-BB15-A90B28467061}"/>
              </a:ext>
            </a:extLst>
          </p:cNvPr>
          <p:cNvSpPr/>
          <p:nvPr/>
        </p:nvSpPr>
        <p:spPr>
          <a:xfrm>
            <a:off x="3164451" y="5349983"/>
            <a:ext cx="619432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/>
              <a:t>Figura 6. Daño por impacto con partículas erosivas en la parte frontal de la pala</a:t>
            </a:r>
          </a:p>
        </p:txBody>
      </p:sp>
      <p:sp>
        <p:nvSpPr>
          <p:cNvPr id="10" name="Arrow: Pentagon 9">
            <a:hlinkClick r:id="rId4" action="ppaction://hlinksldjump"/>
            <a:extLst>
              <a:ext uri="{FF2B5EF4-FFF2-40B4-BE49-F238E27FC236}">
                <a16:creationId xmlns:a16="http://schemas.microsoft.com/office/drawing/2014/main" id="{408D6178-3FC3-45C8-8AC1-C907EB7FF858}"/>
              </a:ext>
            </a:extLst>
          </p:cNvPr>
          <p:cNvSpPr/>
          <p:nvPr/>
        </p:nvSpPr>
        <p:spPr>
          <a:xfrm rot="10800000">
            <a:off x="10605478" y="6114073"/>
            <a:ext cx="773723" cy="38686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47EA04-935E-4255-A1FC-194D70168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Omar Navarro </a:t>
            </a:r>
            <a:r>
              <a:rPr lang="es-ES" dirty="0" err="1"/>
              <a:t>Ivorra</a:t>
            </a:r>
            <a:r>
              <a:rPr lang="es-ES" dirty="0"/>
              <a:t>   							 Aplicación de análisis de aerogeneradores con drones</a:t>
            </a:r>
          </a:p>
        </p:txBody>
      </p:sp>
    </p:spTree>
    <p:extLst>
      <p:ext uri="{BB962C8B-B14F-4D97-AF65-F5344CB8AC3E}">
        <p14:creationId xmlns:p14="http://schemas.microsoft.com/office/powerpoint/2010/main" val="38475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8AAC0-2951-4440-B8A7-E13D32F2A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Mantenimiento de aerogeneradores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DAC6F-069A-4027-AD62-9082FCDA6F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4886" y="2010508"/>
            <a:ext cx="6591985" cy="3777622"/>
          </a:xfrm>
        </p:spPr>
        <p:txBody>
          <a:bodyPr>
            <a:normAutofit/>
          </a:bodyPr>
          <a:lstStyle/>
          <a:p>
            <a:r>
              <a:rPr lang="es-ES" sz="2000" dirty="0"/>
              <a:t>Tipos de mantenimiento:</a:t>
            </a:r>
          </a:p>
          <a:p>
            <a:pPr lvl="1"/>
            <a:r>
              <a:rPr lang="es-ES" sz="2000" dirty="0"/>
              <a:t>Mantenimiento Correctivo </a:t>
            </a:r>
          </a:p>
          <a:p>
            <a:pPr lvl="1"/>
            <a:r>
              <a:rPr lang="es-ES" sz="2000" dirty="0"/>
              <a:t>Mantenimiento Preventivo</a:t>
            </a:r>
          </a:p>
          <a:p>
            <a:pPr lvl="1"/>
            <a:r>
              <a:rPr lang="es-ES" sz="2000" dirty="0"/>
              <a:t>Mantenimiento Predictivo</a:t>
            </a:r>
          </a:p>
          <a:p>
            <a:pPr marL="457200" lvl="1" indent="0">
              <a:buNone/>
            </a:pPr>
            <a:endParaRPr lang="es-ES" sz="2000" dirty="0"/>
          </a:p>
          <a:p>
            <a:r>
              <a:rPr lang="es-ES" sz="2000" dirty="0"/>
              <a:t>Objetivo: predictivo, o preventivo asequible.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4284FC-FD67-43D9-B29D-190B63A70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2" y="787784"/>
            <a:ext cx="665383" cy="365125"/>
          </a:xfrm>
        </p:spPr>
        <p:txBody>
          <a:bodyPr/>
          <a:lstStyle/>
          <a:p>
            <a:fld id="{E3F56D9B-CF81-4063-BD0E-A218F5EE7255}" type="slidenum">
              <a:rPr lang="es-ES" smtClean="0"/>
              <a:t>10</a:t>
            </a:fld>
            <a:r>
              <a:rPr lang="es-ES" sz="1000" dirty="0"/>
              <a:t>/21</a:t>
            </a:r>
            <a:endParaRPr lang="es-ES" dirty="0"/>
          </a:p>
        </p:txBody>
      </p:sp>
      <p:sp>
        <p:nvSpPr>
          <p:cNvPr id="5" name="Arrow: Pentagon 4">
            <a:hlinkClick r:id="rId2" action="ppaction://hlinksldjump"/>
            <a:extLst>
              <a:ext uri="{FF2B5EF4-FFF2-40B4-BE49-F238E27FC236}">
                <a16:creationId xmlns:a16="http://schemas.microsoft.com/office/drawing/2014/main" id="{ED74F5F9-DD15-4ED6-96B8-80F6235E2BE2}"/>
              </a:ext>
            </a:extLst>
          </p:cNvPr>
          <p:cNvSpPr/>
          <p:nvPr/>
        </p:nvSpPr>
        <p:spPr>
          <a:xfrm rot="10800000">
            <a:off x="10605478" y="6114073"/>
            <a:ext cx="773723" cy="38686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3A5294-A505-4030-95B0-9ED783A89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Omar Navarro </a:t>
            </a:r>
            <a:r>
              <a:rPr lang="es-ES" dirty="0" err="1"/>
              <a:t>Ivorra</a:t>
            </a:r>
            <a:r>
              <a:rPr lang="es-ES" dirty="0"/>
              <a:t>    							Aplicación de análisis de aerogeneradores con drones</a:t>
            </a:r>
          </a:p>
        </p:txBody>
      </p:sp>
    </p:spTree>
    <p:extLst>
      <p:ext uri="{BB962C8B-B14F-4D97-AF65-F5344CB8AC3E}">
        <p14:creationId xmlns:p14="http://schemas.microsoft.com/office/powerpoint/2010/main" val="2889926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8AAC0-2951-4440-B8A7-E13D32F2A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Métodos de Mantenimiento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DAC6F-069A-4027-AD62-9082FCDA6F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6299" y="1433465"/>
            <a:ext cx="6591985" cy="3777622"/>
          </a:xfrm>
        </p:spPr>
        <p:txBody>
          <a:bodyPr/>
          <a:lstStyle/>
          <a:p>
            <a:r>
              <a:rPr lang="es-ES" dirty="0"/>
              <a:t>Inspección en tierra</a:t>
            </a:r>
          </a:p>
          <a:p>
            <a:pPr marL="914400" lvl="2" indent="0">
              <a:buNone/>
            </a:pPr>
            <a:endParaRPr lang="es-E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4284FC-FD67-43D9-B29D-190B63A70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0616" y="787785"/>
            <a:ext cx="665383" cy="365125"/>
          </a:xfrm>
        </p:spPr>
        <p:txBody>
          <a:bodyPr/>
          <a:lstStyle/>
          <a:p>
            <a:fld id="{E3F56D9B-CF81-4063-BD0E-A218F5EE7255}" type="slidenum">
              <a:rPr lang="es-ES" smtClean="0"/>
              <a:t>11</a:t>
            </a:fld>
            <a:r>
              <a:rPr lang="es-ES" sz="1000" dirty="0"/>
              <a:t>/21</a:t>
            </a:r>
            <a:endParaRPr lang="es-ES" dirty="0"/>
          </a:p>
        </p:txBody>
      </p:sp>
      <p:pic>
        <p:nvPicPr>
          <p:cNvPr id="5" name="Imagen 8">
            <a:extLst>
              <a:ext uri="{FF2B5EF4-FFF2-40B4-BE49-F238E27FC236}">
                <a16:creationId xmlns:a16="http://schemas.microsoft.com/office/drawing/2014/main" id="{95A92BE3-0A07-494D-86BC-FEC8C416F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8324" y="2217602"/>
            <a:ext cx="2603968" cy="31268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37A444-26BC-45E6-9B52-379B43DAF4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118" y="2217602"/>
            <a:ext cx="2567472" cy="312950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02C735E-E447-49CE-AA7A-07EE6A868C90}"/>
              </a:ext>
            </a:extLst>
          </p:cNvPr>
          <p:cNvSpPr/>
          <p:nvPr/>
        </p:nvSpPr>
        <p:spPr>
          <a:xfrm>
            <a:off x="3932408" y="5523689"/>
            <a:ext cx="50093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/>
              <a:t>Figuras 7 y 8. Compromiso del análisis en tierra contra la precisión</a:t>
            </a:r>
          </a:p>
        </p:txBody>
      </p:sp>
      <p:sp>
        <p:nvSpPr>
          <p:cNvPr id="9" name="Arrow: Pentagon 8">
            <a:hlinkClick r:id="rId4" action="ppaction://hlinksldjump"/>
            <a:extLst>
              <a:ext uri="{FF2B5EF4-FFF2-40B4-BE49-F238E27FC236}">
                <a16:creationId xmlns:a16="http://schemas.microsoft.com/office/drawing/2014/main" id="{9EC822BB-263F-412B-B96A-E1F40834E332}"/>
              </a:ext>
            </a:extLst>
          </p:cNvPr>
          <p:cNvSpPr/>
          <p:nvPr/>
        </p:nvSpPr>
        <p:spPr>
          <a:xfrm rot="10800000">
            <a:off x="10605478" y="6110776"/>
            <a:ext cx="773723" cy="38686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914821-CF4E-493A-83FA-11904721F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Omar Navarro </a:t>
            </a:r>
            <a:r>
              <a:rPr lang="es-ES" dirty="0" err="1"/>
              <a:t>Ivorra</a:t>
            </a:r>
            <a:r>
              <a:rPr lang="es-ES" dirty="0"/>
              <a:t>							 Aplicación de análisis de aerogeneradores con drones</a:t>
            </a:r>
          </a:p>
        </p:txBody>
      </p:sp>
    </p:spTree>
    <p:extLst>
      <p:ext uri="{BB962C8B-B14F-4D97-AF65-F5344CB8AC3E}">
        <p14:creationId xmlns:p14="http://schemas.microsoft.com/office/powerpoint/2010/main" val="2780091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8AAC0-2951-4440-B8A7-E13D32F2A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Métodos de Mantenimiento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DAC6F-069A-4027-AD62-9082FCDA6F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3031" y="1751204"/>
            <a:ext cx="6591985" cy="3777622"/>
          </a:xfrm>
        </p:spPr>
        <p:txBody>
          <a:bodyPr/>
          <a:lstStyle/>
          <a:p>
            <a:r>
              <a:rPr lang="es-ES" dirty="0"/>
              <a:t>Plataforma de servicio</a:t>
            </a:r>
          </a:p>
          <a:p>
            <a:pPr marL="914400" lvl="2" indent="0">
              <a:buNone/>
            </a:pPr>
            <a:endParaRPr lang="es-E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4284FC-FD67-43D9-B29D-190B63A70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0616" y="796577"/>
            <a:ext cx="674175" cy="365125"/>
          </a:xfrm>
        </p:spPr>
        <p:txBody>
          <a:bodyPr/>
          <a:lstStyle/>
          <a:p>
            <a:fld id="{E3F56D9B-CF81-4063-BD0E-A218F5EE7255}" type="slidenum">
              <a:rPr lang="es-ES" smtClean="0"/>
              <a:t>12</a:t>
            </a:fld>
            <a:r>
              <a:rPr lang="es-ES" sz="1000" dirty="0"/>
              <a:t>/21</a:t>
            </a:r>
            <a:endParaRPr lang="es-ES" dirty="0"/>
          </a:p>
        </p:txBody>
      </p:sp>
      <p:pic>
        <p:nvPicPr>
          <p:cNvPr id="8" name="Imagen 4">
            <a:extLst>
              <a:ext uri="{FF2B5EF4-FFF2-40B4-BE49-F238E27FC236}">
                <a16:creationId xmlns:a16="http://schemas.microsoft.com/office/drawing/2014/main" id="{B0C8B2EE-B1B7-487C-9EE7-E09833E0B0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7826" y="2212592"/>
            <a:ext cx="2694319" cy="35924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43205E7-5881-4CFA-B018-2E225748794C}"/>
              </a:ext>
            </a:extLst>
          </p:cNvPr>
          <p:cNvSpPr/>
          <p:nvPr/>
        </p:nvSpPr>
        <p:spPr>
          <a:xfrm>
            <a:off x="3262285" y="5836417"/>
            <a:ext cx="25298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/>
              <a:t>Figura 9. Plataforma de servicio</a:t>
            </a:r>
          </a:p>
        </p:txBody>
      </p:sp>
      <p:sp>
        <p:nvSpPr>
          <p:cNvPr id="7" name="Arrow: Pentagon 6">
            <a:hlinkClick r:id="rId3" action="ppaction://hlinksldjump"/>
            <a:extLst>
              <a:ext uri="{FF2B5EF4-FFF2-40B4-BE49-F238E27FC236}">
                <a16:creationId xmlns:a16="http://schemas.microsoft.com/office/drawing/2014/main" id="{A6EA7A87-C083-46F4-BB40-460024C48055}"/>
              </a:ext>
            </a:extLst>
          </p:cNvPr>
          <p:cNvSpPr/>
          <p:nvPr/>
        </p:nvSpPr>
        <p:spPr>
          <a:xfrm rot="10800000">
            <a:off x="10597771" y="6113416"/>
            <a:ext cx="773723" cy="38686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00EBEC7-A236-4486-887F-595A45F95A86}"/>
              </a:ext>
            </a:extLst>
          </p:cNvPr>
          <p:cNvSpPr txBox="1">
            <a:spLocks/>
          </p:cNvSpPr>
          <p:nvPr/>
        </p:nvSpPr>
        <p:spPr>
          <a:xfrm>
            <a:off x="6850201" y="1751204"/>
            <a:ext cx="6591985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/>
              <a:t>Grúa Hidráulica</a:t>
            </a:r>
          </a:p>
          <a:p>
            <a:pPr marL="914400" lvl="2" indent="0">
              <a:buNone/>
            </a:pPr>
            <a:endParaRPr lang="es-E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A7C840B-1C03-4EA6-BAC0-A74A53DAB4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2399" y="2224100"/>
            <a:ext cx="2124393" cy="358091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CA64F84-C489-4A2D-9A2D-8275E9E19F09}"/>
              </a:ext>
            </a:extLst>
          </p:cNvPr>
          <p:cNvSpPr/>
          <p:nvPr/>
        </p:nvSpPr>
        <p:spPr>
          <a:xfrm>
            <a:off x="7152399" y="5836417"/>
            <a:ext cx="21162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/>
              <a:t>Figura 10. Grúa Hidráulica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B30FE9-8340-456A-B883-DA03AF2D1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Omar Navarro </a:t>
            </a:r>
            <a:r>
              <a:rPr lang="es-ES" dirty="0" err="1"/>
              <a:t>Ivorra</a:t>
            </a:r>
            <a:r>
              <a:rPr lang="es-ES" dirty="0"/>
              <a:t>							 Aplicación de análisis de aerogeneradores con drones</a:t>
            </a:r>
          </a:p>
        </p:txBody>
      </p:sp>
    </p:spTree>
    <p:extLst>
      <p:ext uri="{BB962C8B-B14F-4D97-AF65-F5344CB8AC3E}">
        <p14:creationId xmlns:p14="http://schemas.microsoft.com/office/powerpoint/2010/main" val="51183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8AAC0-2951-4440-B8A7-E13D32F2A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Métodos de Mantenimiento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DAC6F-069A-4027-AD62-9082FCDA6F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887" y="1538130"/>
            <a:ext cx="6591985" cy="3777622"/>
          </a:xfrm>
        </p:spPr>
        <p:txBody>
          <a:bodyPr/>
          <a:lstStyle/>
          <a:p>
            <a:r>
              <a:rPr lang="es-ES" dirty="0"/>
              <a:t>Descenso en cuerda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4284FC-FD67-43D9-B29D-190B63A70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993" y="787784"/>
            <a:ext cx="674175" cy="365125"/>
          </a:xfrm>
        </p:spPr>
        <p:txBody>
          <a:bodyPr/>
          <a:lstStyle/>
          <a:p>
            <a:fld id="{E3F56D9B-CF81-4063-BD0E-A218F5EE7255}" type="slidenum">
              <a:rPr lang="es-ES" smtClean="0"/>
              <a:t>13</a:t>
            </a:fld>
            <a:r>
              <a:rPr lang="es-ES" sz="1000" dirty="0"/>
              <a:t>/21</a:t>
            </a:r>
            <a:endParaRPr lang="es-E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3622E2-87B7-4C8E-A7DF-C80205C0F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9208" y="1964731"/>
            <a:ext cx="2581275" cy="366712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DDBE029-4ED5-4A5F-B416-D20904C8289D}"/>
              </a:ext>
            </a:extLst>
          </p:cNvPr>
          <p:cNvSpPr/>
          <p:nvPr/>
        </p:nvSpPr>
        <p:spPr>
          <a:xfrm>
            <a:off x="4814546" y="5745333"/>
            <a:ext cx="33505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/>
              <a:t>Figura 11. Análisis por descenso en cuerda</a:t>
            </a:r>
          </a:p>
        </p:txBody>
      </p:sp>
      <p:sp>
        <p:nvSpPr>
          <p:cNvPr id="8" name="Arrow: Pentagon 7">
            <a:hlinkClick r:id="rId3" action="ppaction://hlinksldjump"/>
            <a:extLst>
              <a:ext uri="{FF2B5EF4-FFF2-40B4-BE49-F238E27FC236}">
                <a16:creationId xmlns:a16="http://schemas.microsoft.com/office/drawing/2014/main" id="{0F0329D1-AC3C-4D32-8AB4-8F660F65A207}"/>
              </a:ext>
            </a:extLst>
          </p:cNvPr>
          <p:cNvSpPr/>
          <p:nvPr/>
        </p:nvSpPr>
        <p:spPr>
          <a:xfrm rot="10800000">
            <a:off x="10605478" y="6114073"/>
            <a:ext cx="773723" cy="38686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A51A8-18BF-4AE7-9AF6-502AE1A4A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Omar Navarro </a:t>
            </a:r>
            <a:r>
              <a:rPr lang="es-ES" dirty="0" err="1"/>
              <a:t>Ivorra</a:t>
            </a:r>
            <a:r>
              <a:rPr lang="es-ES" dirty="0"/>
              <a:t>							 Aplicación de análisis de aerogeneradores con drones</a:t>
            </a:r>
          </a:p>
        </p:txBody>
      </p:sp>
    </p:spTree>
    <p:extLst>
      <p:ext uri="{BB962C8B-B14F-4D97-AF65-F5344CB8AC3E}">
        <p14:creationId xmlns:p14="http://schemas.microsoft.com/office/powerpoint/2010/main" val="3344961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8AAC0-2951-4440-B8A7-E13D32F2A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Métodos de Mantenimiento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DAC6F-069A-4027-AD62-9082FCDA6F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887" y="1553308"/>
            <a:ext cx="6591985" cy="3777622"/>
          </a:xfrm>
        </p:spPr>
        <p:txBody>
          <a:bodyPr>
            <a:normAutofit/>
          </a:bodyPr>
          <a:lstStyle/>
          <a:p>
            <a:r>
              <a:rPr lang="es-ES" dirty="0"/>
              <a:t>Drones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4284FC-FD67-43D9-B29D-190B63A70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994" y="787784"/>
            <a:ext cx="674175" cy="365125"/>
          </a:xfrm>
        </p:spPr>
        <p:txBody>
          <a:bodyPr/>
          <a:lstStyle/>
          <a:p>
            <a:fld id="{E3F56D9B-CF81-4063-BD0E-A218F5EE7255}" type="slidenum">
              <a:rPr lang="es-ES" smtClean="0"/>
              <a:t>14</a:t>
            </a:fld>
            <a:r>
              <a:rPr lang="es-ES" sz="1000" dirty="0"/>
              <a:t>/21</a:t>
            </a:r>
            <a:endParaRPr lang="es-E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15BB30-96CF-485F-96FC-23B17D0713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886" y="2257213"/>
            <a:ext cx="7338119" cy="27215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31C41FD-43E0-41B5-977B-0B763FF5C016}"/>
              </a:ext>
            </a:extLst>
          </p:cNvPr>
          <p:cNvSpPr/>
          <p:nvPr/>
        </p:nvSpPr>
        <p:spPr>
          <a:xfrm>
            <a:off x="5082983" y="5288201"/>
            <a:ext cx="23519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/>
              <a:t>Figura 12. Análisis con drones</a:t>
            </a:r>
          </a:p>
        </p:txBody>
      </p:sp>
      <p:sp>
        <p:nvSpPr>
          <p:cNvPr id="9" name="Arrow: Pentagon 8">
            <a:hlinkClick r:id="rId3" action="ppaction://hlinksldjump"/>
            <a:extLst>
              <a:ext uri="{FF2B5EF4-FFF2-40B4-BE49-F238E27FC236}">
                <a16:creationId xmlns:a16="http://schemas.microsoft.com/office/drawing/2014/main" id="{4327BC2D-B251-4817-A694-3DCC6CD4CAB8}"/>
              </a:ext>
            </a:extLst>
          </p:cNvPr>
          <p:cNvSpPr/>
          <p:nvPr/>
        </p:nvSpPr>
        <p:spPr>
          <a:xfrm rot="10800000">
            <a:off x="10605478" y="6108072"/>
            <a:ext cx="773723" cy="38686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CCAFD-85C9-44AF-B925-338F41499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Omar Navarro </a:t>
            </a:r>
            <a:r>
              <a:rPr lang="es-ES" dirty="0" err="1"/>
              <a:t>Ivorra</a:t>
            </a:r>
            <a:r>
              <a:rPr lang="es-ES" dirty="0"/>
              <a:t>							 Aplicación de análisis de aerogeneradores con drones</a:t>
            </a:r>
          </a:p>
        </p:txBody>
      </p:sp>
    </p:spTree>
    <p:extLst>
      <p:ext uri="{BB962C8B-B14F-4D97-AF65-F5344CB8AC3E}">
        <p14:creationId xmlns:p14="http://schemas.microsoft.com/office/powerpoint/2010/main" val="3559204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D8B89-5946-4AA0-B720-3412501BD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Comparativa de métodos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6FEEFB-0B1D-4E80-BB96-471E7EF81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994" y="787785"/>
            <a:ext cx="674175" cy="365125"/>
          </a:xfrm>
        </p:spPr>
        <p:txBody>
          <a:bodyPr/>
          <a:lstStyle/>
          <a:p>
            <a:fld id="{E3F56D9B-CF81-4063-BD0E-A218F5EE7255}" type="slidenum">
              <a:rPr lang="es-ES" smtClean="0"/>
              <a:t>15</a:t>
            </a:fld>
            <a:r>
              <a:rPr lang="es-ES" sz="1000" dirty="0"/>
              <a:t>/21</a:t>
            </a:r>
            <a:endParaRPr lang="es-ES" dirty="0"/>
          </a:p>
        </p:txBody>
      </p:sp>
      <p:sp>
        <p:nvSpPr>
          <p:cNvPr id="5" name="Arrow: Pentagon 4">
            <a:hlinkClick r:id="rId2" action="ppaction://hlinksldjump"/>
            <a:extLst>
              <a:ext uri="{FF2B5EF4-FFF2-40B4-BE49-F238E27FC236}">
                <a16:creationId xmlns:a16="http://schemas.microsoft.com/office/drawing/2014/main" id="{B47F29DA-7AF6-4FEA-8EF1-146D5A26ECA2}"/>
              </a:ext>
            </a:extLst>
          </p:cNvPr>
          <p:cNvSpPr/>
          <p:nvPr/>
        </p:nvSpPr>
        <p:spPr>
          <a:xfrm rot="10800000">
            <a:off x="10605478" y="6114073"/>
            <a:ext cx="773723" cy="38686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5A163A-E025-48AE-B328-F124A06E9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Omar Navarro </a:t>
            </a:r>
            <a:r>
              <a:rPr lang="es-ES" dirty="0" err="1"/>
              <a:t>Ivorra</a:t>
            </a:r>
            <a:r>
              <a:rPr lang="es-ES" dirty="0"/>
              <a:t>			 				Aplicación de análisis de aerogeneradores con drones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70F4A239-E0A8-48DC-AE76-23891B35E7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5647530"/>
              </p:ext>
            </p:extLst>
          </p:nvPr>
        </p:nvGraphicFramePr>
        <p:xfrm>
          <a:off x="2116760" y="1581324"/>
          <a:ext cx="8446476" cy="328832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967257">
                  <a:extLst>
                    <a:ext uri="{9D8B030D-6E8A-4147-A177-3AD203B41FA5}">
                      <a16:colId xmlns:a16="http://schemas.microsoft.com/office/drawing/2014/main" val="61113996"/>
                    </a:ext>
                  </a:extLst>
                </a:gridCol>
                <a:gridCol w="1617745">
                  <a:extLst>
                    <a:ext uri="{9D8B030D-6E8A-4147-A177-3AD203B41FA5}">
                      <a16:colId xmlns:a16="http://schemas.microsoft.com/office/drawing/2014/main" val="2579971240"/>
                    </a:ext>
                  </a:extLst>
                </a:gridCol>
                <a:gridCol w="1637717">
                  <a:extLst>
                    <a:ext uri="{9D8B030D-6E8A-4147-A177-3AD203B41FA5}">
                      <a16:colId xmlns:a16="http://schemas.microsoft.com/office/drawing/2014/main" val="790255802"/>
                    </a:ext>
                  </a:extLst>
                </a:gridCol>
                <a:gridCol w="1677662">
                  <a:extLst>
                    <a:ext uri="{9D8B030D-6E8A-4147-A177-3AD203B41FA5}">
                      <a16:colId xmlns:a16="http://schemas.microsoft.com/office/drawing/2014/main" val="2707933019"/>
                    </a:ext>
                  </a:extLst>
                </a:gridCol>
                <a:gridCol w="1546095">
                  <a:extLst>
                    <a:ext uri="{9D8B030D-6E8A-4147-A177-3AD203B41FA5}">
                      <a16:colId xmlns:a16="http://schemas.microsoft.com/office/drawing/2014/main" val="144143057"/>
                    </a:ext>
                  </a:extLst>
                </a:gridCol>
              </a:tblGrid>
              <a:tr h="822081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Coste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Riesgo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Tiempo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Precisión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8863266"/>
                  </a:ext>
                </a:extLst>
              </a:tr>
              <a:tr h="822081">
                <a:tc>
                  <a:txBody>
                    <a:bodyPr/>
                    <a:lstStyle/>
                    <a:p>
                      <a:r>
                        <a:rPr lang="es-ES" dirty="0"/>
                        <a:t>Inspección visual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4000" dirty="0">
                          <a:solidFill>
                            <a:srgbClr val="92D050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es-ES" sz="4000" dirty="0">
                        <a:solidFill>
                          <a:srgbClr val="92D05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4000" dirty="0">
                          <a:solidFill>
                            <a:srgbClr val="92D050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es-ES" sz="4000" dirty="0">
                        <a:solidFill>
                          <a:srgbClr val="92D05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4000" b="1" i="1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⍻</a:t>
                      </a:r>
                      <a:endParaRPr lang="es-ES" sz="4000" b="1" i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4000" b="1" i="1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⍻</a:t>
                      </a:r>
                      <a:endParaRPr lang="es-ES" sz="4000" b="1" i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5399106"/>
                  </a:ext>
                </a:extLst>
              </a:tr>
              <a:tr h="822081">
                <a:tc>
                  <a:txBody>
                    <a:bodyPr/>
                    <a:lstStyle/>
                    <a:p>
                      <a:r>
                        <a:rPr lang="es-ES" dirty="0"/>
                        <a:t>Grúa y plataforma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4000" dirty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</a:t>
                      </a:r>
                      <a:endParaRPr lang="es-ES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4000" b="1" i="1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⍻</a:t>
                      </a:r>
                      <a:endParaRPr lang="es-ES" sz="4000" b="1" i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4000" b="1" i="1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⍻</a:t>
                      </a:r>
                      <a:endParaRPr lang="es-ES" sz="4000" b="1" i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4000" dirty="0">
                          <a:solidFill>
                            <a:srgbClr val="92D050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es-ES" sz="4000" dirty="0">
                        <a:solidFill>
                          <a:srgbClr val="92D05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2101544"/>
                  </a:ext>
                </a:extLst>
              </a:tr>
              <a:tr h="822081">
                <a:tc>
                  <a:txBody>
                    <a:bodyPr/>
                    <a:lstStyle/>
                    <a:p>
                      <a:r>
                        <a:rPr lang="es-ES" dirty="0"/>
                        <a:t>Descenso en cuerda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4000" dirty="0">
                          <a:solidFill>
                            <a:srgbClr val="92D050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es-ES" sz="4000" dirty="0">
                        <a:solidFill>
                          <a:srgbClr val="92D05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4000" dirty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</a:t>
                      </a:r>
                      <a:endParaRPr lang="es-ES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4000" b="1" i="1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⍻</a:t>
                      </a:r>
                      <a:endParaRPr lang="es-ES" sz="4000" b="1" i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4000" dirty="0">
                          <a:solidFill>
                            <a:srgbClr val="92D050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es-ES" sz="4000" dirty="0">
                        <a:solidFill>
                          <a:srgbClr val="92D05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093976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675CC495-2614-4987-83AD-4F33E3FC63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0345868"/>
              </p:ext>
            </p:extLst>
          </p:nvPr>
        </p:nvGraphicFramePr>
        <p:xfrm>
          <a:off x="2116761" y="4869648"/>
          <a:ext cx="8446475" cy="821509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969723">
                  <a:extLst>
                    <a:ext uri="{9D8B030D-6E8A-4147-A177-3AD203B41FA5}">
                      <a16:colId xmlns:a16="http://schemas.microsoft.com/office/drawing/2014/main" val="1616187737"/>
                    </a:ext>
                  </a:extLst>
                </a:gridCol>
                <a:gridCol w="1617130">
                  <a:extLst>
                    <a:ext uri="{9D8B030D-6E8A-4147-A177-3AD203B41FA5}">
                      <a16:colId xmlns:a16="http://schemas.microsoft.com/office/drawing/2014/main" val="2432577154"/>
                    </a:ext>
                  </a:extLst>
                </a:gridCol>
                <a:gridCol w="1637093">
                  <a:extLst>
                    <a:ext uri="{9D8B030D-6E8A-4147-A177-3AD203B41FA5}">
                      <a16:colId xmlns:a16="http://schemas.microsoft.com/office/drawing/2014/main" val="811852977"/>
                    </a:ext>
                  </a:extLst>
                </a:gridCol>
                <a:gridCol w="1677023">
                  <a:extLst>
                    <a:ext uri="{9D8B030D-6E8A-4147-A177-3AD203B41FA5}">
                      <a16:colId xmlns:a16="http://schemas.microsoft.com/office/drawing/2014/main" val="2265350979"/>
                    </a:ext>
                  </a:extLst>
                </a:gridCol>
                <a:gridCol w="1545506">
                  <a:extLst>
                    <a:ext uri="{9D8B030D-6E8A-4147-A177-3AD203B41FA5}">
                      <a16:colId xmlns:a16="http://schemas.microsoft.com/office/drawing/2014/main" val="2613990543"/>
                    </a:ext>
                  </a:extLst>
                </a:gridCol>
              </a:tblGrid>
              <a:tr h="821509">
                <a:tc>
                  <a:txBody>
                    <a:bodyPr/>
                    <a:lstStyle/>
                    <a:p>
                      <a:r>
                        <a:rPr lang="es-ES" b="0" dirty="0"/>
                        <a:t>Drones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4000" dirty="0">
                          <a:solidFill>
                            <a:srgbClr val="92D050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es-ES" sz="4000" dirty="0">
                        <a:solidFill>
                          <a:srgbClr val="92D05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4000" dirty="0">
                          <a:solidFill>
                            <a:srgbClr val="92D050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es-ES" sz="4000" dirty="0">
                        <a:solidFill>
                          <a:srgbClr val="92D05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4000" dirty="0">
                          <a:solidFill>
                            <a:srgbClr val="92D050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es-ES" sz="4000" dirty="0">
                        <a:solidFill>
                          <a:srgbClr val="92D05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4000" dirty="0">
                          <a:solidFill>
                            <a:srgbClr val="92D050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es-ES" sz="4000" dirty="0">
                        <a:solidFill>
                          <a:srgbClr val="92D05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2424701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D226DB38-EEFE-4899-A7CC-B09ABA843A92}"/>
              </a:ext>
            </a:extLst>
          </p:cNvPr>
          <p:cNvSpPr/>
          <p:nvPr/>
        </p:nvSpPr>
        <p:spPr>
          <a:xfrm>
            <a:off x="4432264" y="5774984"/>
            <a:ext cx="381546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/>
              <a:t>Tabla 1. Comparativa de los métodos de análisis</a:t>
            </a:r>
          </a:p>
        </p:txBody>
      </p:sp>
    </p:spTree>
    <p:extLst>
      <p:ext uri="{BB962C8B-B14F-4D97-AF65-F5344CB8AC3E}">
        <p14:creationId xmlns:p14="http://schemas.microsoft.com/office/powerpoint/2010/main" val="41257932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D8B89-5946-4AA0-B720-3412501BD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Análisis de la aplicación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BEFF3CA-B9AC-495D-8642-E2AFA621BE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392" y="1191743"/>
            <a:ext cx="2862448" cy="286244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6FEEFB-0B1D-4E80-BB96-471E7EF81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993" y="796576"/>
            <a:ext cx="665383" cy="365125"/>
          </a:xfrm>
        </p:spPr>
        <p:txBody>
          <a:bodyPr/>
          <a:lstStyle/>
          <a:p>
            <a:fld id="{E3F56D9B-CF81-4063-BD0E-A218F5EE7255}" type="slidenum">
              <a:rPr lang="es-ES" smtClean="0"/>
              <a:t>16</a:t>
            </a:fld>
            <a:r>
              <a:rPr lang="es-ES" sz="1000" dirty="0"/>
              <a:t>/21</a:t>
            </a:r>
            <a:endParaRPr lang="es-E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FDE4C5-72EE-4F41-BC03-CB9DCC308906}"/>
              </a:ext>
            </a:extLst>
          </p:cNvPr>
          <p:cNvSpPr/>
          <p:nvPr/>
        </p:nvSpPr>
        <p:spPr>
          <a:xfrm>
            <a:off x="4914780" y="4054191"/>
            <a:ext cx="26436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/>
              <a:t>Figura 13. Icono de la aplicación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46FAC13-433C-48C5-9435-3727650628F9}"/>
              </a:ext>
            </a:extLst>
          </p:cNvPr>
          <p:cNvSpPr txBox="1">
            <a:spLocks/>
          </p:cNvSpPr>
          <p:nvPr/>
        </p:nvSpPr>
        <p:spPr>
          <a:xfrm>
            <a:off x="2831235" y="4444442"/>
            <a:ext cx="6591985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Los aspectos importantes a tratar serán:</a:t>
            </a:r>
          </a:p>
          <a:p>
            <a:pPr lvl="1"/>
            <a:r>
              <a:rPr lang="es-ES" dirty="0"/>
              <a:t>Cumplir adecuadamente lo que se le requiere.</a:t>
            </a:r>
          </a:p>
          <a:p>
            <a:pPr lvl="1"/>
            <a:r>
              <a:rPr lang="es-ES" dirty="0"/>
              <a:t>Funcionamiento sencillo.</a:t>
            </a:r>
          </a:p>
          <a:p>
            <a:pPr lvl="1"/>
            <a:r>
              <a:rPr lang="es-ES" dirty="0"/>
              <a:t>Funcionalidades ofrecidas.</a:t>
            </a:r>
          </a:p>
        </p:txBody>
      </p:sp>
      <p:sp>
        <p:nvSpPr>
          <p:cNvPr id="8" name="Arrow: Pentagon 7">
            <a:hlinkClick r:id="rId3" action="ppaction://hlinksldjump"/>
            <a:extLst>
              <a:ext uri="{FF2B5EF4-FFF2-40B4-BE49-F238E27FC236}">
                <a16:creationId xmlns:a16="http://schemas.microsoft.com/office/drawing/2014/main" id="{E264D2B3-C312-49A5-859C-011CC8B71CEC}"/>
              </a:ext>
            </a:extLst>
          </p:cNvPr>
          <p:cNvSpPr/>
          <p:nvPr/>
        </p:nvSpPr>
        <p:spPr>
          <a:xfrm rot="10800000">
            <a:off x="10605478" y="6114073"/>
            <a:ext cx="773723" cy="38686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B039BB-B755-47EA-B829-06840FB8E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Omar Navarro </a:t>
            </a:r>
            <a:r>
              <a:rPr lang="es-ES" dirty="0" err="1"/>
              <a:t>Ivorra</a:t>
            </a:r>
            <a:r>
              <a:rPr lang="es-ES" dirty="0"/>
              <a:t>							 Aplicación de análisis de aerogeneradores con drones</a:t>
            </a:r>
          </a:p>
        </p:txBody>
      </p:sp>
    </p:spTree>
    <p:extLst>
      <p:ext uri="{BB962C8B-B14F-4D97-AF65-F5344CB8AC3E}">
        <p14:creationId xmlns:p14="http://schemas.microsoft.com/office/powerpoint/2010/main" val="27077736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03C6E-F7D5-4A5F-8D94-71A48573C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Primeros pasos con “</a:t>
            </a:r>
            <a:r>
              <a:rPr lang="es-ES" dirty="0" err="1"/>
              <a:t>Drone</a:t>
            </a:r>
            <a:r>
              <a:rPr lang="es-ES" dirty="0"/>
              <a:t> </a:t>
            </a:r>
            <a:r>
              <a:rPr lang="es-ES" dirty="0" err="1"/>
              <a:t>Mission</a:t>
            </a:r>
            <a:r>
              <a:rPr lang="es-ES" dirty="0"/>
              <a:t> </a:t>
            </a:r>
            <a:r>
              <a:rPr lang="es-ES" dirty="0" err="1"/>
              <a:t>Maker</a:t>
            </a:r>
            <a:r>
              <a:rPr lang="es-ES" dirty="0"/>
              <a:t>” </a:t>
            </a:r>
            <a:br>
              <a:rPr lang="es-ES" dirty="0"/>
            </a:br>
            <a:endParaRPr lang="es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03ABAB-5B13-4274-ABDE-616EC943C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7749" y="1500554"/>
            <a:ext cx="8789313" cy="3777622"/>
          </a:xfrm>
        </p:spPr>
        <p:txBody>
          <a:bodyPr/>
          <a:lstStyle/>
          <a:p>
            <a:r>
              <a:rPr lang="es-ES" sz="2000" dirty="0"/>
              <a:t>Pasos iniciales:</a:t>
            </a:r>
          </a:p>
          <a:p>
            <a:pPr lvl="1"/>
            <a:r>
              <a:rPr lang="es-ES" sz="1800" dirty="0"/>
              <a:t>Necesidad de guiar al usuario, sentimiento de estar “acompañado” durante el proceso. Tutorial y conexión.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7DBFED-9CD6-4532-95B0-DC847B3FF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2" y="778992"/>
            <a:ext cx="674175" cy="365125"/>
          </a:xfrm>
        </p:spPr>
        <p:txBody>
          <a:bodyPr/>
          <a:lstStyle/>
          <a:p>
            <a:fld id="{E3F56D9B-CF81-4063-BD0E-A218F5EE7255}" type="slidenum">
              <a:rPr lang="es-ES" smtClean="0"/>
              <a:t>17</a:t>
            </a:fld>
            <a:r>
              <a:rPr lang="es-ES" sz="1000" dirty="0"/>
              <a:t>/21</a:t>
            </a:r>
            <a:endParaRPr lang="es-E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30726B-221C-46AE-8595-1528D724CB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306" y="2723645"/>
            <a:ext cx="1923269" cy="31733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D3E28D-9D27-453E-AC70-1C1DC07BBB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938" y="2727419"/>
            <a:ext cx="1938177" cy="31962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EAD38ED-590B-4A09-A99C-128C4B473E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478" y="2737948"/>
            <a:ext cx="1955627" cy="31590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EFD7D03-DA90-4DAB-BDBE-7BBD284979DC}"/>
              </a:ext>
            </a:extLst>
          </p:cNvPr>
          <p:cNvSpPr/>
          <p:nvPr/>
        </p:nvSpPr>
        <p:spPr>
          <a:xfrm>
            <a:off x="2803189" y="6001322"/>
            <a:ext cx="27655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/>
              <a:t>Figura 15. Conexión con el mando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FA762C-7B50-440B-A0F2-CE4EE024505C}"/>
              </a:ext>
            </a:extLst>
          </p:cNvPr>
          <p:cNvSpPr/>
          <p:nvPr/>
        </p:nvSpPr>
        <p:spPr>
          <a:xfrm>
            <a:off x="5788096" y="6001322"/>
            <a:ext cx="20810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/>
              <a:t>Figura 16. Cómo volamos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88D914-5DAF-4C40-A712-4D39103309A4}"/>
              </a:ext>
            </a:extLst>
          </p:cNvPr>
          <p:cNvSpPr/>
          <p:nvPr/>
        </p:nvSpPr>
        <p:spPr>
          <a:xfrm>
            <a:off x="8515242" y="6001321"/>
            <a:ext cx="22300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/>
              <a:t>Figura 17. Conexión al dron</a:t>
            </a:r>
          </a:p>
        </p:txBody>
      </p:sp>
      <p:sp>
        <p:nvSpPr>
          <p:cNvPr id="13" name="Arrow: Pentagon 12">
            <a:hlinkClick r:id="rId5" action="ppaction://hlinksldjump"/>
            <a:extLst>
              <a:ext uri="{FF2B5EF4-FFF2-40B4-BE49-F238E27FC236}">
                <a16:creationId xmlns:a16="http://schemas.microsoft.com/office/drawing/2014/main" id="{480A4EDC-8DC2-4A26-878E-10D71FDF43AC}"/>
              </a:ext>
            </a:extLst>
          </p:cNvPr>
          <p:cNvSpPr/>
          <p:nvPr/>
        </p:nvSpPr>
        <p:spPr>
          <a:xfrm rot="10800000">
            <a:off x="10608105" y="6256584"/>
            <a:ext cx="773723" cy="38686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2CF8A859-3609-4595-AEF6-F37AA60C9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93602" y="6267452"/>
            <a:ext cx="7621984" cy="365125"/>
          </a:xfrm>
        </p:spPr>
        <p:txBody>
          <a:bodyPr/>
          <a:lstStyle/>
          <a:p>
            <a:r>
              <a:rPr lang="es-ES" dirty="0"/>
              <a:t>Omar Navarro </a:t>
            </a:r>
            <a:r>
              <a:rPr lang="es-ES" dirty="0" err="1"/>
              <a:t>Ivorra</a:t>
            </a:r>
            <a:r>
              <a:rPr lang="es-ES" dirty="0"/>
              <a:t>							 Aplicación de análisis de aerogeneradores con drones</a:t>
            </a:r>
          </a:p>
        </p:txBody>
      </p:sp>
    </p:spTree>
    <p:extLst>
      <p:ext uri="{BB962C8B-B14F-4D97-AF65-F5344CB8AC3E}">
        <p14:creationId xmlns:p14="http://schemas.microsoft.com/office/powerpoint/2010/main" val="2376012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B595C-8BC2-4152-A8DF-6077CAE66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Resultados (entorno real)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A3C55-80D1-47B4-9791-26DB81A685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887" y="1584063"/>
            <a:ext cx="8789313" cy="3777622"/>
          </a:xfrm>
        </p:spPr>
        <p:txBody>
          <a:bodyPr/>
          <a:lstStyle/>
          <a:p>
            <a:r>
              <a:rPr lang="es-ES" dirty="0"/>
              <a:t>Resultados de prueba de campo orientativos.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2AFD8D-94E9-4C38-B196-C2FCF0D88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1" y="778992"/>
            <a:ext cx="665383" cy="365125"/>
          </a:xfrm>
        </p:spPr>
        <p:txBody>
          <a:bodyPr/>
          <a:lstStyle/>
          <a:p>
            <a:fld id="{E3F56D9B-CF81-4063-BD0E-A218F5EE7255}" type="slidenum">
              <a:rPr lang="es-ES" smtClean="0"/>
              <a:t>18</a:t>
            </a:fld>
            <a:r>
              <a:rPr lang="es-ES" sz="1000" dirty="0"/>
              <a:t>/21</a:t>
            </a:r>
            <a:endParaRPr lang="es-E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B461A4-554E-490F-9905-23CE0025C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989" y="2109472"/>
            <a:ext cx="3941496" cy="33171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388FFBE-FEA2-42AE-829A-0E76C3FE40AB}"/>
              </a:ext>
            </a:extLst>
          </p:cNvPr>
          <p:cNvSpPr/>
          <p:nvPr/>
        </p:nvSpPr>
        <p:spPr>
          <a:xfrm>
            <a:off x="3574296" y="5654339"/>
            <a:ext cx="53479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/>
              <a:t>Figura 18. Imágenes tomadas por el departamento con el </a:t>
            </a:r>
            <a:r>
              <a:rPr lang="es-ES" sz="1200" dirty="0" err="1"/>
              <a:t>Phantom</a:t>
            </a:r>
            <a:r>
              <a:rPr lang="es-ES" sz="1200" dirty="0"/>
              <a:t> 4</a:t>
            </a:r>
          </a:p>
        </p:txBody>
      </p:sp>
      <p:sp>
        <p:nvSpPr>
          <p:cNvPr id="8" name="Arrow: Pentagon 7">
            <a:hlinkClick r:id="rId3" action="ppaction://hlinksldjump"/>
            <a:extLst>
              <a:ext uri="{FF2B5EF4-FFF2-40B4-BE49-F238E27FC236}">
                <a16:creationId xmlns:a16="http://schemas.microsoft.com/office/drawing/2014/main" id="{79AAECF6-F944-447B-BC21-A4628EAFF955}"/>
              </a:ext>
            </a:extLst>
          </p:cNvPr>
          <p:cNvSpPr/>
          <p:nvPr/>
        </p:nvSpPr>
        <p:spPr>
          <a:xfrm rot="10800000">
            <a:off x="10605478" y="6114073"/>
            <a:ext cx="773723" cy="38686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7E155C-5EE6-42C5-8407-E78B1FFB4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Omar Navarro </a:t>
            </a:r>
            <a:r>
              <a:rPr lang="es-ES" dirty="0" err="1"/>
              <a:t>Ivorra</a:t>
            </a:r>
            <a:r>
              <a:rPr lang="es-ES" dirty="0"/>
              <a:t>							 Aplicación de análisis de aerogeneradores con drones</a:t>
            </a:r>
          </a:p>
        </p:txBody>
      </p:sp>
    </p:spTree>
    <p:extLst>
      <p:ext uri="{BB962C8B-B14F-4D97-AF65-F5344CB8AC3E}">
        <p14:creationId xmlns:p14="http://schemas.microsoft.com/office/powerpoint/2010/main" val="868770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eo_20170727172422319_by_videoshow">
            <a:hlinkClick r:id="" action="ppaction://media"/>
            <a:extLst>
              <a:ext uri="{FF2B5EF4-FFF2-40B4-BE49-F238E27FC236}">
                <a16:creationId xmlns:a16="http://schemas.microsoft.com/office/drawing/2014/main" id="{45A64541-AC24-4FA7-A82B-D1C799C8E63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06602" y="1416360"/>
            <a:ext cx="8081616" cy="4445667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AB595C-8BC2-4152-A8DF-6077CAE66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2440" y="661414"/>
            <a:ext cx="8785599" cy="1280890"/>
          </a:xfrm>
        </p:spPr>
        <p:txBody>
          <a:bodyPr/>
          <a:lstStyle/>
          <a:p>
            <a:r>
              <a:rPr lang="es-ES" dirty="0"/>
              <a:t>Resultados con “</a:t>
            </a:r>
            <a:r>
              <a:rPr lang="es-ES" dirty="0" err="1"/>
              <a:t>Drone</a:t>
            </a:r>
            <a:r>
              <a:rPr lang="es-ES" dirty="0"/>
              <a:t> </a:t>
            </a:r>
            <a:r>
              <a:rPr lang="es-ES" dirty="0" err="1"/>
              <a:t>Mission</a:t>
            </a:r>
            <a:r>
              <a:rPr lang="es-ES" dirty="0"/>
              <a:t> </a:t>
            </a:r>
            <a:r>
              <a:rPr lang="es-ES" dirty="0" err="1"/>
              <a:t>Maker</a:t>
            </a:r>
            <a:r>
              <a:rPr lang="es-ES" dirty="0"/>
              <a:t>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2AFD8D-94E9-4C38-B196-C2FCF0D88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993" y="778992"/>
            <a:ext cx="665383" cy="365125"/>
          </a:xfrm>
        </p:spPr>
        <p:txBody>
          <a:bodyPr/>
          <a:lstStyle/>
          <a:p>
            <a:fld id="{E3F56D9B-CF81-4063-BD0E-A218F5EE7255}" type="slidenum">
              <a:rPr lang="es-ES" smtClean="0"/>
              <a:t>19</a:t>
            </a:fld>
            <a:r>
              <a:rPr lang="es-ES" sz="1000" dirty="0"/>
              <a:t>/21</a:t>
            </a:r>
            <a:endParaRPr lang="es-ES" dirty="0"/>
          </a:p>
        </p:txBody>
      </p:sp>
      <p:pic>
        <p:nvPicPr>
          <p:cNvPr id="5" name="Video_20170727164252657_by_videoshow">
            <a:hlinkClick r:id="" action="ppaction://media"/>
            <a:extLst>
              <a:ext uri="{FF2B5EF4-FFF2-40B4-BE49-F238E27FC236}">
                <a16:creationId xmlns:a16="http://schemas.microsoft.com/office/drawing/2014/main" id="{FB664ED8-1E83-45D7-BB8D-01BD56892C76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230818" y="2122186"/>
            <a:ext cx="2057400" cy="373984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2A92299-2711-4FEE-8204-353DA3A4352B}"/>
              </a:ext>
            </a:extLst>
          </p:cNvPr>
          <p:cNvSpPr/>
          <p:nvPr/>
        </p:nvSpPr>
        <p:spPr>
          <a:xfrm>
            <a:off x="2909026" y="6041909"/>
            <a:ext cx="37080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/>
              <a:t>Vídeo 1. Simulación de misión en simulador DJI.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E3C4E3-9874-4938-9C10-225C0345471A}"/>
              </a:ext>
            </a:extLst>
          </p:cNvPr>
          <p:cNvSpPr/>
          <p:nvPr/>
        </p:nvSpPr>
        <p:spPr>
          <a:xfrm>
            <a:off x="7433972" y="6041909"/>
            <a:ext cx="290175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/>
              <a:t>Vídeo 2. Utilización de la aplicación.</a:t>
            </a:r>
          </a:p>
        </p:txBody>
      </p:sp>
      <p:sp>
        <p:nvSpPr>
          <p:cNvPr id="9" name="Arrow: Pentagon 8">
            <a:hlinkClick r:id="rId8" action="ppaction://hlinksldjump"/>
            <a:extLst>
              <a:ext uri="{FF2B5EF4-FFF2-40B4-BE49-F238E27FC236}">
                <a16:creationId xmlns:a16="http://schemas.microsoft.com/office/drawing/2014/main" id="{83D65A74-637A-4C12-8918-7D07C6C53EF7}"/>
              </a:ext>
            </a:extLst>
          </p:cNvPr>
          <p:cNvSpPr/>
          <p:nvPr/>
        </p:nvSpPr>
        <p:spPr>
          <a:xfrm rot="10800000">
            <a:off x="10765746" y="6125477"/>
            <a:ext cx="773723" cy="38686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AC196470-6253-453B-AFD4-0E99C5919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06602" y="6402477"/>
            <a:ext cx="7621984" cy="365125"/>
          </a:xfrm>
        </p:spPr>
        <p:txBody>
          <a:bodyPr/>
          <a:lstStyle/>
          <a:p>
            <a:r>
              <a:rPr lang="es-ES" dirty="0"/>
              <a:t>Omar Navarro </a:t>
            </a:r>
            <a:r>
              <a:rPr lang="es-ES" dirty="0" err="1"/>
              <a:t>Ivorra</a:t>
            </a:r>
            <a:r>
              <a:rPr lang="es-ES" dirty="0"/>
              <a:t>							 Aplicación de análisis de aerogeneradores con drones</a:t>
            </a:r>
          </a:p>
        </p:txBody>
      </p:sp>
    </p:spTree>
    <p:extLst>
      <p:ext uri="{BB962C8B-B14F-4D97-AF65-F5344CB8AC3E}">
        <p14:creationId xmlns:p14="http://schemas.microsoft.com/office/powerpoint/2010/main" val="232261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4072D-C1DA-4361-BFEC-2F3FBC3F0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Conclusiones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0FEE0-CEBF-458B-8708-7E62DBDDA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1744" y="1905000"/>
            <a:ext cx="8789313" cy="3777622"/>
          </a:xfrm>
        </p:spPr>
        <p:txBody>
          <a:bodyPr>
            <a:normAutofit/>
          </a:bodyPr>
          <a:lstStyle/>
          <a:p>
            <a:r>
              <a:rPr lang="es-ES" sz="2000" dirty="0"/>
              <a:t>Visión industrial reforzada por:</a:t>
            </a:r>
          </a:p>
          <a:p>
            <a:pPr lvl="1"/>
            <a:r>
              <a:rPr lang="es-ES" sz="2000" dirty="0"/>
              <a:t>Adaptación a un mercado innovador con grandes expectativas.</a:t>
            </a:r>
          </a:p>
          <a:p>
            <a:pPr lvl="1"/>
            <a:r>
              <a:rPr lang="es-ES" sz="2000" dirty="0"/>
              <a:t>Análisis rápidos y baratos.</a:t>
            </a:r>
          </a:p>
          <a:p>
            <a:r>
              <a:rPr lang="es-ES" sz="2000" dirty="0"/>
              <a:t>Aplicación del tipo </a:t>
            </a:r>
            <a:r>
              <a:rPr lang="es-ES" sz="2000" i="1" dirty="0" err="1"/>
              <a:t>User</a:t>
            </a:r>
            <a:r>
              <a:rPr lang="es-ES" sz="2000" i="1" dirty="0"/>
              <a:t> </a:t>
            </a:r>
            <a:r>
              <a:rPr lang="es-ES" sz="2000" i="1" dirty="0" err="1"/>
              <a:t>friendly</a:t>
            </a:r>
            <a:r>
              <a:rPr lang="es-ES" sz="2000" i="1" dirty="0"/>
              <a:t>,</a:t>
            </a:r>
            <a:r>
              <a:rPr lang="es-ES" sz="2000" dirty="0"/>
              <a:t> sin necesidad de dispositivos potentes.</a:t>
            </a:r>
          </a:p>
          <a:p>
            <a:r>
              <a:rPr lang="es-ES" sz="2000" dirty="0"/>
              <a:t>En vistas a futuros desarrollos, lenguaje muy “agradecido” a la hora de programar, compromiso de dificultad contra funcionalidades.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08AD1A-6784-4766-AA12-ACA17B3E0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786" y="778992"/>
            <a:ext cx="674175" cy="365125"/>
          </a:xfrm>
        </p:spPr>
        <p:txBody>
          <a:bodyPr/>
          <a:lstStyle/>
          <a:p>
            <a:fld id="{E3F56D9B-CF81-4063-BD0E-A218F5EE7255}" type="slidenum">
              <a:rPr lang="es-ES" smtClean="0"/>
              <a:t>20</a:t>
            </a:fld>
            <a:r>
              <a:rPr lang="es-ES" sz="1000" dirty="0"/>
              <a:t>/21</a:t>
            </a:r>
            <a:endParaRPr lang="es-ES" dirty="0"/>
          </a:p>
        </p:txBody>
      </p:sp>
      <p:sp>
        <p:nvSpPr>
          <p:cNvPr id="5" name="Arrow: Pentagon 4">
            <a:hlinkClick r:id="rId2" action="ppaction://hlinksldjump"/>
            <a:extLst>
              <a:ext uri="{FF2B5EF4-FFF2-40B4-BE49-F238E27FC236}">
                <a16:creationId xmlns:a16="http://schemas.microsoft.com/office/drawing/2014/main" id="{69C5D893-FE5F-4022-8560-446B0C2C672B}"/>
              </a:ext>
            </a:extLst>
          </p:cNvPr>
          <p:cNvSpPr/>
          <p:nvPr/>
        </p:nvSpPr>
        <p:spPr>
          <a:xfrm rot="10800000">
            <a:off x="10605478" y="6114073"/>
            <a:ext cx="773723" cy="38686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6865BF-8CA4-410F-8BD4-D9D031863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Omar Navarro </a:t>
            </a:r>
            <a:r>
              <a:rPr lang="es-ES" dirty="0" err="1"/>
              <a:t>Ivorra</a:t>
            </a:r>
            <a:r>
              <a:rPr lang="es-ES" dirty="0"/>
              <a:t>    						Aplicación de análisis de aerogeneradores con drones</a:t>
            </a:r>
          </a:p>
        </p:txBody>
      </p:sp>
    </p:spTree>
    <p:extLst>
      <p:ext uri="{BB962C8B-B14F-4D97-AF65-F5344CB8AC3E}">
        <p14:creationId xmlns:p14="http://schemas.microsoft.com/office/powerpoint/2010/main" val="14303548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F456F-8DB2-48FD-AFB2-C76538F581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92476" y="1292471"/>
            <a:ext cx="3148330" cy="2262781"/>
          </a:xfrm>
        </p:spPr>
        <p:txBody>
          <a:bodyPr>
            <a:normAutofit/>
          </a:bodyPr>
          <a:lstStyle/>
          <a:p>
            <a:r>
              <a:rPr lang="es-ES" sz="9600" dirty="0"/>
              <a:t>FIN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482105-B9DB-4F28-9C9E-EF47B4BF8C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6416" y="4258635"/>
            <a:ext cx="6600451" cy="1126283"/>
          </a:xfrm>
        </p:spPr>
        <p:txBody>
          <a:bodyPr>
            <a:normAutofit/>
          </a:bodyPr>
          <a:lstStyle/>
          <a:p>
            <a:r>
              <a:rPr lang="es-ES" sz="3600" dirty="0"/>
              <a:t>Gracias por su atención</a:t>
            </a:r>
          </a:p>
        </p:txBody>
      </p:sp>
      <p:sp>
        <p:nvSpPr>
          <p:cNvPr id="4" name="Arrow: Pentagon 3">
            <a:hlinkClick r:id="rId2" action="ppaction://hlinksldjump"/>
            <a:extLst>
              <a:ext uri="{FF2B5EF4-FFF2-40B4-BE49-F238E27FC236}">
                <a16:creationId xmlns:a16="http://schemas.microsoft.com/office/drawing/2014/main" id="{E0757061-8E0B-4D45-A8AA-2A3BB66C53A9}"/>
              </a:ext>
            </a:extLst>
          </p:cNvPr>
          <p:cNvSpPr/>
          <p:nvPr/>
        </p:nvSpPr>
        <p:spPr>
          <a:xfrm rot="10800000">
            <a:off x="10647486" y="6025522"/>
            <a:ext cx="773723" cy="38686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8467069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836</TotalTime>
  <Words>690</Words>
  <Application>Microsoft Office PowerPoint</Application>
  <PresentationFormat>Widescreen</PresentationFormat>
  <Paragraphs>175</Paragraphs>
  <Slides>21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Cambria Math</vt:lpstr>
      <vt:lpstr>Century Gothic</vt:lpstr>
      <vt:lpstr>Wingdings</vt:lpstr>
      <vt:lpstr>Wingdings 3</vt:lpstr>
      <vt:lpstr>Wisp</vt:lpstr>
      <vt:lpstr>Desarrollo de una aplicación industrial de generación de misiones autónomas con drones para el mantenimiento de grandes aerogeneradores</vt:lpstr>
      <vt:lpstr>Índice</vt:lpstr>
      <vt:lpstr>Introducción</vt:lpstr>
      <vt:lpstr>Estado actual de los aerogeneradores</vt:lpstr>
      <vt:lpstr>Estado actual de los drones</vt:lpstr>
      <vt:lpstr>Lenguaje y entorno de programación</vt:lpstr>
      <vt:lpstr>Daños en aerogeneradores</vt:lpstr>
      <vt:lpstr>Daños en aerogeneradores</vt:lpstr>
      <vt:lpstr>Daños en aerogeneradores</vt:lpstr>
      <vt:lpstr>Mantenimiento de aerogeneradores</vt:lpstr>
      <vt:lpstr>Métodos de Mantenimiento</vt:lpstr>
      <vt:lpstr>Métodos de Mantenimiento</vt:lpstr>
      <vt:lpstr>Métodos de Mantenimiento</vt:lpstr>
      <vt:lpstr>Métodos de Mantenimiento</vt:lpstr>
      <vt:lpstr>Comparativa de métodos</vt:lpstr>
      <vt:lpstr>Análisis de la aplicación</vt:lpstr>
      <vt:lpstr>Primeros pasos con “Drone Mission Maker”  </vt:lpstr>
      <vt:lpstr>Resultados (entorno real)</vt:lpstr>
      <vt:lpstr>Resultados con “Drone Mission Maker”</vt:lpstr>
      <vt:lpstr>Conclusiones</vt:lpstr>
      <vt:lpstr>FIN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Desarrollo de una aplicación industrial de generación de misiones autónomas con drones para el mantenimiento de grandes aerogeneradores</dc:title>
  <dc:creator>Omar Navarro</dc:creator>
  <cp:lastModifiedBy>Omar Navarro</cp:lastModifiedBy>
  <cp:revision>91</cp:revision>
  <dcterms:created xsi:type="dcterms:W3CDTF">2017-07-24T18:52:43Z</dcterms:created>
  <dcterms:modified xsi:type="dcterms:W3CDTF">2017-08-29T23:06:50Z</dcterms:modified>
</cp:coreProperties>
</file>