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61" r:id="rId5"/>
    <p:sldId id="274" r:id="rId6"/>
    <p:sldId id="275" r:id="rId7"/>
    <p:sldId id="259" r:id="rId8"/>
    <p:sldId id="262" r:id="rId9"/>
    <p:sldId id="276" r:id="rId10"/>
    <p:sldId id="277" r:id="rId11"/>
    <p:sldId id="278" r:id="rId12"/>
    <p:sldId id="279" r:id="rId13"/>
    <p:sldId id="263" r:id="rId14"/>
    <p:sldId id="264" r:id="rId15"/>
    <p:sldId id="281" r:id="rId16"/>
    <p:sldId id="266" r:id="rId17"/>
    <p:sldId id="280" r:id="rId18"/>
    <p:sldId id="265" r:id="rId19"/>
    <p:sldId id="268" r:id="rId20"/>
    <p:sldId id="282" r:id="rId21"/>
    <p:sldId id="267" r:id="rId22"/>
    <p:sldId id="270" r:id="rId23"/>
    <p:sldId id="283" r:id="rId24"/>
    <p:sldId id="284" r:id="rId25"/>
    <p:sldId id="285" r:id="rId26"/>
    <p:sldId id="286" r:id="rId27"/>
    <p:sldId id="269" r:id="rId28"/>
    <p:sldId id="271" r:id="rId29"/>
    <p:sldId id="272" r:id="rId3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B5B455-794D-4DCC-BC51-10D7809AAC05}" type="datetimeFigureOut">
              <a:rPr lang="es-ES" smtClean="0"/>
              <a:t>10/09/2017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F3A9E1-5AB6-473E-B8D9-C59844D2C6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783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relationship between the dynamic viscosity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the absolute temperature of an ideal gas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F3A9E1-5AB6-473E-B8D9-C59844D2C6A6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82254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F3A9E1-5AB6-473E-B8D9-C59844D2C6A6}" type="slidenum">
              <a:rPr lang="es-ES" smtClean="0"/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05912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10/09/2017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10/09/2017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10/09/2017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10/09/2017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10/09/2017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10/09/2017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10/09/2017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10/09/2017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10/09/2017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10/09/2017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10/09/2017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10/09/2017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63588" y="4077072"/>
            <a:ext cx="7016824" cy="2709774"/>
          </a:xfrm>
        </p:spPr>
        <p:txBody>
          <a:bodyPr>
            <a:normAutofit fontScale="47500" lnSpcReduction="20000"/>
          </a:bodyPr>
          <a:lstStyle/>
          <a:p>
            <a:r>
              <a:rPr lang="es-ES" sz="5100" dirty="0"/>
              <a:t>Javier Ferrero </a:t>
            </a:r>
            <a:r>
              <a:rPr lang="es-ES" sz="5100" dirty="0" err="1" smtClean="0"/>
              <a:t>Micó</a:t>
            </a:r>
            <a:endParaRPr lang="es-ES" sz="5100" dirty="0" smtClean="0"/>
          </a:p>
          <a:p>
            <a:r>
              <a:rPr lang="ca-ES" sz="5100" dirty="0" smtClean="0"/>
              <a:t>Tutor: </a:t>
            </a:r>
            <a:r>
              <a:rPr lang="ca-ES" sz="5100" dirty="0" err="1" smtClean="0"/>
              <a:t>Xandra</a:t>
            </a:r>
            <a:r>
              <a:rPr lang="ca-ES" sz="5100" dirty="0" smtClean="0"/>
              <a:t> </a:t>
            </a:r>
            <a:r>
              <a:rPr lang="ca-ES" sz="5100" dirty="0" err="1" smtClean="0"/>
              <a:t>Marcelle</a:t>
            </a:r>
            <a:r>
              <a:rPr lang="ca-ES" sz="5100" dirty="0" smtClean="0"/>
              <a:t> Margot</a:t>
            </a:r>
          </a:p>
          <a:p>
            <a:endParaRPr lang="ca-ES" sz="5100" dirty="0" smtClean="0"/>
          </a:p>
          <a:p>
            <a:endParaRPr lang="ca-ES" sz="5100" dirty="0" smtClean="0"/>
          </a:p>
          <a:p>
            <a:r>
              <a:rPr lang="es-ES" dirty="0"/>
              <a:t>Escuela </a:t>
            </a:r>
            <a:r>
              <a:rPr lang="es-ES" dirty="0" smtClean="0"/>
              <a:t>Técnica </a:t>
            </a:r>
            <a:r>
              <a:rPr lang="es-ES" dirty="0"/>
              <a:t>Superior de </a:t>
            </a:r>
            <a:r>
              <a:rPr lang="es-ES" dirty="0" smtClean="0"/>
              <a:t>Ingeniería </a:t>
            </a:r>
            <a:r>
              <a:rPr lang="es-ES" dirty="0"/>
              <a:t>del </a:t>
            </a:r>
            <a:r>
              <a:rPr lang="es-ES" dirty="0" smtClean="0"/>
              <a:t>Diseño</a:t>
            </a:r>
            <a:endParaRPr lang="es-ES" dirty="0"/>
          </a:p>
          <a:p>
            <a:r>
              <a:rPr lang="es-ES" dirty="0"/>
              <a:t>Centro de Motores </a:t>
            </a:r>
            <a:r>
              <a:rPr lang="es-ES" dirty="0" smtClean="0"/>
              <a:t>Térmicos</a:t>
            </a:r>
            <a:endParaRPr lang="es-ES" dirty="0"/>
          </a:p>
          <a:p>
            <a:r>
              <a:rPr lang="es-ES" dirty="0" err="1"/>
              <a:t>Universitat</a:t>
            </a:r>
            <a:r>
              <a:rPr lang="es-ES" dirty="0"/>
              <a:t> </a:t>
            </a:r>
            <a:r>
              <a:rPr lang="es-ES" dirty="0" err="1" smtClean="0"/>
              <a:t>Politècnica</a:t>
            </a:r>
            <a:r>
              <a:rPr lang="es-ES" dirty="0" smtClean="0"/>
              <a:t> </a:t>
            </a:r>
            <a:r>
              <a:rPr lang="es-ES" dirty="0"/>
              <a:t>de Valencia</a:t>
            </a:r>
          </a:p>
          <a:p>
            <a:r>
              <a:rPr lang="ca-ES" dirty="0" err="1" smtClean="0"/>
              <a:t>Aerospace</a:t>
            </a:r>
            <a:r>
              <a:rPr lang="ca-ES" dirty="0" smtClean="0"/>
              <a:t> </a:t>
            </a:r>
            <a:r>
              <a:rPr lang="ca-ES" dirty="0" err="1" smtClean="0"/>
              <a:t>Engineering</a:t>
            </a:r>
            <a:endParaRPr lang="es-ES" dirty="0"/>
          </a:p>
          <a:p>
            <a:r>
              <a:rPr lang="es-ES" dirty="0" err="1"/>
              <a:t>Academic</a:t>
            </a:r>
            <a:r>
              <a:rPr lang="es-ES" dirty="0"/>
              <a:t> </a:t>
            </a:r>
            <a:r>
              <a:rPr lang="es-ES" dirty="0" err="1"/>
              <a:t>course</a:t>
            </a:r>
            <a:r>
              <a:rPr lang="es-ES" dirty="0"/>
              <a:t> 2016-2017</a:t>
            </a: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83380"/>
            <a:ext cx="2897579" cy="1024160"/>
          </a:xfrm>
          <a:prstGeom prst="rect">
            <a:avLst/>
          </a:prstGeom>
        </p:spPr>
      </p:pic>
      <p:sp>
        <p:nvSpPr>
          <p:cNvPr id="6" name="1 Título"/>
          <p:cNvSpPr>
            <a:spLocks noGrp="1"/>
          </p:cNvSpPr>
          <p:nvPr>
            <p:ph type="ctrTitle"/>
          </p:nvPr>
        </p:nvSpPr>
        <p:spPr>
          <a:xfrm>
            <a:off x="685800" y="2060848"/>
            <a:ext cx="7772400" cy="1470025"/>
          </a:xfrm>
        </p:spPr>
        <p:txBody>
          <a:bodyPr>
            <a:noAutofit/>
          </a:bodyPr>
          <a:lstStyle/>
          <a:p>
            <a:r>
              <a:rPr lang="en-US" sz="3600" dirty="0"/>
              <a:t>CFD study and manufacturing of a wing with </a:t>
            </a:r>
            <a:r>
              <a:rPr lang="en-US" sz="3600" dirty="0" smtClean="0"/>
              <a:t>winglets</a:t>
            </a:r>
            <a:r>
              <a:rPr lang="es-ES" sz="3600" dirty="0" smtClean="0"/>
              <a:t/>
            </a:r>
            <a:br>
              <a:rPr lang="es-ES" sz="3600" dirty="0" smtClean="0"/>
            </a:br>
            <a:r>
              <a:rPr lang="es-ES" sz="2800" dirty="0" smtClean="0"/>
              <a:t> </a:t>
            </a:r>
            <a:r>
              <a:rPr lang="en-US" sz="2400" dirty="0" smtClean="0"/>
              <a:t>F</a:t>
            </a:r>
            <a:r>
              <a:rPr lang="en-US" sz="2400" dirty="0" smtClean="0"/>
              <a:t>or </a:t>
            </a:r>
            <a:r>
              <a:rPr lang="en-US" sz="2400" dirty="0"/>
              <a:t>the improvement of a laboratory practice for Aerodynamics</a:t>
            </a:r>
            <a:endParaRPr lang="es-ES" sz="2800" dirty="0"/>
          </a:p>
        </p:txBody>
      </p:sp>
      <p:pic>
        <p:nvPicPr>
          <p:cNvPr id="1026" name="Picture 2" descr="http://www.vectorlogo.es/wp-content/uploads/2016/06/logo-vector-etsi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1386" y="-115"/>
            <a:ext cx="3526325" cy="179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upv.es/uplser/U029669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6224" y="562199"/>
            <a:ext cx="1628775" cy="66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9 Conector recto"/>
          <p:cNvCxnSpPr/>
          <p:nvPr/>
        </p:nvCxnSpPr>
        <p:spPr>
          <a:xfrm>
            <a:off x="1907704" y="3933056"/>
            <a:ext cx="5328592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5559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Index</a:t>
            </a:r>
            <a:endParaRPr lang="en-GB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Introduction</a:t>
            </a:r>
          </a:p>
          <a:p>
            <a:r>
              <a:rPr lang="en-GB" dirty="0" smtClean="0"/>
              <a:t>CAD Design &amp; Manufacturing</a:t>
            </a:r>
          </a:p>
          <a:p>
            <a:r>
              <a:rPr lang="en-GB" dirty="0" smtClean="0"/>
              <a:t>CFD Analysis</a:t>
            </a:r>
          </a:p>
          <a:p>
            <a:pPr lvl="1"/>
            <a:r>
              <a:rPr lang="en-GB" dirty="0" smtClean="0"/>
              <a:t>ANSYS: Design </a:t>
            </a:r>
            <a:r>
              <a:rPr lang="en-GB" dirty="0" err="1" smtClean="0"/>
              <a:t>Modeler</a:t>
            </a:r>
            <a:r>
              <a:rPr lang="en-GB" dirty="0" smtClean="0"/>
              <a:t> &amp; Meshing</a:t>
            </a:r>
          </a:p>
          <a:p>
            <a:pPr lvl="1"/>
            <a:r>
              <a:rPr lang="en-GB" dirty="0" smtClean="0"/>
              <a:t>Fluent: Set Up</a:t>
            </a:r>
          </a:p>
          <a:p>
            <a:r>
              <a:rPr lang="en-GB" dirty="0" smtClean="0"/>
              <a:t>Results</a:t>
            </a:r>
          </a:p>
          <a:p>
            <a:r>
              <a:rPr lang="en-GB" dirty="0" smtClean="0"/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1162419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Index</a:t>
            </a:r>
            <a:endParaRPr lang="en-GB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b="1" dirty="0" smtClean="0"/>
              <a:t>Introduction</a:t>
            </a:r>
          </a:p>
          <a:p>
            <a:r>
              <a:rPr lang="en-GB" dirty="0" smtClean="0"/>
              <a:t>CAD Design &amp; Manufacturing</a:t>
            </a:r>
          </a:p>
          <a:p>
            <a:r>
              <a:rPr lang="en-GB" dirty="0" smtClean="0"/>
              <a:t>CFD Analysis</a:t>
            </a:r>
          </a:p>
          <a:p>
            <a:pPr lvl="1"/>
            <a:r>
              <a:rPr lang="en-GB" dirty="0" smtClean="0"/>
              <a:t>ANSYS: Design </a:t>
            </a:r>
            <a:r>
              <a:rPr lang="en-GB" dirty="0" err="1" smtClean="0"/>
              <a:t>Modeler</a:t>
            </a:r>
            <a:r>
              <a:rPr lang="en-GB" dirty="0" smtClean="0"/>
              <a:t> &amp; Meshing</a:t>
            </a:r>
          </a:p>
          <a:p>
            <a:pPr lvl="1"/>
            <a:r>
              <a:rPr lang="en-GB" dirty="0" smtClean="0"/>
              <a:t>Fluent: Set Up</a:t>
            </a:r>
          </a:p>
          <a:p>
            <a:r>
              <a:rPr lang="en-GB" dirty="0" smtClean="0"/>
              <a:t>Results</a:t>
            </a:r>
          </a:p>
          <a:p>
            <a:r>
              <a:rPr lang="en-GB" dirty="0" smtClean="0"/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3634624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a-ES" dirty="0" err="1" smtClean="0"/>
              <a:t>Introduction</a:t>
            </a:r>
            <a:endParaRPr lang="es-E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39"/>
          <a:stretch/>
        </p:blipFill>
        <p:spPr bwMode="auto">
          <a:xfrm>
            <a:off x="254595" y="1630972"/>
            <a:ext cx="8634811" cy="48844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6300192" y="836712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 err="1" smtClean="0"/>
              <a:t>Circulation</a:t>
            </a:r>
            <a:r>
              <a:rPr lang="ca-ES" dirty="0" smtClean="0"/>
              <a:t> of </a:t>
            </a:r>
            <a:r>
              <a:rPr lang="ca-ES" dirty="0" err="1" smtClean="0"/>
              <a:t>air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6287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a-ES" dirty="0" err="1" smtClean="0"/>
              <a:t>Introduction</a:t>
            </a:r>
            <a:endParaRPr lang="es-E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908" y="1340768"/>
            <a:ext cx="6228185" cy="52382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6300192" y="836712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 err="1" smtClean="0"/>
              <a:t>Vortex</a:t>
            </a:r>
            <a:r>
              <a:rPr lang="ca-ES" dirty="0" smtClean="0"/>
              <a:t> </a:t>
            </a:r>
            <a:r>
              <a:rPr lang="ca-ES" dirty="0" err="1" smtClean="0"/>
              <a:t>wake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72763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a-ES" dirty="0" err="1" smtClean="0"/>
              <a:t>Introduction</a:t>
            </a:r>
            <a:endParaRPr lang="es-E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6223" y="1624013"/>
            <a:ext cx="5971554" cy="44117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6300192" y="836712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 err="1" smtClean="0"/>
              <a:t>Induced</a:t>
            </a:r>
            <a:r>
              <a:rPr lang="ca-ES" dirty="0" smtClean="0"/>
              <a:t> </a:t>
            </a:r>
            <a:r>
              <a:rPr lang="ca-ES" dirty="0" err="1" smtClean="0"/>
              <a:t>drag</a:t>
            </a:r>
            <a:r>
              <a:rPr lang="ca-ES" dirty="0" smtClean="0"/>
              <a:t> </a:t>
            </a:r>
            <a:r>
              <a:rPr lang="ca-ES" dirty="0" err="1" smtClean="0"/>
              <a:t>scheme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3356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Index</a:t>
            </a:r>
            <a:endParaRPr lang="en-GB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solidFill>
                  <a:schemeClr val="bg1">
                    <a:lumMod val="75000"/>
                  </a:schemeClr>
                </a:solidFill>
              </a:rPr>
              <a:t>Introduction</a:t>
            </a:r>
          </a:p>
          <a:p>
            <a:r>
              <a:rPr lang="en-GB" b="1" dirty="0" smtClean="0"/>
              <a:t>CAD Design &amp; Manufacturing</a:t>
            </a:r>
          </a:p>
          <a:p>
            <a:r>
              <a:rPr lang="en-GB" dirty="0" smtClean="0"/>
              <a:t>CFD Analysis</a:t>
            </a:r>
          </a:p>
          <a:p>
            <a:pPr lvl="1"/>
            <a:r>
              <a:rPr lang="en-GB" dirty="0" smtClean="0"/>
              <a:t>ANSYS: Design </a:t>
            </a:r>
            <a:r>
              <a:rPr lang="en-GB" dirty="0" err="1" smtClean="0"/>
              <a:t>Modeler</a:t>
            </a:r>
            <a:r>
              <a:rPr lang="en-GB" dirty="0" smtClean="0"/>
              <a:t> &amp; Meshing</a:t>
            </a:r>
          </a:p>
          <a:p>
            <a:pPr lvl="1"/>
            <a:r>
              <a:rPr lang="en-GB" dirty="0" smtClean="0"/>
              <a:t>Fluent: Set Up</a:t>
            </a:r>
          </a:p>
          <a:p>
            <a:r>
              <a:rPr lang="en-GB" dirty="0" smtClean="0"/>
              <a:t>Results</a:t>
            </a:r>
          </a:p>
          <a:p>
            <a:r>
              <a:rPr lang="en-GB" dirty="0" smtClean="0"/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3924872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ca-ES" dirty="0" smtClean="0"/>
              <a:t>CAD </a:t>
            </a:r>
            <a:r>
              <a:rPr lang="ca-ES" dirty="0" err="1" smtClean="0"/>
              <a:t>Design</a:t>
            </a:r>
            <a:r>
              <a:rPr lang="ca-ES" dirty="0" smtClean="0"/>
              <a:t> &amp; </a:t>
            </a:r>
            <a:r>
              <a:rPr lang="ca-ES" dirty="0" err="1" smtClean="0"/>
              <a:t>Manufacturing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a-ES" dirty="0" smtClean="0"/>
              <a:t>A320 </a:t>
            </a:r>
            <a:r>
              <a:rPr lang="ca-ES" dirty="0" err="1" smtClean="0"/>
              <a:t>Geometry</a:t>
            </a:r>
            <a:r>
              <a:rPr lang="ca-ES" dirty="0" smtClean="0"/>
              <a:t> for </a:t>
            </a:r>
            <a:r>
              <a:rPr lang="ca-ES" dirty="0" err="1" smtClean="0"/>
              <a:t>the</a:t>
            </a:r>
            <a:r>
              <a:rPr lang="ca-ES" dirty="0" smtClean="0"/>
              <a:t> </a:t>
            </a:r>
            <a:r>
              <a:rPr lang="ca-ES" dirty="0" err="1" smtClean="0"/>
              <a:t>wing</a:t>
            </a:r>
            <a:r>
              <a:rPr lang="es-ES" dirty="0" smtClean="0"/>
              <a:t> </a:t>
            </a:r>
            <a:r>
              <a:rPr lang="es-ES" dirty="0" err="1" smtClean="0"/>
              <a:t>shape</a:t>
            </a:r>
            <a:endParaRPr lang="es-ES" dirty="0" smtClean="0"/>
          </a:p>
          <a:p>
            <a:r>
              <a:rPr lang="ca-ES" dirty="0" err="1" smtClean="0"/>
              <a:t>Four</a:t>
            </a:r>
            <a:r>
              <a:rPr lang="ca-ES" dirty="0" smtClean="0"/>
              <a:t> </a:t>
            </a:r>
            <a:r>
              <a:rPr lang="ca-ES" dirty="0" err="1" smtClean="0"/>
              <a:t>wingtip</a:t>
            </a:r>
            <a:r>
              <a:rPr lang="ca-ES" dirty="0" smtClean="0"/>
              <a:t> </a:t>
            </a:r>
            <a:r>
              <a:rPr lang="ca-ES" dirty="0" err="1" smtClean="0"/>
              <a:t>shapes</a:t>
            </a:r>
            <a:r>
              <a:rPr lang="ca-ES" dirty="0" smtClean="0"/>
              <a:t>:</a:t>
            </a:r>
          </a:p>
          <a:p>
            <a:pPr lvl="1"/>
            <a:r>
              <a:rPr lang="ca-ES" dirty="0" smtClean="0"/>
              <a:t>No </a:t>
            </a:r>
            <a:r>
              <a:rPr lang="ca-ES" dirty="0" err="1" smtClean="0"/>
              <a:t>winglet</a:t>
            </a:r>
            <a:endParaRPr lang="ca-ES" dirty="0" smtClean="0"/>
          </a:p>
          <a:p>
            <a:pPr lvl="1"/>
            <a:r>
              <a:rPr lang="ca-ES" dirty="0" err="1" smtClean="0"/>
              <a:t>Blended</a:t>
            </a:r>
            <a:r>
              <a:rPr lang="ca-ES" dirty="0" smtClean="0"/>
              <a:t> </a:t>
            </a:r>
            <a:r>
              <a:rPr lang="ca-ES" dirty="0" err="1" smtClean="0"/>
              <a:t>Winglet</a:t>
            </a:r>
            <a:endParaRPr lang="ca-ES" dirty="0" smtClean="0"/>
          </a:p>
          <a:p>
            <a:pPr lvl="1"/>
            <a:r>
              <a:rPr lang="ca-ES" dirty="0" err="1" smtClean="0"/>
              <a:t>Raked</a:t>
            </a:r>
            <a:r>
              <a:rPr lang="ca-ES" dirty="0" smtClean="0"/>
              <a:t> </a:t>
            </a:r>
            <a:r>
              <a:rPr lang="ca-ES" dirty="0" err="1" smtClean="0"/>
              <a:t>Winglet</a:t>
            </a:r>
            <a:endParaRPr lang="ca-ES" dirty="0" smtClean="0"/>
          </a:p>
          <a:p>
            <a:pPr lvl="1"/>
            <a:r>
              <a:rPr lang="ca-ES" dirty="0" err="1" smtClean="0"/>
              <a:t>Endplate</a:t>
            </a:r>
            <a:r>
              <a:rPr lang="ca-ES" dirty="0" smtClean="0"/>
              <a:t> </a:t>
            </a:r>
            <a:r>
              <a:rPr lang="ca-ES" dirty="0" err="1" smtClean="0"/>
              <a:t>Winglet</a:t>
            </a:r>
            <a:endParaRPr lang="ca-ES" dirty="0" smtClean="0"/>
          </a:p>
          <a:p>
            <a:pPr lvl="1"/>
            <a:endParaRPr lang="ca-ES" dirty="0" smtClean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80"/>
            <a:ext cx="9229354" cy="5517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595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7131" y="0"/>
            <a:ext cx="9458263" cy="7093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202" y="0"/>
            <a:ext cx="9248405" cy="7670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7675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a-ES" dirty="0" smtClean="0"/>
              <a:t>CAD </a:t>
            </a:r>
            <a:r>
              <a:rPr lang="ca-ES" dirty="0" err="1" smtClean="0"/>
              <a:t>Desing</a:t>
            </a:r>
            <a:r>
              <a:rPr lang="ca-ES" dirty="0" smtClean="0"/>
              <a:t> </a:t>
            </a:r>
            <a:r>
              <a:rPr lang="ca-ES" dirty="0"/>
              <a:t>&amp; </a:t>
            </a:r>
            <a:r>
              <a:rPr lang="ca-ES" dirty="0" err="1"/>
              <a:t>Manufacturing</a:t>
            </a:r>
            <a:endParaRPr lang="es-E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1" y="1228376"/>
            <a:ext cx="4932040" cy="5515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7428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a-ES" dirty="0" smtClean="0"/>
              <a:t>CAD </a:t>
            </a:r>
            <a:r>
              <a:rPr lang="ca-ES" dirty="0" err="1" smtClean="0"/>
              <a:t>Desing</a:t>
            </a:r>
            <a:r>
              <a:rPr lang="ca-ES" dirty="0" smtClean="0"/>
              <a:t> </a:t>
            </a:r>
            <a:r>
              <a:rPr lang="ca-ES" dirty="0"/>
              <a:t>&amp; </a:t>
            </a:r>
            <a:r>
              <a:rPr lang="ca-ES" dirty="0" err="1"/>
              <a:t>Manufacturing</a:t>
            </a:r>
            <a:endParaRPr lang="es-E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56792"/>
            <a:ext cx="8100392" cy="16740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531912" y="3230873"/>
            <a:ext cx="8108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/>
              <a:t>SC(2)-0714 </a:t>
            </a:r>
            <a:r>
              <a:rPr lang="es-ES" sz="2800" dirty="0" err="1"/>
              <a:t>Supercritical</a:t>
            </a:r>
            <a:r>
              <a:rPr lang="es-ES" sz="2800" dirty="0"/>
              <a:t> </a:t>
            </a:r>
            <a:r>
              <a:rPr lang="es-ES" sz="2800" dirty="0" err="1"/>
              <a:t>airfoil</a:t>
            </a:r>
            <a:r>
              <a:rPr lang="es-ES" sz="2800" dirty="0"/>
              <a:t> (Ref. NASA TP-2890)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391682"/>
            <a:ext cx="8100392" cy="11363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527348" y="5528010"/>
            <a:ext cx="8108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/>
              <a:t>NACA 16-006</a:t>
            </a:r>
          </a:p>
        </p:txBody>
      </p:sp>
    </p:spTree>
    <p:extLst>
      <p:ext uri="{BB962C8B-B14F-4D97-AF65-F5344CB8AC3E}">
        <p14:creationId xmlns:p14="http://schemas.microsoft.com/office/powerpoint/2010/main" val="3830488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a-ES" dirty="0" smtClean="0"/>
              <a:t>CAD </a:t>
            </a:r>
            <a:r>
              <a:rPr lang="ca-ES" dirty="0" err="1" smtClean="0"/>
              <a:t>Desing</a:t>
            </a:r>
            <a:r>
              <a:rPr lang="ca-ES" dirty="0" smtClean="0"/>
              <a:t> &amp; </a:t>
            </a:r>
            <a:r>
              <a:rPr lang="ca-ES" dirty="0" err="1" smtClean="0"/>
              <a:t>Manufacturing</a:t>
            </a:r>
            <a:endParaRPr lang="es-E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5496" y="1722840"/>
            <a:ext cx="4628938" cy="19616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3731952"/>
            <a:ext cx="4608512" cy="20335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64434" y="1723502"/>
            <a:ext cx="4444070" cy="19660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06"/>
          <a:stretch/>
        </p:blipFill>
        <p:spPr bwMode="auto">
          <a:xfrm>
            <a:off x="4664434" y="3724105"/>
            <a:ext cx="4444070" cy="20413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0032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a-ES" dirty="0" smtClean="0"/>
              <a:t>CAD </a:t>
            </a:r>
            <a:r>
              <a:rPr lang="ca-ES" dirty="0" err="1" smtClean="0"/>
              <a:t>Desing</a:t>
            </a:r>
            <a:r>
              <a:rPr lang="ca-ES" dirty="0" smtClean="0"/>
              <a:t> &amp; </a:t>
            </a:r>
            <a:r>
              <a:rPr lang="ca-ES" dirty="0" err="1" smtClean="0"/>
              <a:t>Manufacturing</a:t>
            </a:r>
            <a:endParaRPr lang="es-E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7843" y="1412775"/>
            <a:ext cx="5288314" cy="50114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4435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Index</a:t>
            </a:r>
            <a:endParaRPr lang="en-GB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solidFill>
                  <a:schemeClr val="bg1">
                    <a:lumMod val="75000"/>
                  </a:schemeClr>
                </a:solidFill>
              </a:rPr>
              <a:t>Introduction</a:t>
            </a:r>
          </a:p>
          <a:p>
            <a:r>
              <a:rPr lang="en-GB" dirty="0" smtClean="0">
                <a:solidFill>
                  <a:schemeClr val="bg1">
                    <a:lumMod val="75000"/>
                  </a:schemeClr>
                </a:solidFill>
              </a:rPr>
              <a:t>CAD Design &amp; Manufacturing</a:t>
            </a:r>
          </a:p>
          <a:p>
            <a:r>
              <a:rPr lang="en-GB" b="1" dirty="0" smtClean="0"/>
              <a:t>CFD Analysis</a:t>
            </a:r>
          </a:p>
          <a:p>
            <a:pPr lvl="1"/>
            <a:r>
              <a:rPr lang="en-GB" dirty="0" smtClean="0"/>
              <a:t>ANSYS: Design </a:t>
            </a:r>
            <a:r>
              <a:rPr lang="en-GB" dirty="0" err="1" smtClean="0"/>
              <a:t>Modeler</a:t>
            </a:r>
            <a:r>
              <a:rPr lang="en-GB" dirty="0" smtClean="0"/>
              <a:t> &amp; Meshing</a:t>
            </a:r>
          </a:p>
          <a:p>
            <a:pPr lvl="1"/>
            <a:r>
              <a:rPr lang="en-GB" dirty="0" smtClean="0"/>
              <a:t>Fluent: Set Up</a:t>
            </a:r>
          </a:p>
          <a:p>
            <a:r>
              <a:rPr lang="en-GB" dirty="0" smtClean="0"/>
              <a:t>Results</a:t>
            </a:r>
          </a:p>
          <a:p>
            <a:r>
              <a:rPr lang="en-GB" dirty="0" smtClean="0"/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4117033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Index</a:t>
            </a:r>
            <a:endParaRPr lang="en-GB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solidFill>
                  <a:schemeClr val="bg1">
                    <a:lumMod val="75000"/>
                  </a:schemeClr>
                </a:solidFill>
              </a:rPr>
              <a:t>Introduction</a:t>
            </a:r>
          </a:p>
          <a:p>
            <a:r>
              <a:rPr lang="en-GB" dirty="0" smtClean="0">
                <a:solidFill>
                  <a:schemeClr val="bg1">
                    <a:lumMod val="75000"/>
                  </a:schemeClr>
                </a:solidFill>
              </a:rPr>
              <a:t>CAD Design </a:t>
            </a: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&amp; </a:t>
            </a:r>
            <a:r>
              <a:rPr lang="en-GB" dirty="0" smtClean="0">
                <a:solidFill>
                  <a:schemeClr val="bg1">
                    <a:lumMod val="75000"/>
                  </a:schemeClr>
                </a:solidFill>
              </a:rPr>
              <a:t>Manufacturing</a:t>
            </a:r>
          </a:p>
          <a:p>
            <a:r>
              <a:rPr lang="en-GB" b="1" dirty="0" smtClean="0"/>
              <a:t>CFD Analysis</a:t>
            </a:r>
          </a:p>
          <a:p>
            <a:pPr lvl="1"/>
            <a:r>
              <a:rPr lang="en-GB" b="1" dirty="0" smtClean="0"/>
              <a:t>ANSYS: Design </a:t>
            </a:r>
            <a:r>
              <a:rPr lang="en-GB" b="1" dirty="0" err="1" smtClean="0"/>
              <a:t>Modeler</a:t>
            </a:r>
            <a:r>
              <a:rPr lang="en-GB" b="1" dirty="0" smtClean="0"/>
              <a:t> &amp; Meshing</a:t>
            </a:r>
          </a:p>
          <a:p>
            <a:pPr lvl="1"/>
            <a:r>
              <a:rPr lang="en-GB" dirty="0" smtClean="0"/>
              <a:t>Fluent: Set Up</a:t>
            </a:r>
          </a:p>
          <a:p>
            <a:r>
              <a:rPr lang="en-GB" dirty="0" smtClean="0"/>
              <a:t>Results</a:t>
            </a:r>
          </a:p>
          <a:p>
            <a:r>
              <a:rPr lang="en-GB" dirty="0" smtClean="0"/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3822678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76" b="24212"/>
          <a:stretch/>
        </p:blipFill>
        <p:spPr bwMode="auto">
          <a:xfrm>
            <a:off x="109287" y="1700808"/>
            <a:ext cx="8925425" cy="20286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>
            <a:noAutofit/>
          </a:bodyPr>
          <a:lstStyle/>
          <a:p>
            <a:pPr lvl="1" algn="l" rtl="0">
              <a:spcBef>
                <a:spcPct val="0"/>
              </a:spcBef>
            </a:pPr>
            <a:r>
              <a:rPr lang="en-GB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ANSYS: Design </a:t>
            </a:r>
            <a:r>
              <a:rPr lang="en-GB" sz="44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Modeler</a:t>
            </a:r>
            <a:r>
              <a:rPr lang="en-GB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&amp; </a:t>
            </a:r>
            <a:r>
              <a:rPr lang="en-GB" sz="44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Meshing</a:t>
            </a:r>
            <a:endParaRPr lang="es-ES" sz="4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71" b="12868"/>
          <a:stretch/>
        </p:blipFill>
        <p:spPr bwMode="auto">
          <a:xfrm>
            <a:off x="2121322" y="4149080"/>
            <a:ext cx="4901357" cy="24562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4381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1" algn="l" rtl="0">
              <a:spcBef>
                <a:spcPct val="0"/>
              </a:spcBef>
            </a:pPr>
            <a:r>
              <a:rPr lang="en-GB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ANSYS: Design </a:t>
            </a:r>
            <a:r>
              <a:rPr lang="en-GB" sz="44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Modeler</a:t>
            </a:r>
            <a:r>
              <a:rPr lang="en-GB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&amp; </a:t>
            </a:r>
            <a:r>
              <a:rPr lang="en-GB" sz="44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Meshing</a:t>
            </a:r>
            <a:endParaRPr lang="es-ES" sz="4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3668" y="1556792"/>
            <a:ext cx="5976664" cy="48122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4434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1" algn="l" rtl="0">
              <a:spcBef>
                <a:spcPct val="0"/>
              </a:spcBef>
            </a:pPr>
            <a:r>
              <a:rPr lang="en-GB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ANSYS: Design </a:t>
            </a:r>
            <a:r>
              <a:rPr lang="en-GB" sz="44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Modeler</a:t>
            </a:r>
            <a:r>
              <a:rPr lang="en-GB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&amp; </a:t>
            </a:r>
            <a:r>
              <a:rPr lang="en-GB" sz="44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Meshing</a:t>
            </a:r>
            <a:endParaRPr lang="es-ES" sz="4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6699" y="1556792"/>
            <a:ext cx="5930602" cy="47751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2937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Index</a:t>
            </a:r>
            <a:endParaRPr lang="en-GB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solidFill>
                  <a:schemeClr val="bg1">
                    <a:lumMod val="75000"/>
                  </a:schemeClr>
                </a:solidFill>
              </a:rPr>
              <a:t>Introduction</a:t>
            </a:r>
          </a:p>
          <a:p>
            <a:r>
              <a:rPr lang="en-GB" dirty="0" smtClean="0">
                <a:solidFill>
                  <a:schemeClr val="bg1">
                    <a:lumMod val="75000"/>
                  </a:schemeClr>
                </a:solidFill>
              </a:rPr>
              <a:t>CAD Design </a:t>
            </a: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&amp; Manufacturing</a:t>
            </a:r>
          </a:p>
          <a:p>
            <a:r>
              <a:rPr lang="en-GB" b="1" dirty="0" smtClean="0"/>
              <a:t>CFD Analysis</a:t>
            </a:r>
          </a:p>
          <a:p>
            <a:pPr lvl="1"/>
            <a:r>
              <a:rPr lang="en-GB" dirty="0" smtClean="0">
                <a:solidFill>
                  <a:schemeClr val="bg1">
                    <a:lumMod val="75000"/>
                  </a:schemeClr>
                </a:solidFill>
              </a:rPr>
              <a:t>ANSYS: Design </a:t>
            </a:r>
            <a:r>
              <a:rPr lang="en-GB" dirty="0" err="1" smtClean="0">
                <a:solidFill>
                  <a:schemeClr val="bg1">
                    <a:lumMod val="75000"/>
                  </a:schemeClr>
                </a:solidFill>
              </a:rPr>
              <a:t>Modeler</a:t>
            </a:r>
            <a:r>
              <a:rPr lang="en-GB" dirty="0" smtClean="0">
                <a:solidFill>
                  <a:schemeClr val="bg1">
                    <a:lumMod val="75000"/>
                  </a:schemeClr>
                </a:solidFill>
              </a:rPr>
              <a:t> &amp; Meshing</a:t>
            </a:r>
          </a:p>
          <a:p>
            <a:pPr lvl="1"/>
            <a:r>
              <a:rPr lang="en-GB" b="1" dirty="0" smtClean="0"/>
              <a:t>Fluent: Set Up</a:t>
            </a:r>
          </a:p>
          <a:p>
            <a:r>
              <a:rPr lang="en-GB" dirty="0" smtClean="0"/>
              <a:t>Results</a:t>
            </a:r>
          </a:p>
          <a:p>
            <a:r>
              <a:rPr lang="en-GB" dirty="0" smtClean="0"/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1641293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a-ES" dirty="0" smtClean="0"/>
              <a:t>Fluent: Set Up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Models</a:t>
            </a:r>
          </a:p>
          <a:p>
            <a:r>
              <a:rPr lang="en-US" dirty="0" smtClean="0"/>
              <a:t>Energy Equation (On)</a:t>
            </a:r>
          </a:p>
          <a:p>
            <a:r>
              <a:rPr lang="en-US" dirty="0" smtClean="0"/>
              <a:t>Turbulence Viscosity Equation </a:t>
            </a:r>
          </a:p>
          <a:p>
            <a:pPr lvl="1"/>
            <a:r>
              <a:rPr lang="en-US" sz="3200" dirty="0"/>
              <a:t>k</a:t>
            </a:r>
            <a:r>
              <a:rPr lang="en-US" dirty="0" smtClean="0"/>
              <a:t>-</a:t>
            </a:r>
            <a:r>
              <a:rPr lang="el-GR" dirty="0" smtClean="0">
                <a:latin typeface="Times New Roman"/>
                <a:cs typeface="Times New Roman"/>
              </a:rPr>
              <a:t>ω</a:t>
            </a:r>
            <a:r>
              <a:rPr lang="ca-ES" dirty="0" smtClean="0">
                <a:latin typeface="Times New Roman"/>
                <a:cs typeface="Times New Roman"/>
              </a:rPr>
              <a:t> </a:t>
            </a:r>
            <a:r>
              <a:rPr lang="ca-ES" sz="3200" dirty="0"/>
              <a:t>model</a:t>
            </a:r>
          </a:p>
          <a:p>
            <a:pPr lvl="1"/>
            <a:r>
              <a:rPr lang="ca-ES" sz="3200" dirty="0"/>
              <a:t>k</a:t>
            </a:r>
            <a:r>
              <a:rPr lang="ca-ES" dirty="0" smtClean="0">
                <a:latin typeface="Times New Roman"/>
                <a:cs typeface="Times New Roman"/>
              </a:rPr>
              <a:t>-</a:t>
            </a:r>
            <a:r>
              <a:rPr lang="el-GR" dirty="0" smtClean="0">
                <a:latin typeface="Times New Roman"/>
                <a:cs typeface="Times New Roman"/>
              </a:rPr>
              <a:t>ε</a:t>
            </a:r>
            <a:r>
              <a:rPr lang="ca-ES" dirty="0" smtClean="0">
                <a:latin typeface="Times New Roman"/>
                <a:cs typeface="Times New Roman"/>
              </a:rPr>
              <a:t> </a:t>
            </a:r>
            <a:r>
              <a:rPr lang="ca-ES" sz="3200" dirty="0" smtClean="0"/>
              <a:t>model</a:t>
            </a:r>
          </a:p>
          <a:p>
            <a:pPr marL="0" indent="0">
              <a:buNone/>
            </a:pPr>
            <a:r>
              <a:rPr lang="ca-ES" dirty="0" smtClean="0"/>
              <a:t>Materials</a:t>
            </a:r>
          </a:p>
          <a:p>
            <a:r>
              <a:rPr lang="ca-ES" dirty="0" smtClean="0"/>
              <a:t>Air: </a:t>
            </a:r>
            <a:r>
              <a:rPr lang="ca-ES" dirty="0" err="1" smtClean="0"/>
              <a:t>Density</a:t>
            </a:r>
            <a:r>
              <a:rPr lang="ca-ES" dirty="0" smtClean="0"/>
              <a:t> (ideal gas) &amp; </a:t>
            </a:r>
            <a:r>
              <a:rPr lang="ca-ES" dirty="0" err="1" smtClean="0"/>
              <a:t>Viscosity</a:t>
            </a:r>
            <a:r>
              <a:rPr lang="ca-ES" dirty="0" smtClean="0"/>
              <a:t> (</a:t>
            </a:r>
            <a:r>
              <a:rPr lang="ca-ES" dirty="0" err="1" smtClean="0"/>
              <a:t>Sutherland</a:t>
            </a:r>
            <a:r>
              <a:rPr lang="ca-ES" dirty="0" smtClean="0"/>
              <a:t> </a:t>
            </a:r>
            <a:r>
              <a:rPr lang="ca-ES" dirty="0" err="1" smtClean="0"/>
              <a:t>law</a:t>
            </a:r>
            <a:r>
              <a:rPr lang="ca-ES" dirty="0" smtClean="0"/>
              <a:t>)</a:t>
            </a:r>
          </a:p>
          <a:p>
            <a:r>
              <a:rPr lang="ca-ES" dirty="0" err="1" smtClean="0"/>
              <a:t>Solid</a:t>
            </a:r>
            <a:r>
              <a:rPr lang="ca-ES" dirty="0" smtClean="0"/>
              <a:t>: </a:t>
            </a:r>
            <a:r>
              <a:rPr lang="ca-ES" dirty="0" err="1" smtClean="0"/>
              <a:t>Default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199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a-ES" dirty="0" smtClean="0"/>
              <a:t>Fluent: Set Up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Reference Values &amp; Boundary Conditions</a:t>
            </a:r>
          </a:p>
          <a:p>
            <a:r>
              <a:rPr lang="en-US" dirty="0" smtClean="0"/>
              <a:t>Height: </a:t>
            </a:r>
            <a:r>
              <a:rPr lang="en-US" dirty="0"/>
              <a:t>37000 [</a:t>
            </a:r>
            <a:r>
              <a:rPr lang="en-US" dirty="0" err="1"/>
              <a:t>ft</a:t>
            </a:r>
            <a:r>
              <a:rPr lang="en-US" dirty="0"/>
              <a:t>] ( </a:t>
            </a:r>
            <a:r>
              <a:rPr lang="en-US" dirty="0">
                <a:latin typeface="Times New Roman"/>
                <a:cs typeface="Times New Roman"/>
              </a:rPr>
              <a:t>≈</a:t>
            </a:r>
            <a:r>
              <a:rPr lang="en-US" dirty="0" smtClean="0"/>
              <a:t>11000 </a:t>
            </a:r>
            <a:r>
              <a:rPr lang="en-US" dirty="0"/>
              <a:t>[m])</a:t>
            </a:r>
          </a:p>
          <a:p>
            <a:r>
              <a:rPr lang="es-ES" dirty="0" err="1" smtClean="0"/>
              <a:t>Atmospheric</a:t>
            </a:r>
            <a:r>
              <a:rPr lang="es-ES" dirty="0"/>
              <a:t> </a:t>
            </a:r>
            <a:r>
              <a:rPr lang="es-ES" dirty="0" err="1" smtClean="0"/>
              <a:t>Pressure</a:t>
            </a:r>
            <a:r>
              <a:rPr lang="es-ES" dirty="0" smtClean="0"/>
              <a:t>: 22632,04 </a:t>
            </a:r>
            <a:r>
              <a:rPr lang="es-ES" dirty="0"/>
              <a:t>[</a:t>
            </a:r>
            <a:r>
              <a:rPr lang="es-ES" dirty="0" err="1"/>
              <a:t>Pa</a:t>
            </a:r>
            <a:r>
              <a:rPr lang="es-ES" dirty="0"/>
              <a:t>]</a:t>
            </a:r>
          </a:p>
          <a:p>
            <a:r>
              <a:rPr lang="es-ES" dirty="0" err="1" smtClean="0"/>
              <a:t>Density</a:t>
            </a:r>
            <a:r>
              <a:rPr lang="es-ES" dirty="0" smtClean="0"/>
              <a:t>: </a:t>
            </a:r>
            <a:r>
              <a:rPr lang="es-ES" dirty="0"/>
              <a:t>0.363918 [kg/m3]</a:t>
            </a:r>
          </a:p>
          <a:p>
            <a:r>
              <a:rPr lang="es-ES" dirty="0" err="1" smtClean="0"/>
              <a:t>Temperature</a:t>
            </a:r>
            <a:r>
              <a:rPr lang="es-ES" dirty="0" smtClean="0"/>
              <a:t>: </a:t>
            </a:r>
            <a:r>
              <a:rPr lang="es-ES" dirty="0"/>
              <a:t>216.65 [K]</a:t>
            </a:r>
          </a:p>
          <a:p>
            <a:r>
              <a:rPr lang="es-ES" dirty="0"/>
              <a:t>MACH </a:t>
            </a:r>
            <a:r>
              <a:rPr lang="es-ES" dirty="0" err="1"/>
              <a:t>Num</a:t>
            </a:r>
            <a:r>
              <a:rPr lang="es-ES" dirty="0" smtClean="0"/>
              <a:t>.: </a:t>
            </a:r>
            <a:r>
              <a:rPr lang="es-ES" dirty="0"/>
              <a:t>0.76 [-]</a:t>
            </a:r>
          </a:p>
          <a:p>
            <a:r>
              <a:rPr lang="en-US" dirty="0"/>
              <a:t>Angle of </a:t>
            </a:r>
            <a:r>
              <a:rPr lang="en-US" dirty="0" smtClean="0"/>
              <a:t>Attack: </a:t>
            </a:r>
            <a:r>
              <a:rPr lang="en-US" dirty="0"/>
              <a:t>0 [rad]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67403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Index</a:t>
            </a:r>
            <a:endParaRPr lang="en-GB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solidFill>
                  <a:schemeClr val="bg1">
                    <a:lumMod val="75000"/>
                  </a:schemeClr>
                </a:solidFill>
              </a:rPr>
              <a:t>Introduction</a:t>
            </a:r>
          </a:p>
          <a:p>
            <a:r>
              <a:rPr lang="en-GB" dirty="0" smtClean="0">
                <a:solidFill>
                  <a:schemeClr val="bg1">
                    <a:lumMod val="75000"/>
                  </a:schemeClr>
                </a:solidFill>
              </a:rPr>
              <a:t>CAD Design </a:t>
            </a: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&amp; Manufacturing</a:t>
            </a:r>
          </a:p>
          <a:p>
            <a:r>
              <a:rPr lang="en-GB" dirty="0" smtClean="0">
                <a:solidFill>
                  <a:schemeClr val="bg1">
                    <a:lumMod val="75000"/>
                  </a:schemeClr>
                </a:solidFill>
              </a:rPr>
              <a:t>CFD Analysis</a:t>
            </a:r>
          </a:p>
          <a:p>
            <a:pPr lvl="1"/>
            <a:r>
              <a:rPr lang="en-GB" dirty="0" smtClean="0">
                <a:solidFill>
                  <a:schemeClr val="bg1">
                    <a:lumMod val="75000"/>
                  </a:schemeClr>
                </a:solidFill>
              </a:rPr>
              <a:t>ANSYS: Design </a:t>
            </a:r>
            <a:r>
              <a:rPr lang="en-GB" dirty="0" err="1" smtClean="0">
                <a:solidFill>
                  <a:schemeClr val="bg1">
                    <a:lumMod val="75000"/>
                  </a:schemeClr>
                </a:solidFill>
              </a:rPr>
              <a:t>Modeler</a:t>
            </a:r>
            <a:r>
              <a:rPr lang="en-GB" dirty="0" smtClean="0">
                <a:solidFill>
                  <a:schemeClr val="bg1">
                    <a:lumMod val="75000"/>
                  </a:schemeClr>
                </a:solidFill>
              </a:rPr>
              <a:t> &amp; Meshing</a:t>
            </a:r>
          </a:p>
          <a:p>
            <a:pPr lvl="1"/>
            <a:r>
              <a:rPr lang="en-GB" dirty="0" smtClean="0">
                <a:solidFill>
                  <a:schemeClr val="bg1">
                    <a:lumMod val="75000"/>
                  </a:schemeClr>
                </a:solidFill>
              </a:rPr>
              <a:t>Fluent: Set Up</a:t>
            </a:r>
          </a:p>
          <a:p>
            <a:r>
              <a:rPr lang="en-GB" b="1" dirty="0" smtClean="0"/>
              <a:t>Results</a:t>
            </a:r>
          </a:p>
          <a:p>
            <a:r>
              <a:rPr lang="en-GB" dirty="0" smtClean="0"/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2417955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a-ES" dirty="0" err="1" smtClean="0"/>
              <a:t>Results</a:t>
            </a:r>
            <a:endParaRPr lang="es-ES" dirty="0"/>
          </a:p>
        </p:txBody>
      </p:sp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8089651"/>
              </p:ext>
            </p:extLst>
          </p:nvPr>
        </p:nvGraphicFramePr>
        <p:xfrm>
          <a:off x="1510248" y="2165320"/>
          <a:ext cx="6123504" cy="252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6132"/>
                <a:gridCol w="1898686"/>
                <a:gridCol w="1898686"/>
              </a:tblGrid>
              <a:tr h="505472">
                <a:tc>
                  <a:txBody>
                    <a:bodyPr/>
                    <a:lstStyle/>
                    <a:p>
                      <a:r>
                        <a:rPr lang="ca-ES" sz="2400" dirty="0" err="1" smtClean="0"/>
                        <a:t>Wingtip</a:t>
                      </a:r>
                      <a:r>
                        <a:rPr lang="ca-ES" sz="2400" baseline="0" dirty="0" smtClean="0"/>
                        <a:t> </a:t>
                      </a:r>
                      <a:r>
                        <a:rPr lang="ca-ES" sz="2400" baseline="0" dirty="0" err="1" smtClean="0"/>
                        <a:t>Type</a:t>
                      </a:r>
                      <a:endParaRPr lang="es-E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sz="2400" dirty="0" smtClean="0"/>
                        <a:t>CL</a:t>
                      </a:r>
                      <a:endParaRPr lang="es-E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sz="2400" dirty="0" smtClean="0"/>
                        <a:t>CD </a:t>
                      </a:r>
                      <a:endParaRPr lang="es-ES" sz="2400" dirty="0"/>
                    </a:p>
                  </a:txBody>
                  <a:tcPr/>
                </a:tc>
              </a:tr>
              <a:tr h="505472">
                <a:tc>
                  <a:txBody>
                    <a:bodyPr/>
                    <a:lstStyle/>
                    <a:p>
                      <a:pPr algn="ctr"/>
                      <a:r>
                        <a:rPr lang="ca-ES" sz="2400" dirty="0" smtClean="0"/>
                        <a:t>No-</a:t>
                      </a:r>
                      <a:r>
                        <a:rPr lang="ca-ES" sz="2400" dirty="0" err="1" smtClean="0"/>
                        <a:t>winglet</a:t>
                      </a:r>
                      <a:endParaRPr lang="es-E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400" dirty="0" smtClean="0"/>
                        <a:t>0.3117462</a:t>
                      </a:r>
                      <a:endParaRPr lang="es-E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2400" dirty="0" smtClean="0"/>
                        <a:t>0.092454724</a:t>
                      </a:r>
                      <a:endParaRPr lang="es-ES" sz="2400" dirty="0"/>
                    </a:p>
                  </a:txBody>
                  <a:tcPr/>
                </a:tc>
              </a:tr>
              <a:tr h="505472">
                <a:tc>
                  <a:txBody>
                    <a:bodyPr/>
                    <a:lstStyle/>
                    <a:p>
                      <a:pPr algn="ctr"/>
                      <a:r>
                        <a:rPr lang="ca-ES" sz="2400" dirty="0" err="1" smtClean="0"/>
                        <a:t>Raked</a:t>
                      </a:r>
                      <a:r>
                        <a:rPr lang="ca-ES" sz="2400" baseline="0" dirty="0" smtClean="0"/>
                        <a:t> </a:t>
                      </a:r>
                      <a:r>
                        <a:rPr lang="ca-ES" sz="2400" baseline="0" dirty="0" err="1" smtClean="0"/>
                        <a:t>Winglet</a:t>
                      </a:r>
                      <a:endParaRPr lang="es-E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dirty="0" smtClean="0"/>
                        <a:t>0.3842515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2400" dirty="0" smtClean="0"/>
                        <a:t>0.042420095</a:t>
                      </a:r>
                      <a:endParaRPr lang="es-ES" sz="2400" dirty="0"/>
                    </a:p>
                  </a:txBody>
                  <a:tcPr/>
                </a:tc>
              </a:tr>
              <a:tr h="505472">
                <a:tc>
                  <a:txBody>
                    <a:bodyPr/>
                    <a:lstStyle/>
                    <a:p>
                      <a:pPr algn="ctr"/>
                      <a:r>
                        <a:rPr lang="ca-ES" sz="2400" dirty="0" err="1" smtClean="0"/>
                        <a:t>Blended</a:t>
                      </a:r>
                      <a:r>
                        <a:rPr lang="ca-ES" sz="2400" baseline="0" dirty="0" smtClean="0"/>
                        <a:t> </a:t>
                      </a:r>
                      <a:r>
                        <a:rPr lang="ca-ES" sz="2400" baseline="0" dirty="0" err="1" smtClean="0"/>
                        <a:t>Winglet</a:t>
                      </a:r>
                      <a:endParaRPr lang="es-E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400" dirty="0" smtClean="0"/>
                        <a:t>0.3974334</a:t>
                      </a:r>
                      <a:endParaRPr lang="es-E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2400" dirty="0" smtClean="0"/>
                        <a:t>0.04334174</a:t>
                      </a:r>
                      <a:endParaRPr lang="es-ES" sz="2400" dirty="0"/>
                    </a:p>
                  </a:txBody>
                  <a:tcPr/>
                </a:tc>
              </a:tr>
              <a:tr h="505472">
                <a:tc>
                  <a:txBody>
                    <a:bodyPr/>
                    <a:lstStyle/>
                    <a:p>
                      <a:pPr algn="ctr"/>
                      <a:r>
                        <a:rPr lang="ca-ES" sz="2400" dirty="0" err="1" smtClean="0"/>
                        <a:t>Endplate</a:t>
                      </a:r>
                      <a:r>
                        <a:rPr lang="ca-ES" sz="2400" baseline="0" dirty="0" smtClean="0"/>
                        <a:t> </a:t>
                      </a:r>
                      <a:r>
                        <a:rPr lang="ca-ES" sz="2400" baseline="0" dirty="0" err="1" smtClean="0"/>
                        <a:t>winglet</a:t>
                      </a:r>
                      <a:endParaRPr lang="es-E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400" dirty="0" smtClean="0"/>
                        <a:t>0.35273417</a:t>
                      </a:r>
                      <a:endParaRPr lang="es-E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2400" dirty="0" smtClean="0"/>
                        <a:t>0.042000862</a:t>
                      </a:r>
                      <a:endParaRPr lang="es-E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7474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a-ES" dirty="0" err="1" smtClean="0"/>
              <a:t>Results</a:t>
            </a:r>
            <a:r>
              <a:rPr lang="ca-ES" dirty="0" smtClean="0"/>
              <a:t>: </a:t>
            </a:r>
            <a:r>
              <a:rPr lang="ca-ES" dirty="0" err="1" smtClean="0"/>
              <a:t>Static</a:t>
            </a:r>
            <a:r>
              <a:rPr lang="ca-ES" dirty="0" smtClean="0"/>
              <a:t> </a:t>
            </a:r>
            <a:r>
              <a:rPr lang="ca-ES" dirty="0" err="1" smtClean="0"/>
              <a:t>Pressure</a:t>
            </a:r>
            <a:endParaRPr lang="es-ES" dirty="0"/>
          </a:p>
        </p:txBody>
      </p:sp>
      <p:grpSp>
        <p:nvGrpSpPr>
          <p:cNvPr id="4" name="3 Grupo"/>
          <p:cNvGrpSpPr/>
          <p:nvPr/>
        </p:nvGrpSpPr>
        <p:grpSpPr>
          <a:xfrm>
            <a:off x="0" y="0"/>
            <a:ext cx="9275712" cy="6956784"/>
            <a:chOff x="-23192" y="-32360"/>
            <a:chExt cx="9275712" cy="6956784"/>
          </a:xfrm>
        </p:grpSpPr>
        <p:pic>
          <p:nvPicPr>
            <p:cNvPr id="1433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3192" y="-32360"/>
              <a:ext cx="9275712" cy="6956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2 CuadroTexto"/>
            <p:cNvSpPr txBox="1"/>
            <p:nvPr/>
          </p:nvSpPr>
          <p:spPr>
            <a:xfrm>
              <a:off x="7236296" y="-32360"/>
              <a:ext cx="201622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ca-ES" dirty="0" smtClean="0"/>
                <a:t>No-</a:t>
              </a:r>
              <a:r>
                <a:rPr lang="ca-ES" dirty="0" err="1" smtClean="0"/>
                <a:t>winglet</a:t>
              </a:r>
              <a:endParaRPr lang="es-ES" dirty="0"/>
            </a:p>
          </p:txBody>
        </p:sp>
      </p:grpSp>
      <p:grpSp>
        <p:nvGrpSpPr>
          <p:cNvPr id="6" name="5 Grupo"/>
          <p:cNvGrpSpPr/>
          <p:nvPr/>
        </p:nvGrpSpPr>
        <p:grpSpPr>
          <a:xfrm>
            <a:off x="0" y="0"/>
            <a:ext cx="9144000" cy="6858000"/>
            <a:chOff x="108520" y="-32360"/>
            <a:chExt cx="9144000" cy="6858000"/>
          </a:xfrm>
        </p:grpSpPr>
        <p:pic>
          <p:nvPicPr>
            <p:cNvPr id="14339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520" y="-32360"/>
              <a:ext cx="914400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4 CuadroTexto"/>
            <p:cNvSpPr txBox="1"/>
            <p:nvPr/>
          </p:nvSpPr>
          <p:spPr>
            <a:xfrm>
              <a:off x="7020272" y="0"/>
              <a:ext cx="223224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ca-ES" dirty="0" err="1" smtClean="0"/>
                <a:t>Raked</a:t>
              </a:r>
              <a:r>
                <a:rPr lang="ca-ES" dirty="0" smtClean="0"/>
                <a:t> </a:t>
              </a:r>
              <a:r>
                <a:rPr lang="ca-ES" dirty="0" err="1" smtClean="0"/>
                <a:t>winglet</a:t>
              </a:r>
              <a:endParaRPr lang="es-ES" dirty="0"/>
            </a:p>
          </p:txBody>
        </p:sp>
      </p:grpSp>
      <p:grpSp>
        <p:nvGrpSpPr>
          <p:cNvPr id="7" name="6 Grupo"/>
          <p:cNvGrpSpPr/>
          <p:nvPr/>
        </p:nvGrpSpPr>
        <p:grpSpPr>
          <a:xfrm>
            <a:off x="0" y="0"/>
            <a:ext cx="9173656" cy="6858000"/>
            <a:chOff x="42664" y="-32360"/>
            <a:chExt cx="9173656" cy="6858000"/>
          </a:xfrm>
        </p:grpSpPr>
        <p:pic>
          <p:nvPicPr>
            <p:cNvPr id="14340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64" y="-32360"/>
              <a:ext cx="914400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11 CuadroTexto"/>
            <p:cNvSpPr txBox="1"/>
            <p:nvPr/>
          </p:nvSpPr>
          <p:spPr>
            <a:xfrm>
              <a:off x="6984072" y="0"/>
              <a:ext cx="223224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ca-ES" dirty="0" err="1" smtClean="0"/>
                <a:t>Blended</a:t>
              </a:r>
              <a:r>
                <a:rPr lang="ca-ES" dirty="0" smtClean="0"/>
                <a:t> </a:t>
              </a:r>
              <a:r>
                <a:rPr lang="ca-ES" dirty="0" err="1" smtClean="0"/>
                <a:t>winglet</a:t>
              </a:r>
              <a:endParaRPr lang="es-ES" dirty="0"/>
            </a:p>
          </p:txBody>
        </p:sp>
      </p:grpSp>
      <p:grpSp>
        <p:nvGrpSpPr>
          <p:cNvPr id="8" name="7 Grupo"/>
          <p:cNvGrpSpPr/>
          <p:nvPr/>
        </p:nvGrpSpPr>
        <p:grpSpPr>
          <a:xfrm>
            <a:off x="0" y="0"/>
            <a:ext cx="9245766" cy="6934324"/>
            <a:chOff x="14973" y="57876"/>
            <a:chExt cx="9245766" cy="6934324"/>
          </a:xfrm>
        </p:grpSpPr>
        <p:pic>
          <p:nvPicPr>
            <p:cNvPr id="14341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73" y="57876"/>
              <a:ext cx="9245766" cy="69343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13 CuadroTexto"/>
            <p:cNvSpPr txBox="1"/>
            <p:nvPr/>
          </p:nvSpPr>
          <p:spPr>
            <a:xfrm>
              <a:off x="7028491" y="57876"/>
              <a:ext cx="223224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ca-ES" dirty="0" err="1" smtClean="0"/>
                <a:t>Endplate</a:t>
              </a:r>
              <a:r>
                <a:rPr lang="ca-ES" dirty="0" smtClean="0"/>
                <a:t> </a:t>
              </a:r>
              <a:r>
                <a:rPr lang="ca-ES" dirty="0" err="1" smtClean="0"/>
                <a:t>winglet</a:t>
              </a:r>
              <a:endParaRPr lang="es-ES" dirty="0"/>
            </a:p>
          </p:txBody>
        </p:sp>
      </p:grpSp>
    </p:spTree>
    <p:extLst>
      <p:ext uri="{BB962C8B-B14F-4D97-AF65-F5344CB8AC3E}">
        <p14:creationId xmlns:p14="http://schemas.microsoft.com/office/powerpoint/2010/main" val="1687393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a-ES" dirty="0" err="1" smtClean="0"/>
              <a:t>Results</a:t>
            </a:r>
            <a:r>
              <a:rPr lang="ca-ES" dirty="0" smtClean="0"/>
              <a:t>: Mach </a:t>
            </a:r>
            <a:r>
              <a:rPr lang="ca-ES" dirty="0" err="1" smtClean="0"/>
              <a:t>Number</a:t>
            </a:r>
            <a:endParaRPr lang="es-ES" dirty="0"/>
          </a:p>
        </p:txBody>
      </p:sp>
      <p:grpSp>
        <p:nvGrpSpPr>
          <p:cNvPr id="3" name="2 Grupo"/>
          <p:cNvGrpSpPr/>
          <p:nvPr/>
        </p:nvGrpSpPr>
        <p:grpSpPr>
          <a:xfrm>
            <a:off x="0" y="0"/>
            <a:ext cx="9245766" cy="6858000"/>
            <a:chOff x="0" y="0"/>
            <a:chExt cx="9245766" cy="6858000"/>
          </a:xfrm>
        </p:grpSpPr>
        <p:pic>
          <p:nvPicPr>
            <p:cNvPr id="15362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10 CuadroTexto"/>
            <p:cNvSpPr txBox="1"/>
            <p:nvPr/>
          </p:nvSpPr>
          <p:spPr>
            <a:xfrm>
              <a:off x="7013518" y="0"/>
              <a:ext cx="223224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ca-ES" dirty="0" smtClean="0"/>
                <a:t>No </a:t>
              </a:r>
              <a:r>
                <a:rPr lang="ca-ES" dirty="0" err="1" smtClean="0"/>
                <a:t>winglet</a:t>
              </a:r>
              <a:endParaRPr lang="es-ES" dirty="0"/>
            </a:p>
          </p:txBody>
        </p:sp>
      </p:grpSp>
      <p:grpSp>
        <p:nvGrpSpPr>
          <p:cNvPr id="4" name="3 Grupo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5363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12 CuadroTexto"/>
            <p:cNvSpPr txBox="1"/>
            <p:nvPr/>
          </p:nvSpPr>
          <p:spPr>
            <a:xfrm>
              <a:off x="6911752" y="0"/>
              <a:ext cx="223224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ca-ES" dirty="0" err="1" smtClean="0"/>
                <a:t>Raked</a:t>
              </a:r>
              <a:r>
                <a:rPr lang="ca-ES" dirty="0" smtClean="0"/>
                <a:t> </a:t>
              </a:r>
              <a:r>
                <a:rPr lang="ca-ES" dirty="0" err="1" smtClean="0"/>
                <a:t>winglet</a:t>
              </a:r>
              <a:endParaRPr lang="es-ES" dirty="0"/>
            </a:p>
          </p:txBody>
        </p:sp>
      </p:grpSp>
      <p:grpSp>
        <p:nvGrpSpPr>
          <p:cNvPr id="5" name="4 Grupo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5364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14 CuadroTexto"/>
            <p:cNvSpPr txBox="1"/>
            <p:nvPr/>
          </p:nvSpPr>
          <p:spPr>
            <a:xfrm>
              <a:off x="6911752" y="0"/>
              <a:ext cx="223224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ca-ES" dirty="0" err="1" smtClean="0"/>
                <a:t>Blended</a:t>
              </a:r>
              <a:r>
                <a:rPr lang="ca-ES" dirty="0" smtClean="0"/>
                <a:t> </a:t>
              </a:r>
              <a:r>
                <a:rPr lang="ca-ES" dirty="0" err="1" smtClean="0"/>
                <a:t>winglet</a:t>
              </a:r>
              <a:endParaRPr lang="es-ES" dirty="0"/>
            </a:p>
          </p:txBody>
        </p:sp>
      </p:grpSp>
      <p:grpSp>
        <p:nvGrpSpPr>
          <p:cNvPr id="6" name="5 Grupo"/>
          <p:cNvGrpSpPr/>
          <p:nvPr/>
        </p:nvGrpSpPr>
        <p:grpSpPr>
          <a:xfrm>
            <a:off x="0" y="0"/>
            <a:ext cx="9612875" cy="7209656"/>
            <a:chOff x="0" y="26293"/>
            <a:chExt cx="9612875" cy="7209656"/>
          </a:xfrm>
        </p:grpSpPr>
        <p:pic>
          <p:nvPicPr>
            <p:cNvPr id="15365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6293"/>
              <a:ext cx="9612875" cy="72096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16 CuadroTexto"/>
            <p:cNvSpPr txBox="1"/>
            <p:nvPr/>
          </p:nvSpPr>
          <p:spPr>
            <a:xfrm>
              <a:off x="7318318" y="304800"/>
              <a:ext cx="223224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ca-ES" dirty="0" err="1" smtClean="0"/>
                <a:t>Endplate</a:t>
              </a:r>
              <a:r>
                <a:rPr lang="ca-ES" dirty="0" smtClean="0"/>
                <a:t> </a:t>
              </a:r>
              <a:r>
                <a:rPr lang="ca-ES" dirty="0" err="1" smtClean="0"/>
                <a:t>winglet</a:t>
              </a:r>
              <a:endParaRPr lang="es-ES" dirty="0"/>
            </a:p>
          </p:txBody>
        </p:sp>
      </p:grpSp>
    </p:spTree>
    <p:extLst>
      <p:ext uri="{BB962C8B-B14F-4D97-AF65-F5344CB8AC3E}">
        <p14:creationId xmlns:p14="http://schemas.microsoft.com/office/powerpoint/2010/main" val="2393062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a-ES" dirty="0" err="1" smtClean="0"/>
              <a:t>Results</a:t>
            </a:r>
            <a:r>
              <a:rPr lang="ca-ES" dirty="0" smtClean="0"/>
              <a:t>: Turbulent </a:t>
            </a:r>
            <a:r>
              <a:rPr lang="ca-ES" dirty="0" err="1" smtClean="0"/>
              <a:t>Intensity</a:t>
            </a:r>
            <a:endParaRPr lang="es-ES" dirty="0"/>
          </a:p>
        </p:txBody>
      </p:sp>
      <p:grpSp>
        <p:nvGrpSpPr>
          <p:cNvPr id="3" name="2 Grupo"/>
          <p:cNvGrpSpPr/>
          <p:nvPr/>
        </p:nvGrpSpPr>
        <p:grpSpPr>
          <a:xfrm>
            <a:off x="0" y="0"/>
            <a:ext cx="9245766" cy="6858000"/>
            <a:chOff x="0" y="0"/>
            <a:chExt cx="9245766" cy="6858000"/>
          </a:xfrm>
        </p:grpSpPr>
        <p:pic>
          <p:nvPicPr>
            <p:cNvPr id="1638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11 CuadroTexto"/>
            <p:cNvSpPr txBox="1"/>
            <p:nvPr/>
          </p:nvSpPr>
          <p:spPr>
            <a:xfrm>
              <a:off x="7013518" y="0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dirty="0" smtClean="0"/>
                <a:t>           No </a:t>
              </a:r>
              <a:r>
                <a:rPr lang="ca-ES" dirty="0" err="1" smtClean="0"/>
                <a:t>winglet</a:t>
              </a:r>
              <a:endParaRPr lang="es-ES" dirty="0"/>
            </a:p>
          </p:txBody>
        </p:sp>
      </p:grpSp>
      <p:grpSp>
        <p:nvGrpSpPr>
          <p:cNvPr id="4" name="3 Grupo"/>
          <p:cNvGrpSpPr/>
          <p:nvPr/>
        </p:nvGrpSpPr>
        <p:grpSpPr>
          <a:xfrm>
            <a:off x="0" y="0"/>
            <a:ext cx="9756576" cy="6858000"/>
            <a:chOff x="0" y="0"/>
            <a:chExt cx="9756576" cy="6858000"/>
          </a:xfrm>
        </p:grpSpPr>
        <p:pic>
          <p:nvPicPr>
            <p:cNvPr id="1638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13 CuadroTexto"/>
            <p:cNvSpPr txBox="1"/>
            <p:nvPr/>
          </p:nvSpPr>
          <p:spPr>
            <a:xfrm>
              <a:off x="7524328" y="152400"/>
              <a:ext cx="223224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ca-ES" dirty="0" err="1" smtClean="0"/>
                <a:t>Raked</a:t>
              </a:r>
              <a:r>
                <a:rPr lang="ca-ES" dirty="0" smtClean="0"/>
                <a:t> </a:t>
              </a:r>
              <a:r>
                <a:rPr lang="ca-ES" dirty="0" err="1" smtClean="0"/>
                <a:t>winglet</a:t>
              </a:r>
              <a:endParaRPr lang="es-ES" dirty="0"/>
            </a:p>
          </p:txBody>
        </p:sp>
      </p:grpSp>
      <p:grpSp>
        <p:nvGrpSpPr>
          <p:cNvPr id="5" name="4 Grupo"/>
          <p:cNvGrpSpPr/>
          <p:nvPr/>
        </p:nvGrpSpPr>
        <p:grpSpPr>
          <a:xfrm>
            <a:off x="0" y="0"/>
            <a:ext cx="9398166" cy="6858000"/>
            <a:chOff x="0" y="0"/>
            <a:chExt cx="9398166" cy="6858000"/>
          </a:xfrm>
        </p:grpSpPr>
        <p:pic>
          <p:nvPicPr>
            <p:cNvPr id="16388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15 CuadroTexto"/>
            <p:cNvSpPr txBox="1"/>
            <p:nvPr/>
          </p:nvSpPr>
          <p:spPr>
            <a:xfrm>
              <a:off x="7165918" y="152400"/>
              <a:ext cx="223224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ca-ES" dirty="0" err="1" smtClean="0"/>
                <a:t>Blended</a:t>
              </a:r>
              <a:r>
                <a:rPr lang="ca-ES" dirty="0" smtClean="0"/>
                <a:t> </a:t>
              </a:r>
              <a:r>
                <a:rPr lang="ca-ES" dirty="0" err="1" smtClean="0"/>
                <a:t>winglet</a:t>
              </a:r>
              <a:endParaRPr lang="es-ES" dirty="0"/>
            </a:p>
          </p:txBody>
        </p:sp>
      </p:grpSp>
      <p:pic>
        <p:nvPicPr>
          <p:cNvPr id="1639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5 Grupo"/>
          <p:cNvGrpSpPr/>
          <p:nvPr/>
        </p:nvGrpSpPr>
        <p:grpSpPr>
          <a:xfrm>
            <a:off x="0" y="0"/>
            <a:ext cx="9364134" cy="6858000"/>
            <a:chOff x="186432" y="0"/>
            <a:chExt cx="9364134" cy="6858000"/>
          </a:xfrm>
        </p:grpSpPr>
        <p:pic>
          <p:nvPicPr>
            <p:cNvPr id="16390" name="Picture 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6432" y="0"/>
              <a:ext cx="914400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20 CuadroTexto"/>
            <p:cNvSpPr txBox="1"/>
            <p:nvPr/>
          </p:nvSpPr>
          <p:spPr>
            <a:xfrm>
              <a:off x="7318318" y="304800"/>
              <a:ext cx="223224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ca-ES" dirty="0" err="1" smtClean="0"/>
                <a:t>Endplate</a:t>
              </a:r>
              <a:r>
                <a:rPr lang="ca-ES" dirty="0" smtClean="0"/>
                <a:t> </a:t>
              </a:r>
              <a:r>
                <a:rPr lang="ca-ES" dirty="0" err="1" smtClean="0"/>
                <a:t>winglet</a:t>
              </a:r>
              <a:endParaRPr lang="es-ES" dirty="0"/>
            </a:p>
          </p:txBody>
        </p:sp>
      </p:grpSp>
      <p:pic>
        <p:nvPicPr>
          <p:cNvPr id="16393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4783" cy="686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7155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a-ES" dirty="0" err="1" smtClean="0"/>
              <a:t>Results</a:t>
            </a:r>
            <a:r>
              <a:rPr lang="ca-ES" dirty="0" smtClean="0"/>
              <a:t>: </a:t>
            </a:r>
            <a:r>
              <a:rPr lang="ca-ES" dirty="0" err="1" smtClean="0"/>
              <a:t>Vorticity</a:t>
            </a:r>
            <a:endParaRPr lang="es-ES" dirty="0"/>
          </a:p>
        </p:txBody>
      </p:sp>
      <p:grpSp>
        <p:nvGrpSpPr>
          <p:cNvPr id="7" name="6 Grupo"/>
          <p:cNvGrpSpPr/>
          <p:nvPr/>
        </p:nvGrpSpPr>
        <p:grpSpPr>
          <a:xfrm>
            <a:off x="0" y="0"/>
            <a:ext cx="9550566" cy="6858000"/>
            <a:chOff x="0" y="0"/>
            <a:chExt cx="9550566" cy="6858000"/>
          </a:xfrm>
        </p:grpSpPr>
        <p:pic>
          <p:nvPicPr>
            <p:cNvPr id="1741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21 CuadroTexto"/>
            <p:cNvSpPr txBox="1"/>
            <p:nvPr/>
          </p:nvSpPr>
          <p:spPr>
            <a:xfrm>
              <a:off x="7318318" y="278507"/>
              <a:ext cx="223224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ca-ES" dirty="0" smtClean="0"/>
                <a:t>No </a:t>
              </a:r>
              <a:r>
                <a:rPr lang="ca-ES" dirty="0" err="1" smtClean="0"/>
                <a:t>winglet</a:t>
              </a:r>
              <a:endParaRPr lang="es-ES" dirty="0"/>
            </a:p>
          </p:txBody>
        </p:sp>
      </p:grpSp>
      <p:grpSp>
        <p:nvGrpSpPr>
          <p:cNvPr id="8" name="7 Grupo"/>
          <p:cNvGrpSpPr/>
          <p:nvPr/>
        </p:nvGrpSpPr>
        <p:grpSpPr>
          <a:xfrm>
            <a:off x="0" y="0"/>
            <a:ext cx="9550516" cy="6858000"/>
            <a:chOff x="0" y="0"/>
            <a:chExt cx="9550516" cy="6858000"/>
          </a:xfrm>
        </p:grpSpPr>
        <p:pic>
          <p:nvPicPr>
            <p:cNvPr id="17411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22 CuadroTexto"/>
            <p:cNvSpPr txBox="1"/>
            <p:nvPr/>
          </p:nvSpPr>
          <p:spPr>
            <a:xfrm>
              <a:off x="7318268" y="283944"/>
              <a:ext cx="223224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ca-ES" dirty="0" err="1" smtClean="0"/>
                <a:t>Raked</a:t>
              </a:r>
              <a:r>
                <a:rPr lang="ca-ES" dirty="0" smtClean="0"/>
                <a:t> </a:t>
              </a:r>
              <a:r>
                <a:rPr lang="ca-ES" dirty="0" err="1" smtClean="0"/>
                <a:t>winglet</a:t>
              </a:r>
              <a:endParaRPr lang="es-ES" dirty="0"/>
            </a:p>
          </p:txBody>
        </p:sp>
      </p:grpSp>
      <p:grpSp>
        <p:nvGrpSpPr>
          <p:cNvPr id="9" name="8 Grupo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7412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24 CuadroTexto"/>
            <p:cNvSpPr txBox="1"/>
            <p:nvPr/>
          </p:nvSpPr>
          <p:spPr>
            <a:xfrm>
              <a:off x="6911752" y="233164"/>
              <a:ext cx="223224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ca-ES" dirty="0" err="1" smtClean="0"/>
                <a:t>Blended</a:t>
              </a:r>
              <a:r>
                <a:rPr lang="ca-ES" dirty="0" smtClean="0"/>
                <a:t> </a:t>
              </a:r>
              <a:r>
                <a:rPr lang="ca-ES" dirty="0" err="1" smtClean="0"/>
                <a:t>winglet</a:t>
              </a:r>
              <a:endParaRPr lang="es-ES" dirty="0"/>
            </a:p>
          </p:txBody>
        </p:sp>
      </p:grpSp>
      <p:grpSp>
        <p:nvGrpSpPr>
          <p:cNvPr id="10" name="9 Grupo"/>
          <p:cNvGrpSpPr/>
          <p:nvPr/>
        </p:nvGrpSpPr>
        <p:grpSpPr>
          <a:xfrm>
            <a:off x="0" y="0"/>
            <a:ext cx="9550566" cy="7074024"/>
            <a:chOff x="0" y="0"/>
            <a:chExt cx="9550566" cy="7074024"/>
          </a:xfrm>
        </p:grpSpPr>
        <p:pic>
          <p:nvPicPr>
            <p:cNvPr id="17413" name="Picture 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432032" cy="7074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26 CuadroTexto"/>
            <p:cNvSpPr txBox="1"/>
            <p:nvPr/>
          </p:nvSpPr>
          <p:spPr>
            <a:xfrm>
              <a:off x="7318318" y="233164"/>
              <a:ext cx="223224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ca-ES" dirty="0" err="1" smtClean="0"/>
                <a:t>Endplate</a:t>
              </a:r>
              <a:r>
                <a:rPr lang="ca-ES" dirty="0" smtClean="0"/>
                <a:t> </a:t>
              </a:r>
              <a:r>
                <a:rPr lang="ca-ES" dirty="0" err="1" smtClean="0"/>
                <a:t>winglet</a:t>
              </a:r>
              <a:endParaRPr lang="es-ES" dirty="0"/>
            </a:p>
          </p:txBody>
        </p:sp>
      </p:grpSp>
    </p:spTree>
    <p:extLst>
      <p:ext uri="{BB962C8B-B14F-4D97-AF65-F5344CB8AC3E}">
        <p14:creationId xmlns:p14="http://schemas.microsoft.com/office/powerpoint/2010/main" val="71538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Index</a:t>
            </a:r>
            <a:endParaRPr lang="en-GB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solidFill>
                  <a:schemeClr val="bg1">
                    <a:lumMod val="75000"/>
                  </a:schemeClr>
                </a:solidFill>
              </a:rPr>
              <a:t>Introduction</a:t>
            </a:r>
          </a:p>
          <a:p>
            <a:r>
              <a:rPr lang="en-GB" dirty="0" smtClean="0">
                <a:solidFill>
                  <a:schemeClr val="bg1">
                    <a:lumMod val="75000"/>
                  </a:schemeClr>
                </a:solidFill>
              </a:rPr>
              <a:t>CAD Design </a:t>
            </a: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&amp; </a:t>
            </a:r>
            <a:r>
              <a:rPr lang="en-GB" dirty="0" smtClean="0">
                <a:solidFill>
                  <a:schemeClr val="bg1">
                    <a:lumMod val="75000"/>
                  </a:schemeClr>
                </a:solidFill>
              </a:rPr>
              <a:t>Manufacturing</a:t>
            </a:r>
          </a:p>
          <a:p>
            <a:r>
              <a:rPr lang="en-GB" dirty="0" smtClean="0">
                <a:solidFill>
                  <a:schemeClr val="bg1">
                    <a:lumMod val="75000"/>
                  </a:schemeClr>
                </a:solidFill>
              </a:rPr>
              <a:t>CFD Analysis</a:t>
            </a:r>
          </a:p>
          <a:p>
            <a:pPr lvl="1"/>
            <a:r>
              <a:rPr lang="en-GB" dirty="0" smtClean="0">
                <a:solidFill>
                  <a:schemeClr val="bg1">
                    <a:lumMod val="75000"/>
                  </a:schemeClr>
                </a:solidFill>
              </a:rPr>
              <a:t>ANSYS: Design </a:t>
            </a:r>
            <a:r>
              <a:rPr lang="en-GB" dirty="0" err="1" smtClean="0">
                <a:solidFill>
                  <a:schemeClr val="bg1">
                    <a:lumMod val="75000"/>
                  </a:schemeClr>
                </a:solidFill>
              </a:rPr>
              <a:t>Modeler</a:t>
            </a:r>
            <a:r>
              <a:rPr lang="en-GB" dirty="0" smtClean="0">
                <a:solidFill>
                  <a:schemeClr val="bg1">
                    <a:lumMod val="75000"/>
                  </a:schemeClr>
                </a:solidFill>
              </a:rPr>
              <a:t> &amp; Meshing</a:t>
            </a:r>
          </a:p>
          <a:p>
            <a:pPr lvl="1"/>
            <a:r>
              <a:rPr lang="en-GB" dirty="0" smtClean="0">
                <a:solidFill>
                  <a:schemeClr val="bg1">
                    <a:lumMod val="75000"/>
                  </a:schemeClr>
                </a:solidFill>
              </a:rPr>
              <a:t>Fluent: Set Up</a:t>
            </a:r>
          </a:p>
          <a:p>
            <a:r>
              <a:rPr lang="en-GB" dirty="0" smtClean="0">
                <a:solidFill>
                  <a:schemeClr val="bg1">
                    <a:lumMod val="75000"/>
                  </a:schemeClr>
                </a:solidFill>
              </a:rPr>
              <a:t>Results</a:t>
            </a:r>
          </a:p>
          <a:p>
            <a:r>
              <a:rPr lang="en-GB" b="1" dirty="0" smtClean="0"/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370517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a-ES" dirty="0" smtClean="0"/>
              <a:t>Conclusions</a:t>
            </a:r>
            <a:endParaRPr lang="es-E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39" t="34166" r="30776" b="8871"/>
          <a:stretch/>
        </p:blipFill>
        <p:spPr bwMode="auto">
          <a:xfrm>
            <a:off x="1691680" y="1412776"/>
            <a:ext cx="5760640" cy="49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2970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143000"/>
          </a:xfrm>
        </p:spPr>
        <p:txBody>
          <a:bodyPr/>
          <a:lstStyle/>
          <a:p>
            <a:r>
              <a:rPr lang="ca-ES" dirty="0" err="1" smtClean="0"/>
              <a:t>Thank</a:t>
            </a:r>
            <a:r>
              <a:rPr lang="ca-ES" dirty="0" smtClean="0"/>
              <a:t> </a:t>
            </a:r>
            <a:r>
              <a:rPr lang="ca-ES" dirty="0" err="1" smtClean="0"/>
              <a:t>you</a:t>
            </a:r>
            <a:r>
              <a:rPr lang="ca-ES" dirty="0" smtClean="0"/>
              <a:t> for </a:t>
            </a:r>
            <a:r>
              <a:rPr lang="ca-ES" dirty="0" err="1" smtClean="0"/>
              <a:t>your</a:t>
            </a:r>
            <a:r>
              <a:rPr lang="ca-ES" dirty="0" smtClean="0"/>
              <a:t> </a:t>
            </a:r>
            <a:r>
              <a:rPr lang="ca-ES" dirty="0" err="1" smtClean="0"/>
              <a:t>attention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2924944"/>
            <a:ext cx="8229600" cy="1689052"/>
          </a:xfrm>
        </p:spPr>
        <p:txBody>
          <a:bodyPr/>
          <a:lstStyle/>
          <a:p>
            <a:pPr marL="0" indent="0" algn="ctr">
              <a:buNone/>
            </a:pPr>
            <a:r>
              <a:rPr lang="ca-ES" dirty="0" smtClean="0"/>
              <a:t>Do </a:t>
            </a:r>
            <a:r>
              <a:rPr lang="ca-ES" dirty="0" err="1" smtClean="0"/>
              <a:t>you</a:t>
            </a:r>
            <a:r>
              <a:rPr lang="ca-ES" dirty="0" smtClean="0"/>
              <a:t> </a:t>
            </a:r>
            <a:r>
              <a:rPr lang="ca-ES" dirty="0" err="1" smtClean="0"/>
              <a:t>have</a:t>
            </a:r>
            <a:r>
              <a:rPr lang="ca-ES" dirty="0" smtClean="0"/>
              <a:t> any </a:t>
            </a:r>
            <a:r>
              <a:rPr lang="ca-ES" dirty="0" err="1" smtClean="0"/>
              <a:t>questions</a:t>
            </a:r>
            <a:r>
              <a:rPr lang="ca-ES" dirty="0" smtClean="0"/>
              <a:t>?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41201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460</Words>
  <Application>Microsoft Office PowerPoint</Application>
  <PresentationFormat>Presentación en pantalla (4:3)</PresentationFormat>
  <Paragraphs>155</Paragraphs>
  <Slides>29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0" baseType="lpstr">
      <vt:lpstr>Tema de Office</vt:lpstr>
      <vt:lpstr>CFD study and manufacturing of a wing with winglets  For the improvement of a laboratory practice for Aerodynamics</vt:lpstr>
      <vt:lpstr>Index</vt:lpstr>
      <vt:lpstr>Index</vt:lpstr>
      <vt:lpstr>Introduction</vt:lpstr>
      <vt:lpstr>Introduction</vt:lpstr>
      <vt:lpstr>Introduction</vt:lpstr>
      <vt:lpstr>Index</vt:lpstr>
      <vt:lpstr>CAD Design &amp; Manufacturing</vt:lpstr>
      <vt:lpstr>CAD Desing &amp; Manufacturing</vt:lpstr>
      <vt:lpstr>CAD Desing &amp; Manufacturing</vt:lpstr>
      <vt:lpstr>CAD Desing &amp; Manufacturing</vt:lpstr>
      <vt:lpstr>CAD Desing &amp; Manufacturing</vt:lpstr>
      <vt:lpstr>Index</vt:lpstr>
      <vt:lpstr>Index</vt:lpstr>
      <vt:lpstr>ANSYS: Design Modeler &amp; Meshing</vt:lpstr>
      <vt:lpstr>ANSYS: Design Modeler &amp; Meshing</vt:lpstr>
      <vt:lpstr>ANSYS: Design Modeler &amp; Meshing</vt:lpstr>
      <vt:lpstr>Index</vt:lpstr>
      <vt:lpstr>Fluent: Set Up</vt:lpstr>
      <vt:lpstr>Fluent: Set Up</vt:lpstr>
      <vt:lpstr>Index</vt:lpstr>
      <vt:lpstr>Results</vt:lpstr>
      <vt:lpstr>Results: Static Pressure</vt:lpstr>
      <vt:lpstr>Results: Mach Number</vt:lpstr>
      <vt:lpstr>Results: Turbulent Intensity</vt:lpstr>
      <vt:lpstr>Results: Vorticity</vt:lpstr>
      <vt:lpstr>Index</vt:lpstr>
      <vt:lpstr>Conclusions</vt:lpstr>
      <vt:lpstr>Thank you for your attention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CFD analysis and manufacturing of a Wing with winglets: Improvement of an Aerodynamics Lab Practice</dc:title>
  <dc:creator>javier ferrero</dc:creator>
  <cp:lastModifiedBy>Javi</cp:lastModifiedBy>
  <cp:revision>14</cp:revision>
  <dcterms:created xsi:type="dcterms:W3CDTF">2017-09-07T15:11:13Z</dcterms:created>
  <dcterms:modified xsi:type="dcterms:W3CDTF">2017-09-10T15:26:20Z</dcterms:modified>
</cp:coreProperties>
</file>