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65" r:id="rId5"/>
    <p:sldId id="260" r:id="rId6"/>
    <p:sldId id="266" r:id="rId7"/>
    <p:sldId id="269" r:id="rId8"/>
    <p:sldId id="268" r:id="rId9"/>
    <p:sldId id="264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0" autoAdjust="0"/>
    <p:restoredTop sz="94660"/>
  </p:normalViewPr>
  <p:slideViewPr>
    <p:cSldViewPr>
      <p:cViewPr varScale="1">
        <p:scale>
          <a:sx n="108" d="100"/>
          <a:sy n="108" d="100"/>
        </p:scale>
        <p:origin x="20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A37DE-1869-4C25-B59C-17190F1F1884}" type="datetimeFigureOut">
              <a:rPr lang="es-ES" smtClean="0"/>
              <a:t>18/09/2017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372BE-FC4D-4655-8B80-F354B021A8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628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67155-B2D4-42BB-A776-1CA09A1FE57A}" type="datetimeFigureOut">
              <a:rPr lang="es-ES" smtClean="0"/>
              <a:t>18/09/2017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AB2A0-B2D0-4F0C-B9B1-378284D586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91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11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 descr="fondo bola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771800" y="2693987"/>
            <a:ext cx="6057818" cy="1470025"/>
          </a:xfrm>
        </p:spPr>
        <p:txBody>
          <a:bodyPr>
            <a:noAutofit/>
          </a:bodyPr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lang="es-ES" sz="4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23928" y="4293096"/>
            <a:ext cx="4977698" cy="1656184"/>
          </a:xfrm>
        </p:spPr>
        <p:txBody>
          <a:bodyPr>
            <a:normAutofit/>
          </a:bodyPr>
          <a:lstStyle>
            <a:lvl1pPr marL="0" indent="0" algn="l" rtl="0" fontAlgn="auto">
              <a:spcBef>
                <a:spcPts val="0"/>
              </a:spcBef>
              <a:spcAft>
                <a:spcPts val="0"/>
              </a:spcAft>
              <a:buNone/>
              <a:defRPr lang="es-ES" sz="3600" b="1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82" y="304971"/>
            <a:ext cx="4578236" cy="219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54903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553" y="2132856"/>
            <a:ext cx="7344879" cy="4176464"/>
          </a:xfrm>
        </p:spPr>
        <p:txBody>
          <a:bodyPr anchor="t">
            <a:normAutofit/>
          </a:bodyPr>
          <a:lstStyle>
            <a:lvl1pPr algn="l">
              <a:defRPr sz="2000" b="0" cap="none" baseline="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606375"/>
          </a:xfrm>
        </p:spPr>
        <p:txBody>
          <a:bodyPr anchor="b">
            <a:noAutofit/>
          </a:bodyPr>
          <a:lstStyle>
            <a:lvl1pPr marL="0" indent="0">
              <a:buNone/>
              <a:defRPr sz="2400" b="1" i="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39" y="0"/>
            <a:ext cx="605213" cy="365125"/>
          </a:xfrm>
        </p:spPr>
        <p:txBody>
          <a:bodyPr/>
          <a:lstStyle/>
          <a:p>
            <a:fld id="{29976C9D-C78A-4C59-8698-C4A9ED3F4586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63"/>
          <a:stretch/>
        </p:blipFill>
        <p:spPr bwMode="auto">
          <a:xfrm>
            <a:off x="4132056" y="11267"/>
            <a:ext cx="136842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41" y="581574"/>
            <a:ext cx="577003" cy="57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4"/>
          <a:stretch/>
        </p:blipFill>
        <p:spPr bwMode="auto">
          <a:xfrm>
            <a:off x="5517256" y="0"/>
            <a:ext cx="1163637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7188"/>
            <a:ext cx="91440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 userDrawn="1"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2"/>
          <a:stretch/>
        </p:blipFill>
        <p:spPr bwMode="auto">
          <a:xfrm>
            <a:off x="0" y="1989138"/>
            <a:ext cx="695727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3" y="2852936"/>
            <a:ext cx="719138" cy="7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 userDrawn="1"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2"/>
          <a:stretch/>
        </p:blipFill>
        <p:spPr bwMode="auto">
          <a:xfrm>
            <a:off x="0" y="3573408"/>
            <a:ext cx="862361" cy="1180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U:\LOGOS\etsidp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367" y="75562"/>
            <a:ext cx="1583193" cy="54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100806"/>
            <a:ext cx="1872333" cy="8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7" descr="U:\LOGOS\marca_UPV_principal_color300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250" y="595125"/>
            <a:ext cx="1429426" cy="50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4"/>
          <a:stretch/>
        </p:blipFill>
        <p:spPr bwMode="auto">
          <a:xfrm>
            <a:off x="2627784" y="13207"/>
            <a:ext cx="1389626" cy="113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19417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8438" y="1700808"/>
            <a:ext cx="7754002" cy="4608512"/>
          </a:xfrm>
        </p:spPr>
        <p:txBody>
          <a:bodyPr anchor="t">
            <a:normAutofit/>
          </a:bodyPr>
          <a:lstStyle>
            <a:lvl1pPr algn="l">
              <a:defRPr sz="2000" b="0" cap="none" baseline="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78437" y="980728"/>
            <a:ext cx="7754003" cy="606375"/>
          </a:xfrm>
        </p:spPr>
        <p:txBody>
          <a:bodyPr anchor="b">
            <a:noAutofit/>
          </a:bodyPr>
          <a:lstStyle>
            <a:lvl1pPr marL="0" indent="0">
              <a:buNone/>
              <a:defRPr sz="2400" b="1" i="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39" y="0"/>
            <a:ext cx="605213" cy="365125"/>
          </a:xfrm>
        </p:spPr>
        <p:txBody>
          <a:bodyPr/>
          <a:lstStyle/>
          <a:p>
            <a:fld id="{29976C9D-C78A-4C59-8698-C4A9ED3F4586}" type="slidenum">
              <a:rPr lang="es-ES" smtClean="0"/>
              <a:t>‹Nº›</a:t>
            </a:fld>
            <a:endParaRPr lang="es-ES"/>
          </a:p>
        </p:txBody>
      </p:sp>
      <p:pic>
        <p:nvPicPr>
          <p:cNvPr id="11" name="Picture 11"/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86" r="87561"/>
          <a:stretch/>
        </p:blipFill>
        <p:spPr bwMode="auto">
          <a:xfrm>
            <a:off x="0" y="5605385"/>
            <a:ext cx="778438" cy="123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48" r="37634"/>
          <a:stretch/>
        </p:blipFill>
        <p:spPr bwMode="auto">
          <a:xfrm>
            <a:off x="8462833" y="4767849"/>
            <a:ext cx="681167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99"/>
          <a:stretch/>
        </p:blipFill>
        <p:spPr bwMode="auto">
          <a:xfrm>
            <a:off x="8748464" y="5661248"/>
            <a:ext cx="395536" cy="7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U:\LOGOS\etsidp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403" y="37963"/>
            <a:ext cx="1583193" cy="54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3" y="49296"/>
            <a:ext cx="1080245" cy="51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7" descr="U:\LOGOS\marca_UPV_principal_color300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2762"/>
            <a:ext cx="1429426" cy="50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/>
          <p:cNvPicPr>
            <a:picLocks noChangeAspect="1" noChangeArrowheads="1"/>
          </p:cNvPicPr>
          <p:nvPr userDrawn="1"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0" t="88518"/>
          <a:stretch/>
        </p:blipFill>
        <p:spPr bwMode="auto">
          <a:xfrm>
            <a:off x="637563" y="6395156"/>
            <a:ext cx="8506437" cy="4628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22" name="Picture 11"/>
          <p:cNvPicPr>
            <a:picLocks noChangeAspect="1" noChangeArrowheads="1"/>
          </p:cNvPicPr>
          <p:nvPr userDrawn="1"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0" b="55641"/>
          <a:stretch/>
        </p:blipFill>
        <p:spPr bwMode="auto">
          <a:xfrm>
            <a:off x="8590058" y="2897188"/>
            <a:ext cx="553942" cy="175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 userDrawn="1"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63"/>
          <a:stretch/>
        </p:blipFill>
        <p:spPr bwMode="auto">
          <a:xfrm rot="16200000">
            <a:off x="-194234" y="2970330"/>
            <a:ext cx="999585" cy="61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78"/>
          <a:stretch/>
        </p:blipFill>
        <p:spPr bwMode="auto">
          <a:xfrm rot="16200000">
            <a:off x="-133315" y="3912510"/>
            <a:ext cx="577003" cy="31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46587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76C9D-C78A-4C59-8698-C4A9ED3F45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24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6" r:id="rId3"/>
  </p:sldLayoutIdLst>
  <p:transition spd="slow"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627784" y="2564904"/>
            <a:ext cx="6057818" cy="1470025"/>
          </a:xfrm>
        </p:spPr>
        <p:txBody>
          <a:bodyPr/>
          <a:lstStyle/>
          <a:p>
            <a:r>
              <a:rPr lang="es-ES" sz="2800">
                <a:solidFill>
                  <a:schemeClr val="tx1"/>
                </a:solidFill>
              </a:rPr>
              <a:t>Sensor inalámbrico de </a:t>
            </a:r>
            <a:r>
              <a:rPr lang="es-ES" sz="2800" dirty="0">
                <a:solidFill>
                  <a:schemeClr val="tx1"/>
                </a:solidFill>
              </a:rPr>
              <a:t>velocidad para el Ejercicio de </a:t>
            </a:r>
            <a:r>
              <a:rPr lang="es-ES" sz="2800" dirty="0" err="1">
                <a:solidFill>
                  <a:schemeClr val="tx1"/>
                </a:solidFill>
              </a:rPr>
              <a:t>Press</a:t>
            </a:r>
            <a:r>
              <a:rPr lang="es-ES" sz="2800" dirty="0">
                <a:solidFill>
                  <a:schemeClr val="tx1"/>
                </a:solidFill>
              </a:rPr>
              <a:t> de Banca mediante microcontrolador Arduino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>
                <a:solidFill>
                  <a:schemeClr val="tx1"/>
                </a:solidFill>
              </a:rPr>
              <a:t>Autor: Cristian Menacho Anta</a:t>
            </a:r>
          </a:p>
          <a:p>
            <a:r>
              <a:rPr lang="es-ES" dirty="0"/>
              <a:t> </a:t>
            </a:r>
          </a:p>
          <a:p>
            <a:r>
              <a:rPr lang="es-ES" dirty="0">
                <a:solidFill>
                  <a:schemeClr val="tx1"/>
                </a:solidFill>
              </a:rPr>
              <a:t>Tutor: Vicente Fermín Casanova Calvo</a:t>
            </a:r>
          </a:p>
          <a:p>
            <a:r>
              <a:rPr lang="es-ES" dirty="0">
                <a:solidFill>
                  <a:schemeClr val="tx1"/>
                </a:solidFill>
              </a:rPr>
              <a:t> </a:t>
            </a:r>
          </a:p>
          <a:p>
            <a:r>
              <a:rPr lang="es-ES" dirty="0">
                <a:solidFill>
                  <a:schemeClr val="tx1"/>
                </a:solidFill>
              </a:rPr>
              <a:t>Departamento de Ingeniería de Sistemas y Automática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18492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600" dirty="0"/>
              <a:t>En colaboración con el DISA se ha decidido emprender un proyecto para el diseño y montaje de un prototipo de sensor que ayude en la monitorización de actividades deportivas mediante ingeniería de bajo coste.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Justificación del proyecto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C9D-C78A-4C59-8698-C4A9ED3F4586}" type="slidenum">
              <a:rPr lang="es-ES" smtClean="0"/>
              <a:t>2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E1A9BEA-FFB6-4A29-B9DB-35D0A412B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93096"/>
            <a:ext cx="4086505" cy="1796204"/>
          </a:xfrm>
          <a:prstGeom prst="rect">
            <a:avLst/>
          </a:prstGeom>
        </p:spPr>
      </p:pic>
      <p:pic>
        <p:nvPicPr>
          <p:cNvPr id="2050" name="Picture 2" descr="Resultado de imagen de bench press sensor">
            <a:extLst>
              <a:ext uri="{FF2B5EF4-FFF2-40B4-BE49-F238E27FC236}">
                <a16:creationId xmlns:a16="http://schemas.microsoft.com/office/drawing/2014/main" id="{294D2E27-F722-44A9-937C-79F12D6EC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293096"/>
            <a:ext cx="3192167" cy="179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8503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C:\Users\Cristian\Downloads\descarga (2).jpg">
            <a:extLst>
              <a:ext uri="{FF2B5EF4-FFF2-40B4-BE49-F238E27FC236}">
                <a16:creationId xmlns:a16="http://schemas.microsoft.com/office/drawing/2014/main" id="{DF469427-99CC-491F-BFD5-51832D03426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53" y="4444993"/>
            <a:ext cx="2232311" cy="1720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:\Users\Cristian\Downloads\arduino-9-axes-motion-shield-2.jpg">
            <a:extLst>
              <a:ext uri="{FF2B5EF4-FFF2-40B4-BE49-F238E27FC236}">
                <a16:creationId xmlns:a16="http://schemas.microsoft.com/office/drawing/2014/main" id="{2758C7B7-6681-414A-9CBA-98B58763700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29649"/>
            <a:ext cx="2698115" cy="2698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C:\Users\Cristian\Downloads\descarga (1).jpg">
            <a:extLst>
              <a:ext uri="{FF2B5EF4-FFF2-40B4-BE49-F238E27FC236}">
                <a16:creationId xmlns:a16="http://schemas.microsoft.com/office/drawing/2014/main" id="{EB66193E-74C0-4EF9-AADE-EED5E69DE48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13621"/>
            <a:ext cx="2530475" cy="2530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553" y="2132856"/>
            <a:ext cx="7344879" cy="4176464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- Monitorizar ejercicios para ver si la ejecución es correcta.</a:t>
            </a:r>
            <a:br>
              <a:rPr lang="es-ES" sz="2400" dirty="0"/>
            </a:br>
            <a:r>
              <a:rPr lang="es-ES" sz="2400" dirty="0"/>
              <a:t>- Ayudar a mejorar a deportistas y competidores a mejorar sus marcas mediante el entreno de velocidad.</a:t>
            </a:r>
            <a:br>
              <a:rPr lang="es-ES" sz="2400" dirty="0"/>
            </a:br>
            <a:r>
              <a:rPr lang="es-ES" sz="2400" dirty="0"/>
              <a:t>- Ayudar a las personas que necesiten rehabilitación por falta de movilidad o lesión.</a:t>
            </a:r>
            <a:br>
              <a:rPr lang="es-ES" sz="2400" dirty="0"/>
            </a:br>
            <a:r>
              <a:rPr lang="es-ES" sz="2400" dirty="0"/>
              <a:t>- Todo mediante ingeniería de bajo coste y específicamente creado para el </a:t>
            </a:r>
            <a:r>
              <a:rPr lang="es-ES" sz="2400" dirty="0" err="1"/>
              <a:t>press</a:t>
            </a:r>
            <a:r>
              <a:rPr lang="es-ES" sz="2400" dirty="0"/>
              <a:t> de banca.</a:t>
            </a:r>
            <a:br>
              <a:rPr lang="es-ES" sz="2700" dirty="0"/>
            </a:br>
            <a:br>
              <a:rPr lang="es-ES" sz="2600" dirty="0"/>
            </a:br>
            <a:br>
              <a:rPr lang="es-ES" sz="2600" dirty="0"/>
            </a:br>
            <a:br>
              <a:rPr lang="es-ES" sz="2600" dirty="0"/>
            </a:br>
            <a:br>
              <a:rPr lang="es-ES" sz="2600" dirty="0"/>
            </a:br>
            <a:br>
              <a:rPr lang="es-ES" sz="2600" dirty="0"/>
            </a:br>
            <a:br>
              <a:rPr lang="es-ES" sz="2600" dirty="0"/>
            </a:br>
            <a:r>
              <a:rPr lang="es-ES" sz="2600" dirty="0"/>
              <a:t>	</a:t>
            </a:r>
            <a:br>
              <a:rPr lang="es-ES" sz="2600" dirty="0"/>
            </a:br>
            <a:endParaRPr lang="es-ES" sz="26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606375"/>
          </a:xfrm>
        </p:spPr>
        <p:txBody>
          <a:bodyPr/>
          <a:lstStyle/>
          <a:p>
            <a:r>
              <a:rPr lang="es-ES"/>
              <a:t>Objeto	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39" y="0"/>
            <a:ext cx="605213" cy="365125"/>
          </a:xfrm>
        </p:spPr>
        <p:txBody>
          <a:bodyPr/>
          <a:lstStyle/>
          <a:p>
            <a:fld id="{29976C9D-C78A-4C59-8698-C4A9ED3F458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336302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Estructura del proyecto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C9D-C78A-4C59-8698-C4A9ED3F4586}" type="slidenum">
              <a:rPr lang="es-ES" smtClean="0"/>
              <a:t>4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52DC89-EC49-49FF-A3BC-A291237EF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989137"/>
            <a:ext cx="5154113" cy="459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318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INTERFAZ Gráfica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C9D-C78A-4C59-8698-C4A9ED3F4586}" type="slidenum">
              <a:rPr lang="es-ES" smtClean="0"/>
              <a:t>5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A6BAE2-D674-4F23-9CE3-6D02A070367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18496" r="9540" b="8151"/>
          <a:stretch/>
        </p:blipFill>
        <p:spPr bwMode="auto">
          <a:xfrm>
            <a:off x="1475656" y="1989138"/>
            <a:ext cx="6912768" cy="41761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153144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606375"/>
          </a:xfrm>
        </p:spPr>
        <p:txBody>
          <a:bodyPr/>
          <a:lstStyle/>
          <a:p>
            <a:r>
              <a:rPr lang="es-ES" dirty="0"/>
              <a:t>PRUEBA EN TIEMPO REAL EN PRESS DE BANCA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39" y="0"/>
            <a:ext cx="605213" cy="365125"/>
          </a:xfrm>
        </p:spPr>
        <p:txBody>
          <a:bodyPr/>
          <a:lstStyle/>
          <a:p>
            <a:fld id="{29976C9D-C78A-4C59-8698-C4A9ED3F4586}" type="slidenum">
              <a:rPr lang="es-ES" smtClean="0"/>
              <a:t>6</a:t>
            </a:fld>
            <a:endParaRPr lang="es-ES"/>
          </a:p>
        </p:txBody>
      </p:sp>
      <p:pic>
        <p:nvPicPr>
          <p:cNvPr id="5" name="VID_20170905_200755">
            <a:hlinkClick r:id="" action="ppaction://media"/>
            <a:extLst>
              <a:ext uri="{FF2B5EF4-FFF2-40B4-BE49-F238E27FC236}">
                <a16:creationId xmlns:a16="http://schemas.microsoft.com/office/drawing/2014/main" id="{A3C43235-019E-47BB-B061-D76C3D7873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5" r="75"/>
          <a:stretch/>
        </p:blipFill>
        <p:spPr>
          <a:xfrm>
            <a:off x="467544" y="1982674"/>
            <a:ext cx="8375385" cy="471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93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606375"/>
          </a:xfrm>
        </p:spPr>
        <p:txBody>
          <a:bodyPr/>
          <a:lstStyle/>
          <a:p>
            <a:r>
              <a:rPr lang="es-ES" dirty="0"/>
              <a:t>PRUEBA EN TIEMPO REAL EN PRESS DE BANCA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39" y="0"/>
            <a:ext cx="605213" cy="365125"/>
          </a:xfrm>
        </p:spPr>
        <p:txBody>
          <a:bodyPr/>
          <a:lstStyle/>
          <a:p>
            <a:fld id="{29976C9D-C78A-4C59-8698-C4A9ED3F4586}" type="slidenum">
              <a:rPr lang="es-ES" smtClean="0"/>
              <a:t>7</a:t>
            </a:fld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984045B-92A4-4566-AB44-944384C7B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25" t="2" r="8651" b="4361"/>
          <a:stretch/>
        </p:blipFill>
        <p:spPr>
          <a:xfrm>
            <a:off x="827584" y="2204864"/>
            <a:ext cx="7848872" cy="337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3632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RESULTADOS EXPERIMENTALES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C9D-C78A-4C59-8698-C4A9ED3F4586}" type="slidenum">
              <a:rPr lang="es-ES" smtClean="0"/>
              <a:t>8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C8E2F5-E13C-4CB2-8949-E2CECF679459}"/>
              </a:ext>
            </a:extLst>
          </p:cNvPr>
          <p:cNvPicPr/>
          <p:nvPr/>
        </p:nvPicPr>
        <p:blipFill rotWithShape="1">
          <a:blip r:embed="rId2"/>
          <a:srcRect l="14993" t="19118" r="59635" b="8758"/>
          <a:stretch/>
        </p:blipFill>
        <p:spPr bwMode="auto">
          <a:xfrm>
            <a:off x="1043608" y="1989138"/>
            <a:ext cx="2160240" cy="3828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C911361-DD83-4E22-AABC-20B9AB1BF51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8" t="3270" r="11534"/>
          <a:stretch/>
        </p:blipFill>
        <p:spPr bwMode="auto">
          <a:xfrm>
            <a:off x="3145387" y="2780928"/>
            <a:ext cx="5328593" cy="2451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66997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390053"/>
          </a:xfrm>
        </p:spPr>
        <p:txBody>
          <a:bodyPr/>
          <a:lstStyle/>
          <a:p>
            <a:r>
              <a:rPr lang="es-ES" dirty="0"/>
              <a:t>PRESUPUESTO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C9D-C78A-4C59-8698-C4A9ED3F4586}" type="slidenum">
              <a:rPr lang="es-ES" smtClean="0"/>
              <a:t>9</a:t>
            </a:fld>
            <a:endParaRPr lang="es-ES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C10B8C53-FAE5-4267-96A2-118908675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882242"/>
              </p:ext>
            </p:extLst>
          </p:nvPr>
        </p:nvGraphicFramePr>
        <p:xfrm>
          <a:off x="1187624" y="1772817"/>
          <a:ext cx="7200800" cy="4597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222">
                  <a:extLst>
                    <a:ext uri="{9D8B030D-6E8A-4147-A177-3AD203B41FA5}">
                      <a16:colId xmlns:a16="http://schemas.microsoft.com/office/drawing/2014/main" val="1562069261"/>
                    </a:ext>
                  </a:extLst>
                </a:gridCol>
                <a:gridCol w="717104">
                  <a:extLst>
                    <a:ext uri="{9D8B030D-6E8A-4147-A177-3AD203B41FA5}">
                      <a16:colId xmlns:a16="http://schemas.microsoft.com/office/drawing/2014/main" val="51892592"/>
                    </a:ext>
                  </a:extLst>
                </a:gridCol>
                <a:gridCol w="4294237">
                  <a:extLst>
                    <a:ext uri="{9D8B030D-6E8A-4147-A177-3AD203B41FA5}">
                      <a16:colId xmlns:a16="http://schemas.microsoft.com/office/drawing/2014/main" val="4140479806"/>
                    </a:ext>
                  </a:extLst>
                </a:gridCol>
                <a:gridCol w="1717237">
                  <a:extLst>
                    <a:ext uri="{9D8B030D-6E8A-4147-A177-3AD203B41FA5}">
                      <a16:colId xmlns:a16="http://schemas.microsoft.com/office/drawing/2014/main" val="2510205440"/>
                    </a:ext>
                  </a:extLst>
                </a:gridCol>
              </a:tblGrid>
              <a:tr h="31869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es-ES" sz="900">
                          <a:effectLst/>
                        </a:rPr>
                      </a:br>
                      <a:r>
                        <a:rPr lang="es-ES" sz="900">
                          <a:effectLst/>
                        </a:rPr>
                        <a:t>Presupuesto Detallado del Prototipo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61420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Parte 1: Parte emisora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3812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Ref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Cantidad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Descripción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Precio €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2869101102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Microcontrolador arduino Due 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36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3437618745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 Axis Motion Shield para Arduino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40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3159294928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Mat3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WiFi Shield para Arduino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38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2948294205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Mat4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Sensor ultrasonidas HCSR04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6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1350322374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Parte 2: Receptor y procesado de datos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941985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HP Pavilion DVD6 i7, 8 GB RAM, 256 GB SSD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800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3643767399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Mat6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Licencia Matlab 2015a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200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891513157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Mat7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Smartphone utilizado como router WiFI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85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1357218995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Parte 3: Impresión 3 D de los soportes del sensor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52752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Mat8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4 piezas por fabricación aditiva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75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856058770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Trabajo de ingeniería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21627"/>
                  </a:ext>
                </a:extLst>
              </a:tr>
              <a:tr h="294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Mat9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120h 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120 h de trabajo a 10€/h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1200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extLst>
                  <a:ext uri="{0D108BD9-81ED-4DB2-BD59-A6C34878D82A}">
                    <a16:rowId xmlns:a16="http://schemas.microsoft.com/office/drawing/2014/main" val="1242530822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Importe final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110525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2480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998256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Importe final Con IVA + 18% beneficio para el creador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10906"/>
                  </a:ext>
                </a:extLst>
              </a:tr>
              <a:tr h="167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3447,2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90" marR="35490" marT="7605" marB="7605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15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039248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7351" y="1916832"/>
            <a:ext cx="7344879" cy="4224359"/>
          </a:xfrm>
        </p:spPr>
        <p:txBody>
          <a:bodyPr>
            <a:normAutofit/>
          </a:bodyPr>
          <a:lstStyle/>
          <a:p>
            <a:r>
              <a:rPr lang="es-ES" sz="2400"/>
              <a:t>Los resultados en las pruebas realizadas son satisfactorios y permite:</a:t>
            </a:r>
            <a:br>
              <a:rPr lang="es-ES" sz="2400"/>
            </a:br>
            <a:r>
              <a:rPr lang="es-ES" sz="2400"/>
              <a:t>	- Obtener mejor rendimiento en pruebas 	deportivas</a:t>
            </a:r>
            <a:br>
              <a:rPr lang="es-ES" sz="2400"/>
            </a:br>
            <a:r>
              <a:rPr lang="es-ES" sz="2400"/>
              <a:t>	- Realizar el ejercicio de forma segura</a:t>
            </a:r>
            <a:br>
              <a:rPr lang="es-ES" sz="2400"/>
            </a:br>
            <a:r>
              <a:rPr lang="es-ES" sz="2400"/>
              <a:t>Los usuarios en rehabilitación pueden guiarse de forma autosuficiente siguiendo unas pautas</a:t>
            </a:r>
            <a:br>
              <a:rPr lang="es-ES" sz="2600"/>
            </a:br>
            <a:endParaRPr lang="es-ES" sz="26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99053" y="1382763"/>
            <a:ext cx="7387741" cy="606375"/>
          </a:xfrm>
        </p:spPr>
        <p:txBody>
          <a:bodyPr/>
          <a:lstStyle/>
          <a:p>
            <a:r>
              <a:rPr lang="es-ES"/>
              <a:t>CONCLUSIONES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32439" y="0"/>
            <a:ext cx="605213" cy="365125"/>
          </a:xfrm>
        </p:spPr>
        <p:txBody>
          <a:bodyPr/>
          <a:lstStyle/>
          <a:p>
            <a:fld id="{29976C9D-C78A-4C59-8698-C4A9ED3F4586}" type="slidenum">
              <a:rPr lang="es-ES" smtClean="0"/>
              <a:t>10</a:t>
            </a:fld>
            <a:endParaRPr lang="es-ES"/>
          </a:p>
        </p:txBody>
      </p:sp>
      <p:pic>
        <p:nvPicPr>
          <p:cNvPr id="3074" name="Picture 2" descr="http://www.performancehealthacademy.com/media/catalog/product/cache/16/image/9df78eab33525d08d6e5fb8d27136e95/7/-/7-6381-rs-sh-bench-sit__020707_150409.jpg">
            <a:extLst>
              <a:ext uri="{FF2B5EF4-FFF2-40B4-BE49-F238E27FC236}">
                <a16:creationId xmlns:a16="http://schemas.microsoft.com/office/drawing/2014/main" id="{443D8F22-3623-466E-89D2-4DBFA7FD3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627" y="4149080"/>
            <a:ext cx="1957789" cy="252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8E159E6-5A6B-4AB0-88DF-EF8B93A43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4608248"/>
            <a:ext cx="3456384" cy="20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2005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7" y="2132856"/>
            <a:ext cx="4536504" cy="4176464"/>
          </a:xfrm>
        </p:spPr>
        <p:txBody>
          <a:bodyPr>
            <a:normAutofit/>
          </a:bodyPr>
          <a:lstStyle/>
          <a:p>
            <a:r>
              <a:rPr lang="es-ES" sz="2400" dirty="0"/>
              <a:t>- Realizar la visualización a través de un dispositivo portátil de menor tamaño vía app Android/ iOS…</a:t>
            </a:r>
            <a:br>
              <a:rPr lang="es-ES" sz="2400" dirty="0"/>
            </a:br>
            <a:r>
              <a:rPr lang="es-ES" sz="2400" dirty="0"/>
              <a:t>-Conseguir reducir el tamaño del prototipo, con unos dispositivos más sofisticados y precisos</a:t>
            </a:r>
            <a:br>
              <a:rPr lang="es-ES" sz="2400" dirty="0"/>
            </a:br>
            <a:r>
              <a:rPr lang="es-ES" sz="2400" dirty="0"/>
              <a:t>- Realizar la monitorización para otros ejercicios (sentadilla, remo, dominadas)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TRABAJO FUTURO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C9D-C78A-4C59-8698-C4A9ED3F4586}" type="slidenum">
              <a:rPr lang="es-ES" smtClean="0"/>
              <a:t>11</a:t>
            </a:fld>
            <a:endParaRPr lang="es-ES"/>
          </a:p>
        </p:txBody>
      </p:sp>
      <p:pic>
        <p:nvPicPr>
          <p:cNvPr id="4098" name="Picture 2" descr="Resultado de imagen de squat velocity based">
            <a:extLst>
              <a:ext uri="{FF2B5EF4-FFF2-40B4-BE49-F238E27FC236}">
                <a16:creationId xmlns:a16="http://schemas.microsoft.com/office/drawing/2014/main" id="{8EFDA164-A79F-4F16-A335-728AC9455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t="20600" r="12988" b="3801"/>
          <a:stretch/>
        </p:blipFill>
        <p:spPr bwMode="auto">
          <a:xfrm>
            <a:off x="5208497" y="2204864"/>
            <a:ext cx="3935503" cy="347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57463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355976" y="3212976"/>
            <a:ext cx="4329626" cy="821953"/>
          </a:xfrm>
        </p:spPr>
        <p:txBody>
          <a:bodyPr/>
          <a:lstStyle/>
          <a:p>
            <a:br>
              <a:rPr lang="es-ES" sz="2800" dirty="0">
                <a:solidFill>
                  <a:schemeClr val="tx1"/>
                </a:solidFill>
              </a:rPr>
            </a:b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>
                <a:solidFill>
                  <a:schemeClr val="tx1"/>
                </a:solidFill>
              </a:rPr>
              <a:t>Autor: Cristian Menacho Anta</a:t>
            </a:r>
          </a:p>
          <a:p>
            <a:r>
              <a:rPr lang="es-ES" dirty="0"/>
              <a:t> </a:t>
            </a:r>
          </a:p>
          <a:p>
            <a:r>
              <a:rPr lang="es-ES" dirty="0">
                <a:solidFill>
                  <a:schemeClr val="tx1"/>
                </a:solidFill>
              </a:rPr>
              <a:t>Tutor: Vicente Fermín Casanova Calvo</a:t>
            </a:r>
          </a:p>
          <a:p>
            <a:r>
              <a:rPr lang="es-ES" dirty="0">
                <a:solidFill>
                  <a:schemeClr val="tx1"/>
                </a:solidFill>
              </a:rPr>
              <a:t> </a:t>
            </a:r>
          </a:p>
          <a:p>
            <a:r>
              <a:rPr lang="es-ES" dirty="0">
                <a:solidFill>
                  <a:schemeClr val="tx1"/>
                </a:solidFill>
              </a:rPr>
              <a:t>Departamento de Ingeniería de Sistemas y Automática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C71427-C9AC-41AD-92CF-32ECBF1AA206}"/>
              </a:ext>
            </a:extLst>
          </p:cNvPr>
          <p:cNvSpPr txBox="1"/>
          <p:nvPr/>
        </p:nvSpPr>
        <p:spPr>
          <a:xfrm>
            <a:off x="1891206" y="2689604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Impact" panose="020B0806030902050204" pitchFamily="34" charset="0"/>
              </a:rPr>
              <a:t>GRACIAS POR SU ATENCIÓN </a:t>
            </a:r>
          </a:p>
        </p:txBody>
      </p:sp>
    </p:spTree>
    <p:extLst>
      <p:ext uri="{BB962C8B-B14F-4D97-AF65-F5344CB8AC3E}">
        <p14:creationId xmlns:p14="http://schemas.microsoft.com/office/powerpoint/2010/main" val="223795761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269</Words>
  <Application>Microsoft Office PowerPoint</Application>
  <PresentationFormat>Presentación en pantalla (4:3)</PresentationFormat>
  <Paragraphs>86</Paragraphs>
  <Slides>12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Impact</vt:lpstr>
      <vt:lpstr>Times New Roman</vt:lpstr>
      <vt:lpstr>Tema de Office</vt:lpstr>
      <vt:lpstr>Sensor inalámbrico de velocidad para el Ejercicio de Press de Banca mediante microcontrolador Arduino </vt:lpstr>
      <vt:lpstr>En colaboración con el DISA se ha decidido emprender un proyecto para el diseño y montaje de un prototipo de sensor que ayude en la monitorización de actividades deportivas mediante ingeniería de bajo coste.</vt:lpstr>
      <vt:lpstr>- Monitorizar ejercicios para ver si la ejecución es correcta. - Ayudar a mejorar a deportistas y competidores a mejorar sus marcas mediante el entreno de velocidad. - Ayudar a las personas que necesiten rehabilitación por falta de movilidad o lesión. - Todo mediante ingeniería de bajo coste y específicamente creado para el press de banca.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resultados en las pruebas realizadas son satisfactorios y permite:  - Obtener mejor rendimiento en pruebas  deportivas  - Realizar el ejercicio de forma segura Los usuarios en rehabilitación pueden guiarse de forma autosuficiente siguiendo unas pautas </vt:lpstr>
      <vt:lpstr>- Realizar la visualización a través de un dispositivo portátil de menor tamaño vía app Android/ iOS… -Conseguir reducir el tamaño del prototipo, con unos dispositivos más sofisticados y precisos - Realizar la monitorización para otros ejercicios (sentadilla, remo, dominadas)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García Breijo</dc:creator>
  <cp:lastModifiedBy>Cristian</cp:lastModifiedBy>
  <cp:revision>29</cp:revision>
  <dcterms:created xsi:type="dcterms:W3CDTF">2013-06-10T13:30:58Z</dcterms:created>
  <dcterms:modified xsi:type="dcterms:W3CDTF">2017-09-18T10:18:30Z</dcterms:modified>
</cp:coreProperties>
</file>