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22" r:id="rId4"/>
    <p:sldId id="262" r:id="rId5"/>
    <p:sldId id="264" r:id="rId6"/>
    <p:sldId id="263" r:id="rId7"/>
    <p:sldId id="258" r:id="rId8"/>
    <p:sldId id="265" r:id="rId9"/>
    <p:sldId id="271" r:id="rId10"/>
    <p:sldId id="270" r:id="rId11"/>
    <p:sldId id="269" r:id="rId12"/>
    <p:sldId id="268" r:id="rId13"/>
    <p:sldId id="267" r:id="rId14"/>
    <p:sldId id="272" r:id="rId15"/>
    <p:sldId id="273" r:id="rId16"/>
    <p:sldId id="266" r:id="rId17"/>
    <p:sldId id="278" r:id="rId18"/>
    <p:sldId id="285" r:id="rId19"/>
    <p:sldId id="284" r:id="rId20"/>
    <p:sldId id="279" r:id="rId21"/>
    <p:sldId id="286" r:id="rId22"/>
    <p:sldId id="280" r:id="rId23"/>
    <p:sldId id="287" r:id="rId24"/>
    <p:sldId id="281" r:id="rId25"/>
    <p:sldId id="288" r:id="rId26"/>
    <p:sldId id="277" r:id="rId27"/>
    <p:sldId id="289" r:id="rId28"/>
    <p:sldId id="290" r:id="rId29"/>
    <p:sldId id="291" r:id="rId30"/>
    <p:sldId id="276" r:id="rId31"/>
    <p:sldId id="275" r:id="rId32"/>
    <p:sldId id="294" r:id="rId33"/>
    <p:sldId id="293" r:id="rId34"/>
    <p:sldId id="292" r:id="rId35"/>
    <p:sldId id="274" r:id="rId36"/>
    <p:sldId id="296" r:id="rId37"/>
    <p:sldId id="295" r:id="rId38"/>
    <p:sldId id="297" r:id="rId39"/>
    <p:sldId id="298" r:id="rId40"/>
    <p:sldId id="300" r:id="rId41"/>
    <p:sldId id="299" r:id="rId42"/>
    <p:sldId id="301" r:id="rId43"/>
    <p:sldId id="302" r:id="rId44"/>
    <p:sldId id="259" r:id="rId45"/>
    <p:sldId id="308" r:id="rId46"/>
    <p:sldId id="307" r:id="rId47"/>
    <p:sldId id="306" r:id="rId48"/>
    <p:sldId id="305" r:id="rId49"/>
    <p:sldId id="304" r:id="rId50"/>
    <p:sldId id="303" r:id="rId51"/>
    <p:sldId id="309" r:id="rId52"/>
    <p:sldId id="369" r:id="rId53"/>
    <p:sldId id="371" r:id="rId54"/>
    <p:sldId id="370" r:id="rId55"/>
    <p:sldId id="310" r:id="rId56"/>
    <p:sldId id="311" r:id="rId57"/>
    <p:sldId id="316" r:id="rId58"/>
    <p:sldId id="318" r:id="rId59"/>
    <p:sldId id="319" r:id="rId60"/>
    <p:sldId id="320" r:id="rId61"/>
    <p:sldId id="321" r:id="rId62"/>
    <p:sldId id="323" r:id="rId63"/>
    <p:sldId id="325" r:id="rId64"/>
    <p:sldId id="329" r:id="rId65"/>
    <p:sldId id="330" r:id="rId66"/>
    <p:sldId id="327" r:id="rId67"/>
    <p:sldId id="372" r:id="rId68"/>
    <p:sldId id="335" r:id="rId69"/>
    <p:sldId id="336" r:id="rId70"/>
    <p:sldId id="337" r:id="rId71"/>
    <p:sldId id="339" r:id="rId72"/>
    <p:sldId id="338" r:id="rId73"/>
    <p:sldId id="340" r:id="rId74"/>
    <p:sldId id="341" r:id="rId75"/>
    <p:sldId id="342" r:id="rId76"/>
    <p:sldId id="343" r:id="rId77"/>
    <p:sldId id="347" r:id="rId78"/>
    <p:sldId id="348" r:id="rId79"/>
    <p:sldId id="375" r:id="rId80"/>
    <p:sldId id="378" r:id="rId81"/>
    <p:sldId id="377" r:id="rId82"/>
    <p:sldId id="376" r:id="rId83"/>
    <p:sldId id="379" r:id="rId84"/>
    <p:sldId id="374" r:id="rId85"/>
    <p:sldId id="382" r:id="rId86"/>
    <p:sldId id="381" r:id="rId87"/>
    <p:sldId id="380" r:id="rId88"/>
    <p:sldId id="383" r:id="rId89"/>
    <p:sldId id="389" r:id="rId90"/>
    <p:sldId id="397" r:id="rId91"/>
    <p:sldId id="385" r:id="rId92"/>
    <p:sldId id="398" r:id="rId93"/>
    <p:sldId id="403" r:id="rId94"/>
    <p:sldId id="384" r:id="rId95"/>
    <p:sldId id="404" r:id="rId96"/>
    <p:sldId id="407" r:id="rId97"/>
    <p:sldId id="346" r:id="rId98"/>
    <p:sldId id="373" r:id="rId99"/>
    <p:sldId id="411" r:id="rId100"/>
    <p:sldId id="410" r:id="rId101"/>
    <p:sldId id="409" r:id="rId102"/>
    <p:sldId id="408" r:id="rId103"/>
    <p:sldId id="412" r:id="rId104"/>
    <p:sldId id="413" r:id="rId105"/>
    <p:sldId id="414" r:id="rId106"/>
    <p:sldId id="415" r:id="rId107"/>
    <p:sldId id="418" r:id="rId108"/>
    <p:sldId id="422" r:id="rId109"/>
    <p:sldId id="419" r:id="rId110"/>
    <p:sldId id="417" r:id="rId111"/>
    <p:sldId id="424" r:id="rId112"/>
    <p:sldId id="423" r:id="rId113"/>
    <p:sldId id="416" r:id="rId114"/>
    <p:sldId id="420" r:id="rId115"/>
    <p:sldId id="425" r:id="rId116"/>
    <p:sldId id="426" r:id="rId117"/>
    <p:sldId id="427" r:id="rId118"/>
    <p:sldId id="428" r:id="rId119"/>
    <p:sldId id="430" r:id="rId120"/>
    <p:sldId id="432" r:id="rId121"/>
    <p:sldId id="433" r:id="rId122"/>
    <p:sldId id="429" r:id="rId123"/>
    <p:sldId id="431" r:id="rId124"/>
    <p:sldId id="434" r:id="rId125"/>
    <p:sldId id="435" r:id="rId126"/>
    <p:sldId id="437" r:id="rId127"/>
    <p:sldId id="438" r:id="rId128"/>
    <p:sldId id="436" r:id="rId129"/>
    <p:sldId id="440" r:id="rId130"/>
    <p:sldId id="439" r:id="rId131"/>
    <p:sldId id="503" r:id="rId132"/>
    <p:sldId id="442" r:id="rId133"/>
    <p:sldId id="441" r:id="rId134"/>
    <p:sldId id="443" r:id="rId135"/>
    <p:sldId id="445" r:id="rId136"/>
    <p:sldId id="444" r:id="rId137"/>
    <p:sldId id="478" r:id="rId138"/>
    <p:sldId id="446" r:id="rId139"/>
    <p:sldId id="477" r:id="rId140"/>
    <p:sldId id="451" r:id="rId141"/>
    <p:sldId id="480" r:id="rId142"/>
    <p:sldId id="479" r:id="rId143"/>
    <p:sldId id="481" r:id="rId144"/>
    <p:sldId id="450" r:id="rId145"/>
    <p:sldId id="482" r:id="rId146"/>
    <p:sldId id="483" r:id="rId147"/>
    <p:sldId id="484" r:id="rId148"/>
    <p:sldId id="485" r:id="rId149"/>
    <p:sldId id="449" r:id="rId150"/>
    <p:sldId id="486" r:id="rId151"/>
    <p:sldId id="448" r:id="rId152"/>
    <p:sldId id="487" r:id="rId153"/>
    <p:sldId id="447" r:id="rId154"/>
    <p:sldId id="488" r:id="rId155"/>
    <p:sldId id="452" r:id="rId156"/>
    <p:sldId id="489" r:id="rId157"/>
    <p:sldId id="453" r:id="rId158"/>
    <p:sldId id="490" r:id="rId159"/>
    <p:sldId id="458" r:id="rId160"/>
    <p:sldId id="454" r:id="rId161"/>
    <p:sldId id="491" r:id="rId162"/>
    <p:sldId id="455" r:id="rId163"/>
    <p:sldId id="492" r:id="rId164"/>
    <p:sldId id="456" r:id="rId165"/>
    <p:sldId id="493" r:id="rId166"/>
    <p:sldId id="457" r:id="rId167"/>
    <p:sldId id="494" r:id="rId168"/>
    <p:sldId id="459" r:id="rId169"/>
    <p:sldId id="495" r:id="rId170"/>
    <p:sldId id="460" r:id="rId171"/>
    <p:sldId id="496" r:id="rId172"/>
    <p:sldId id="461" r:id="rId173"/>
    <p:sldId id="497" r:id="rId174"/>
    <p:sldId id="344" r:id="rId175"/>
    <p:sldId id="462" r:id="rId176"/>
    <p:sldId id="463" r:id="rId177"/>
    <p:sldId id="468" r:id="rId178"/>
    <p:sldId id="464" r:id="rId179"/>
    <p:sldId id="469" r:id="rId180"/>
    <p:sldId id="465" r:id="rId181"/>
    <p:sldId id="470" r:id="rId182"/>
    <p:sldId id="466" r:id="rId183"/>
    <p:sldId id="471" r:id="rId184"/>
    <p:sldId id="467" r:id="rId185"/>
    <p:sldId id="472" r:id="rId186"/>
    <p:sldId id="260" r:id="rId187"/>
    <p:sldId id="473" r:id="rId188"/>
    <p:sldId id="474" r:id="rId189"/>
    <p:sldId id="475" r:id="rId190"/>
    <p:sldId id="261" r:id="rId191"/>
    <p:sldId id="498" r:id="rId192"/>
    <p:sldId id="501" r:id="rId193"/>
    <p:sldId id="500" r:id="rId194"/>
    <p:sldId id="502" r:id="rId195"/>
    <p:sldId id="499" r:id="rId196"/>
    <p:sldId id="476" r:id="rId19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5" autoAdjust="0"/>
    <p:restoredTop sz="94086" autoAdjust="0"/>
  </p:normalViewPr>
  <p:slideViewPr>
    <p:cSldViewPr>
      <p:cViewPr>
        <p:scale>
          <a:sx n="70" d="100"/>
          <a:sy n="70" d="100"/>
        </p:scale>
        <p:origin x="-1158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tableStyles" Target="tableStyle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presProps" Target="presProps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F3C5A-B28B-411D-BD6E-310041CE3DFD}" type="datetimeFigureOut">
              <a:rPr lang="es-ES" smtClean="0"/>
              <a:pPr/>
              <a:t>15/09/2017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7A90F-5A17-4AF0-A52B-BD93BD2E30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4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6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Relationship Id="rId9" Type="http://schemas.openxmlformats.org/officeDocument/2006/relationships/image" Target="../media/image3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png"/><Relationship Id="rId4" Type="http://schemas.openxmlformats.org/officeDocument/2006/relationships/image" Target="../media/image95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Relationship Id="rId9" Type="http://schemas.openxmlformats.org/officeDocument/2006/relationships/image" Target="../media/image106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10" Type="http://schemas.openxmlformats.org/officeDocument/2006/relationships/image" Target="../media/image116.jpeg"/><Relationship Id="rId4" Type="http://schemas.openxmlformats.org/officeDocument/2006/relationships/image" Target="../media/image110.jpeg"/><Relationship Id="rId9" Type="http://schemas.openxmlformats.org/officeDocument/2006/relationships/image" Target="../media/image115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jpe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eg"/><Relationship Id="rId3" Type="http://schemas.openxmlformats.org/officeDocument/2006/relationships/image" Target="../media/image142.jpeg"/><Relationship Id="rId7" Type="http://schemas.openxmlformats.org/officeDocument/2006/relationships/image" Target="../media/image146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jpe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Relationship Id="rId9" Type="http://schemas.openxmlformats.org/officeDocument/2006/relationships/image" Target="../media/image148.jpe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7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7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9.png"/><Relationship Id="rId4" Type="http://schemas.openxmlformats.org/officeDocument/2006/relationships/image" Target="../media/image167.png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924944"/>
            <a:ext cx="7772400" cy="2880321"/>
          </a:xfrm>
        </p:spPr>
        <p:txBody>
          <a:bodyPr>
            <a:normAutofit/>
          </a:bodyPr>
          <a:lstStyle/>
          <a:p>
            <a:r>
              <a:rPr lang="es-ES" sz="3600" b="1" dirty="0" smtClean="0"/>
              <a:t>DISEÑO DE UN SISTEMA</a:t>
            </a:r>
            <a:br>
              <a:rPr lang="es-ES" sz="3600" b="1" dirty="0" smtClean="0"/>
            </a:br>
            <a:r>
              <a:rPr lang="es-ES" sz="3600" b="1" dirty="0" smtClean="0"/>
              <a:t>PARA TRANSPORTAR LÍQUIDOS</a:t>
            </a:r>
            <a:br>
              <a:rPr lang="es-ES" sz="3600" b="1" dirty="0" smtClean="0"/>
            </a:br>
            <a:r>
              <a:rPr lang="es-ES" sz="3600" b="1" dirty="0" smtClean="0"/>
              <a:t>DESDE RECIPIENTES GRANDES</a:t>
            </a:r>
            <a:br>
              <a:rPr lang="es-ES" sz="3600" b="1" dirty="0" smtClean="0"/>
            </a:br>
            <a:r>
              <a:rPr lang="es-ES" sz="3600" b="1" dirty="0" smtClean="0"/>
              <a:t>A MÁS PEQUEÑOS</a:t>
            </a:r>
            <a:endParaRPr lang="es-ES" sz="36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619672" y="5733256"/>
            <a:ext cx="590465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 smtClean="0">
                <a:solidFill>
                  <a:schemeClr val="tx2"/>
                </a:solidFill>
              </a:rPr>
              <a:t>AUTOR: ALBERTO MAESTRO MONTERO</a:t>
            </a:r>
          </a:p>
          <a:p>
            <a:pPr algn="ctr"/>
            <a:r>
              <a:rPr lang="es-ES" dirty="0" smtClean="0">
                <a:solidFill>
                  <a:schemeClr val="tx2"/>
                </a:solidFill>
              </a:rPr>
              <a:t>TUTOR: FRANCISCO GASPAR QUEVEDO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224833" y="2348880"/>
            <a:ext cx="669433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 smtClean="0">
                <a:solidFill>
                  <a:schemeClr val="tx2"/>
                </a:solidFill>
              </a:rPr>
              <a:t>TRABAJO FINAL DE GRADO</a:t>
            </a:r>
          </a:p>
          <a:p>
            <a:pPr algn="ctr"/>
            <a:r>
              <a:rPr lang="es-ES" dirty="0" smtClean="0">
                <a:solidFill>
                  <a:schemeClr val="tx2"/>
                </a:solidFill>
              </a:rPr>
              <a:t>GRADO EN INGENIERÍA DEL DISEÑO Y DESARROLLO DE PRODUCTOS</a:t>
            </a:r>
            <a:endParaRPr lang="es-ES" dirty="0">
              <a:solidFill>
                <a:schemeClr val="tx2"/>
              </a:solidFill>
            </a:endParaRPr>
          </a:p>
        </p:txBody>
      </p:sp>
      <p:pic>
        <p:nvPicPr>
          <p:cNvPr id="1027" name="Picture 3" descr="C:\Users\Usuario\Desktop\Porta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6244" y="476672"/>
            <a:ext cx="5751512" cy="1619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ÍNDICE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ÍNDICE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PLIEGO DE CONDICIONES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18002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ÍNDICE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PLIEGO DE CONDICIONES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900941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MEMORIA DESCRIPTIVA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18002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ÍNDICE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PLIEGO DE CONDICIONES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900941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MEMORIA DESCRIPTIVA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4173082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PRESUPUESTO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18002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ÍNDICE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PLIEGO DE CONDICIONES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900941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MEMORIA DESCRIPTIVA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4173082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PRESUPUESTO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5445224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PLANIMETRÍA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18002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18002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BOMBONAS DE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BOMBONAS DE AGUA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envases-agua-supermercado-grandes-superfic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789040"/>
            <a:ext cx="3312368" cy="161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BOMBONAS DE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EL PROPIO OBJETO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envases-agua-supermercado-grandes-superfic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789040"/>
            <a:ext cx="3312368" cy="161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BOMBONAS DE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EL PROPIO OBJETO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envases-agua-supermercado-grandes-superfic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789040"/>
            <a:ext cx="3312368" cy="161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shopp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501008"/>
            <a:ext cx="1872208" cy="91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BOMBONAS DE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EL PROPIO OBJETO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envases-agua-supermercado-grandes-superfic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789040"/>
            <a:ext cx="3312368" cy="161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R0277314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3356992"/>
            <a:ext cx="7524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shopp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3501008"/>
            <a:ext cx="1872208" cy="91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BOMBONAS DE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EL PROPIO OBJETO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envases-agua-supermercado-grandes-superfic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789040"/>
            <a:ext cx="3312368" cy="161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11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149080"/>
            <a:ext cx="18954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R0277314-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3356992"/>
            <a:ext cx="7524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shopp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501008"/>
            <a:ext cx="1872208" cy="91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BOMBONAS DE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EL PROPIO OBJETO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envases-agua-supermercado-grandes-superfic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789040"/>
            <a:ext cx="3312368" cy="161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51pdckvm2dl__ac_ul320_sr26232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653136"/>
            <a:ext cx="1080120" cy="1307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117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149080"/>
            <a:ext cx="18954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R0277314-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3356992"/>
            <a:ext cx="7524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shoppi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3501008"/>
            <a:ext cx="1872208" cy="91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392085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455876" y="2420888"/>
            <a:ext cx="2232248" cy="4699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EN CUANTO AL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33772" y="3501008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3203848" y="3501008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AGARRE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6173924" y="3501008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LEVANTAMIENTO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455876" y="2420888"/>
            <a:ext cx="2232248" cy="4699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EN CUANTO AL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3076" name="Picture 4" descr="Captura"/>
          <p:cNvPicPr>
            <a:picLocks noChangeAspect="1" noChangeArrowheads="1"/>
          </p:cNvPicPr>
          <p:nvPr/>
        </p:nvPicPr>
        <p:blipFill>
          <a:blip r:embed="rId2" cstate="print"/>
          <a:srcRect l="3062" t="12128" r="63907" b="4081"/>
          <a:stretch>
            <a:fillRect/>
          </a:stretch>
        </p:blipFill>
        <p:spPr bwMode="auto">
          <a:xfrm>
            <a:off x="3212849" y="3212976"/>
            <a:ext cx="271830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AGARRE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3075" name="Picture 3" descr="ergonomia-43-728"/>
          <p:cNvPicPr>
            <a:picLocks noChangeAspect="1" noChangeArrowheads="1"/>
          </p:cNvPicPr>
          <p:nvPr/>
        </p:nvPicPr>
        <p:blipFill>
          <a:blip r:embed="rId2" cstate="print"/>
          <a:srcRect t="24940" b="16470"/>
          <a:stretch>
            <a:fillRect/>
          </a:stretch>
        </p:blipFill>
        <p:spPr bwMode="auto">
          <a:xfrm>
            <a:off x="1876425" y="3356992"/>
            <a:ext cx="53911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AGARRE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LEVANTAMIENTO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reparal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7684" y="3429000"/>
            <a:ext cx="5688632" cy="253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LEVANTAMIENTO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756084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392085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315537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DIMENSIONADO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DIMENSIONADO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DIMENSIONADO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COCINA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DIMENSIONADO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COCINA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isla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663" y="3284984"/>
            <a:ext cx="54006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392085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315537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DIMENSIONADO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3918655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TIPO DE AGARRE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TIPO DE AGARRE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TIPO DE AGARRE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INFINIDAD DE OPCIONES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TIPO DE AGARRE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INFINIDAD DE OPCIONES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5" name="14 Imagen" descr="SR5563_P_1_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9900" y="3284984"/>
            <a:ext cx="1381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5 Imagen" descr="60996_001_720x600"/>
          <p:cNvPicPr/>
          <p:nvPr/>
        </p:nvPicPr>
        <p:blipFill>
          <a:blip r:embed="rId3" cstate="print"/>
          <a:srcRect t="13115" b="16940"/>
          <a:stretch>
            <a:fillRect/>
          </a:stretch>
        </p:blipFill>
        <p:spPr bwMode="auto">
          <a:xfrm>
            <a:off x="3552825" y="3365946"/>
            <a:ext cx="23241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6 Imagen" descr="SR5588_P_1_1"/>
          <p:cNvPicPr/>
          <p:nvPr/>
        </p:nvPicPr>
        <p:blipFill>
          <a:blip r:embed="rId4" cstate="print"/>
          <a:srcRect t="14141" b="15657"/>
          <a:stretch>
            <a:fillRect/>
          </a:stretch>
        </p:blipFill>
        <p:spPr bwMode="auto">
          <a:xfrm>
            <a:off x="942975" y="3390456"/>
            <a:ext cx="1666875" cy="1170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7 Imagen" descr="138782401078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6089" y="4797152"/>
            <a:ext cx="1902069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8 Imagen" descr="balanza-maleta-pantalla-multifuncion-pesa-50kg-max"/>
          <p:cNvPicPr/>
          <p:nvPr/>
        </p:nvPicPr>
        <p:blipFill>
          <a:blip r:embed="rId6" cstate="print"/>
          <a:srcRect t="11043" b="8589"/>
          <a:stretch>
            <a:fillRect/>
          </a:stretch>
        </p:blipFill>
        <p:spPr bwMode="auto">
          <a:xfrm>
            <a:off x="6426261" y="4854302"/>
            <a:ext cx="17716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19 Imagen" descr="6003-cast-iron-lifting-handle"/>
          <p:cNvPicPr/>
          <p:nvPr/>
        </p:nvPicPr>
        <p:blipFill>
          <a:blip r:embed="rId7" cstate="print"/>
          <a:srcRect t="16949" b="23729"/>
          <a:stretch>
            <a:fillRect/>
          </a:stretch>
        </p:blipFill>
        <p:spPr bwMode="auto">
          <a:xfrm>
            <a:off x="3794247" y="4978127"/>
            <a:ext cx="16859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20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392085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315537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DIMENSIONADO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2267744" y="468194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TRASVASE DE AGUA SENCILLO</a:t>
            </a:r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3918655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TIPO DE AGARRE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TRASVASE DE AGUA SENCILLO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TRASVASE DE AGUA SENCILLO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INFINIDAD DE OPCIONES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TRASVASE DE AGUA SENCILLO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3203848" y="2348880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INFINIDAD DE OPCIONES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5" name="14 Imagen" descr="RRS8_300x22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5885" y="3202868"/>
            <a:ext cx="1728192" cy="124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15 Imagen" descr="1-Unid-Reemplazo-de-V&amp;aacut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9962" y="3068960"/>
            <a:ext cx="136815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6 Imagen" descr="tap_wine_persp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0426" y="4714011"/>
            <a:ext cx="1397498" cy="12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7 Imagen" descr="manguera1_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6077" y="4639635"/>
            <a:ext cx="2448272" cy="14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392085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MAYOR ERGONOMÍA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315537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DIMENSIONADO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2267744" y="468194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TRASVASE DE AGUA SENCILLO</a:t>
            </a:r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3918655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TIPO DE AGARRE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5445224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POLIVALENCIA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POLIVALENCIA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DESPLAZAMIENTO DE OBJETOS PESADOS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POLIVALENCIA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CUALQUIER BOMBONA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CUALQUIER BOMBONA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1" name="10 Imagen" descr="enchufe-para-acople-rapido-rosca-34-siroflex-aquaflex-D_NQ_NP_19913-MLA20180343071_102014-F"/>
          <p:cNvPicPr/>
          <p:nvPr/>
        </p:nvPicPr>
        <p:blipFill>
          <a:blip r:embed="rId2" cstate="print"/>
          <a:srcRect l="-378" t="9827" b="17535"/>
          <a:stretch>
            <a:fillRect/>
          </a:stretch>
        </p:blipFill>
        <p:spPr bwMode="auto">
          <a:xfrm>
            <a:off x="2195736" y="3501008"/>
            <a:ext cx="1394189" cy="101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 descr="41JyDHM32TL"/>
          <p:cNvPicPr/>
          <p:nvPr/>
        </p:nvPicPr>
        <p:blipFill>
          <a:blip r:embed="rId3" cstate="print"/>
          <a:srcRect t="6468" b="10945"/>
          <a:stretch>
            <a:fillRect/>
          </a:stretch>
        </p:blipFill>
        <p:spPr bwMode="auto">
          <a:xfrm>
            <a:off x="3563888" y="4005064"/>
            <a:ext cx="1224136" cy="101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 descr="cinturon_de_servicio_exterior_safariland_7220"/>
          <p:cNvPicPr/>
          <p:nvPr/>
        </p:nvPicPr>
        <p:blipFill>
          <a:blip r:embed="rId4" cstate="print"/>
          <a:srcRect t="29591" b="30103"/>
          <a:stretch>
            <a:fillRect/>
          </a:stretch>
        </p:blipFill>
        <p:spPr bwMode="auto">
          <a:xfrm>
            <a:off x="2915816" y="5229200"/>
            <a:ext cx="2124017" cy="856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 descr="Ranurada-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573016"/>
            <a:ext cx="1800200" cy="1085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5 Imagen" descr="61DtB6LhPNL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4797152"/>
            <a:ext cx="1184965" cy="1324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6 Imagen" descr="51xKKpdEA2L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869160"/>
            <a:ext cx="1308918" cy="130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POLIVALENCIA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CUALQUIER BOMBONA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CUALQUIER BOTELLA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1" name="10 Imagen" descr="enchufe-para-acople-rapido-rosca-34-siroflex-aquaflex-D_NQ_NP_19913-MLA20180343071_102014-F"/>
          <p:cNvPicPr/>
          <p:nvPr/>
        </p:nvPicPr>
        <p:blipFill>
          <a:blip r:embed="rId2" cstate="print"/>
          <a:srcRect l="-378" t="9827" b="17535"/>
          <a:stretch>
            <a:fillRect/>
          </a:stretch>
        </p:blipFill>
        <p:spPr bwMode="auto">
          <a:xfrm>
            <a:off x="2195736" y="3501008"/>
            <a:ext cx="1394189" cy="101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 descr="41JyDHM32TL"/>
          <p:cNvPicPr/>
          <p:nvPr/>
        </p:nvPicPr>
        <p:blipFill>
          <a:blip r:embed="rId3" cstate="print"/>
          <a:srcRect t="6468" b="10945"/>
          <a:stretch>
            <a:fillRect/>
          </a:stretch>
        </p:blipFill>
        <p:spPr bwMode="auto">
          <a:xfrm>
            <a:off x="3563888" y="4005064"/>
            <a:ext cx="1224136" cy="101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 descr="cinturon_de_servicio_exterior_safariland_7220"/>
          <p:cNvPicPr/>
          <p:nvPr/>
        </p:nvPicPr>
        <p:blipFill>
          <a:blip r:embed="rId4" cstate="print"/>
          <a:srcRect t="29591" b="30103"/>
          <a:stretch>
            <a:fillRect/>
          </a:stretch>
        </p:blipFill>
        <p:spPr bwMode="auto">
          <a:xfrm>
            <a:off x="2915816" y="5229200"/>
            <a:ext cx="2124017" cy="856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 descr="Ranurada-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573016"/>
            <a:ext cx="1800200" cy="1085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5 Imagen" descr="61DtB6LhPNL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4797152"/>
            <a:ext cx="1184965" cy="1324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6 Imagen" descr="51xKKpdEA2L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869160"/>
            <a:ext cx="1308918" cy="130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POLIVALENCIA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PLIEGO DE CONDICIONES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CUALQUIER BOMBONA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CUALQUIER BOTELLA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1" name="10 Imagen" descr="enchufe-para-acople-rapido-rosca-34-siroflex-aquaflex-D_NQ_NP_19913-MLA20180343071_102014-F"/>
          <p:cNvPicPr/>
          <p:nvPr/>
        </p:nvPicPr>
        <p:blipFill>
          <a:blip r:embed="rId2" cstate="print"/>
          <a:srcRect l="-378" t="9827" b="17535"/>
          <a:stretch>
            <a:fillRect/>
          </a:stretch>
        </p:blipFill>
        <p:spPr bwMode="auto">
          <a:xfrm>
            <a:off x="2195736" y="3501008"/>
            <a:ext cx="1394189" cy="101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 descr="41JyDHM32TL"/>
          <p:cNvPicPr/>
          <p:nvPr/>
        </p:nvPicPr>
        <p:blipFill>
          <a:blip r:embed="rId3" cstate="print"/>
          <a:srcRect t="6468" b="10945"/>
          <a:stretch>
            <a:fillRect/>
          </a:stretch>
        </p:blipFill>
        <p:spPr bwMode="auto">
          <a:xfrm>
            <a:off x="3563888" y="4005064"/>
            <a:ext cx="1224136" cy="101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 descr="cinturon_de_servicio_exterior_safariland_7220"/>
          <p:cNvPicPr/>
          <p:nvPr/>
        </p:nvPicPr>
        <p:blipFill>
          <a:blip r:embed="rId4" cstate="print"/>
          <a:srcRect t="29591" b="30103"/>
          <a:stretch>
            <a:fillRect/>
          </a:stretch>
        </p:blipFill>
        <p:spPr bwMode="auto">
          <a:xfrm>
            <a:off x="2915816" y="5229200"/>
            <a:ext cx="2124017" cy="856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 descr="Ranurada-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573016"/>
            <a:ext cx="1800200" cy="1085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5 Imagen" descr="61DtB6LhPNL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4797152"/>
            <a:ext cx="1184965" cy="1324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6 Imagen" descr="51xKKpdEA2L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869160"/>
            <a:ext cx="1308918" cy="130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uario\Desktop\reusing-plastic-bottl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216" y="3789040"/>
            <a:ext cx="1356081" cy="2018034"/>
          </a:xfrm>
          <a:prstGeom prst="rect">
            <a:avLst/>
          </a:prstGeom>
          <a:noFill/>
        </p:spPr>
      </p:pic>
      <p:pic>
        <p:nvPicPr>
          <p:cNvPr id="1027" name="Picture 3" descr="C:\Users\Usuario\Desktop\bot-cerveza-ale-33-blanca-1.jpg"/>
          <p:cNvPicPr>
            <a:picLocks noChangeAspect="1" noChangeArrowheads="1"/>
          </p:cNvPicPr>
          <p:nvPr/>
        </p:nvPicPr>
        <p:blipFill>
          <a:blip r:embed="rId9" cstate="print"/>
          <a:srcRect l="27650" t="28230" r="32876"/>
          <a:stretch>
            <a:fillRect/>
          </a:stretch>
        </p:blipFill>
        <p:spPr bwMode="auto">
          <a:xfrm>
            <a:off x="5796136" y="3501008"/>
            <a:ext cx="920802" cy="2497091"/>
          </a:xfrm>
          <a:prstGeom prst="rect">
            <a:avLst/>
          </a:prstGeom>
          <a:noFill/>
        </p:spPr>
      </p:pic>
      <p:sp>
        <p:nvSpPr>
          <p:cNvPr id="18" name="17 Rectángulo redondeado"/>
          <p:cNvSpPr/>
          <p:nvPr/>
        </p:nvSpPr>
        <p:spPr>
          <a:xfrm>
            <a:off x="575556" y="6381328"/>
            <a:ext cx="12601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POLIVALENCIA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582906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582906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3537012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CRITERIOS DE SELECCIÓN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582906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3537012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CRITERIOS DE SELECCIÓN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4491118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DESCRIPCIÓN DETALLADA DE LA SOLUCIÓN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582906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3537012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CRITERIOS DE SELECCIÓN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5445224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EXPLICACIÓN DEL PRODUCTO</a:t>
            </a:r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4491118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DESCRIPCIÓN DETALLADA DE LA SOLUCIÓN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147565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147565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1475656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 OBJETOS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147565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1475656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 OBJETOS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1475656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LEVANTAMIENTO DE PESOS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OBSERVACIONES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147565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1475656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 OBJETOS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1475656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LEVANTAMIENTO DE PESOS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EMBUDOS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embudo-plastico-cflex-160mm-16l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9480" y="4797152"/>
            <a:ext cx="12961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f-100_inset(pour)_635_476_c1"/>
          <p:cNvPicPr>
            <a:picLocks noChangeAspect="1" noChangeArrowheads="1"/>
          </p:cNvPicPr>
          <p:nvPr/>
        </p:nvPicPr>
        <p:blipFill>
          <a:blip r:embed="rId3" cstate="print"/>
          <a:srcRect l="22554" t="18742" r="23881"/>
          <a:stretch>
            <a:fillRect/>
          </a:stretch>
        </p:blipFill>
        <p:spPr bwMode="auto">
          <a:xfrm>
            <a:off x="5082952" y="4664745"/>
            <a:ext cx="1368152" cy="1560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embudo-de-plastico-con-desague-en-codo-diametro-160-mm-8b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5114" y="3352230"/>
            <a:ext cx="1917858" cy="1346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funne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54390" y="3284984"/>
            <a:ext cx="1488194" cy="1481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ur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93536" y="3318150"/>
            <a:ext cx="1440160" cy="1415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PF10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72408" y="4689140"/>
            <a:ext cx="1512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314Q0-ubyYL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1418" y="3130302"/>
            <a:ext cx="17907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4pcs-Sizes-Plastic-Funnel-Heavy-Duty-Auto-Oi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8376" y="4707396"/>
            <a:ext cx="1475656" cy="147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DISPENSADORES DE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14777590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5031" y="3535834"/>
            <a:ext cx="1138436" cy="1138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pb_x7za12526517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5466" y="3510536"/>
            <a:ext cx="1189033" cy="1189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00107834509668____5__640x6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7616" y="3371393"/>
            <a:ext cx="1467318" cy="146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dis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532" y="3387205"/>
            <a:ext cx="1296552" cy="143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dispensador-de-agua-haceb-de-2-litro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54281" y="4941168"/>
            <a:ext cx="1322462" cy="13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3-6-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4778" y="4926276"/>
            <a:ext cx="1352247" cy="1352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1PCS-font-b-Mini-b-font-2-5-liters-of-font-b-water-b-font-fon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21232" y="4929254"/>
            <a:ext cx="1346290" cy="134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156832-1106403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7256" y="4959039"/>
            <a:ext cx="1286720" cy="128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GRIFOS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9" name="8 Imagen" descr="C:\Users\Usuario\AppData\Local\Microsoft\Windows\INetCache\Content.Word\38edead1ee7b6aa42af9b9ad65fa564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530" y="3188593"/>
            <a:ext cx="1216054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133_1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8518" y="3140968"/>
            <a:ext cx="112395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Electric-font-b-Water-b-font-Bottle-font-b-Pump-b-font-Automatic-Purified-font-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6828" y="3282900"/>
            <a:ext cx="144016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Frete-grátis-Sem-Fio-pl-6-torneira-dispensador-de-água-dispositivo-de-bombeamento-elétrico-de-água"/>
          <p:cNvPicPr>
            <a:picLocks noChangeAspect="1" noChangeArrowheads="1"/>
          </p:cNvPicPr>
          <p:nvPr/>
        </p:nvPicPr>
        <p:blipFill>
          <a:blip r:embed="rId5" cstate="print"/>
          <a:srcRect t="14999"/>
          <a:stretch>
            <a:fillRect/>
          </a:stretch>
        </p:blipFill>
        <p:spPr bwMode="auto">
          <a:xfrm>
            <a:off x="2699114" y="3371015"/>
            <a:ext cx="1656184" cy="126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s-l3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66402" y="4797152"/>
            <a:ext cx="1320552" cy="132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 descr="Wireless-Electric-font-b-Water-b-font-font-b-Pump-b-font-font-b-Rechargeable-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573" y="4833037"/>
            <a:ext cx="1248783" cy="124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Bottled-Drinking-font-b-Water-b-font-Hand-Press-Pressure-font-b-Pump-b-font-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53314" y="4682322"/>
            <a:ext cx="1550213" cy="155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 descr="Captur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7046" y="4811506"/>
            <a:ext cx="739222" cy="1291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PICOS VERTEDORES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3900def28860c8fcdb022e3f9de4c82b-produc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4386" y="3356992"/>
            <a:ext cx="1353319" cy="135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41TxvM9B2b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9330" y="3299271"/>
            <a:ext cx="1468760" cy="14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tapon-vertedor-escanciador"/>
          <p:cNvPicPr>
            <a:picLocks noChangeAspect="1" noChangeArrowheads="1"/>
          </p:cNvPicPr>
          <p:nvPr/>
        </p:nvPicPr>
        <p:blipFill>
          <a:blip r:embed="rId4" cstate="print"/>
          <a:srcRect l="18808" t="10550" r="14220" b="15596"/>
          <a:stretch>
            <a:fillRect/>
          </a:stretch>
        </p:blipFill>
        <p:spPr bwMode="auto">
          <a:xfrm>
            <a:off x="2880744" y="3388233"/>
            <a:ext cx="1172290" cy="1290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Hot-sale-Promotional-Gift-Silica-Gel-Wine"/>
          <p:cNvPicPr>
            <a:picLocks noChangeAspect="1" noChangeArrowheads="1"/>
          </p:cNvPicPr>
          <p:nvPr/>
        </p:nvPicPr>
        <p:blipFill>
          <a:blip r:embed="rId5" cstate="print"/>
          <a:srcRect r="6566"/>
          <a:stretch>
            <a:fillRect/>
          </a:stretch>
        </p:blipFill>
        <p:spPr bwMode="auto">
          <a:xfrm>
            <a:off x="756296" y="3407469"/>
            <a:ext cx="1368152" cy="1252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61KcQg1-5u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0440" y="4797152"/>
            <a:ext cx="2088232" cy="140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0870a57fc7f4af42a0ce0b7f7a654f5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976" y="4885525"/>
            <a:ext cx="122413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tapon_aceite_3en1ox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23206" y="4946855"/>
            <a:ext cx="2052442" cy="1101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 descr="pico-vertedor-adaptable-ibil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5328" y="4821318"/>
            <a:ext cx="13525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OTROS DISPENSADORES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soda-fountain-5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0572" y="3356992"/>
            <a:ext cx="115644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Hot-Double-Guns-Liquor-Pump-Gas-Station-Beer-font-b-Dispenser-b-font-Alcohol-font-b"/>
          <p:cNvPicPr>
            <a:picLocks noChangeAspect="1" noChangeArrowheads="1"/>
          </p:cNvPicPr>
          <p:nvPr/>
        </p:nvPicPr>
        <p:blipFill>
          <a:blip r:embed="rId3" cstate="print"/>
          <a:srcRect l="25728" t="4854" b="13107"/>
          <a:stretch>
            <a:fillRect/>
          </a:stretch>
        </p:blipFill>
        <p:spPr bwMode="auto">
          <a:xfrm>
            <a:off x="4980426" y="3373906"/>
            <a:ext cx="1133156" cy="12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barmand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4610" y="3292715"/>
            <a:ext cx="1078826" cy="1443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22931-MLC20239827138_022015-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6990" y="3446569"/>
            <a:ext cx="1090630" cy="1090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2-5L-Dispensador-de-Cerveza-Máquina-de-Bebidas-y-Tubo-de-Hielo-para-el-Vino-Alcoho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70915" y="4797152"/>
            <a:ext cx="1253877" cy="125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0006685_4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9511" y="4867992"/>
            <a:ext cx="1112196" cy="1112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Captur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9806" y="4765274"/>
            <a:ext cx="800497" cy="1317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Hot-Sale-Fashionable-1-5L-font-b-Globe-b-font-Wine-Pourer-Wine-Rack-Dispenser-Barwar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9208" y="4733395"/>
            <a:ext cx="1381390" cy="138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 redondeado"/>
          <p:cNvSpPr/>
          <p:nvPr/>
        </p:nvSpPr>
        <p:spPr>
          <a:xfrm>
            <a:off x="575556" y="6381328"/>
            <a:ext cx="20522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TRANSPORTAR OBJETOS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TRANSPORTAR OBJETOS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MOCHILAS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mochila-pequena-de-cuero-modelo-maria"/>
          <p:cNvPicPr>
            <a:picLocks noChangeAspect="1" noChangeArrowheads="1"/>
          </p:cNvPicPr>
          <p:nvPr/>
        </p:nvPicPr>
        <p:blipFill>
          <a:blip r:embed="rId2" cstate="print"/>
          <a:srcRect l="18024" t="13663" r="17442" b="15407"/>
          <a:stretch>
            <a:fillRect/>
          </a:stretch>
        </p:blipFill>
        <p:spPr bwMode="auto">
          <a:xfrm>
            <a:off x="6637730" y="3284984"/>
            <a:ext cx="1296144" cy="142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mochila-bandolera-maxpedition-monsoon-gearslinger-bla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387" y="3284984"/>
            <a:ext cx="1427215" cy="142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WEB_ARTICLE_1943_MEEXTR01R_redim1000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0128" y="3208526"/>
            <a:ext cx="1580131" cy="15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trolley_mochila_para_perros_pequen_os_y_gatos_asa_distinta_altur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31293" y="4869160"/>
            <a:ext cx="1341512" cy="13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00128536350425___P1_600x6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66495" y="4893116"/>
            <a:ext cx="1293601" cy="129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51pdckvm2dl__ac_ul320_sr262320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71197" y="4920066"/>
            <a:ext cx="1024101" cy="1239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TRANSPORTAR OBJETOS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PACKAGING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ffeec73eacf715f95d318e3bfe02a1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8703" y="3212976"/>
            <a:ext cx="1562869" cy="1562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img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0556" y="3241785"/>
            <a:ext cx="1735720" cy="1505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tipos-de-cajas-selfpackaging-cajas-con-a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427" y="3379226"/>
            <a:ext cx="1675702" cy="123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caja-regalo-para-una-botell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8225" y="4824261"/>
            <a:ext cx="1563390" cy="13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24da74bb49cd668ce205466e024801e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79245" y="4916903"/>
            <a:ext cx="1096596" cy="1096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 descr="117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52384" y="4850730"/>
            <a:ext cx="1474477" cy="128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TRANSPORTAR OBJETOS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CARROS DE TRANSPORTE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Gato-Bag-Transportín-Chihuahua-Kitten-Bolso-De-Ma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3981" y="342900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61CJgxI6td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0239" y="3417138"/>
            <a:ext cx="1391877" cy="1391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419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1865" y="3266878"/>
            <a:ext cx="1692396" cy="1692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HT1cGtrFQtcXXagOFbX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61865" y="5013176"/>
            <a:ext cx="1584176" cy="13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carro-de-transporte-unicraft-tf3"/>
          <p:cNvPicPr>
            <a:picLocks noChangeAspect="1" noChangeArrowheads="1"/>
          </p:cNvPicPr>
          <p:nvPr/>
        </p:nvPicPr>
        <p:blipFill>
          <a:blip r:embed="rId6" cstate="print"/>
          <a:srcRect l="32610" r="33229"/>
          <a:stretch>
            <a:fillRect/>
          </a:stretch>
        </p:blipFill>
        <p:spPr bwMode="auto">
          <a:xfrm>
            <a:off x="4911200" y="4985980"/>
            <a:ext cx="652708" cy="135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71nHtgDcT4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6143" y="5196751"/>
            <a:ext cx="707100" cy="114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 descr="advanced-elements-carro-transporte-accesorios-1-33282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7957" y="5026774"/>
            <a:ext cx="1210229" cy="1312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 descr="shoppi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76126" y="3568516"/>
            <a:ext cx="2232248" cy="108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LEVANTAMIENTO DE PESOS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LEVANTAMIENTO DE PESOS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GRÚAS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Arañ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1116" y="3429000"/>
            <a:ext cx="2070550" cy="137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grua-elev-u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921" y="3450435"/>
            <a:ext cx="1334860" cy="133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16235-51100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2335" y="3437574"/>
            <a:ext cx="1729251" cy="1357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GALERIA GRUAS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629" y="4797152"/>
            <a:ext cx="1732721" cy="142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mini-grua-hidraulica-pluma-2-toneladastaller-sacar-motor-D_NQ_NP_360901-MLV20434944085_092015-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98040" y="4888348"/>
            <a:ext cx="1329939" cy="132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grua-plegable-de-taller-mecanico-con-motor-de-elevacion-para-2-toneladas-T-334554-942274_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91650" y="4903547"/>
            <a:ext cx="1314740" cy="131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LEVANTAMIENTO DE PESOS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POLEAS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Tipos-de-poleas-fij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3698" y="3212976"/>
            <a:ext cx="93345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 descr="d_autopasivo-pa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3822" y="3236788"/>
            <a:ext cx="13430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polea-de-un-cuerpo-a-pared"/>
          <p:cNvPicPr>
            <a:picLocks noChangeAspect="1" noChangeArrowheads="1"/>
          </p:cNvPicPr>
          <p:nvPr/>
        </p:nvPicPr>
        <p:blipFill>
          <a:blip r:embed="rId4" cstate="print"/>
          <a:srcRect l="19513" r="19520"/>
          <a:stretch>
            <a:fillRect/>
          </a:stretch>
        </p:blipFill>
        <p:spPr bwMode="auto">
          <a:xfrm>
            <a:off x="1446851" y="3008188"/>
            <a:ext cx="108012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arco-de-poleas-para-jovenes-con-accesorios-y-flechas-de-aluminio-18259552z1-21261567"/>
          <p:cNvPicPr>
            <a:picLocks noChangeAspect="1" noChangeArrowheads="1"/>
          </p:cNvPicPr>
          <p:nvPr/>
        </p:nvPicPr>
        <p:blipFill>
          <a:blip r:embed="rId5" cstate="print"/>
          <a:srcRect t="3600"/>
          <a:stretch>
            <a:fillRect/>
          </a:stretch>
        </p:blipFill>
        <p:spPr bwMode="auto">
          <a:xfrm>
            <a:off x="6609369" y="4797152"/>
            <a:ext cx="1341943" cy="1291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lampara-industrial-polea-clock-wor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53528" y="4611564"/>
            <a:ext cx="1663153" cy="166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 descr="imgres"/>
          <p:cNvPicPr>
            <a:picLocks noChangeAspect="1" noChangeArrowheads="1"/>
          </p:cNvPicPr>
          <p:nvPr/>
        </p:nvPicPr>
        <p:blipFill>
          <a:blip r:embed="rId7" cstate="print"/>
          <a:srcRect l="18418" t="8537" r="12882" b="10976"/>
          <a:stretch>
            <a:fillRect/>
          </a:stretch>
        </p:blipFill>
        <p:spPr bwMode="auto">
          <a:xfrm>
            <a:off x="1192688" y="4640116"/>
            <a:ext cx="1368152" cy="1606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ANTECEDENTES – LEVANTAMIENTO DE PESOS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ELEVADORES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51-xqAFCvU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3970" y="3284984"/>
            <a:ext cx="1476003" cy="147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prh1l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7322" y="3281674"/>
            <a:ext cx="1482622" cy="1482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genie_loadlifter-300x200"/>
          <p:cNvPicPr>
            <a:picLocks noChangeAspect="1" noChangeArrowheads="1"/>
          </p:cNvPicPr>
          <p:nvPr/>
        </p:nvPicPr>
        <p:blipFill>
          <a:blip r:embed="rId4" cstate="print"/>
          <a:srcRect l="23511" r="21317"/>
          <a:stretch>
            <a:fillRect/>
          </a:stretch>
        </p:blipFill>
        <p:spPr bwMode="auto">
          <a:xfrm>
            <a:off x="3015571" y="3275055"/>
            <a:ext cx="1237725" cy="149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elevador-de-coches-3-2t-monofasico-eco-line-nuevo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026" y="3288293"/>
            <a:ext cx="1727519" cy="146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XT-300A"/>
          <p:cNvPicPr>
            <a:picLocks noChangeAspect="1" noChangeArrowheads="1"/>
          </p:cNvPicPr>
          <p:nvPr/>
        </p:nvPicPr>
        <p:blipFill>
          <a:blip r:embed="rId6" cstate="print"/>
          <a:srcRect l="6296" r="7037"/>
          <a:stretch>
            <a:fillRect/>
          </a:stretch>
        </p:blipFill>
        <p:spPr bwMode="auto">
          <a:xfrm>
            <a:off x="6635768" y="4869160"/>
            <a:ext cx="1800200" cy="138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 descr="9090-725468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90137" y="5014338"/>
            <a:ext cx="1637601" cy="1236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 descr="Elevador_hidráulico_con_palanca_extraíble_3col--00046213F-01"/>
          <p:cNvPicPr>
            <a:picLocks noChangeAspect="1" noChangeArrowheads="1"/>
          </p:cNvPicPr>
          <p:nvPr/>
        </p:nvPicPr>
        <p:blipFill>
          <a:blip r:embed="rId8" cstate="print"/>
          <a:srcRect l="28870" r="26785"/>
          <a:stretch>
            <a:fillRect/>
          </a:stretch>
        </p:blipFill>
        <p:spPr bwMode="auto">
          <a:xfrm>
            <a:off x="2618129" y="4892388"/>
            <a:ext cx="963978" cy="1358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 descr="unterstellbock_USTB01-rt_galeri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8030" y="5049180"/>
            <a:ext cx="1202069" cy="1202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OBSERVACIONES – ANÁLISIS DE COMPETENCIAS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OBSERVACIONES – ANÁLISIS DE COMPETENCIAS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TABLA DE PONDERACIÓN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OBSERVACIONES – ANÁLISIS DE COMPETENCIAS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TABLA DE PONDERACIÓN</a:t>
            </a:r>
            <a:endParaRPr lang="es-ES" b="1" dirty="0">
              <a:solidFill>
                <a:schemeClr val="tx2"/>
              </a:solidFill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323528" y="3428997"/>
          <a:ext cx="8496945" cy="2520282"/>
        </p:xfrm>
        <a:graphic>
          <a:graphicData uri="http://schemas.openxmlformats.org/drawingml/2006/table">
            <a:tbl>
              <a:tblPr/>
              <a:tblGrid>
                <a:gridCol w="1407062"/>
                <a:gridCol w="951035"/>
                <a:gridCol w="908159"/>
                <a:gridCol w="1006575"/>
                <a:gridCol w="908159"/>
                <a:gridCol w="1229719"/>
                <a:gridCol w="927648"/>
                <a:gridCol w="758100"/>
                <a:gridCol w="400488"/>
              </a:tblGrid>
              <a:tr h="2628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latin typeface="Calibri"/>
                          <a:ea typeface="Calibri"/>
                          <a:cs typeface="Times New Roman"/>
                        </a:rPr>
                        <a:t>Tamaño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Higiene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Facilidad de uso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Tiempo de uso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Adaptación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Estética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Coste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Total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Embudo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Dispensador de agua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Grifo bomba de agua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2.85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Pico vertedor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3.55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Dispensador de refrescos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3.55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Máquina dispensadora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Peso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8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OBSERVACIONES – ANÁLISIS DE COMPETENCIAS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TABLA DE PONDERACIÓN</a:t>
            </a:r>
            <a:endParaRPr lang="es-ES" b="1" dirty="0">
              <a:solidFill>
                <a:schemeClr val="tx2"/>
              </a:solidFill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323528" y="3428997"/>
          <a:ext cx="8496945" cy="2520282"/>
        </p:xfrm>
        <a:graphic>
          <a:graphicData uri="http://schemas.openxmlformats.org/drawingml/2006/table">
            <a:tbl>
              <a:tblPr/>
              <a:tblGrid>
                <a:gridCol w="1407062"/>
                <a:gridCol w="951035"/>
                <a:gridCol w="908159"/>
                <a:gridCol w="1006575"/>
                <a:gridCol w="908159"/>
                <a:gridCol w="1229719"/>
                <a:gridCol w="927648"/>
                <a:gridCol w="758100"/>
                <a:gridCol w="400488"/>
              </a:tblGrid>
              <a:tr h="2628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latin typeface="Calibri"/>
                          <a:ea typeface="Calibri"/>
                          <a:cs typeface="Times New Roman"/>
                        </a:rPr>
                        <a:t>Tamaño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Higiene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Facilidad de uso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Tiempo de uso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Adaptación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Estética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Coste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latin typeface="Calibri"/>
                          <a:ea typeface="Calibri"/>
                          <a:cs typeface="Times New Roman"/>
                        </a:rPr>
                        <a:t>Total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Embudo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Dispensador de agua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Grifo bomba de agua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2.85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Pico vertedor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3.55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Dispensador de refrescos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3.55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Máquina dispensadora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Peso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8 Elipse"/>
          <p:cNvSpPr/>
          <p:nvPr/>
        </p:nvSpPr>
        <p:spPr>
          <a:xfrm>
            <a:off x="467544" y="3645024"/>
            <a:ext cx="1080120" cy="2880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8388424" y="3645024"/>
            <a:ext cx="468560" cy="2880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OBSERVACIONES – ANÁLISIS DE COMPETENCIAS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MATRIZ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277230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atri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25" y="274340"/>
            <a:ext cx="8995151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582906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ANÁLISIS DE ACCIONES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ANÁLISIS DE ACCIONES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39553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ANÁLISIS DE ACCIONES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39553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2627784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ANÁLISIS DE ACCIONES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39553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2627784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1475656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DEPOSITAR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ANÁLISIS DE ACCIONES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39553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2627784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1475656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DEPOSITAR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22" name="21 Rectángulo redondeado"/>
          <p:cNvSpPr/>
          <p:nvPr/>
        </p:nvSpPr>
        <p:spPr>
          <a:xfrm>
            <a:off x="395536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VOLCAR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ANÁLISIS DE ACCIONES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39553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2627784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1475656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DEPOSITAR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22" name="21 Rectángulo redondeado"/>
          <p:cNvSpPr/>
          <p:nvPr/>
        </p:nvSpPr>
        <p:spPr>
          <a:xfrm>
            <a:off x="395536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VOLCAR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23" name="22 Rectángulo redondeado"/>
          <p:cNvSpPr/>
          <p:nvPr/>
        </p:nvSpPr>
        <p:spPr>
          <a:xfrm>
            <a:off x="2627784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ANÁLISIS DE ACCIONES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PROPUESTAS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9553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2627784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1475656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DEPOSITAR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95536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VOLCAR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2627784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ANÁLISIS DE ACCIONES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PROPUESTAS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9553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2627784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1475656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DEPOSITAR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95536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VOLCAR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2627784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5508104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FORMA DE 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ANÁLISIS DE ACCIONES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PROPUESTAS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9553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2627784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1475656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DEPOSITAR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95536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VOLCAR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2627784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5508104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FORMA DE 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5508104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INCLINACIÓN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223797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ANÁLISIS DE ACCIONES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518389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PROPUESTAS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95536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TRANSPORTAR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2627784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LEVANTAR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1475656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DEPOSITAR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95536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VOLCAR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2627784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TRASVASAR AGUA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5508104" y="3356992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FORMA DE 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5508104" y="4005064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INCLINACIÓN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5508104" y="4653136"/>
            <a:ext cx="2187691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SUBIDA A LA ENCIMERA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575556" y="6381328"/>
            <a:ext cx="342038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PROPUESTAS</a:t>
            </a:r>
            <a:endParaRPr lang="es-E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PROPUESTAS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FORMA DE TRANSPORTE</a:t>
            </a:r>
            <a:endParaRPr lang="es-E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ransporte 2"/>
          <p:cNvPicPr>
            <a:picLocks noChangeAspect="1" noChangeArrowheads="1"/>
          </p:cNvPicPr>
          <p:nvPr/>
        </p:nvPicPr>
        <p:blipFill>
          <a:blip r:embed="rId2" cstate="print"/>
          <a:srcRect t="3209" b="10695"/>
          <a:stretch>
            <a:fillRect/>
          </a:stretch>
        </p:blipFill>
        <p:spPr bwMode="auto">
          <a:xfrm>
            <a:off x="2074156" y="2719388"/>
            <a:ext cx="40386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004"/>
          <p:cNvPicPr>
            <a:picLocks noChangeAspect="1" noChangeArrowheads="1"/>
          </p:cNvPicPr>
          <p:nvPr/>
        </p:nvPicPr>
        <p:blipFill>
          <a:blip r:embed="rId3" cstate="print"/>
          <a:srcRect l="30330" t="52376" r="40636" b="12323"/>
          <a:stretch>
            <a:fillRect/>
          </a:stretch>
        </p:blipFill>
        <p:spPr bwMode="auto">
          <a:xfrm>
            <a:off x="425010" y="2407508"/>
            <a:ext cx="1224136" cy="20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Trasnporte 3"/>
          <p:cNvPicPr>
            <a:picLocks noChangeAspect="1" noChangeArrowheads="1"/>
          </p:cNvPicPr>
          <p:nvPr/>
        </p:nvPicPr>
        <p:blipFill>
          <a:blip r:embed="rId4" cstate="print"/>
          <a:srcRect b="12572"/>
          <a:stretch>
            <a:fillRect/>
          </a:stretch>
        </p:blipFill>
        <p:spPr bwMode="auto">
          <a:xfrm>
            <a:off x="6537766" y="2700338"/>
            <a:ext cx="21812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002"/>
          <p:cNvPicPr>
            <a:picLocks noChangeAspect="1" noChangeArrowheads="1"/>
          </p:cNvPicPr>
          <p:nvPr/>
        </p:nvPicPr>
        <p:blipFill>
          <a:blip r:embed="rId5" cstate="print"/>
          <a:srcRect l="27986" t="56996" r="33392" b="16302"/>
          <a:stretch>
            <a:fillRect/>
          </a:stretch>
        </p:blipFill>
        <p:spPr bwMode="auto">
          <a:xfrm>
            <a:off x="800427" y="444848"/>
            <a:ext cx="173355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Transporte 1"/>
          <p:cNvPicPr>
            <a:picLocks noChangeAspect="1" noChangeArrowheads="1"/>
          </p:cNvPicPr>
          <p:nvPr/>
        </p:nvPicPr>
        <p:blipFill>
          <a:blip r:embed="rId6" cstate="print"/>
          <a:srcRect l="9091" t="6207" r="2098" b="7587"/>
          <a:stretch>
            <a:fillRect/>
          </a:stretch>
        </p:blipFill>
        <p:spPr bwMode="auto">
          <a:xfrm>
            <a:off x="3334404" y="508286"/>
            <a:ext cx="3097407" cy="152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004"/>
          <p:cNvPicPr>
            <a:picLocks noChangeAspect="1" noChangeArrowheads="1"/>
          </p:cNvPicPr>
          <p:nvPr/>
        </p:nvPicPr>
        <p:blipFill>
          <a:blip r:embed="rId7" cstate="print"/>
          <a:srcRect l="34108" t="10938" r="41342" b="54156"/>
          <a:stretch>
            <a:fillRect/>
          </a:stretch>
        </p:blipFill>
        <p:spPr bwMode="auto">
          <a:xfrm>
            <a:off x="7232238" y="188640"/>
            <a:ext cx="1111337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Transporte 4"/>
          <p:cNvPicPr>
            <a:picLocks noChangeAspect="1" noChangeArrowheads="1"/>
          </p:cNvPicPr>
          <p:nvPr/>
        </p:nvPicPr>
        <p:blipFill>
          <a:blip r:embed="rId8" cstate="print"/>
          <a:srcRect b="9367"/>
          <a:stretch>
            <a:fillRect/>
          </a:stretch>
        </p:blipFill>
        <p:spPr bwMode="auto">
          <a:xfrm>
            <a:off x="6020745" y="4725144"/>
            <a:ext cx="2489464" cy="169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003"/>
          <p:cNvPicPr>
            <a:picLocks noChangeAspect="1" noChangeArrowheads="1"/>
          </p:cNvPicPr>
          <p:nvPr/>
        </p:nvPicPr>
        <p:blipFill>
          <a:blip r:embed="rId9" cstate="print"/>
          <a:srcRect l="28268" t="6033" r="10071" b="59563"/>
          <a:stretch>
            <a:fillRect/>
          </a:stretch>
        </p:blipFill>
        <p:spPr bwMode="auto">
          <a:xfrm>
            <a:off x="2938182" y="4633515"/>
            <a:ext cx="2448773" cy="187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 descr="003"/>
          <p:cNvPicPr>
            <a:picLocks noChangeAspect="1" noChangeArrowheads="1"/>
          </p:cNvPicPr>
          <p:nvPr/>
        </p:nvPicPr>
        <p:blipFill>
          <a:blip r:embed="rId10" cstate="print"/>
          <a:srcRect l="22968" t="53915" r="38162" b="15918"/>
          <a:stretch>
            <a:fillRect/>
          </a:stretch>
        </p:blipFill>
        <p:spPr bwMode="auto">
          <a:xfrm>
            <a:off x="633790" y="4676378"/>
            <a:ext cx="1670602" cy="1789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PROPUESTAS</a:t>
            </a:r>
            <a:endParaRPr lang="es-E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PROPUESTAS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INCLINACIÓN</a:t>
            </a:r>
            <a:endParaRPr lang="es-E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001"/>
          <p:cNvPicPr>
            <a:picLocks noChangeAspect="1" noChangeArrowheads="1"/>
          </p:cNvPicPr>
          <p:nvPr/>
        </p:nvPicPr>
        <p:blipFill>
          <a:blip r:embed="rId2" cstate="print"/>
          <a:srcRect l="27208" t="16566" r="31625" b="61571"/>
          <a:stretch>
            <a:fillRect/>
          </a:stretch>
        </p:blipFill>
        <p:spPr bwMode="auto">
          <a:xfrm>
            <a:off x="234434" y="1206856"/>
            <a:ext cx="2520280" cy="1828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001"/>
          <p:cNvPicPr>
            <a:picLocks noChangeAspect="1" noChangeArrowheads="1"/>
          </p:cNvPicPr>
          <p:nvPr/>
        </p:nvPicPr>
        <p:blipFill>
          <a:blip r:embed="rId3" cstate="print"/>
          <a:srcRect l="18898" t="56430" r="35052" b="16150"/>
          <a:stretch>
            <a:fillRect/>
          </a:stretch>
        </p:blipFill>
        <p:spPr bwMode="auto">
          <a:xfrm>
            <a:off x="6679966" y="1196752"/>
            <a:ext cx="2229601" cy="184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C:\Users\Usuario\Downloads\Inclinacion 4.jpg"/>
          <p:cNvPicPr/>
          <p:nvPr/>
        </p:nvPicPr>
        <p:blipFill>
          <a:blip r:embed="rId4" cstate="print"/>
          <a:srcRect l="12169" t="4706" r="9877" b="38529"/>
          <a:stretch>
            <a:fillRect/>
          </a:stretch>
        </p:blipFill>
        <p:spPr bwMode="auto">
          <a:xfrm>
            <a:off x="2989148" y="1366246"/>
            <a:ext cx="3456384" cy="1509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C:\Users\Usuario\Downloads\Inclinacion 2.jpg"/>
          <p:cNvPicPr/>
          <p:nvPr/>
        </p:nvPicPr>
        <p:blipFill>
          <a:blip r:embed="rId5" cstate="print"/>
          <a:srcRect l="15489" r="8152" b="12253"/>
          <a:stretch>
            <a:fillRect/>
          </a:stretch>
        </p:blipFill>
        <p:spPr bwMode="auto">
          <a:xfrm>
            <a:off x="6520777" y="4005064"/>
            <a:ext cx="2277333" cy="179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C:\Users\Usuario\Downloads\Inclinacion 1.jpg"/>
          <p:cNvPicPr/>
          <p:nvPr/>
        </p:nvPicPr>
        <p:blipFill>
          <a:blip r:embed="rId6" cstate="print"/>
          <a:srcRect t="10425" r="4947" b="1931"/>
          <a:stretch>
            <a:fillRect/>
          </a:stretch>
        </p:blipFill>
        <p:spPr bwMode="auto">
          <a:xfrm>
            <a:off x="3545985" y="3795431"/>
            <a:ext cx="2628900" cy="221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:\Users\Usuario\Downloads\Inclinacion 3.jpg"/>
          <p:cNvPicPr/>
          <p:nvPr/>
        </p:nvPicPr>
        <p:blipFill>
          <a:blip r:embed="rId7" cstate="print"/>
          <a:srcRect l="17284" t="14112" r="20988" b="34630"/>
          <a:stretch>
            <a:fillRect/>
          </a:stretch>
        </p:blipFill>
        <p:spPr bwMode="auto">
          <a:xfrm>
            <a:off x="345892" y="3956914"/>
            <a:ext cx="2854201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PROPUESTAS</a:t>
            </a:r>
            <a:endParaRPr lang="es-E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PROPUESTAS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203848" y="2636912"/>
            <a:ext cx="2736304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SUBIDA A LA ENCIMERA</a:t>
            </a:r>
            <a:endParaRPr lang="es-E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ubir 1"/>
          <p:cNvPicPr>
            <a:picLocks noChangeAspect="1" noChangeArrowheads="1"/>
          </p:cNvPicPr>
          <p:nvPr/>
        </p:nvPicPr>
        <p:blipFill>
          <a:blip r:embed="rId2" cstate="print"/>
          <a:srcRect l="7761" t="13412" r="8466" b="11765"/>
          <a:stretch>
            <a:fillRect/>
          </a:stretch>
        </p:blipFill>
        <p:spPr bwMode="auto">
          <a:xfrm>
            <a:off x="1333810" y="547210"/>
            <a:ext cx="3096344" cy="207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Subir 2"/>
          <p:cNvPicPr>
            <a:picLocks noChangeAspect="1" noChangeArrowheads="1"/>
          </p:cNvPicPr>
          <p:nvPr/>
        </p:nvPicPr>
        <p:blipFill>
          <a:blip r:embed="rId3" cstate="print"/>
          <a:srcRect l="20000" t="2255" r="24225" b="16542"/>
          <a:stretch>
            <a:fillRect/>
          </a:stretch>
        </p:blipFill>
        <p:spPr bwMode="auto">
          <a:xfrm>
            <a:off x="5763964" y="332656"/>
            <a:ext cx="204622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Subir 3"/>
          <p:cNvPicPr>
            <a:picLocks noChangeAspect="1" noChangeArrowheads="1"/>
          </p:cNvPicPr>
          <p:nvPr/>
        </p:nvPicPr>
        <p:blipFill>
          <a:blip r:embed="rId4" cstate="print"/>
          <a:srcRect t="13979" r="5476" b="25806"/>
          <a:stretch>
            <a:fillRect/>
          </a:stretch>
        </p:blipFill>
        <p:spPr bwMode="auto">
          <a:xfrm>
            <a:off x="648196" y="2636912"/>
            <a:ext cx="7847609" cy="1642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Nuevo doc 2017-06-05 17"/>
          <p:cNvPicPr>
            <a:picLocks noChangeAspect="1" noChangeArrowheads="1"/>
          </p:cNvPicPr>
          <p:nvPr/>
        </p:nvPicPr>
        <p:blipFill>
          <a:blip r:embed="rId5" cstate="print"/>
          <a:srcRect l="14008" t="6714" r="7408" b="13074"/>
          <a:stretch>
            <a:fillRect/>
          </a:stretch>
        </p:blipFill>
        <p:spPr bwMode="auto">
          <a:xfrm>
            <a:off x="3265248" y="4520464"/>
            <a:ext cx="2613504" cy="20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582906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3537012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CRITERIOS DE SELECCIÓN</a:t>
            </a:r>
            <a:endParaRPr lang="es-E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CRITERIOS DE SELECCIÓN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CRITERIOS DE SELECCIÓN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595972" y="2492896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CRITERIOS DE SELECCIÓN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595972" y="2492896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595972" y="3356992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ELEVACIÓN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CRITERIOS DE SELECCIÓN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595972" y="2492896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595972" y="3356992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ELEVACIÓN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2595972" y="4221088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VUELCO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CRITERIOS DE SELECCIÓN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595972" y="2492896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595972" y="3356992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ELEVACIÓN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2595972" y="4221088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VUELCO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5085184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ACOPLE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TRANSPORTE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TRANSPORTE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1"/>
          <p:cNvPicPr>
            <a:picLocks noChangeAspect="1" noChangeArrowheads="1"/>
          </p:cNvPicPr>
          <p:nvPr/>
        </p:nvPicPr>
        <p:blipFill>
          <a:blip r:embed="rId2" cstate="print"/>
          <a:srcRect l="9959" t="6865" r="18726" b="7164"/>
          <a:stretch>
            <a:fillRect/>
          </a:stretch>
        </p:blipFill>
        <p:spPr bwMode="auto">
          <a:xfrm>
            <a:off x="1151789" y="2636912"/>
            <a:ext cx="2088232" cy="3402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TRANSPORTE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1"/>
          <p:cNvPicPr>
            <a:picLocks noChangeAspect="1" noChangeArrowheads="1"/>
          </p:cNvPicPr>
          <p:nvPr/>
        </p:nvPicPr>
        <p:blipFill>
          <a:blip r:embed="rId2" cstate="print"/>
          <a:srcRect l="9959" t="6865" r="18726" b="7164"/>
          <a:stretch>
            <a:fillRect/>
          </a:stretch>
        </p:blipFill>
        <p:spPr bwMode="auto">
          <a:xfrm>
            <a:off x="1151789" y="2636912"/>
            <a:ext cx="2088232" cy="3402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 descr="C:\Users\Usuario\AppData\Local\Microsoft\Windows\INetCache\Content.Word\6.jpg"/>
          <p:cNvPicPr/>
          <p:nvPr/>
        </p:nvPicPr>
        <p:blipFill>
          <a:blip r:embed="rId3" cstate="print"/>
          <a:srcRect l="9815" r="8395"/>
          <a:stretch>
            <a:fillRect/>
          </a:stretch>
        </p:blipFill>
        <p:spPr bwMode="auto">
          <a:xfrm>
            <a:off x="4391810" y="3068960"/>
            <a:ext cx="3600400" cy="2504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ELEVACIÓN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5 Imagen" descr="C:\Users\Usuario\AppData\Local\Microsoft\Windows\INetCache\Content.Word\7.jpg"/>
          <p:cNvPicPr/>
          <p:nvPr/>
        </p:nvPicPr>
        <p:blipFill>
          <a:blip r:embed="rId2" cstate="print"/>
          <a:srcRect l="8658" t="23365" r="13074" b="27966"/>
          <a:stretch>
            <a:fillRect/>
          </a:stretch>
        </p:blipFill>
        <p:spPr bwMode="auto">
          <a:xfrm>
            <a:off x="1735388" y="2276872"/>
            <a:ext cx="5673225" cy="2206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ELEVACIÓN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5 Imagen" descr="C:\Users\Usuario\AppData\Local\Microsoft\Windows\INetCache\Content.Word\7.jpg"/>
          <p:cNvPicPr/>
          <p:nvPr/>
        </p:nvPicPr>
        <p:blipFill>
          <a:blip r:embed="rId2" cstate="print"/>
          <a:srcRect l="8658" t="23365" r="13074" b="27966"/>
          <a:stretch>
            <a:fillRect/>
          </a:stretch>
        </p:blipFill>
        <p:spPr bwMode="auto">
          <a:xfrm>
            <a:off x="1735388" y="2276872"/>
            <a:ext cx="5673225" cy="2206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ELEVACIÓN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foto-carros-acop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0124" y="4581128"/>
            <a:ext cx="16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HAIN-SHEAVE-CS137D45H55-Roller-Bearing-to-chain"/>
          <p:cNvPicPr>
            <a:picLocks noChangeAspect="1" noChangeArrowheads="1"/>
          </p:cNvPicPr>
          <p:nvPr/>
        </p:nvPicPr>
        <p:blipFill>
          <a:blip r:embed="rId4" cstate="print"/>
          <a:srcRect l="19788" t="16431" r="19965" b="15372"/>
          <a:stretch>
            <a:fillRect/>
          </a:stretch>
        </p:blipFill>
        <p:spPr bwMode="auto">
          <a:xfrm>
            <a:off x="5680248" y="4581128"/>
            <a:ext cx="1433629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VUELCO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VUELCO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4"/>
          <p:cNvPicPr>
            <a:picLocks noChangeAspect="1" noChangeArrowheads="1"/>
          </p:cNvPicPr>
          <p:nvPr/>
        </p:nvPicPr>
        <p:blipFill>
          <a:blip r:embed="rId2" cstate="print"/>
          <a:srcRect l="7739" t="21883" r="9013" b="17647"/>
          <a:stretch>
            <a:fillRect/>
          </a:stretch>
        </p:blipFill>
        <p:spPr bwMode="auto">
          <a:xfrm>
            <a:off x="159577" y="2816932"/>
            <a:ext cx="3411009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VUELCO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4"/>
          <p:cNvPicPr>
            <a:picLocks noChangeAspect="1" noChangeArrowheads="1"/>
          </p:cNvPicPr>
          <p:nvPr/>
        </p:nvPicPr>
        <p:blipFill>
          <a:blip r:embed="rId2" cstate="print"/>
          <a:srcRect l="7739" t="21883" r="9013" b="17647"/>
          <a:stretch>
            <a:fillRect/>
          </a:stretch>
        </p:blipFill>
        <p:spPr bwMode="auto">
          <a:xfrm>
            <a:off x="159577" y="2816932"/>
            <a:ext cx="3411009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8"/>
          <p:cNvPicPr>
            <a:picLocks noChangeAspect="1" noChangeArrowheads="1"/>
          </p:cNvPicPr>
          <p:nvPr/>
        </p:nvPicPr>
        <p:blipFill>
          <a:blip r:embed="rId3" cstate="print"/>
          <a:srcRect l="4947" t="19246" r="4593" b="3773"/>
          <a:stretch>
            <a:fillRect/>
          </a:stretch>
        </p:blipFill>
        <p:spPr bwMode="auto">
          <a:xfrm>
            <a:off x="3730163" y="2708920"/>
            <a:ext cx="5254261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VUELCO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4"/>
          <p:cNvPicPr>
            <a:picLocks noChangeAspect="1" noChangeArrowheads="1"/>
          </p:cNvPicPr>
          <p:nvPr/>
        </p:nvPicPr>
        <p:blipFill>
          <a:blip r:embed="rId2" cstate="print"/>
          <a:srcRect l="7739" t="21883" r="9013" b="17647"/>
          <a:stretch>
            <a:fillRect/>
          </a:stretch>
        </p:blipFill>
        <p:spPr bwMode="auto">
          <a:xfrm>
            <a:off x="159577" y="2816932"/>
            <a:ext cx="3411009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8"/>
          <p:cNvPicPr>
            <a:picLocks noChangeAspect="1" noChangeArrowheads="1"/>
          </p:cNvPicPr>
          <p:nvPr/>
        </p:nvPicPr>
        <p:blipFill>
          <a:blip r:embed="rId3" cstate="print"/>
          <a:srcRect l="4947" t="19246" r="4593" b="3773"/>
          <a:stretch>
            <a:fillRect/>
          </a:stretch>
        </p:blipFill>
        <p:spPr bwMode="auto">
          <a:xfrm>
            <a:off x="3730163" y="2708920"/>
            <a:ext cx="5254261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9"/>
          <p:cNvPicPr>
            <a:picLocks noChangeAspect="1" noChangeArrowheads="1"/>
          </p:cNvPicPr>
          <p:nvPr/>
        </p:nvPicPr>
        <p:blipFill>
          <a:blip r:embed="rId4" cstate="print"/>
          <a:srcRect l="5019" r="7915"/>
          <a:stretch>
            <a:fillRect/>
          </a:stretch>
        </p:blipFill>
        <p:spPr bwMode="auto">
          <a:xfrm>
            <a:off x="1907704" y="5013176"/>
            <a:ext cx="5328592" cy="1261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486054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ACOPLE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ACOPLE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10"/>
          <p:cNvPicPr>
            <a:picLocks noChangeAspect="1" noChangeArrowheads="1"/>
          </p:cNvPicPr>
          <p:nvPr/>
        </p:nvPicPr>
        <p:blipFill>
          <a:blip r:embed="rId2" cstate="print"/>
          <a:srcRect l="31273" t="20706" r="26501" b="17412"/>
          <a:stretch>
            <a:fillRect/>
          </a:stretch>
        </p:blipFill>
        <p:spPr bwMode="auto">
          <a:xfrm>
            <a:off x="2231909" y="2420873"/>
            <a:ext cx="1512168" cy="168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:\Users\Usuario\AppData\Local\Microsoft\Windows\INetCache\Content.Word\downloa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5986" y="2492896"/>
            <a:ext cx="936104" cy="154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ACOPLE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10"/>
          <p:cNvPicPr>
            <a:picLocks noChangeAspect="1" noChangeArrowheads="1"/>
          </p:cNvPicPr>
          <p:nvPr/>
        </p:nvPicPr>
        <p:blipFill>
          <a:blip r:embed="rId2" cstate="print"/>
          <a:srcRect l="31273" t="20706" r="26501" b="17412"/>
          <a:stretch>
            <a:fillRect/>
          </a:stretch>
        </p:blipFill>
        <p:spPr bwMode="auto">
          <a:xfrm>
            <a:off x="2231909" y="2420873"/>
            <a:ext cx="1512168" cy="168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:\Users\Usuario\AppData\Local\Microsoft\Windows\INetCache\Content.Word\downloa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5986" y="2492896"/>
            <a:ext cx="936104" cy="154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unnamed"/>
          <p:cNvPicPr>
            <a:picLocks noChangeAspect="1" noChangeArrowheads="1"/>
          </p:cNvPicPr>
          <p:nvPr/>
        </p:nvPicPr>
        <p:blipFill>
          <a:blip r:embed="rId4" cstate="print"/>
          <a:srcRect l="22305" t="13852" r="7018" b="49004"/>
          <a:stretch>
            <a:fillRect/>
          </a:stretch>
        </p:blipFill>
        <p:spPr bwMode="auto">
          <a:xfrm>
            <a:off x="1132762" y="4498256"/>
            <a:ext cx="4161539" cy="160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595972" y="1628800"/>
            <a:ext cx="4032448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 DE ACOPLE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10"/>
          <p:cNvPicPr>
            <a:picLocks noChangeAspect="1" noChangeArrowheads="1"/>
          </p:cNvPicPr>
          <p:nvPr/>
        </p:nvPicPr>
        <p:blipFill>
          <a:blip r:embed="rId2" cstate="print"/>
          <a:srcRect l="31273" t="20706" r="26501" b="17412"/>
          <a:stretch>
            <a:fillRect/>
          </a:stretch>
        </p:blipFill>
        <p:spPr bwMode="auto">
          <a:xfrm>
            <a:off x="2231909" y="2420873"/>
            <a:ext cx="1512168" cy="168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:\Users\Usuario\AppData\Local\Microsoft\Windows\INetCache\Content.Word\downloa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5986" y="2492896"/>
            <a:ext cx="936104" cy="154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unnamed"/>
          <p:cNvPicPr>
            <a:picLocks noChangeAspect="1" noChangeArrowheads="1"/>
          </p:cNvPicPr>
          <p:nvPr/>
        </p:nvPicPr>
        <p:blipFill>
          <a:blip r:embed="rId4" cstate="print"/>
          <a:srcRect l="22305" t="13852" r="7018" b="49004"/>
          <a:stretch>
            <a:fillRect/>
          </a:stretch>
        </p:blipFill>
        <p:spPr bwMode="auto">
          <a:xfrm>
            <a:off x="1132762" y="4498256"/>
            <a:ext cx="4161539" cy="160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boquilla-bidon-de-gasolina-tuff-ju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7063" y="4509120"/>
            <a:ext cx="158417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582906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3537012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CRITERIOS DE SELECCIÓN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4491118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DESCRIPCIÓN DETALLADA DE LA SOLUCIÓN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DESCRIPCIÓN DETALLADA DE LA SOLUCIÓN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DESCRIPCIÓN DETALLADA DE LA SOLUCIÓN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3490334" y="2636912"/>
            <a:ext cx="216333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HEALTH PORT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DESCRIPCIÓN DETALLADA DE LA SOLUCIÓN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3490334" y="2636912"/>
            <a:ext cx="216333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HEALTH PORT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1271803" y="3356992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ESTRUCTURA PRINCIPAL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DESCRIPCIÓN DETALLADA DE LA SOLUCIÓN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3490334" y="2636912"/>
            <a:ext cx="216333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HEALTH PORT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1271803" y="3356992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ESTRUCTURA PRINCIPAL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5207902" y="3356992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EMBUDO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22" name="Picture 2" descr="Render 2"/>
          <p:cNvPicPr>
            <a:picLocks noChangeAspect="1" noChangeArrowheads="1"/>
          </p:cNvPicPr>
          <p:nvPr/>
        </p:nvPicPr>
        <p:blipFill>
          <a:blip r:embed="rId2" cstate="print"/>
          <a:srcRect l="46307" r="28422"/>
          <a:stretch>
            <a:fillRect/>
          </a:stretch>
        </p:blipFill>
        <p:spPr bwMode="auto">
          <a:xfrm>
            <a:off x="999536" y="1415893"/>
            <a:ext cx="2664296" cy="454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22" name="Picture 2" descr="Render 2"/>
          <p:cNvPicPr>
            <a:picLocks noChangeAspect="1" noChangeArrowheads="1"/>
          </p:cNvPicPr>
          <p:nvPr/>
        </p:nvPicPr>
        <p:blipFill>
          <a:blip r:embed="rId2" cstate="print"/>
          <a:srcRect l="46307" r="28422"/>
          <a:stretch>
            <a:fillRect/>
          </a:stretch>
        </p:blipFill>
        <p:spPr bwMode="auto">
          <a:xfrm>
            <a:off x="999536" y="1415893"/>
            <a:ext cx="2664296" cy="454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Render Embudo"/>
          <p:cNvPicPr>
            <a:picLocks noChangeAspect="1" noChangeArrowheads="1"/>
          </p:cNvPicPr>
          <p:nvPr/>
        </p:nvPicPr>
        <p:blipFill>
          <a:blip r:embed="rId3" cstate="print"/>
          <a:srcRect l="31668" r="12434"/>
          <a:stretch>
            <a:fillRect/>
          </a:stretch>
        </p:blipFill>
        <p:spPr bwMode="auto">
          <a:xfrm>
            <a:off x="4663368" y="2348880"/>
            <a:ext cx="3481096" cy="268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REFERENCIAS ESTÉTICAS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REFERENCIAS ESTÉTICAS</a:t>
            </a:r>
          </a:p>
        </p:txBody>
      </p:sp>
      <p:pic>
        <p:nvPicPr>
          <p:cNvPr id="6146" name="Picture 2" descr="1f1735be6cd272553c25f2839fb464f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443" y="2601677"/>
            <a:ext cx="2204973" cy="1467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a3c3a2e4a61caf602fd42a24b5a2df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7859" y="2349649"/>
            <a:ext cx="1971675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907b01546777c48772ebe1b7fab24a5f"/>
          <p:cNvPicPr>
            <a:picLocks noChangeAspect="1" noChangeArrowheads="1"/>
          </p:cNvPicPr>
          <p:nvPr/>
        </p:nvPicPr>
        <p:blipFill>
          <a:blip r:embed="rId4" cstate="print"/>
          <a:srcRect t="36346"/>
          <a:stretch>
            <a:fillRect/>
          </a:stretch>
        </p:blipFill>
        <p:spPr bwMode="auto">
          <a:xfrm>
            <a:off x="5305977" y="2497658"/>
            <a:ext cx="1754953" cy="167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ead9cff506ddaf2043e5ecc54a30d97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37373" y="2348880"/>
            <a:ext cx="1330185" cy="19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32dee7d2df14f769283f82c8dce9d3d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937" y="4545529"/>
            <a:ext cx="1663432" cy="1663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e26ecbeb2abd29f481055a401f6eea8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3306" y="4520081"/>
            <a:ext cx="1731783" cy="172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3d81564a21dfc033fb55c76ff8e3307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80026" y="4569092"/>
            <a:ext cx="1606532" cy="160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 descr="C:\Users\Usuario\AppData\Local\Microsoft\Windows\INetCache\Content.Word\dd7fe119ccbe9341d2db753b66e4353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81495" y="4509120"/>
            <a:ext cx="1167569" cy="1751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SISTEMAS DE FABRICACIÓN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SISTEMAS DE FABRICACIÓN</a:t>
            </a:r>
          </a:p>
        </p:txBody>
      </p:sp>
      <p:pic>
        <p:nvPicPr>
          <p:cNvPr id="8194" name="Picture 2" descr="downlo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3998" y="2492896"/>
            <a:ext cx="455994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proceso-de-curvado"/>
          <p:cNvPicPr>
            <a:picLocks noChangeAspect="1" noChangeArrowheads="1"/>
          </p:cNvPicPr>
          <p:nvPr/>
        </p:nvPicPr>
        <p:blipFill>
          <a:blip r:embed="rId3" cstate="print"/>
          <a:srcRect b="8717"/>
          <a:stretch>
            <a:fillRect/>
          </a:stretch>
        </p:blipFill>
        <p:spPr bwMode="auto">
          <a:xfrm>
            <a:off x="5847944" y="2420888"/>
            <a:ext cx="265205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FORMATO_CABECERA_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5526" y="4437112"/>
            <a:ext cx="3207840" cy="1808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9139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0635" y="4421037"/>
            <a:ext cx="2304256" cy="1840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HEALTH PORT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HEALTH PORT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629320" y="1556792"/>
            <a:ext cx="3628020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PIEZAS DISEÑADAS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886660" y="1556792"/>
            <a:ext cx="3628020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PIEZAS DE PROVEEDOR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ESTRUCTURA PRINCIPAL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Explosionado sin sombr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9331" y="1484784"/>
            <a:ext cx="4945338" cy="469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EMBUDO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5652628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Explosionado Embudo"/>
          <p:cNvPicPr>
            <a:picLocks noChangeAspect="1" noChangeArrowheads="1"/>
          </p:cNvPicPr>
          <p:nvPr/>
        </p:nvPicPr>
        <p:blipFill>
          <a:blip r:embed="rId2" cstate="print"/>
          <a:srcRect t="7143" b="4173"/>
          <a:stretch>
            <a:fillRect/>
          </a:stretch>
        </p:blipFill>
        <p:spPr bwMode="auto">
          <a:xfrm>
            <a:off x="971600" y="1988840"/>
            <a:ext cx="7200800" cy="3145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757990" y="3140968"/>
            <a:ext cx="3628020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PIEZAS DISEÑADAS</a:t>
            </a:r>
            <a:endParaRPr lang="es-E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ESTRUCTURA TUBULAR PRINCIPAL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ESTRUCTURA TUBULAR PRINCIPAL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Estructura tubul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427" y="1449078"/>
            <a:ext cx="2304256" cy="4754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ESTRUCTURA TUBULAR PRINCIPAL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Estructura tubul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427" y="1449078"/>
            <a:ext cx="2304256" cy="4754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Guía transpor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484784"/>
            <a:ext cx="2590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Guia transporte 2"/>
          <p:cNvPicPr>
            <a:picLocks noChangeAspect="1" noChangeArrowheads="1"/>
          </p:cNvPicPr>
          <p:nvPr/>
        </p:nvPicPr>
        <p:blipFill>
          <a:blip r:embed="rId4" cstate="print"/>
          <a:srcRect l="5919" t="19820" r="4929"/>
          <a:stretch>
            <a:fillRect/>
          </a:stretch>
        </p:blipFill>
        <p:spPr bwMode="auto">
          <a:xfrm>
            <a:off x="6895901" y="1484784"/>
            <a:ext cx="15811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ESTRUCTURA TUBULAR PRINCIPAL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Estructura tubul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427" y="1449078"/>
            <a:ext cx="2304256" cy="4754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Guía transpor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484784"/>
            <a:ext cx="2590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Guia transporte 2"/>
          <p:cNvPicPr>
            <a:picLocks noChangeAspect="1" noChangeArrowheads="1"/>
          </p:cNvPicPr>
          <p:nvPr/>
        </p:nvPicPr>
        <p:blipFill>
          <a:blip r:embed="rId4" cstate="print"/>
          <a:srcRect l="5919" t="19820" r="4929"/>
          <a:stretch>
            <a:fillRect/>
          </a:stretch>
        </p:blipFill>
        <p:spPr bwMode="auto">
          <a:xfrm>
            <a:off x="6895901" y="1484784"/>
            <a:ext cx="15811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Agujero Rueda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8174" y="4365104"/>
            <a:ext cx="20574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Agujero Ruedas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1110" y="4651648"/>
            <a:ext cx="2268637" cy="1551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PLATAFORMA INFERIOR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PLATAFORMA INFERIOR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Picture 2" descr="Platafor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0252" y="1772816"/>
            <a:ext cx="6183496" cy="222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PLATAFORMA INFERIOR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Platafor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0252" y="1772816"/>
            <a:ext cx="6183496" cy="222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Deslizadera platafor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9892" y="4365104"/>
            <a:ext cx="1944216" cy="172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ATRIL INFERIOR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ATRIL INFERIOR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Atril inferior"/>
          <p:cNvPicPr>
            <a:picLocks noChangeAspect="1" noChangeArrowheads="1"/>
          </p:cNvPicPr>
          <p:nvPr/>
        </p:nvPicPr>
        <p:blipFill>
          <a:blip r:embed="rId2" cstate="print"/>
          <a:srcRect l="4585" t="8231" r="7408" b="2881"/>
          <a:stretch>
            <a:fillRect/>
          </a:stretch>
        </p:blipFill>
        <p:spPr bwMode="auto">
          <a:xfrm>
            <a:off x="441663" y="1628800"/>
            <a:ext cx="5228211" cy="22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ATRIL INFERIOR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Atril inferior"/>
          <p:cNvPicPr>
            <a:picLocks noChangeAspect="1" noChangeArrowheads="1"/>
          </p:cNvPicPr>
          <p:nvPr/>
        </p:nvPicPr>
        <p:blipFill>
          <a:blip r:embed="rId2" cstate="print"/>
          <a:srcRect l="4585" t="8231" r="7408" b="2881"/>
          <a:stretch>
            <a:fillRect/>
          </a:stretch>
        </p:blipFill>
        <p:spPr bwMode="auto">
          <a:xfrm>
            <a:off x="441663" y="1628800"/>
            <a:ext cx="5228211" cy="22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Guia atril"/>
          <p:cNvPicPr>
            <a:picLocks noChangeAspect="1" noChangeArrowheads="1"/>
          </p:cNvPicPr>
          <p:nvPr/>
        </p:nvPicPr>
        <p:blipFill>
          <a:blip r:embed="rId3" cstate="print"/>
          <a:srcRect t="11809" b="15868"/>
          <a:stretch>
            <a:fillRect/>
          </a:stretch>
        </p:blipFill>
        <p:spPr bwMode="auto">
          <a:xfrm flipH="1">
            <a:off x="6084168" y="1987699"/>
            <a:ext cx="2763673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ATRIL INFERIOR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Atril inferior"/>
          <p:cNvPicPr>
            <a:picLocks noChangeAspect="1" noChangeArrowheads="1"/>
          </p:cNvPicPr>
          <p:nvPr/>
        </p:nvPicPr>
        <p:blipFill>
          <a:blip r:embed="rId2" cstate="print"/>
          <a:srcRect l="4585" t="8231" r="7408" b="2881"/>
          <a:stretch>
            <a:fillRect/>
          </a:stretch>
        </p:blipFill>
        <p:spPr bwMode="auto">
          <a:xfrm>
            <a:off x="441663" y="1628800"/>
            <a:ext cx="5228211" cy="22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Guia atril"/>
          <p:cNvPicPr>
            <a:picLocks noChangeAspect="1" noChangeArrowheads="1"/>
          </p:cNvPicPr>
          <p:nvPr/>
        </p:nvPicPr>
        <p:blipFill>
          <a:blip r:embed="rId3" cstate="print"/>
          <a:srcRect t="11809" b="15868"/>
          <a:stretch>
            <a:fillRect/>
          </a:stretch>
        </p:blipFill>
        <p:spPr bwMode="auto">
          <a:xfrm flipH="1">
            <a:off x="6084168" y="1987699"/>
            <a:ext cx="2763673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Apoyo atri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6600" y="4365104"/>
            <a:ext cx="41910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Guia atril 2"/>
          <p:cNvPicPr>
            <a:picLocks noChangeAspect="1" noChangeArrowheads="1"/>
          </p:cNvPicPr>
          <p:nvPr/>
        </p:nvPicPr>
        <p:blipFill>
          <a:blip r:embed="rId5" cstate="print"/>
          <a:srcRect t="10971" r="6032" b="13480"/>
          <a:stretch>
            <a:fillRect/>
          </a:stretch>
        </p:blipFill>
        <p:spPr bwMode="auto">
          <a:xfrm>
            <a:off x="5664200" y="4350816"/>
            <a:ext cx="27432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ATRIL SUPERIOR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ATRIL SUPERIOR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Atril superi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851" y="1820069"/>
            <a:ext cx="535290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ATRIL SUPERIOR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Atril superi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851" y="1820069"/>
            <a:ext cx="535290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Guia macho atril superi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4608" y="1772816"/>
            <a:ext cx="2108541" cy="2038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ATRIL SUPERIOR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Atril superi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851" y="1820069"/>
            <a:ext cx="535290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Velcro"/>
          <p:cNvPicPr>
            <a:picLocks noChangeAspect="1" noChangeArrowheads="1"/>
          </p:cNvPicPr>
          <p:nvPr/>
        </p:nvPicPr>
        <p:blipFill>
          <a:blip r:embed="rId3" cstate="print"/>
          <a:srcRect l="3975" t="7115" r="4893" b="34782"/>
          <a:stretch>
            <a:fillRect/>
          </a:stretch>
        </p:blipFill>
        <p:spPr bwMode="auto">
          <a:xfrm>
            <a:off x="879422" y="4304146"/>
            <a:ext cx="3105310" cy="153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Guia macho atril superi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4608" y="1772816"/>
            <a:ext cx="2108541" cy="2038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ATRIL SUPERIOR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Atril superi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851" y="1820069"/>
            <a:ext cx="535290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Velcro"/>
          <p:cNvPicPr>
            <a:picLocks noChangeAspect="1" noChangeArrowheads="1"/>
          </p:cNvPicPr>
          <p:nvPr/>
        </p:nvPicPr>
        <p:blipFill>
          <a:blip r:embed="rId3" cstate="print"/>
          <a:srcRect l="3975" t="7115" r="4893" b="34782"/>
          <a:stretch>
            <a:fillRect/>
          </a:stretch>
        </p:blipFill>
        <p:spPr bwMode="auto">
          <a:xfrm>
            <a:off x="879422" y="4304146"/>
            <a:ext cx="3105310" cy="153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Guia macho atril superi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4608" y="1772816"/>
            <a:ext cx="2108541" cy="2038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Guia atril superior a cable"/>
          <p:cNvPicPr>
            <a:picLocks noChangeAspect="1" noChangeArrowheads="1"/>
          </p:cNvPicPr>
          <p:nvPr/>
        </p:nvPicPr>
        <p:blipFill>
          <a:blip r:embed="rId5" cstate="print"/>
          <a:srcRect l="1758" t="29851" r="40439" b="14178"/>
          <a:stretch>
            <a:fillRect/>
          </a:stretch>
        </p:blipFill>
        <p:spPr bwMode="auto">
          <a:xfrm>
            <a:off x="4864154" y="4293096"/>
            <a:ext cx="34004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VARILLA DEL ATRIL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VARILLA DEL ATRIL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5" name="Picture 2" descr="Varilla del atril"/>
          <p:cNvPicPr>
            <a:picLocks noChangeAspect="1" noChangeArrowheads="1"/>
          </p:cNvPicPr>
          <p:nvPr/>
        </p:nvPicPr>
        <p:blipFill>
          <a:blip r:embed="rId2" cstate="print"/>
          <a:srcRect t="6726"/>
          <a:stretch>
            <a:fillRect/>
          </a:stretch>
        </p:blipFill>
        <p:spPr bwMode="auto">
          <a:xfrm>
            <a:off x="1907704" y="1916641"/>
            <a:ext cx="5328592" cy="3024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VARILLA DE LAS POLEAS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VARILLA DE LAS POLEAS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varilla de poleas"/>
          <p:cNvPicPr>
            <a:picLocks noChangeAspect="1" noChangeArrowheads="1"/>
          </p:cNvPicPr>
          <p:nvPr/>
        </p:nvPicPr>
        <p:blipFill>
          <a:blip r:embed="rId2" cstate="print"/>
          <a:srcRect t="17822" b="12376"/>
          <a:stretch>
            <a:fillRect/>
          </a:stretch>
        </p:blipFill>
        <p:spPr bwMode="auto">
          <a:xfrm>
            <a:off x="1385602" y="2492896"/>
            <a:ext cx="6372796" cy="2093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ENLACE MANGO - POLEA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ENLACE MANGO - POLEA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Pieza pol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772816"/>
            <a:ext cx="2160240" cy="3461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MANGO DE LA POLEA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MANGO DE LA POLEA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Mango polea"/>
          <p:cNvPicPr>
            <a:picLocks noChangeAspect="1" noChangeArrowheads="1"/>
          </p:cNvPicPr>
          <p:nvPr/>
        </p:nvPicPr>
        <p:blipFill>
          <a:blip r:embed="rId2" cstate="print"/>
          <a:srcRect l="2293" t="3581" r="13228" b="8815"/>
          <a:stretch>
            <a:fillRect/>
          </a:stretch>
        </p:blipFill>
        <p:spPr bwMode="auto">
          <a:xfrm>
            <a:off x="2347913" y="2132856"/>
            <a:ext cx="444817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PERFIL DE CAUCHO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PERFIL DE CAUCHO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Cap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6932" y="1988840"/>
            <a:ext cx="5210136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6300700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757990" y="3140968"/>
            <a:ext cx="3628020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PIEZAS DE PROVEEDOR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CABLE DE ACERO PLASTIFICADO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CABLE DE ACERO PLASTIFICADO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0242" name="Picture 2" descr="MA-Y1POL-C"/>
          <p:cNvPicPr>
            <a:picLocks noChangeAspect="1" noChangeArrowheads="1"/>
          </p:cNvPicPr>
          <p:nvPr/>
        </p:nvPicPr>
        <p:blipFill>
          <a:blip r:embed="rId2" cstate="print"/>
          <a:srcRect l="26286" b="35428"/>
          <a:stretch>
            <a:fillRect/>
          </a:stretch>
        </p:blipFill>
        <p:spPr bwMode="auto">
          <a:xfrm>
            <a:off x="2857835" y="1930524"/>
            <a:ext cx="3428331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RUEDA B-PGI 1-0549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RUEDA B-PGI 1-0549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17618"/>
          <p:cNvPicPr>
            <a:picLocks noChangeAspect="1" noChangeArrowheads="1"/>
          </p:cNvPicPr>
          <p:nvPr/>
        </p:nvPicPr>
        <p:blipFill>
          <a:blip r:embed="rId2" cstate="print"/>
          <a:srcRect t="4362" b="7182"/>
          <a:stretch>
            <a:fillRect/>
          </a:stretch>
        </p:blipFill>
        <p:spPr bwMode="auto">
          <a:xfrm>
            <a:off x="2801253" y="2132856"/>
            <a:ext cx="3541494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AGARRE CALESA MANGA MANIJA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AGARRE CALESA MANGA MANIJA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Mangos"/>
          <p:cNvPicPr>
            <a:picLocks noChangeAspect="1" noChangeArrowheads="1"/>
          </p:cNvPicPr>
          <p:nvPr/>
        </p:nvPicPr>
        <p:blipFill>
          <a:blip r:embed="rId2" cstate="print"/>
          <a:srcRect t="10600" b="16254"/>
          <a:stretch>
            <a:fillRect/>
          </a:stretch>
        </p:blipFill>
        <p:spPr bwMode="auto">
          <a:xfrm>
            <a:off x="2144495" y="1916832"/>
            <a:ext cx="4855011" cy="3554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POLEAS CANAL 20 MM U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POLEAS CANAL 20 MM U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ruedas-para-puertas-correderas-20mm-U"/>
          <p:cNvPicPr>
            <a:picLocks noChangeAspect="1" noChangeArrowheads="1"/>
          </p:cNvPicPr>
          <p:nvPr/>
        </p:nvPicPr>
        <p:blipFill>
          <a:blip r:embed="rId2" cstate="print"/>
          <a:srcRect l="7237" t="16118" r="5592" b="17105"/>
          <a:stretch>
            <a:fillRect/>
          </a:stretch>
        </p:blipFill>
        <p:spPr bwMode="auto">
          <a:xfrm>
            <a:off x="2615906" y="2132856"/>
            <a:ext cx="3912189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BRIDA REDONDA ACERO INOX. 32-50 MM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BRIDA REDONDA ACERO INOX. 32-50 MM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BD!WCSTORECATALOG!2b4b6147-cfd9-46a8-ae02-c8b7f64b91b7!20150708111919"/>
          <p:cNvPicPr>
            <a:picLocks noChangeAspect="1" noChangeArrowheads="1"/>
          </p:cNvPicPr>
          <p:nvPr/>
        </p:nvPicPr>
        <p:blipFill>
          <a:blip r:embed="rId2" cstate="print"/>
          <a:srcRect l="15018" t="29152" r="15195" b="29858"/>
          <a:stretch>
            <a:fillRect/>
          </a:stretch>
        </p:blipFill>
        <p:spPr bwMode="auto">
          <a:xfrm>
            <a:off x="2064905" y="2060848"/>
            <a:ext cx="5014190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TUFF JUG LLENADO DE REPUESTO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TUFF JUG LLENADO DE REPUESTO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615dVoVEW7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628800"/>
            <a:ext cx="4032448" cy="433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CINTAS DE VELCRO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239852" y="548680"/>
            <a:ext cx="266429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CINTAS DE VELCRO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R4362706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0787" y="2132856"/>
            <a:ext cx="3862426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582906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SOLUCIONES ALTERNATIVAS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3537012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CRITERIOS DE SELECCIÓN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5445224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EXPLICACIÓN DEL PRODUCTO</a:t>
            </a:r>
          </a:p>
        </p:txBody>
      </p:sp>
      <p:sp>
        <p:nvSpPr>
          <p:cNvPr id="13" name="12 Rectángulo redondeado"/>
          <p:cNvSpPr/>
          <p:nvPr/>
        </p:nvSpPr>
        <p:spPr>
          <a:xfrm>
            <a:off x="2267744" y="4491118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DESCRIPCIÓN DETALLADA DE LA SOLUCIÓN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EXPLICACIÓN DEL PRODUCTO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1. CARGAR EL PRODUCTO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1. CARGAR EL PRODUCTO</a:t>
            </a:r>
          </a:p>
        </p:txBody>
      </p:sp>
      <p:pic>
        <p:nvPicPr>
          <p:cNvPr id="10242" name="Picture 2" descr="unnamed"/>
          <p:cNvPicPr>
            <a:picLocks noChangeAspect="1" noChangeArrowheads="1"/>
          </p:cNvPicPr>
          <p:nvPr/>
        </p:nvPicPr>
        <p:blipFill>
          <a:blip r:embed="rId2" cstate="print"/>
          <a:srcRect l="16226" t="12895" r="22223" b="4298"/>
          <a:stretch>
            <a:fillRect/>
          </a:stretch>
        </p:blipFill>
        <p:spPr bwMode="auto">
          <a:xfrm>
            <a:off x="2735796" y="2420888"/>
            <a:ext cx="3672408" cy="385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2. TRANSPORTE DEL PRODUCTO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2. TRANSPORTE DEL PRODUCTO</a:t>
            </a:r>
          </a:p>
        </p:txBody>
      </p:sp>
      <p:pic>
        <p:nvPicPr>
          <p:cNvPr id="11266" name="Picture 2" descr="unnamed (1)"/>
          <p:cNvPicPr>
            <a:picLocks noChangeAspect="1" noChangeArrowheads="1"/>
          </p:cNvPicPr>
          <p:nvPr/>
        </p:nvPicPr>
        <p:blipFill>
          <a:blip r:embed="rId2" cstate="print"/>
          <a:srcRect l="19258" t="10539" r="10423" b="8740"/>
          <a:stretch>
            <a:fillRect/>
          </a:stretch>
        </p:blipFill>
        <p:spPr bwMode="auto">
          <a:xfrm>
            <a:off x="2051721" y="2276872"/>
            <a:ext cx="5040559" cy="3970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3. CAMBIO DE EMBUDO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3. CAMBIO DE EMBUDO</a:t>
            </a:r>
          </a:p>
        </p:txBody>
      </p:sp>
      <p:pic>
        <p:nvPicPr>
          <p:cNvPr id="12290" name="Picture 2" descr="154"/>
          <p:cNvPicPr>
            <a:picLocks noChangeAspect="1" noChangeArrowheads="1"/>
          </p:cNvPicPr>
          <p:nvPr/>
        </p:nvPicPr>
        <p:blipFill>
          <a:blip r:embed="rId2" cstate="print"/>
          <a:srcRect t="4312" b="30072"/>
          <a:stretch>
            <a:fillRect/>
          </a:stretch>
        </p:blipFill>
        <p:spPr bwMode="auto">
          <a:xfrm>
            <a:off x="1043814" y="2564904"/>
            <a:ext cx="705637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4. ELEVACIÓN DE LA GARRAFA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4. ELEVACIÓN DE LA GARRAFA</a:t>
            </a:r>
          </a:p>
        </p:txBody>
      </p:sp>
      <p:pic>
        <p:nvPicPr>
          <p:cNvPr id="13314" name="Picture 2" descr="unnamed (3)"/>
          <p:cNvPicPr>
            <a:picLocks noChangeAspect="1" noChangeArrowheads="1"/>
          </p:cNvPicPr>
          <p:nvPr/>
        </p:nvPicPr>
        <p:blipFill>
          <a:blip r:embed="rId2" cstate="print"/>
          <a:srcRect l="14098" t="8215" b="5869"/>
          <a:stretch>
            <a:fillRect/>
          </a:stretch>
        </p:blipFill>
        <p:spPr bwMode="auto">
          <a:xfrm>
            <a:off x="1907704" y="2282524"/>
            <a:ext cx="5328592" cy="3999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5. LLENADO DE AGUA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MEMORIA DESCRIPTIVA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ESTUDIO DE MERCADO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40684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5. LLENADO DE AGUA</a:t>
            </a:r>
          </a:p>
        </p:txBody>
      </p:sp>
      <p:pic>
        <p:nvPicPr>
          <p:cNvPr id="14338" name="Picture 2" descr="unnamed (4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5717" y="2348880"/>
            <a:ext cx="5112567" cy="384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PRESUPUESTO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658873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575556" y="6381328"/>
            <a:ext cx="7164796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PRESUPUESTO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PIEZAS DISEÑADAS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658873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582906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PIEZAS DE PROVEEDOR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2267744" y="3501008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MONTAJE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75556" y="6381328"/>
            <a:ext cx="76688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38330" y="427120"/>
          <a:ext cx="8467340" cy="6003760"/>
        </p:xfrm>
        <a:graphic>
          <a:graphicData uri="http://schemas.openxmlformats.org/drawingml/2006/table">
            <a:tbl>
              <a:tblPr/>
              <a:tblGrid>
                <a:gridCol w="2116835"/>
                <a:gridCol w="2116835"/>
                <a:gridCol w="2116835"/>
                <a:gridCol w="2116835"/>
              </a:tblGrid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 dirty="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Denominación</a:t>
                      </a:r>
                      <a:endParaRPr lang="es-ES" sz="1700" dirty="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Coste materiales</a:t>
                      </a:r>
                      <a:endParaRPr lang="es-ES" sz="170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Coste mano de obra</a:t>
                      </a:r>
                      <a:endParaRPr lang="es-ES" sz="170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Coste de fabricación</a:t>
                      </a:r>
                      <a:endParaRPr lang="es-ES" sz="170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Estructura tubular principal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2,937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4,9962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7,9332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Plataforma inferior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30,30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3,7393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34,04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Atril inferior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59,8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3,7393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63,5393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Atril superior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29,9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3,7393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33,6393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Varilla del atril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0,98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2,4774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3,4578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Varilla de las poleas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1,6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0,8258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2,4258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Enlace mango-polea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0,1485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1,2478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1,3963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Mango de la polea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0,99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0,7478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1,7378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Perfil del caucho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0,35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0,7425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1,0925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Cable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2,1436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Ruedas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7,7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Agarres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1,78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Poleas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12,2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7220" algn="ctr"/>
                          <a:tab pos="1235075" algn="r"/>
                        </a:tabLs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	Velcro	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0,85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0,85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Brida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0,46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Boquilla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29,95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Montaje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14,8668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14,8668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 dirty="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TOTAL</a:t>
                      </a:r>
                      <a:endParaRPr lang="es-ES" sz="1700" dirty="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127</a:t>
                      </a:r>
                      <a:endParaRPr lang="es-ES" sz="170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37,9722</a:t>
                      </a:r>
                      <a:endParaRPr lang="es-ES" sz="170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 dirty="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219,2124</a:t>
                      </a:r>
                      <a:endParaRPr lang="es-ES" sz="1700" dirty="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38330" y="427120"/>
          <a:ext cx="8467340" cy="6003760"/>
        </p:xfrm>
        <a:graphic>
          <a:graphicData uri="http://schemas.openxmlformats.org/drawingml/2006/table">
            <a:tbl>
              <a:tblPr/>
              <a:tblGrid>
                <a:gridCol w="2116835"/>
                <a:gridCol w="2116835"/>
                <a:gridCol w="2116835"/>
                <a:gridCol w="2116835"/>
              </a:tblGrid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 dirty="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Denominación</a:t>
                      </a:r>
                      <a:endParaRPr lang="es-ES" sz="1700" dirty="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Coste materiales</a:t>
                      </a:r>
                      <a:endParaRPr lang="es-ES" sz="170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Coste mano de obra</a:t>
                      </a:r>
                      <a:endParaRPr lang="es-ES" sz="170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Coste de fabricación</a:t>
                      </a:r>
                      <a:endParaRPr lang="es-ES" sz="170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Estructura tubular principal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2,937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4,9962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7,9332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Plataforma inferior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30,30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3,7393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34,04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Atril inferior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59,8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3,7393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63,5393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Atril superior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29,9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3,7393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33,6393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Varilla del atril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0,98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2,4774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3,4578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Varilla de las poleas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1,6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0,8258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2,4258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Enlace mango-polea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0,1485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1,2478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1,3963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Mango de la polea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0,99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0,7478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1,7378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Perfil del caucho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0,35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0,7425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1,0925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Cable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2,1436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Ruedas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7,7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Agarres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1,78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Poleas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12,2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7220" algn="ctr"/>
                          <a:tab pos="1235075" algn="r"/>
                        </a:tabLs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	Velcro	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0,85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0,85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Brida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0,46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Boquilla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29,95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Montaje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14,8668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14,8668</a:t>
                      </a: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300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 dirty="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TOTAL</a:t>
                      </a:r>
                      <a:endParaRPr lang="es-ES" sz="1700" dirty="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127</a:t>
                      </a:r>
                      <a:endParaRPr lang="es-ES" sz="170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37,9722</a:t>
                      </a:r>
                      <a:endParaRPr lang="es-ES" sz="170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 dirty="0">
                          <a:solidFill>
                            <a:srgbClr val="31849B"/>
                          </a:solidFill>
                          <a:latin typeface="Calibri"/>
                          <a:ea typeface="Calibri"/>
                          <a:cs typeface="Times New Roman"/>
                        </a:rPr>
                        <a:t>219,2124</a:t>
                      </a:r>
                      <a:endParaRPr lang="es-ES" sz="1700" dirty="0">
                        <a:solidFill>
                          <a:srgbClr val="31849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793" marR="10579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 Elipse"/>
          <p:cNvSpPr/>
          <p:nvPr/>
        </p:nvSpPr>
        <p:spPr>
          <a:xfrm>
            <a:off x="539552" y="6093296"/>
            <a:ext cx="1620180" cy="4320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7020272" y="6093296"/>
            <a:ext cx="1440160" cy="4320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PLANIMETRÍA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76688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PLANIMETRÍA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EXPLOSIONADO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76688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uario\Downloads\Explosionado-001.jpg"/>
          <p:cNvPicPr>
            <a:picLocks noChangeAspect="1" noChangeArrowheads="1"/>
          </p:cNvPicPr>
          <p:nvPr/>
        </p:nvPicPr>
        <p:blipFill>
          <a:blip r:embed="rId2" cstate="print"/>
          <a:srcRect l="2374" t="3247" r="2204" b="46249"/>
          <a:stretch>
            <a:fillRect/>
          </a:stretch>
        </p:blipFill>
        <p:spPr bwMode="auto">
          <a:xfrm>
            <a:off x="476819" y="364350"/>
            <a:ext cx="8190362" cy="6129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PLANIMETRÍA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EXPLOSIONADO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582906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ENSAMBLAJE PRINCIPAL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76688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uario\Downloads\Ensamblaje principal-001.jpg"/>
          <p:cNvPicPr>
            <a:picLocks noChangeAspect="1" noChangeArrowheads="1"/>
          </p:cNvPicPr>
          <p:nvPr/>
        </p:nvPicPr>
        <p:blipFill>
          <a:blip r:embed="rId2" cstate="print"/>
          <a:srcRect l="8606" t="10431" r="5233" b="24924"/>
          <a:stretch>
            <a:fillRect/>
          </a:stretch>
        </p:blipFill>
        <p:spPr bwMode="auto">
          <a:xfrm>
            <a:off x="1574794" y="249396"/>
            <a:ext cx="5994412" cy="63592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PLANIMETRÍA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67744" y="1628800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EXPLOSIONADO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2267744" y="2582906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ENSAMBLAJE PRINCIPAL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267744" y="3537012"/>
            <a:ext cx="460851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PIEZAS DISEÑADAS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75556" y="6381328"/>
            <a:ext cx="766885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GRACIAS POR SU ATENCIÓN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75556" y="6381328"/>
            <a:ext cx="799288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75556" y="6381328"/>
            <a:ext cx="8028892" cy="1440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1796</Words>
  <Application>Microsoft Office PowerPoint</Application>
  <PresentationFormat>Presentación en pantalla (4:3)</PresentationFormat>
  <Paragraphs>852</Paragraphs>
  <Slides>196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196</vt:i4>
      </vt:variant>
    </vt:vector>
  </HeadingPairs>
  <TitlesOfParts>
    <vt:vector size="197" baseType="lpstr">
      <vt:lpstr>Tema de Office</vt:lpstr>
      <vt:lpstr>DISEÑO DE UN SISTEMA PARA TRANSPORTAR LÍQUIDOS DESDE RECIPIENTES GRANDES A MÁS PEQUEÑOS</vt:lpstr>
      <vt:lpstr>ÍNDICE</vt:lpstr>
      <vt:lpstr>ÍNDICE</vt:lpstr>
      <vt:lpstr>ÍNDICE</vt:lpstr>
      <vt:lpstr>ÍNDICE</vt:lpstr>
      <vt:lpstr>ÍNDICE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PLIEGO DE CONDICIONES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Presentación de PowerPoint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Presentación de PowerPoint</vt:lpstr>
      <vt:lpstr>MEMORIA DESCRIPTIVA</vt:lpstr>
      <vt:lpstr>MEMORIA DESCRIPTIVA</vt:lpstr>
      <vt:lpstr>Presentación de PowerPoint</vt:lpstr>
      <vt:lpstr>MEMORIA DESCRIPTIVA</vt:lpstr>
      <vt:lpstr>MEMORIA DESCRIPTIVA</vt:lpstr>
      <vt:lpstr>Presentación de PowerPoint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MEMORIA DESCRIPTIVA</vt:lpstr>
      <vt:lpstr>PRESUPUESTO</vt:lpstr>
      <vt:lpstr>PRESUPUESTO</vt:lpstr>
      <vt:lpstr>Presentación de PowerPoint</vt:lpstr>
      <vt:lpstr>Presentación de PowerPoint</vt:lpstr>
      <vt:lpstr>PLANIMETRÍA</vt:lpstr>
      <vt:lpstr>PLANIMETRÍA</vt:lpstr>
      <vt:lpstr>Presentación de PowerPoint</vt:lpstr>
      <vt:lpstr>PLANIMETRÍA</vt:lpstr>
      <vt:lpstr>Presentación de PowerPoint</vt:lpstr>
      <vt:lpstr>PLANIMETRÍA</vt:lpstr>
      <vt:lpstr>GRACIAS POR SU ATENCIÓN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UN PRODUCTO QUE PERMITA EL TRANSPORTE Y LA SUBIDA A LA ENCIMERA DE UNA GARRAFA DE AGUA PARA SU TRASVASE A OTRO RECIPIENTE MÁS MANEJABLE</dc:title>
  <dc:creator>Usuario</dc:creator>
  <cp:lastModifiedBy>tecnico</cp:lastModifiedBy>
  <cp:revision>49</cp:revision>
  <dcterms:created xsi:type="dcterms:W3CDTF">2017-09-08T09:14:45Z</dcterms:created>
  <dcterms:modified xsi:type="dcterms:W3CDTF">2017-09-15T09:32:15Z</dcterms:modified>
</cp:coreProperties>
</file>