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75" d="100"/>
          <a:sy n="75" d="100"/>
        </p:scale>
        <p:origin x="1176" y="5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BA8AD728-CA60-41D5-BD5E-6CA29F6D4C06}" type="datetimeFigureOut">
              <a:rPr lang="es-ES" smtClean="0"/>
              <a:t>21/09/2017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D367550-5BA0-4608-AB40-0A29C5902E66}" type="slidenum">
              <a:rPr lang="es-ES" smtClean="0"/>
              <a:t>‹Nº›</a:t>
            </a:fld>
            <a:endParaRPr lang="es-ES"/>
          </a:p>
        </p:txBody>
      </p:sp>
    </p:spTree>
    <p:extLst>
      <p:ext uri="{BB962C8B-B14F-4D97-AF65-F5344CB8AC3E}">
        <p14:creationId xmlns:p14="http://schemas.microsoft.com/office/powerpoint/2010/main" val="119210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BA8AD728-CA60-41D5-BD5E-6CA29F6D4C06}" type="datetimeFigureOut">
              <a:rPr lang="es-ES" smtClean="0"/>
              <a:t>21/09/2017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D367550-5BA0-4608-AB40-0A29C5902E66}" type="slidenum">
              <a:rPr lang="es-ES" smtClean="0"/>
              <a:t>‹Nº›</a:t>
            </a:fld>
            <a:endParaRPr lang="es-ES"/>
          </a:p>
        </p:txBody>
      </p:sp>
    </p:spTree>
    <p:extLst>
      <p:ext uri="{BB962C8B-B14F-4D97-AF65-F5344CB8AC3E}">
        <p14:creationId xmlns:p14="http://schemas.microsoft.com/office/powerpoint/2010/main" val="2054414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BA8AD728-CA60-41D5-BD5E-6CA29F6D4C06}" type="datetimeFigureOut">
              <a:rPr lang="es-ES" smtClean="0"/>
              <a:t>21/09/2017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D367550-5BA0-4608-AB40-0A29C5902E66}" type="slidenum">
              <a:rPr lang="es-ES" smtClean="0"/>
              <a:t>‹Nº›</a:t>
            </a:fld>
            <a:endParaRPr lang="es-ES"/>
          </a:p>
        </p:txBody>
      </p:sp>
    </p:spTree>
    <p:extLst>
      <p:ext uri="{BB962C8B-B14F-4D97-AF65-F5344CB8AC3E}">
        <p14:creationId xmlns:p14="http://schemas.microsoft.com/office/powerpoint/2010/main" val="3574720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BA8AD728-CA60-41D5-BD5E-6CA29F6D4C06}" type="datetimeFigureOut">
              <a:rPr lang="es-ES" smtClean="0"/>
              <a:t>21/09/2017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DD367550-5BA0-4608-AB40-0A29C5902E66}" type="slidenum">
              <a:rPr lang="es-ES" smtClean="0"/>
              <a:t>‹Nº›</a:t>
            </a:fld>
            <a:endParaRPr lang="es-ES"/>
          </a:p>
        </p:txBody>
      </p:sp>
    </p:spTree>
    <p:extLst>
      <p:ext uri="{BB962C8B-B14F-4D97-AF65-F5344CB8AC3E}">
        <p14:creationId xmlns:p14="http://schemas.microsoft.com/office/powerpoint/2010/main" val="2250357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BA8AD728-CA60-41D5-BD5E-6CA29F6D4C06}" type="datetimeFigureOut">
              <a:rPr lang="es-ES" smtClean="0"/>
              <a:t>21/09/2017</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DD367550-5BA0-4608-AB40-0A29C5902E66}" type="slidenum">
              <a:rPr lang="es-ES" smtClean="0"/>
              <a:t>‹Nº›</a:t>
            </a:fld>
            <a:endParaRPr lang="es-ES"/>
          </a:p>
        </p:txBody>
      </p:sp>
    </p:spTree>
    <p:extLst>
      <p:ext uri="{BB962C8B-B14F-4D97-AF65-F5344CB8AC3E}">
        <p14:creationId xmlns:p14="http://schemas.microsoft.com/office/powerpoint/2010/main" val="1460808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BA8AD728-CA60-41D5-BD5E-6CA29F6D4C06}" type="datetimeFigureOut">
              <a:rPr lang="es-ES" smtClean="0"/>
              <a:t>21/09/2017</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DD367550-5BA0-4608-AB40-0A29C5902E66}" type="slidenum">
              <a:rPr lang="es-ES" smtClean="0"/>
              <a:t>‹Nº›</a:t>
            </a:fld>
            <a:endParaRPr lang="es-ES"/>
          </a:p>
        </p:txBody>
      </p:sp>
    </p:spTree>
    <p:extLst>
      <p:ext uri="{BB962C8B-B14F-4D97-AF65-F5344CB8AC3E}">
        <p14:creationId xmlns:p14="http://schemas.microsoft.com/office/powerpoint/2010/main" val="3229177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A8AD728-CA60-41D5-BD5E-6CA29F6D4C06}" type="datetimeFigureOut">
              <a:rPr lang="es-ES" smtClean="0"/>
              <a:t>21/09/2017</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DD367550-5BA0-4608-AB40-0A29C5902E66}" type="slidenum">
              <a:rPr lang="es-ES" smtClean="0"/>
              <a:t>‹Nº›</a:t>
            </a:fld>
            <a:endParaRPr lang="es-ES"/>
          </a:p>
        </p:txBody>
      </p:sp>
    </p:spTree>
    <p:extLst>
      <p:ext uri="{BB962C8B-B14F-4D97-AF65-F5344CB8AC3E}">
        <p14:creationId xmlns:p14="http://schemas.microsoft.com/office/powerpoint/2010/main" val="853095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BA8AD728-CA60-41D5-BD5E-6CA29F6D4C06}" type="datetimeFigureOut">
              <a:rPr lang="es-ES" smtClean="0"/>
              <a:t>21/09/2017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DD367550-5BA0-4608-AB40-0A29C5902E66}" type="slidenum">
              <a:rPr lang="es-ES" smtClean="0"/>
              <a:t>‹Nº›</a:t>
            </a:fld>
            <a:endParaRPr lang="es-ES"/>
          </a:p>
        </p:txBody>
      </p:sp>
    </p:spTree>
    <p:extLst>
      <p:ext uri="{BB962C8B-B14F-4D97-AF65-F5344CB8AC3E}">
        <p14:creationId xmlns:p14="http://schemas.microsoft.com/office/powerpoint/2010/main" val="2242389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BA8AD728-CA60-41D5-BD5E-6CA29F6D4C06}" type="datetimeFigureOut">
              <a:rPr lang="es-ES" smtClean="0"/>
              <a:t>21/09/2017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DD367550-5BA0-4608-AB40-0A29C5902E66}" type="slidenum">
              <a:rPr lang="es-ES" smtClean="0"/>
              <a:t>‹Nº›</a:t>
            </a:fld>
            <a:endParaRPr lang="es-ES"/>
          </a:p>
        </p:txBody>
      </p:sp>
    </p:spTree>
    <p:extLst>
      <p:ext uri="{BB962C8B-B14F-4D97-AF65-F5344CB8AC3E}">
        <p14:creationId xmlns:p14="http://schemas.microsoft.com/office/powerpoint/2010/main" val="1324683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BA8AD728-CA60-41D5-BD5E-6CA29F6D4C06}" type="datetimeFigureOut">
              <a:rPr lang="es-ES" smtClean="0"/>
              <a:t>21/09/2017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D367550-5BA0-4608-AB40-0A29C5902E66}" type="slidenum">
              <a:rPr lang="es-ES" smtClean="0"/>
              <a:t>‹Nº›</a:t>
            </a:fld>
            <a:endParaRPr lang="es-ES"/>
          </a:p>
        </p:txBody>
      </p:sp>
    </p:spTree>
    <p:extLst>
      <p:ext uri="{BB962C8B-B14F-4D97-AF65-F5344CB8AC3E}">
        <p14:creationId xmlns:p14="http://schemas.microsoft.com/office/powerpoint/2010/main" val="2196797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BA8AD728-CA60-41D5-BD5E-6CA29F6D4C06}" type="datetimeFigureOut">
              <a:rPr lang="es-ES" smtClean="0"/>
              <a:t>21/09/2017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D367550-5BA0-4608-AB40-0A29C5902E66}" type="slidenum">
              <a:rPr lang="es-ES" smtClean="0"/>
              <a:t>‹Nº›</a:t>
            </a:fld>
            <a:endParaRPr lang="es-ES"/>
          </a:p>
        </p:txBody>
      </p:sp>
    </p:spTree>
    <p:extLst>
      <p:ext uri="{BB962C8B-B14F-4D97-AF65-F5344CB8AC3E}">
        <p14:creationId xmlns:p14="http://schemas.microsoft.com/office/powerpoint/2010/main" val="234244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8AD728-CA60-41D5-BD5E-6CA29F6D4C06}" type="datetimeFigureOut">
              <a:rPr lang="es-ES" smtClean="0"/>
              <a:t>21/09/2017</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367550-5BA0-4608-AB40-0A29C5902E66}" type="slidenum">
              <a:rPr lang="es-ES" smtClean="0"/>
              <a:t>‹Nº›</a:t>
            </a:fld>
            <a:endParaRPr lang="es-ES"/>
          </a:p>
        </p:txBody>
      </p:sp>
    </p:spTree>
    <p:extLst>
      <p:ext uri="{BB962C8B-B14F-4D97-AF65-F5344CB8AC3E}">
        <p14:creationId xmlns:p14="http://schemas.microsoft.com/office/powerpoint/2010/main" val="2586731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337131" y="3344181"/>
            <a:ext cx="11624293" cy="1557383"/>
          </a:xfrm>
        </p:spPr>
        <p:txBody>
          <a:bodyPr>
            <a:noAutofit/>
          </a:bodyPr>
          <a:lstStyle/>
          <a:p>
            <a:pPr lvl="0" eaLnBrk="0" fontAlgn="base" hangingPunct="0">
              <a:lnSpc>
                <a:spcPct val="100000"/>
              </a:lnSpc>
              <a:spcAft>
                <a:spcPct val="0"/>
              </a:spcAft>
            </a:pPr>
            <a:r>
              <a:rPr lang="es-ES" altLang="es-ES" sz="2800" b="1" dirty="0">
                <a:latin typeface="Calibri" panose="020F0502020204030204" pitchFamily="34" charset="0"/>
                <a:ea typeface="Calibri" panose="020F0502020204030204" pitchFamily="34" charset="0"/>
                <a:cs typeface="Times New Roman" panose="02020603050405020304" pitchFamily="18" charset="0"/>
              </a:rPr>
              <a:t>MODIFICACIÓN DE LAS CARACTERÍSTICAS ESTRUCTURALES Y RESISTENTES EN SOLDADURAS MAG A TOPE DEL ACERO F-1140, CON HILO DE ACERO AL CARBONO, CON Y SIN TRATAMIENTO TÉRMICO.</a:t>
            </a:r>
            <a:endParaRPr kumimoji="0" lang="es-ES" altLang="es-ES" sz="2800" b="0" i="0" u="none" strike="noStrike" cap="none" normalizeH="0" baseline="0" dirty="0" smtClean="0">
              <a:ln>
                <a:noFill/>
              </a:ln>
              <a:solidFill>
                <a:schemeClr val="tx1"/>
              </a:solidFill>
              <a:effectLst/>
            </a:endParaRPr>
          </a:p>
        </p:txBody>
      </p:sp>
      <p:sp>
        <p:nvSpPr>
          <p:cNvPr id="3" name="Subtítulo 2"/>
          <p:cNvSpPr>
            <a:spLocks noGrp="1"/>
          </p:cNvSpPr>
          <p:nvPr>
            <p:ph type="subTitle" idx="1"/>
          </p:nvPr>
        </p:nvSpPr>
        <p:spPr>
          <a:xfrm>
            <a:off x="337131" y="5229173"/>
            <a:ext cx="7046686" cy="1551917"/>
          </a:xfrm>
        </p:spPr>
        <p:txBody>
          <a:bodyPr>
            <a:normAutofit fontScale="77500" lnSpcReduction="20000"/>
          </a:bodyPr>
          <a:lstStyle/>
          <a:p>
            <a:pPr lvl="0" algn="l" eaLnBrk="0" fontAlgn="base" hangingPunct="0">
              <a:lnSpc>
                <a:spcPct val="100000"/>
              </a:lnSpc>
              <a:spcBef>
                <a:spcPct val="0"/>
              </a:spcBef>
              <a:spcAft>
                <a:spcPct val="0"/>
              </a:spcAft>
            </a:pPr>
            <a:r>
              <a:rPr kumimoji="0" lang="es-ES" altLang="es-ES" sz="32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PROYECTO FINAL DE GRADO </a:t>
            </a:r>
          </a:p>
          <a:p>
            <a:pPr lvl="0" algn="l" eaLnBrk="0" fontAlgn="base" hangingPunct="0">
              <a:lnSpc>
                <a:spcPct val="100000"/>
              </a:lnSpc>
              <a:spcBef>
                <a:spcPct val="0"/>
              </a:spcBef>
              <a:spcAft>
                <a:spcPct val="0"/>
              </a:spcAft>
            </a:pPr>
            <a:r>
              <a:rPr kumimoji="0" lang="es-ES" altLang="es-ES"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Titulación: </a:t>
            </a:r>
            <a:r>
              <a:rPr kumimoji="0" lang="es-ES" altLang="es-ES"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Grado en Ingeniería Mecánica.</a:t>
            </a:r>
            <a:endParaRPr kumimoji="0" lang="es-ES" altLang="es-ES" sz="1400" b="0" i="0" u="none" strike="noStrike" cap="none" normalizeH="0" baseline="0" dirty="0" smtClean="0">
              <a:ln>
                <a:noFill/>
              </a:ln>
              <a:solidFill>
                <a:schemeClr val="tx1"/>
              </a:solidFill>
              <a:effectLst/>
            </a:endParaRPr>
          </a:p>
          <a:p>
            <a:pPr lvl="0" algn="l" eaLnBrk="0" fontAlgn="base" hangingPunct="0">
              <a:lnSpc>
                <a:spcPct val="100000"/>
              </a:lnSpc>
              <a:spcBef>
                <a:spcPct val="0"/>
              </a:spcBef>
              <a:spcAft>
                <a:spcPct val="0"/>
              </a:spcAft>
            </a:pPr>
            <a:r>
              <a:rPr kumimoji="0" lang="es-ES" altLang="es-ES"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Presentado por: </a:t>
            </a:r>
            <a:r>
              <a:rPr kumimoji="0" lang="es-ES" altLang="es-ES"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Raúl García Pablo</a:t>
            </a:r>
            <a:endParaRPr kumimoji="0" lang="es-ES" altLang="es-ES" sz="1400" b="0" i="0" u="none" strike="noStrike" cap="none" normalizeH="0" baseline="0" dirty="0" smtClean="0">
              <a:ln>
                <a:noFill/>
              </a:ln>
              <a:solidFill>
                <a:schemeClr val="tx1"/>
              </a:solidFill>
              <a:effectLst/>
            </a:endParaRPr>
          </a:p>
          <a:p>
            <a:pPr lvl="0" algn="l" eaLnBrk="0" fontAlgn="base" hangingPunct="0">
              <a:lnSpc>
                <a:spcPct val="100000"/>
              </a:lnSpc>
              <a:spcBef>
                <a:spcPct val="0"/>
              </a:spcBef>
              <a:spcAft>
                <a:spcPct val="0"/>
              </a:spcAft>
            </a:pPr>
            <a:r>
              <a:rPr kumimoji="0" lang="es-ES" altLang="es-ES"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Dirigido por: </a:t>
            </a:r>
            <a:r>
              <a:rPr kumimoji="0" lang="es-ES" altLang="es-ES"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Don Manuel Pascual </a:t>
            </a:r>
            <a:r>
              <a:rPr kumimoji="0" lang="es-ES" altLang="es-ES" b="1"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Guillamón</a:t>
            </a:r>
            <a:r>
              <a:rPr kumimoji="0" lang="es-ES" altLang="es-ES"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s-ES" altLang="es-ES"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r>
            <a:br>
              <a:rPr kumimoji="0" lang="es-ES" altLang="es-ES"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endParaRPr kumimoji="0" lang="es-ES" altLang="es-ES" sz="4000" b="0" i="0" u="none" strike="noStrike" cap="none" normalizeH="0" baseline="0" dirty="0" smtClean="0">
              <a:ln>
                <a:noFill/>
              </a:ln>
              <a:solidFill>
                <a:schemeClr val="tx1"/>
              </a:solidFill>
              <a:effectLst/>
              <a:latin typeface="Arial" panose="020B0604020202020204" pitchFamily="34" charset="0"/>
            </a:endParaRPr>
          </a:p>
          <a:p>
            <a:endParaRPr lang="es-ES" dirty="0"/>
          </a:p>
        </p:txBody>
      </p:sp>
      <p:sp>
        <p:nvSpPr>
          <p:cNvPr id="4" name="Cuadro de texto 278"/>
          <p:cNvSpPr txBox="1"/>
          <p:nvPr/>
        </p:nvSpPr>
        <p:spPr>
          <a:xfrm>
            <a:off x="3328670" y="9562465"/>
            <a:ext cx="3291840" cy="1492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b" anchorCtr="0" forceAA="0" compatLnSpc="1">
            <a:prstTxWarp prst="textNoShape">
              <a:avLst/>
            </a:prstTxWarp>
            <a:spAutoFit/>
          </a:bodyPr>
          <a:lstStyle/>
          <a:p>
            <a:pPr>
              <a:spcAft>
                <a:spcPts val="0"/>
              </a:spcAft>
            </a:pPr>
            <a:r>
              <a:rPr lang="es-ES" sz="1000">
                <a:solidFill>
                  <a:srgbClr val="595959"/>
                </a:solidFill>
                <a:effectLst/>
                <a:ea typeface="Times New Roman" panose="02020603050405020304" pitchFamily="18" charset="0"/>
                <a:cs typeface="Times New Roman" panose="02020603050405020304" pitchFamily="18" charset="0"/>
              </a:rPr>
              <a:t> </a:t>
            </a:r>
            <a:endParaRPr lang="es-ES" sz="1100">
              <a:effectLst/>
              <a:ea typeface="Times New Roman" panose="02020603050405020304" pitchFamily="18" charset="0"/>
              <a:cs typeface="Times New Roman" panose="02020603050405020304" pitchFamily="18" charset="0"/>
            </a:endParaRPr>
          </a:p>
        </p:txBody>
      </p:sp>
      <p:pic>
        <p:nvPicPr>
          <p:cNvPr id="2050" name="image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0090" y="1337676"/>
            <a:ext cx="6117041" cy="155542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a:spLocks noChangeArrowheads="1"/>
          </p:cNvSpPr>
          <p:nvPr/>
        </p:nvSpPr>
        <p:spPr bwMode="auto">
          <a:xfrm>
            <a:off x="152400" y="152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sp>
        <p:nvSpPr>
          <p:cNvPr id="7" name="Rectangle 6"/>
          <p:cNvSpPr>
            <a:spLocks noChangeArrowheads="1"/>
          </p:cNvSpPr>
          <p:nvPr/>
        </p:nvSpPr>
        <p:spPr bwMode="auto">
          <a:xfrm>
            <a:off x="152400" y="332601"/>
            <a:ext cx="18473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s-ES" sz="1200" b="0" i="0" u="none" strike="noStrike" cap="none" normalizeH="0" baseline="0" dirty="0" smtClean="0">
                <a:ln>
                  <a:noFill/>
                </a:ln>
                <a:solidFill>
                  <a:schemeClr val="tx1"/>
                </a:solidFill>
                <a:effectLst/>
                <a:latin typeface="Arial" panose="020B0604020202020204" pitchFamily="34" charset="0"/>
                <a:ea typeface="Arial" panose="020B0604020202020204" pitchFamily="34" charset="0"/>
              </a:rPr>
              <a:t/>
            </a:r>
            <a:br>
              <a:rPr kumimoji="0" lang="en-US" altLang="es-ES" sz="1200" b="0" i="0" u="none" strike="noStrike" cap="none" normalizeH="0" baseline="0" dirty="0" smtClean="0">
                <a:ln>
                  <a:noFill/>
                </a:ln>
                <a:solidFill>
                  <a:schemeClr val="tx1"/>
                </a:solidFill>
                <a:effectLst/>
                <a:latin typeface="Arial" panose="020B0604020202020204" pitchFamily="34" charset="0"/>
                <a:ea typeface="Arial" panose="020B0604020202020204" pitchFamily="34" charset="0"/>
              </a:rPr>
            </a:br>
            <a:endParaRPr kumimoji="0" lang="es-ES" altLang="es-ES" sz="1800" b="0" i="0" u="none" strike="noStrike" cap="none" normalizeH="0" baseline="0" dirty="0" smtClean="0">
              <a:ln>
                <a:noFill/>
              </a:ln>
              <a:solidFill>
                <a:schemeClr val="tx1"/>
              </a:solidFill>
              <a:effectLst/>
              <a:latin typeface="Arial" panose="020B0604020202020204" pitchFamily="34" charset="0"/>
            </a:endParaRPr>
          </a:p>
        </p:txBody>
      </p:sp>
      <p:sp>
        <p:nvSpPr>
          <p:cNvPr id="8" name="Rectangle 7"/>
          <p:cNvSpPr>
            <a:spLocks noChangeArrowheads="1"/>
          </p:cNvSpPr>
          <p:nvPr/>
        </p:nvSpPr>
        <p:spPr bwMode="auto">
          <a:xfrm>
            <a:off x="152400" y="609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pic>
        <p:nvPicPr>
          <p:cNvPr id="6150" name="Picture 6" descr="Resultado de imagen de logo upv 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46" y="562806"/>
            <a:ext cx="2622228" cy="2622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3929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3318668"/>
            <a:ext cx="16325850" cy="10875206"/>
          </a:xfrm>
          <a:prstGeom prst="rect">
            <a:avLst/>
          </a:prstGeom>
        </p:spPr>
      </p:pic>
      <p:sp>
        <p:nvSpPr>
          <p:cNvPr id="2" name="Título 1"/>
          <p:cNvSpPr>
            <a:spLocks noGrp="1"/>
          </p:cNvSpPr>
          <p:nvPr>
            <p:ph type="title"/>
          </p:nvPr>
        </p:nvSpPr>
        <p:spPr/>
        <p:txBody>
          <a:bodyPr/>
          <a:lstStyle/>
          <a:p>
            <a:r>
              <a:rPr lang="es-ES" dirty="0" smtClean="0">
                <a:solidFill>
                  <a:schemeClr val="bg1"/>
                </a:solidFill>
              </a:rPr>
              <a:t> </a:t>
            </a:r>
            <a:r>
              <a:rPr lang="es-ES" b="1" dirty="0" smtClean="0">
                <a:solidFill>
                  <a:schemeClr val="bg1"/>
                </a:solidFill>
              </a:rPr>
              <a:t>PALABRAS CLAVE</a:t>
            </a:r>
            <a:endParaRPr lang="es-ES" b="1" dirty="0">
              <a:solidFill>
                <a:schemeClr val="bg1"/>
              </a:solidFill>
            </a:endParaRPr>
          </a:p>
        </p:txBody>
      </p:sp>
      <p:sp>
        <p:nvSpPr>
          <p:cNvPr id="3" name="Marcador de contenido 2"/>
          <p:cNvSpPr>
            <a:spLocks noGrp="1"/>
          </p:cNvSpPr>
          <p:nvPr>
            <p:ph idx="1"/>
          </p:nvPr>
        </p:nvSpPr>
        <p:spPr/>
        <p:txBody>
          <a:bodyPr>
            <a:normAutofit/>
          </a:bodyPr>
          <a:lstStyle/>
          <a:p>
            <a:r>
              <a:rPr lang="es-ES" b="1" dirty="0" smtClean="0">
                <a:solidFill>
                  <a:schemeClr val="bg1"/>
                </a:solidFill>
              </a:rPr>
              <a:t>ACERO </a:t>
            </a:r>
          </a:p>
          <a:p>
            <a:pPr marL="457200" lvl="1" indent="0">
              <a:buNone/>
            </a:pPr>
            <a:r>
              <a:rPr lang="es-ES" b="1" dirty="0" smtClean="0">
                <a:solidFill>
                  <a:schemeClr val="bg1"/>
                </a:solidFill>
              </a:rPr>
              <a:t>-ACERO F-1140</a:t>
            </a:r>
            <a:endParaRPr lang="es-ES" b="1" dirty="0" smtClean="0">
              <a:solidFill>
                <a:schemeClr val="bg1"/>
              </a:solidFill>
            </a:endParaRPr>
          </a:p>
          <a:p>
            <a:r>
              <a:rPr lang="es-ES" b="1" dirty="0" smtClean="0">
                <a:solidFill>
                  <a:schemeClr val="bg1"/>
                </a:solidFill>
              </a:rPr>
              <a:t>SOLDADURA</a:t>
            </a:r>
          </a:p>
          <a:p>
            <a:pPr marL="457200" lvl="1" indent="0">
              <a:buNone/>
            </a:pPr>
            <a:r>
              <a:rPr lang="es-ES" b="1" dirty="0" smtClean="0">
                <a:solidFill>
                  <a:schemeClr val="bg1"/>
                </a:solidFill>
              </a:rPr>
              <a:t>-Término </a:t>
            </a:r>
            <a:r>
              <a:rPr lang="es-ES" b="1" dirty="0">
                <a:solidFill>
                  <a:schemeClr val="bg1"/>
                </a:solidFill>
              </a:rPr>
              <a:t>que </a:t>
            </a:r>
            <a:r>
              <a:rPr lang="es-ES" b="1" dirty="0" smtClean="0">
                <a:solidFill>
                  <a:schemeClr val="bg1"/>
                </a:solidFill>
              </a:rPr>
              <a:t>se refiere a </a:t>
            </a:r>
            <a:r>
              <a:rPr lang="es-ES" b="1" dirty="0">
                <a:solidFill>
                  <a:schemeClr val="bg1"/>
                </a:solidFill>
              </a:rPr>
              <a:t>la acción de soldar, que implica la unión sólida de dos </a:t>
            </a:r>
            <a:r>
              <a:rPr lang="es-ES" b="1" dirty="0" smtClean="0">
                <a:solidFill>
                  <a:schemeClr val="bg1"/>
                </a:solidFill>
              </a:rPr>
              <a:t>materiales.</a:t>
            </a:r>
            <a:endParaRPr lang="es-ES" b="1" dirty="0">
              <a:solidFill>
                <a:schemeClr val="bg1"/>
              </a:solidFill>
            </a:endParaRPr>
          </a:p>
          <a:p>
            <a:r>
              <a:rPr lang="es-ES" b="1" dirty="0" smtClean="0">
                <a:solidFill>
                  <a:schemeClr val="bg1"/>
                </a:solidFill>
              </a:rPr>
              <a:t>SOLDABILIDAD</a:t>
            </a:r>
          </a:p>
          <a:p>
            <a:pPr marL="457200" lvl="1" indent="0">
              <a:buNone/>
            </a:pPr>
            <a:r>
              <a:rPr lang="es-ES" b="1" dirty="0">
                <a:solidFill>
                  <a:schemeClr val="bg1"/>
                </a:solidFill>
              </a:rPr>
              <a:t>-La Soldabilidad es la capacidad que tienen </a:t>
            </a:r>
            <a:r>
              <a:rPr lang="es-ES" b="1" dirty="0" smtClean="0">
                <a:solidFill>
                  <a:schemeClr val="bg1"/>
                </a:solidFill>
              </a:rPr>
              <a:t>un materiales</a:t>
            </a:r>
            <a:r>
              <a:rPr lang="es-ES" b="1" dirty="0">
                <a:solidFill>
                  <a:schemeClr val="bg1"/>
                </a:solidFill>
              </a:rPr>
              <a:t>, </a:t>
            </a:r>
            <a:r>
              <a:rPr lang="es-ES" b="1" dirty="0" smtClean="0">
                <a:solidFill>
                  <a:schemeClr val="bg1"/>
                </a:solidFill>
              </a:rPr>
              <a:t>ser unido a otro de manera </a:t>
            </a:r>
            <a:r>
              <a:rPr lang="es-ES" b="1" dirty="0">
                <a:solidFill>
                  <a:schemeClr val="bg1"/>
                </a:solidFill>
              </a:rPr>
              <a:t>permanente mediante procesos de soldadura, sin presentar transformaciones estructurales perjudiciales, tensiones o </a:t>
            </a:r>
            <a:r>
              <a:rPr lang="es-ES" b="1" dirty="0" smtClean="0">
                <a:solidFill>
                  <a:schemeClr val="bg1"/>
                </a:solidFill>
              </a:rPr>
              <a:t>deformaciones.</a:t>
            </a:r>
            <a:endParaRPr lang="es-ES" b="1" dirty="0" smtClean="0">
              <a:solidFill>
                <a:schemeClr val="bg1"/>
              </a:solidFill>
            </a:endParaRPr>
          </a:p>
          <a:p>
            <a:r>
              <a:rPr lang="es-ES" b="1" dirty="0" smtClean="0">
                <a:solidFill>
                  <a:schemeClr val="bg1"/>
                </a:solidFill>
              </a:rPr>
              <a:t>PROCESO DE SOLDADURA MAG</a:t>
            </a:r>
            <a:endParaRPr lang="es-ES" b="1" dirty="0">
              <a:solidFill>
                <a:schemeClr val="bg1"/>
              </a:solidFill>
            </a:endParaRPr>
          </a:p>
        </p:txBody>
      </p:sp>
    </p:spTree>
    <p:extLst>
      <p:ext uri="{BB962C8B-B14F-4D97-AF65-F5344CB8AC3E}">
        <p14:creationId xmlns:p14="http://schemas.microsoft.com/office/powerpoint/2010/main" val="24935088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Resultado de imagen de proceso soldadura m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382500" cy="7958336"/>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p:txBody>
          <a:bodyPr/>
          <a:lstStyle/>
          <a:p>
            <a:r>
              <a:rPr lang="es-ES" b="1" dirty="0" smtClean="0">
                <a:solidFill>
                  <a:schemeClr val="bg1"/>
                </a:solidFill>
              </a:rPr>
              <a:t>SOLDADURA MAG</a:t>
            </a:r>
            <a:endParaRPr lang="es-ES" b="1" dirty="0"/>
          </a:p>
        </p:txBody>
      </p:sp>
      <p:sp>
        <p:nvSpPr>
          <p:cNvPr id="3" name="Marcador de contenido 2"/>
          <p:cNvSpPr>
            <a:spLocks noGrp="1"/>
          </p:cNvSpPr>
          <p:nvPr>
            <p:ph idx="1"/>
          </p:nvPr>
        </p:nvSpPr>
        <p:spPr>
          <a:xfrm>
            <a:off x="838200" y="1825624"/>
            <a:ext cx="10680700" cy="4511675"/>
          </a:xfrm>
        </p:spPr>
        <p:txBody>
          <a:bodyPr/>
          <a:lstStyle/>
          <a:p>
            <a:r>
              <a:rPr lang="es-ES" b="1" dirty="0" smtClean="0">
                <a:solidFill>
                  <a:schemeClr val="bg1"/>
                </a:solidFill>
              </a:rPr>
              <a:t>La soldadura MAG (Metal </a:t>
            </a:r>
            <a:r>
              <a:rPr lang="es-ES" b="1" dirty="0" err="1" smtClean="0">
                <a:solidFill>
                  <a:schemeClr val="bg1"/>
                </a:solidFill>
              </a:rPr>
              <a:t>Metal</a:t>
            </a:r>
            <a:r>
              <a:rPr lang="es-ES" b="1" dirty="0" smtClean="0">
                <a:solidFill>
                  <a:schemeClr val="bg1"/>
                </a:solidFill>
              </a:rPr>
              <a:t> Active Gas, dependiendo del gas que se inyecte) es un proceso de soldadura por arco bajo gas protector con electrodo consumible. El arco se produce mediante un electrodo formado por un hilo continuo y las piezas a unir, quedando este protegido de la atmósfera circundante por un gas por un gas activo (soldadura MAG). </a:t>
            </a:r>
            <a:endParaRPr lang="es-ES" b="1" dirty="0">
              <a:solidFill>
                <a:schemeClr val="bg1"/>
              </a:solidFill>
            </a:endParaRPr>
          </a:p>
          <a:p>
            <a:pPr marL="0" indent="0">
              <a:buNone/>
            </a:pPr>
            <a:r>
              <a:rPr lang="es-ES" b="1" dirty="0" smtClean="0">
                <a:solidFill>
                  <a:schemeClr val="bg1"/>
                </a:solidFill>
              </a:rPr>
              <a:t>   La Soldadura MIG </a:t>
            </a:r>
            <a:r>
              <a:rPr lang="es-ES" b="1" dirty="0">
                <a:solidFill>
                  <a:schemeClr val="bg1"/>
                </a:solidFill>
              </a:rPr>
              <a:t>(Metal </a:t>
            </a:r>
            <a:r>
              <a:rPr lang="es-ES" b="1" dirty="0" err="1">
                <a:solidFill>
                  <a:schemeClr val="bg1"/>
                </a:solidFill>
              </a:rPr>
              <a:t>Metal</a:t>
            </a:r>
            <a:r>
              <a:rPr lang="es-ES" b="1" dirty="0">
                <a:solidFill>
                  <a:schemeClr val="bg1"/>
                </a:solidFill>
              </a:rPr>
              <a:t> </a:t>
            </a:r>
            <a:r>
              <a:rPr lang="es-ES" b="1" dirty="0" smtClean="0">
                <a:solidFill>
                  <a:schemeClr val="bg1"/>
                </a:solidFill>
              </a:rPr>
              <a:t>Inerte Gas), es igual que la MAG pero utilizando un gas inerte como gas protector.</a:t>
            </a:r>
            <a:endParaRPr lang="es-ES" b="1" dirty="0">
              <a:solidFill>
                <a:schemeClr val="bg1"/>
              </a:solidFill>
            </a:endParaRPr>
          </a:p>
        </p:txBody>
      </p:sp>
    </p:spTree>
    <p:extLst>
      <p:ext uri="{BB962C8B-B14F-4D97-AF65-F5344CB8AC3E}">
        <p14:creationId xmlns:p14="http://schemas.microsoft.com/office/powerpoint/2010/main" val="26602012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3400" y="-1546225"/>
            <a:ext cx="14262100" cy="8992375"/>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a:xfrm>
            <a:off x="838200" y="0"/>
            <a:ext cx="10515600" cy="1325563"/>
          </a:xfrm>
        </p:spPr>
        <p:txBody>
          <a:bodyPr/>
          <a:lstStyle/>
          <a:p>
            <a:r>
              <a:rPr lang="es-ES" b="1" dirty="0" smtClean="0">
                <a:solidFill>
                  <a:schemeClr val="bg1"/>
                </a:solidFill>
              </a:rPr>
              <a:t>TRATAMIENTOS TERMICOS	</a:t>
            </a:r>
            <a:endParaRPr lang="es-ES" b="1" dirty="0">
              <a:solidFill>
                <a:schemeClr val="bg1"/>
              </a:solidFill>
            </a:endParaRPr>
          </a:p>
        </p:txBody>
      </p:sp>
      <p:sp>
        <p:nvSpPr>
          <p:cNvPr id="3" name="Marcador de contenido 2"/>
          <p:cNvSpPr>
            <a:spLocks noGrp="1"/>
          </p:cNvSpPr>
          <p:nvPr>
            <p:ph idx="1"/>
          </p:nvPr>
        </p:nvSpPr>
        <p:spPr>
          <a:xfrm>
            <a:off x="838200" y="1325562"/>
            <a:ext cx="10668000" cy="5011737"/>
          </a:xfrm>
        </p:spPr>
        <p:txBody>
          <a:bodyPr>
            <a:normAutofit fontScale="77500" lnSpcReduction="20000"/>
          </a:bodyPr>
          <a:lstStyle/>
          <a:p>
            <a:pPr>
              <a:lnSpc>
                <a:spcPct val="110000"/>
              </a:lnSpc>
            </a:pPr>
            <a:r>
              <a:rPr lang="es-ES" sz="3000" b="1" dirty="0">
                <a:solidFill>
                  <a:schemeClr val="bg1"/>
                </a:solidFill>
              </a:rPr>
              <a:t>RECOCIDO </a:t>
            </a:r>
          </a:p>
          <a:p>
            <a:pPr marL="0" indent="0">
              <a:lnSpc>
                <a:spcPct val="110000"/>
              </a:lnSpc>
              <a:buFont typeface="Arial" panose="020B0604020202020204" pitchFamily="34" charset="0"/>
              <a:buNone/>
            </a:pPr>
            <a:r>
              <a:rPr lang="es-ES" sz="3000" b="1" dirty="0">
                <a:solidFill>
                  <a:schemeClr val="bg1"/>
                </a:solidFill>
              </a:rPr>
              <a:t>-</a:t>
            </a:r>
            <a:r>
              <a:rPr lang="es-ES" sz="3000" b="1" dirty="0">
                <a:solidFill>
                  <a:schemeClr val="bg1"/>
                </a:solidFill>
              </a:rPr>
              <a:t> </a:t>
            </a:r>
            <a:r>
              <a:rPr lang="es-ES" sz="3000" b="1" dirty="0">
                <a:solidFill>
                  <a:schemeClr val="bg1"/>
                </a:solidFill>
              </a:rPr>
              <a:t>Consiste </a:t>
            </a:r>
            <a:r>
              <a:rPr lang="es-ES" sz="3000" b="1" dirty="0">
                <a:solidFill>
                  <a:schemeClr val="bg1"/>
                </a:solidFill>
              </a:rPr>
              <a:t>en calentar un material metálico a temperatura elevada durante largo tiempo, con objeto de bajar la densidad de </a:t>
            </a:r>
            <a:r>
              <a:rPr lang="es-ES" sz="3000" b="1" dirty="0">
                <a:solidFill>
                  <a:schemeClr val="bg1"/>
                </a:solidFill>
              </a:rPr>
              <a:t>dislocaciones y mejorar la </a:t>
            </a:r>
            <a:r>
              <a:rPr lang="es-ES" sz="3000" b="1" dirty="0">
                <a:solidFill>
                  <a:schemeClr val="bg1"/>
                </a:solidFill>
              </a:rPr>
              <a:t>ductilidad. </a:t>
            </a:r>
          </a:p>
          <a:p>
            <a:pPr>
              <a:lnSpc>
                <a:spcPct val="110000"/>
              </a:lnSpc>
            </a:pPr>
            <a:r>
              <a:rPr lang="es-ES" sz="3000" b="1" dirty="0">
                <a:solidFill>
                  <a:schemeClr val="bg1"/>
                </a:solidFill>
              </a:rPr>
              <a:t>TEMPLE</a:t>
            </a:r>
          </a:p>
          <a:p>
            <a:pPr marL="0" indent="0">
              <a:lnSpc>
                <a:spcPct val="110000"/>
              </a:lnSpc>
              <a:buFont typeface="Arial" panose="020B0604020202020204" pitchFamily="34" charset="0"/>
              <a:buNone/>
            </a:pPr>
            <a:r>
              <a:rPr lang="es-ES" sz="3000" b="1" dirty="0">
                <a:solidFill>
                  <a:schemeClr val="bg1"/>
                </a:solidFill>
              </a:rPr>
              <a:t>-Tiene </a:t>
            </a:r>
            <a:r>
              <a:rPr lang="es-ES" sz="3000" b="1" dirty="0">
                <a:solidFill>
                  <a:schemeClr val="bg1"/>
                </a:solidFill>
              </a:rPr>
              <a:t>por objetivo aumentar la dureza y resistencia mecánica del material, transformando toda la masa en </a:t>
            </a:r>
            <a:r>
              <a:rPr lang="es-ES" sz="3000" b="1" dirty="0" err="1">
                <a:solidFill>
                  <a:schemeClr val="bg1"/>
                </a:solidFill>
              </a:rPr>
              <a:t>Austenita</a:t>
            </a:r>
            <a:r>
              <a:rPr lang="es-ES" sz="3000" b="1" dirty="0">
                <a:solidFill>
                  <a:schemeClr val="bg1"/>
                </a:solidFill>
              </a:rPr>
              <a:t> con el calentamiento y después, por medio de un enfriamiento </a:t>
            </a:r>
            <a:r>
              <a:rPr lang="es-ES" sz="3000" b="1" dirty="0" smtClean="0">
                <a:solidFill>
                  <a:schemeClr val="bg1"/>
                </a:solidFill>
              </a:rPr>
              <a:t>, convertirlo en </a:t>
            </a:r>
            <a:r>
              <a:rPr lang="es-ES" sz="3000" b="1" dirty="0" err="1" smtClean="0">
                <a:solidFill>
                  <a:schemeClr val="bg1"/>
                </a:solidFill>
              </a:rPr>
              <a:t>Martensita</a:t>
            </a:r>
            <a:r>
              <a:rPr lang="es-ES" sz="3000" b="1" dirty="0">
                <a:solidFill>
                  <a:schemeClr val="bg1"/>
                </a:solidFill>
              </a:rPr>
              <a:t>, que es </a:t>
            </a:r>
            <a:r>
              <a:rPr lang="es-ES" sz="3000" b="1" dirty="0">
                <a:solidFill>
                  <a:schemeClr val="bg1"/>
                </a:solidFill>
              </a:rPr>
              <a:t>típico constituyente  </a:t>
            </a:r>
            <a:r>
              <a:rPr lang="es-ES" sz="3000" b="1" dirty="0">
                <a:solidFill>
                  <a:schemeClr val="bg1"/>
                </a:solidFill>
              </a:rPr>
              <a:t>de los ceros templados.</a:t>
            </a:r>
          </a:p>
          <a:p>
            <a:pPr>
              <a:lnSpc>
                <a:spcPct val="110000"/>
              </a:lnSpc>
            </a:pPr>
            <a:r>
              <a:rPr lang="es-ES" sz="3000" b="1" dirty="0">
                <a:solidFill>
                  <a:schemeClr val="bg1"/>
                </a:solidFill>
              </a:rPr>
              <a:t>REVENIDO</a:t>
            </a:r>
          </a:p>
          <a:p>
            <a:pPr marL="0" indent="0">
              <a:lnSpc>
                <a:spcPct val="110000"/>
              </a:lnSpc>
              <a:buFont typeface="Arial" panose="020B0604020202020204" pitchFamily="34" charset="0"/>
              <a:buNone/>
            </a:pPr>
            <a:r>
              <a:rPr lang="es-ES" sz="3000" b="1" dirty="0">
                <a:solidFill>
                  <a:schemeClr val="bg1"/>
                </a:solidFill>
              </a:rPr>
              <a:t>-Com</a:t>
            </a:r>
            <a:r>
              <a:rPr lang="es-ES" sz="3000" b="1" dirty="0">
                <a:solidFill>
                  <a:schemeClr val="bg1"/>
                </a:solidFill>
              </a:rPr>
              <a:t>p</a:t>
            </a:r>
            <a:r>
              <a:rPr lang="es-ES" sz="3000" b="1" dirty="0">
                <a:solidFill>
                  <a:schemeClr val="bg1"/>
                </a:solidFill>
              </a:rPr>
              <a:t>lementario al Temple. </a:t>
            </a:r>
            <a:r>
              <a:rPr lang="es-ES" sz="3000" b="1" dirty="0">
                <a:solidFill>
                  <a:schemeClr val="bg1"/>
                </a:solidFill>
              </a:rPr>
              <a:t>Después </a:t>
            </a:r>
            <a:r>
              <a:rPr lang="es-ES" sz="3000" b="1" dirty="0" smtClean="0">
                <a:solidFill>
                  <a:schemeClr val="bg1"/>
                </a:solidFill>
              </a:rPr>
              <a:t>de este, </a:t>
            </a:r>
            <a:r>
              <a:rPr lang="es-ES" sz="3000" b="1" dirty="0">
                <a:solidFill>
                  <a:schemeClr val="bg1"/>
                </a:solidFill>
              </a:rPr>
              <a:t>los aceros suelen quedar demasiados duros y </a:t>
            </a:r>
            <a:r>
              <a:rPr lang="es-ES" sz="3000" b="1" dirty="0">
                <a:solidFill>
                  <a:schemeClr val="bg1"/>
                </a:solidFill>
              </a:rPr>
              <a:t>frágiles. Para reducir esta fragilidad se vuelve a calentar la pieza a una </a:t>
            </a:r>
            <a:r>
              <a:rPr lang="es-ES" sz="3000" b="1" dirty="0" smtClean="0">
                <a:solidFill>
                  <a:schemeClr val="bg1"/>
                </a:solidFill>
              </a:rPr>
              <a:t>temperatura </a:t>
            </a:r>
            <a:r>
              <a:rPr lang="es-ES" sz="3000" b="1" dirty="0">
                <a:solidFill>
                  <a:schemeClr val="bg1"/>
                </a:solidFill>
              </a:rPr>
              <a:t>inferior a la temperatura de </a:t>
            </a:r>
            <a:r>
              <a:rPr lang="es-ES" sz="3000" b="1" dirty="0" err="1">
                <a:solidFill>
                  <a:schemeClr val="bg1"/>
                </a:solidFill>
              </a:rPr>
              <a:t>recristalización</a:t>
            </a:r>
            <a:r>
              <a:rPr lang="es-ES" sz="3000" b="1" dirty="0">
                <a:solidFill>
                  <a:schemeClr val="bg1"/>
                </a:solidFill>
              </a:rPr>
              <a:t>, después se realiza un enfriamiento controlado.</a:t>
            </a:r>
            <a:endParaRPr lang="es-ES" sz="3000" b="1" dirty="0">
              <a:solidFill>
                <a:schemeClr val="bg1"/>
              </a:solidFill>
            </a:endParaRPr>
          </a:p>
          <a:p>
            <a:pPr marL="0" indent="0">
              <a:buNone/>
            </a:pPr>
            <a:endParaRPr lang="es-ES" dirty="0"/>
          </a:p>
          <a:p>
            <a:pPr lvl="1"/>
            <a:endParaRPr lang="es-ES" dirty="0"/>
          </a:p>
        </p:txBody>
      </p:sp>
    </p:spTree>
    <p:extLst>
      <p:ext uri="{BB962C8B-B14F-4D97-AF65-F5344CB8AC3E}">
        <p14:creationId xmlns:p14="http://schemas.microsoft.com/office/powerpoint/2010/main" val="24887027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2443163" y="-1219200"/>
            <a:ext cx="14749463" cy="8428265"/>
          </a:xfrm>
          <a:prstGeom prst="rect">
            <a:avLst/>
          </a:prstGeom>
        </p:spPr>
      </p:pic>
      <p:sp>
        <p:nvSpPr>
          <p:cNvPr id="2" name="Título 1"/>
          <p:cNvSpPr>
            <a:spLocks noGrp="1"/>
          </p:cNvSpPr>
          <p:nvPr>
            <p:ph type="title"/>
          </p:nvPr>
        </p:nvSpPr>
        <p:spPr>
          <a:xfrm>
            <a:off x="838200" y="212725"/>
            <a:ext cx="10515600" cy="1325563"/>
          </a:xfrm>
        </p:spPr>
        <p:txBody>
          <a:bodyPr>
            <a:normAutofit/>
          </a:bodyPr>
          <a:lstStyle/>
          <a:p>
            <a:r>
              <a:rPr lang="es-ES" b="1" dirty="0">
                <a:solidFill>
                  <a:schemeClr val="bg1"/>
                </a:solidFill>
              </a:rPr>
              <a:t>ENSAYOS</a:t>
            </a:r>
            <a:endParaRPr lang="es-ES" b="1" dirty="0">
              <a:solidFill>
                <a:schemeClr val="bg1"/>
              </a:solidFill>
            </a:endParaRPr>
          </a:p>
        </p:txBody>
      </p:sp>
      <p:sp>
        <p:nvSpPr>
          <p:cNvPr id="3" name="Marcador de contenido 2"/>
          <p:cNvSpPr>
            <a:spLocks noGrp="1"/>
          </p:cNvSpPr>
          <p:nvPr>
            <p:ph idx="1"/>
          </p:nvPr>
        </p:nvSpPr>
        <p:spPr>
          <a:xfrm>
            <a:off x="698500" y="1538288"/>
            <a:ext cx="10515600" cy="4986223"/>
          </a:xfrm>
        </p:spPr>
        <p:txBody>
          <a:bodyPr>
            <a:normAutofit fontScale="92500" lnSpcReduction="20000"/>
          </a:bodyPr>
          <a:lstStyle/>
          <a:p>
            <a:r>
              <a:rPr lang="es-ES" b="1" dirty="0">
                <a:solidFill>
                  <a:schemeClr val="bg1"/>
                </a:solidFill>
              </a:rPr>
              <a:t>ENSAYO DE TRACCIÓN	</a:t>
            </a:r>
            <a:endParaRPr lang="es-ES" b="1" dirty="0" smtClean="0">
              <a:solidFill>
                <a:schemeClr val="bg1"/>
              </a:solidFill>
            </a:endParaRPr>
          </a:p>
          <a:p>
            <a:pPr marL="0" indent="0">
              <a:buNone/>
            </a:pPr>
            <a:r>
              <a:rPr lang="es-ES" dirty="0" smtClean="0">
                <a:solidFill>
                  <a:schemeClr val="bg1"/>
                </a:solidFill>
              </a:rPr>
              <a:t>-Consiste </a:t>
            </a:r>
            <a:r>
              <a:rPr lang="es-ES" dirty="0">
                <a:solidFill>
                  <a:schemeClr val="bg1"/>
                </a:solidFill>
              </a:rPr>
              <a:t>en someter a una probeta </a:t>
            </a:r>
            <a:r>
              <a:rPr lang="es-ES" dirty="0" smtClean="0">
                <a:solidFill>
                  <a:schemeClr val="bg1"/>
                </a:solidFill>
              </a:rPr>
              <a:t>a </a:t>
            </a:r>
            <a:r>
              <a:rPr lang="es-ES" dirty="0">
                <a:solidFill>
                  <a:schemeClr val="bg1"/>
                </a:solidFill>
              </a:rPr>
              <a:t>un esfuerzo axial de tracción creciente hasta que se produce la rotura de la misma</a:t>
            </a:r>
            <a:r>
              <a:rPr lang="es-ES" dirty="0" smtClean="0">
                <a:solidFill>
                  <a:schemeClr val="bg1"/>
                </a:solidFill>
              </a:rPr>
              <a:t>.</a:t>
            </a:r>
          </a:p>
          <a:p>
            <a:r>
              <a:rPr lang="es-ES" b="1" dirty="0" smtClean="0">
                <a:solidFill>
                  <a:schemeClr val="bg1"/>
                </a:solidFill>
              </a:rPr>
              <a:t>ENSAYO DE DOBLADO</a:t>
            </a:r>
            <a:r>
              <a:rPr lang="es-ES" dirty="0" smtClean="0">
                <a:solidFill>
                  <a:schemeClr val="bg1"/>
                </a:solidFill>
              </a:rPr>
              <a:t>	</a:t>
            </a:r>
          </a:p>
          <a:p>
            <a:pPr marL="0" indent="0">
              <a:buNone/>
            </a:pPr>
            <a:r>
              <a:rPr lang="es-ES" dirty="0" smtClean="0">
                <a:solidFill>
                  <a:schemeClr val="bg1"/>
                </a:solidFill>
              </a:rPr>
              <a:t>-Consiste en el </a:t>
            </a:r>
            <a:r>
              <a:rPr lang="es-ES" dirty="0" err="1" smtClean="0">
                <a:solidFill>
                  <a:schemeClr val="bg1"/>
                </a:solidFill>
              </a:rPr>
              <a:t>pleglado</a:t>
            </a:r>
            <a:r>
              <a:rPr lang="es-ES" dirty="0" smtClean="0">
                <a:solidFill>
                  <a:schemeClr val="bg1"/>
                </a:solidFill>
              </a:rPr>
              <a:t> de una probeta para determinar </a:t>
            </a:r>
            <a:r>
              <a:rPr lang="es-ES" dirty="0">
                <a:solidFill>
                  <a:schemeClr val="bg1"/>
                </a:solidFill>
              </a:rPr>
              <a:t>la capacidad del metal de soportar el doblado hasta un ángulo </a:t>
            </a:r>
            <a:r>
              <a:rPr lang="es-ES" dirty="0" err="1" smtClean="0">
                <a:solidFill>
                  <a:schemeClr val="bg1"/>
                </a:solidFill>
              </a:rPr>
              <a:t>requerido.Después</a:t>
            </a:r>
            <a:r>
              <a:rPr lang="es-ES" dirty="0" smtClean="0">
                <a:solidFill>
                  <a:schemeClr val="bg1"/>
                </a:solidFill>
              </a:rPr>
              <a:t> se comprueba si hay grietas en el material.</a:t>
            </a:r>
          </a:p>
          <a:p>
            <a:r>
              <a:rPr lang="es-ES" b="1" dirty="0" smtClean="0">
                <a:solidFill>
                  <a:schemeClr val="bg1"/>
                </a:solidFill>
              </a:rPr>
              <a:t>ENSAYO </a:t>
            </a:r>
            <a:r>
              <a:rPr lang="es-ES" b="1" dirty="0">
                <a:solidFill>
                  <a:schemeClr val="bg1"/>
                </a:solidFill>
              </a:rPr>
              <a:t>MICRODUREZA VICKERS</a:t>
            </a:r>
          </a:p>
          <a:p>
            <a:pPr marL="0" indent="0">
              <a:buNone/>
            </a:pPr>
            <a:r>
              <a:rPr lang="es-ES" b="1" dirty="0" smtClean="0">
                <a:solidFill>
                  <a:schemeClr val="bg1"/>
                </a:solidFill>
              </a:rPr>
              <a:t>-</a:t>
            </a:r>
            <a:r>
              <a:rPr lang="es-ES" dirty="0" smtClean="0">
                <a:solidFill>
                  <a:schemeClr val="bg1"/>
                </a:solidFill>
              </a:rPr>
              <a:t>Consiste en </a:t>
            </a:r>
            <a:r>
              <a:rPr lang="es-ES" dirty="0">
                <a:solidFill>
                  <a:schemeClr val="bg1"/>
                </a:solidFill>
              </a:rPr>
              <a:t>para medir la dureza de los </a:t>
            </a:r>
            <a:r>
              <a:rPr lang="es-ES" dirty="0" smtClean="0">
                <a:solidFill>
                  <a:schemeClr val="bg1"/>
                </a:solidFill>
              </a:rPr>
              <a:t>materiales, se utiliza un penetrador normalizado con punta de diamante en forma piramidal</a:t>
            </a:r>
          </a:p>
          <a:p>
            <a:r>
              <a:rPr lang="es-ES" b="1" dirty="0" smtClean="0">
                <a:solidFill>
                  <a:schemeClr val="bg1"/>
                </a:solidFill>
              </a:rPr>
              <a:t>ENSAYO MICROGRAFIAS</a:t>
            </a:r>
          </a:p>
          <a:p>
            <a:pPr marL="0" indent="0">
              <a:buNone/>
            </a:pPr>
            <a:r>
              <a:rPr lang="es-ES" b="1" dirty="0" smtClean="0">
                <a:solidFill>
                  <a:schemeClr val="bg1"/>
                </a:solidFill>
              </a:rPr>
              <a:t>- </a:t>
            </a:r>
            <a:r>
              <a:rPr lang="es-ES" dirty="0" smtClean="0">
                <a:solidFill>
                  <a:schemeClr val="bg1"/>
                </a:solidFill>
              </a:rPr>
              <a:t>Consiste analizar en el microscopio los defectos superficiales y las modificaciones de las fases producidas en las probetas del estudio.</a:t>
            </a:r>
          </a:p>
          <a:p>
            <a:endParaRPr lang="es-ES" b="1" dirty="0"/>
          </a:p>
        </p:txBody>
      </p:sp>
    </p:spTree>
    <p:extLst>
      <p:ext uri="{BB962C8B-B14F-4D97-AF65-F5344CB8AC3E}">
        <p14:creationId xmlns:p14="http://schemas.microsoft.com/office/powerpoint/2010/main" val="27674703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098" name="Picture 2" descr="Resultado de imagen de CONCLUSIO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575" y="-37411"/>
            <a:ext cx="5178425" cy="6895411"/>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p:txBody>
          <a:bodyPr>
            <a:normAutofit/>
          </a:bodyPr>
          <a:lstStyle/>
          <a:p>
            <a:r>
              <a:rPr lang="es-ES" sz="4800" b="1" dirty="0">
                <a:solidFill>
                  <a:schemeClr val="tx1">
                    <a:lumMod val="85000"/>
                    <a:lumOff val="15000"/>
                  </a:schemeClr>
                </a:solidFill>
              </a:rPr>
              <a:t>CONCLUSIONES</a:t>
            </a:r>
            <a:endParaRPr lang="es-ES" sz="4800" b="1" dirty="0">
              <a:solidFill>
                <a:schemeClr val="tx1">
                  <a:lumMod val="85000"/>
                  <a:lumOff val="15000"/>
                </a:schemeClr>
              </a:solidFill>
            </a:endParaRPr>
          </a:p>
        </p:txBody>
      </p:sp>
      <p:sp>
        <p:nvSpPr>
          <p:cNvPr id="3" name="Marcador de contenido 2"/>
          <p:cNvSpPr>
            <a:spLocks noGrp="1"/>
          </p:cNvSpPr>
          <p:nvPr>
            <p:ph idx="1"/>
          </p:nvPr>
        </p:nvSpPr>
        <p:spPr>
          <a:xfrm>
            <a:off x="520700" y="1565277"/>
            <a:ext cx="7429500" cy="4822824"/>
          </a:xfrm>
        </p:spPr>
        <p:txBody>
          <a:bodyPr>
            <a:normAutofit lnSpcReduction="10000"/>
          </a:bodyPr>
          <a:lstStyle/>
          <a:p>
            <a:r>
              <a:rPr lang="es-ES" sz="3200" b="1" dirty="0" smtClean="0"/>
              <a:t>En los ensayos </a:t>
            </a:r>
            <a:r>
              <a:rPr lang="es-ES" sz="3200" b="1" dirty="0"/>
              <a:t>de tracción, la soldadura no afecta a los resultados, puesto que </a:t>
            </a:r>
            <a:r>
              <a:rPr lang="es-ES" sz="3200" b="1" dirty="0" smtClean="0"/>
              <a:t>estas se </a:t>
            </a:r>
            <a:r>
              <a:rPr lang="es-ES" sz="3200" b="1" dirty="0"/>
              <a:t>han realizado transversalmente. </a:t>
            </a:r>
            <a:endParaRPr lang="es-ES" sz="3200" dirty="0"/>
          </a:p>
          <a:p>
            <a:r>
              <a:rPr lang="es-ES" sz="3200" b="1" dirty="0" smtClean="0"/>
              <a:t>Las probetas SIN tratamiento </a:t>
            </a:r>
            <a:r>
              <a:rPr lang="es-ES" sz="3200" b="1" dirty="0"/>
              <a:t>térmico tienen </a:t>
            </a:r>
            <a:r>
              <a:rPr lang="es-ES" sz="3200" b="1" dirty="0" smtClean="0"/>
              <a:t>mayor dureza </a:t>
            </a:r>
            <a:r>
              <a:rPr lang="es-ES" sz="3200" b="1" dirty="0"/>
              <a:t>y mayor fragilidad.</a:t>
            </a:r>
          </a:p>
          <a:p>
            <a:r>
              <a:rPr lang="es-ES" sz="3200" b="1" dirty="0" smtClean="0"/>
              <a:t>Las probetas CON </a:t>
            </a:r>
            <a:r>
              <a:rPr lang="es-ES" sz="3200" b="1" dirty="0"/>
              <a:t>tratamiento </a:t>
            </a:r>
            <a:r>
              <a:rPr lang="es-ES" sz="3200" b="1" dirty="0" smtClean="0"/>
              <a:t>térmico tienen </a:t>
            </a:r>
            <a:r>
              <a:rPr lang="es-ES" sz="3200" b="1" dirty="0"/>
              <a:t>una menor </a:t>
            </a:r>
            <a:r>
              <a:rPr lang="es-ES" sz="3200" b="1" dirty="0" smtClean="0"/>
              <a:t>dureza </a:t>
            </a:r>
            <a:r>
              <a:rPr lang="es-ES" sz="3200" b="1" dirty="0"/>
              <a:t>pero </a:t>
            </a:r>
            <a:r>
              <a:rPr lang="es-ES" sz="3200" b="1" dirty="0" smtClean="0"/>
              <a:t>una mayor ductilidad.</a:t>
            </a:r>
          </a:p>
          <a:p>
            <a:r>
              <a:rPr lang="es-ES" sz="3200" b="1" dirty="0" smtClean="0"/>
              <a:t>Existe </a:t>
            </a:r>
            <a:r>
              <a:rPr lang="es-ES" sz="3200" b="1" dirty="0"/>
              <a:t>una relación directa entre  la resistencia a tracción y la dureza</a:t>
            </a:r>
            <a:r>
              <a:rPr lang="es-ES" sz="3200" b="1" dirty="0" smtClean="0"/>
              <a:t>.</a:t>
            </a:r>
          </a:p>
        </p:txBody>
      </p:sp>
    </p:spTree>
    <p:extLst>
      <p:ext uri="{BB962C8B-B14F-4D97-AF65-F5344CB8AC3E}">
        <p14:creationId xmlns:p14="http://schemas.microsoft.com/office/powerpoint/2010/main" val="54251034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105</TotalTime>
  <Words>282</Words>
  <Application>Microsoft Office PowerPoint</Application>
  <PresentationFormat>Panorámica</PresentationFormat>
  <Paragraphs>39</Paragraphs>
  <Slides>6</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6</vt:i4>
      </vt:variant>
    </vt:vector>
  </HeadingPairs>
  <TitlesOfParts>
    <vt:vector size="11" baseType="lpstr">
      <vt:lpstr>Arial</vt:lpstr>
      <vt:lpstr>Calibri</vt:lpstr>
      <vt:lpstr>Calibri Light</vt:lpstr>
      <vt:lpstr>Times New Roman</vt:lpstr>
      <vt:lpstr>Tema de Office</vt:lpstr>
      <vt:lpstr>MODIFICACIÓN DE LAS CARACTERÍSTICAS ESTRUCTURALES Y RESISTENTES EN SOLDADURAS MAG A TOPE DEL ACERO F-1140, CON HILO DE ACERO AL CARBONO, CON Y SIN TRATAMIENTO TÉRMICO.</vt:lpstr>
      <vt:lpstr> PALABRAS CLAVE</vt:lpstr>
      <vt:lpstr>SOLDADURA MAG</vt:lpstr>
      <vt:lpstr>TRATAMIENTOS TERMICOS </vt:lpstr>
      <vt:lpstr>ENSAYOS</vt:lpstr>
      <vt:lpstr>CONCLUSIONES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MODIFICACIÓN DE LAS ARCO MANUAL A TOPE DEL ACERO F-1140, CON ELECTRODOS REVESTIDOCARACTERÍSTICAS ESTRUCTURALES Y RESISTENTES EN SOLDADURAS POR S BÁSICOS, CON Y SIN TRATAMIENTO TÉRMICO.</dc:title>
  <dc:creator>raul</dc:creator>
  <cp:lastModifiedBy>raul</cp:lastModifiedBy>
  <cp:revision>19</cp:revision>
  <dcterms:created xsi:type="dcterms:W3CDTF">2017-09-20T20:24:10Z</dcterms:created>
  <dcterms:modified xsi:type="dcterms:W3CDTF">2017-09-21T05:20:50Z</dcterms:modified>
</cp:coreProperties>
</file>