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3BDADBBA-DC29-4F1A-800B-C9ADB0D06924}">
          <p14:sldIdLst>
            <p14:sldId id="256"/>
            <p14:sldId id="257"/>
            <p14:sldId id="258"/>
            <p14:sldId id="259"/>
            <p14:sldId id="260"/>
            <p14:sldId id="273"/>
            <p14:sldId id="261"/>
            <p14:sldId id="262"/>
            <p14:sldId id="263"/>
            <p14:sldId id="264"/>
            <p14:sldId id="265"/>
          </p14:sldIdLst>
        </p14:section>
        <p14:section name="Sección sin título" id="{C7336B90-BCE9-4AA6-A163-A0E8E71E250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vier Lopez" initials="JL" lastIdx="10" clrIdx="0">
    <p:extLst>
      <p:ext uri="{19B8F6BF-5375-455C-9EA6-DF929625EA0E}">
        <p15:presenceInfo xmlns="" xmlns:p15="http://schemas.microsoft.com/office/powerpoint/2012/main" userId="S-1-5-21-1103701530-3577185989-290766578-1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700" autoAdjust="0"/>
  </p:normalViewPr>
  <p:slideViewPr>
    <p:cSldViewPr snapToGrid="0">
      <p:cViewPr>
        <p:scale>
          <a:sx n="60" d="100"/>
          <a:sy n="60" d="100"/>
        </p:scale>
        <p:origin x="-259" y="-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39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647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02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761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79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422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42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17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57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23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9466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3766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5457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1136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642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0117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404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1A7A17-4770-40D1-A137-E65CD1660AFF}" type="datetimeFigureOut">
              <a:rPr lang="es-ES" smtClean="0"/>
              <a:t>13/09/2017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F4C5001-9109-4472-AC58-08F0546795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0529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.ni.com/" TargetMode="External"/><Relationship Id="rId2" Type="http://schemas.openxmlformats.org/officeDocument/2006/relationships/hyperlink" Target="https://forum.arduino.cc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3880" y="2345889"/>
            <a:ext cx="10789920" cy="1641490"/>
          </a:xfrm>
        </p:spPr>
        <p:txBody>
          <a:bodyPr>
            <a:normAutofit fontScale="90000"/>
          </a:bodyPr>
          <a:lstStyle/>
          <a:p>
            <a:r>
              <a:rPr lang="es-ES" sz="4400" dirty="0" smtClean="0"/>
              <a:t>DISEÑO  Y  DESARROLLO  ELECTRÓNICO  DEL</a:t>
            </a:r>
            <a:br>
              <a:rPr lang="es-ES" sz="4400" dirty="0" smtClean="0"/>
            </a:br>
            <a:r>
              <a:rPr lang="es-ES" sz="4400" dirty="0" smtClean="0"/>
              <a:t> CONTRO L  AUTOMÁTICO  DEL  LLENADO  Y  VACIADO</a:t>
            </a:r>
            <a:br>
              <a:rPr lang="es-ES" sz="4400" dirty="0" smtClean="0"/>
            </a:br>
            <a:r>
              <a:rPr lang="es-ES" sz="4400" dirty="0" smtClean="0"/>
              <a:t> DE  UNA  MÁQUINA  DE  COMPRESIÓN  RÁPIDA</a:t>
            </a:r>
            <a:endParaRPr lang="es-ES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09800" y="1191415"/>
            <a:ext cx="9144000" cy="754025"/>
          </a:xfrm>
        </p:spPr>
        <p:txBody>
          <a:bodyPr>
            <a:normAutofit/>
          </a:bodyPr>
          <a:lstStyle/>
          <a:p>
            <a:r>
              <a:rPr lang="es-ES" sz="3600" dirty="0"/>
              <a:t>TRABAJO DE FINAL DE GRADO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194560" y="4235567"/>
            <a:ext cx="9144000" cy="793633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Grado </a:t>
            </a:r>
            <a:r>
              <a:rPr lang="es-ES" sz="3600" dirty="0" smtClean="0"/>
              <a:t> en  Ingeniería  Electrónica  Industrial  </a:t>
            </a:r>
            <a:r>
              <a:rPr lang="es-ES" sz="3600" dirty="0"/>
              <a:t>y </a:t>
            </a:r>
            <a:r>
              <a:rPr lang="es-ES" sz="3600" dirty="0" smtClean="0"/>
              <a:t>  Automática</a:t>
            </a:r>
            <a:endParaRPr lang="es-ES" sz="36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278379" y="5553177"/>
            <a:ext cx="9144000" cy="1111693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Autor</a:t>
            </a:r>
            <a:r>
              <a:rPr lang="es-ES" sz="2800" dirty="0" smtClean="0"/>
              <a:t>:   </a:t>
            </a:r>
            <a:r>
              <a:rPr lang="es-ES" sz="2800" dirty="0"/>
              <a:t>J</a:t>
            </a:r>
            <a:r>
              <a:rPr lang="es-ES" sz="2800" dirty="0" smtClean="0"/>
              <a:t>ulio  Castillo  Ruiz </a:t>
            </a:r>
          </a:p>
          <a:p>
            <a:r>
              <a:rPr lang="es-ES" sz="2800" dirty="0" smtClean="0"/>
              <a:t>Tutor:   José  Javier  López  Sánchez </a:t>
            </a:r>
            <a:endParaRPr lang="es-ES" sz="2800" dirty="0"/>
          </a:p>
        </p:txBody>
      </p:sp>
      <p:pic>
        <p:nvPicPr>
          <p:cNvPr id="2050" name="Picture 2" descr="Resultado de imagen de up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2" y="4921943"/>
            <a:ext cx="1612507" cy="163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6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ÍNDICE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1642745"/>
            <a:ext cx="10233800" cy="4351338"/>
          </a:xfrm>
        </p:spPr>
        <p:txBody>
          <a:bodyPr/>
          <a:lstStyle/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1 </a:t>
            </a:r>
            <a:r>
              <a:rPr lang="es-ES" sz="2400" dirty="0">
                <a:latin typeface="Lucida Sans" panose="020B0602030504020204" pitchFamily="34" charset="0"/>
              </a:rPr>
              <a:t>– INTRODUCCIÓN</a:t>
            </a: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2 </a:t>
            </a:r>
            <a:r>
              <a:rPr lang="es-ES" sz="2400" dirty="0">
                <a:latin typeface="Lucida Sans" panose="020B0602030504020204" pitchFamily="34" charset="0"/>
              </a:rPr>
              <a:t>– </a:t>
            </a:r>
            <a:r>
              <a:rPr lang="es-ES" sz="2400" dirty="0" smtClean="0">
                <a:latin typeface="Lucida Sans" panose="020B0602030504020204" pitchFamily="34" charset="0"/>
              </a:rPr>
              <a:t>FUNDAMENTOS BÁSICOS</a:t>
            </a:r>
            <a:endParaRPr lang="es-ES" sz="240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3 </a:t>
            </a:r>
            <a:r>
              <a:rPr lang="es-ES" sz="2400" dirty="0">
                <a:latin typeface="Lucida Sans" panose="020B0602030504020204" pitchFamily="34" charset="0"/>
              </a:rPr>
              <a:t>– </a:t>
            </a:r>
            <a:r>
              <a:rPr lang="es-ES" sz="2400" dirty="0" smtClean="0">
                <a:latin typeface="Lucida Sans" panose="020B0602030504020204" pitchFamily="34" charset="0"/>
              </a:rPr>
              <a:t>DESCRIPCIÓN DE LA INSTALACIÓN</a:t>
            </a:r>
            <a:endParaRPr lang="es-ES" sz="240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4 </a:t>
            </a:r>
            <a:r>
              <a:rPr lang="es-ES" sz="2400" dirty="0">
                <a:latin typeface="Lucida Sans" panose="020B0602030504020204" pitchFamily="34" charset="0"/>
              </a:rPr>
              <a:t>– </a:t>
            </a:r>
            <a:r>
              <a:rPr lang="es-ES" sz="2400" dirty="0" smtClean="0">
                <a:latin typeface="Lucida Sans" panose="020B0602030504020204" pitchFamily="34" charset="0"/>
              </a:rPr>
              <a:t>DESARROLLO DEL HARDWARE </a:t>
            </a:r>
            <a:endParaRPr lang="es-ES" sz="240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5 </a:t>
            </a:r>
            <a:r>
              <a:rPr lang="es-ES" sz="2400" dirty="0">
                <a:latin typeface="Lucida Sans" panose="020B0602030504020204" pitchFamily="34" charset="0"/>
              </a:rPr>
              <a:t>– </a:t>
            </a:r>
            <a:r>
              <a:rPr lang="es-ES" sz="2400" dirty="0" smtClean="0">
                <a:latin typeface="Lucida Sans" panose="020B0602030504020204" pitchFamily="34" charset="0"/>
              </a:rPr>
              <a:t>DESARROLLO DEL SOFTWARE</a:t>
            </a:r>
            <a:r>
              <a:rPr lang="es-ES" sz="2400" dirty="0">
                <a:latin typeface="Lucida Sans" panose="020B0602030504020204" pitchFamily="34" charset="0"/>
              </a:rPr>
              <a:t>	</a:t>
            </a: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6 </a:t>
            </a:r>
            <a:r>
              <a:rPr lang="es-ES" sz="2400" dirty="0">
                <a:latin typeface="Lucida Sans" panose="020B0602030504020204" pitchFamily="34" charset="0"/>
              </a:rPr>
              <a:t>– </a:t>
            </a:r>
            <a:r>
              <a:rPr lang="es-ES" sz="2400" dirty="0" smtClean="0">
                <a:latin typeface="Lucida Sans" panose="020B0602030504020204" pitchFamily="34" charset="0"/>
              </a:rPr>
              <a:t>COMPROBACIÓN DEL SISTEMA</a:t>
            </a: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7 – CONCLUSIONES Y POSIBLES MEJORAS</a:t>
            </a: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8 </a:t>
            </a:r>
            <a:r>
              <a:rPr lang="es-ES" sz="2400" dirty="0">
                <a:latin typeface="Lucida Sans" panose="020B0602030504020204" pitchFamily="34" charset="0"/>
              </a:rPr>
              <a:t>– </a:t>
            </a:r>
            <a:r>
              <a:rPr lang="es-ES" sz="2400" dirty="0" smtClean="0">
                <a:latin typeface="Lucida Sans" panose="020B0602030504020204" pitchFamily="34" charset="0"/>
              </a:rPr>
              <a:t>PRESUPUESTO</a:t>
            </a:r>
            <a:endParaRPr lang="es-ES" sz="240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r>
              <a:rPr lang="es-ES" sz="2400" dirty="0" smtClean="0">
                <a:latin typeface="Lucida Sans" panose="020B0602030504020204" pitchFamily="34" charset="0"/>
              </a:rPr>
              <a:t>9 – BIBLIOGRAFÍA</a:t>
            </a:r>
          </a:p>
          <a:p>
            <a:pPr marL="0" indent="0">
              <a:buNone/>
            </a:pPr>
            <a:endParaRPr lang="es-ES" sz="2400" dirty="0" smtClean="0">
              <a:latin typeface="Lucida Sans" panose="020B0602030504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endParaRPr lang="es-ES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endParaRPr lang="es-ES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74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1. INTRODUCCIÓN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1460500"/>
            <a:ext cx="10233800" cy="4716463"/>
          </a:xfrm>
        </p:spPr>
        <p:txBody>
          <a:bodyPr/>
          <a:lstStyle/>
          <a:p>
            <a:r>
              <a:rPr lang="es-ES" dirty="0" smtClean="0"/>
              <a:t>La preocupación de la contaminación que generan los motores de combustión</a:t>
            </a:r>
          </a:p>
          <a:p>
            <a:r>
              <a:rPr lang="es-ES" dirty="0" smtClean="0"/>
              <a:t> Investigación con la máquina de compresión rápida (RCM)</a:t>
            </a:r>
          </a:p>
          <a:p>
            <a:r>
              <a:rPr lang="es-ES" dirty="0" smtClean="0"/>
              <a:t>Control automático del llenado y vaciado de la (RCM)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669279" y="634492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RCM</a:t>
            </a:r>
            <a:endParaRPr lang="es-ES" dirty="0"/>
          </a:p>
        </p:txBody>
      </p:sp>
      <p:pic>
        <p:nvPicPr>
          <p:cNvPr id="6" name="5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860" y="3699510"/>
            <a:ext cx="3688080" cy="2583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82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2. </a:t>
            </a:r>
            <a:r>
              <a:rPr lang="es-ES" sz="3200" dirty="0" smtClean="0">
                <a:latin typeface="Lucida Sans" panose="020B0602030504020204" pitchFamily="34" charset="0"/>
              </a:rPr>
              <a:t>FUNDAMENTOS BÁSICOS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54028" y="1518830"/>
            <a:ext cx="10233800" cy="2062570"/>
          </a:xfrm>
        </p:spPr>
        <p:txBody>
          <a:bodyPr>
            <a:normAutofit/>
          </a:bodyPr>
          <a:lstStyle/>
          <a:p>
            <a:r>
              <a:rPr lang="es-ES" u="sng" dirty="0" err="1" smtClean="0"/>
              <a:t>Arduino</a:t>
            </a:r>
            <a:endParaRPr lang="es-ES" u="sng" dirty="0" smtClean="0"/>
          </a:p>
          <a:p>
            <a:pPr lvl="1"/>
            <a:r>
              <a:rPr lang="es-ES" dirty="0" smtClean="0"/>
              <a:t>Introducción</a:t>
            </a:r>
            <a:endParaRPr lang="es-ES" dirty="0"/>
          </a:p>
          <a:p>
            <a:pPr lvl="1"/>
            <a:r>
              <a:rPr lang="es-ES" dirty="0"/>
              <a:t>Software</a:t>
            </a:r>
          </a:p>
          <a:p>
            <a:pPr lvl="1"/>
            <a:r>
              <a:rPr lang="es-ES" dirty="0" smtClean="0"/>
              <a:t>Hardware</a:t>
            </a:r>
          </a:p>
          <a:p>
            <a:pPr lvl="1"/>
            <a:endParaRPr lang="es-ES" dirty="0" smtClean="0"/>
          </a:p>
        </p:txBody>
      </p:sp>
      <p:pic>
        <p:nvPicPr>
          <p:cNvPr id="1026" name="Picture 2" descr="Resultado de imagen de arduin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622" y="1676401"/>
            <a:ext cx="2474586" cy="150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lab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164" y="3840481"/>
            <a:ext cx="255903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contenido"/>
          <p:cNvSpPr txBox="1">
            <a:spLocks/>
          </p:cNvSpPr>
          <p:nvPr/>
        </p:nvSpPr>
        <p:spPr>
          <a:xfrm>
            <a:off x="806428" y="3708400"/>
            <a:ext cx="10233800" cy="2961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dirty="0" smtClean="0"/>
          </a:p>
          <a:p>
            <a:r>
              <a:rPr lang="es-ES" u="sng" dirty="0" err="1" smtClean="0"/>
              <a:t>labVIEW</a:t>
            </a:r>
            <a:endParaRPr lang="es-ES" u="sng" dirty="0" smtClean="0"/>
          </a:p>
          <a:p>
            <a:pPr lvl="1"/>
            <a:r>
              <a:rPr lang="es-ES" dirty="0" smtClean="0"/>
              <a:t>Introducción </a:t>
            </a:r>
          </a:p>
          <a:p>
            <a:pPr lvl="1"/>
            <a:r>
              <a:rPr lang="es-ES" dirty="0" smtClean="0"/>
              <a:t>Diagrama de bloques</a:t>
            </a:r>
          </a:p>
          <a:p>
            <a:pPr lvl="1"/>
            <a:r>
              <a:rPr lang="es-ES" dirty="0" err="1" smtClean="0"/>
              <a:t>Labview</a:t>
            </a:r>
            <a:r>
              <a:rPr lang="es-ES" dirty="0" smtClean="0"/>
              <a:t> interface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Arduino</a:t>
            </a:r>
            <a:r>
              <a:rPr lang="es-ES" dirty="0" smtClean="0"/>
              <a:t> (LIFA)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020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3. </a:t>
            </a:r>
            <a:r>
              <a:rPr lang="es-ES" sz="3200" dirty="0" smtClean="0">
                <a:latin typeface="Lucida Sans" panose="020B0602030504020204" pitchFamily="34" charset="0"/>
              </a:rPr>
              <a:t>DESCRIPCIÓN DE LA INSTALACIÓN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20000" y="1584961"/>
            <a:ext cx="5242700" cy="2047240"/>
          </a:xfrm>
        </p:spPr>
        <p:txBody>
          <a:bodyPr>
            <a:normAutofit/>
          </a:bodyPr>
          <a:lstStyle/>
          <a:p>
            <a:r>
              <a:rPr lang="es-ES" dirty="0" smtClean="0"/>
              <a:t>Máquina de compresión rápida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11" name="1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4720"/>
            <a:ext cx="1866900" cy="131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73301"/>
            <a:ext cx="1793240" cy="13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4118610"/>
            <a:ext cx="1522730" cy="10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276725"/>
            <a:ext cx="862330" cy="126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14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5695155"/>
            <a:ext cx="1127760" cy="95964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2 Marcador de contenido"/>
          <p:cNvSpPr txBox="1">
            <a:spLocks/>
          </p:cNvSpPr>
          <p:nvPr/>
        </p:nvSpPr>
        <p:spPr>
          <a:xfrm>
            <a:off x="1120000" y="3594101"/>
            <a:ext cx="5242700" cy="1084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Caja de conexiones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19" name="2 Marcador de contenido"/>
          <p:cNvSpPr txBox="1">
            <a:spLocks/>
          </p:cNvSpPr>
          <p:nvPr/>
        </p:nvSpPr>
        <p:spPr>
          <a:xfrm>
            <a:off x="1120000" y="5242562"/>
            <a:ext cx="5242700" cy="4525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Sensor de presión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20" name="2 Marcador de contenido"/>
          <p:cNvSpPr txBox="1">
            <a:spLocks/>
          </p:cNvSpPr>
          <p:nvPr/>
        </p:nvSpPr>
        <p:spPr>
          <a:xfrm>
            <a:off x="7444600" y="1572262"/>
            <a:ext cx="4023500" cy="204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Bomba de vacío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22" name="2 Marcador de contenido"/>
          <p:cNvSpPr txBox="1">
            <a:spLocks/>
          </p:cNvSpPr>
          <p:nvPr/>
        </p:nvSpPr>
        <p:spPr>
          <a:xfrm>
            <a:off x="7444600" y="3655062"/>
            <a:ext cx="4023500" cy="1526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Electroválvula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49398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19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>
                <a:latin typeface="Lucida Sans" panose="020B0602030504020204" pitchFamily="34" charset="0"/>
              </a:rPr>
              <a:t/>
            </a:r>
            <a:br>
              <a:rPr lang="es-ES" sz="3200" dirty="0" smtClean="0">
                <a:latin typeface="Lucida Sans" panose="020B0602030504020204" pitchFamily="34" charset="0"/>
              </a:rPr>
            </a:br>
            <a:r>
              <a:rPr lang="es-ES" sz="3200" dirty="0">
                <a:latin typeface="Lucida Sans" panose="020B0602030504020204" pitchFamily="34" charset="0"/>
              </a:rPr>
              <a:t>4</a:t>
            </a:r>
            <a:r>
              <a:rPr lang="es-ES" sz="3200" dirty="0" smtClean="0">
                <a:latin typeface="Lucida Sans" panose="020B0602030504020204" pitchFamily="34" charset="0"/>
              </a:rPr>
              <a:t>. </a:t>
            </a:r>
            <a:r>
              <a:rPr lang="es-ES" sz="3200" dirty="0">
                <a:latin typeface="Lucida Sans" panose="020B0602030504020204" pitchFamily="34" charset="0"/>
              </a:rPr>
              <a:t>DESARROLLO DE HARDWARE </a:t>
            </a:r>
            <a:br>
              <a:rPr lang="es-ES" sz="3200" dirty="0">
                <a:latin typeface="Lucida Sans" panose="020B0602030504020204" pitchFamily="34" charset="0"/>
              </a:rPr>
            </a:b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20000" y="1470025"/>
            <a:ext cx="4874400" cy="899155"/>
          </a:xfrm>
        </p:spPr>
        <p:txBody>
          <a:bodyPr/>
          <a:lstStyle/>
          <a:p>
            <a:pPr marL="0" indent="0">
              <a:buNone/>
            </a:pPr>
            <a:endParaRPr lang="es-ES" u="sng" dirty="0" smtClean="0"/>
          </a:p>
          <a:p>
            <a:pPr lvl="1"/>
            <a:r>
              <a:rPr lang="es-ES" dirty="0" smtClean="0"/>
              <a:t>Circuito impreso</a:t>
            </a:r>
          </a:p>
          <a:p>
            <a:pPr lvl="1"/>
            <a:endParaRPr lang="es-ES" dirty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/>
          </a:p>
          <a:p>
            <a:pPr lvl="1"/>
            <a:endParaRPr lang="es-ES" dirty="0" smtClean="0"/>
          </a:p>
        </p:txBody>
      </p:sp>
      <p:pic>
        <p:nvPicPr>
          <p:cNvPr id="8" name="7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737" y="2539996"/>
            <a:ext cx="2068195" cy="13773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2 Marcador de contenido"/>
          <p:cNvSpPr txBox="1">
            <a:spLocks/>
          </p:cNvSpPr>
          <p:nvPr/>
        </p:nvSpPr>
        <p:spPr>
          <a:xfrm>
            <a:off x="5674537" y="1477327"/>
            <a:ext cx="5677040" cy="891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dirty="0" smtClean="0"/>
          </a:p>
          <a:p>
            <a:pPr lvl="1"/>
            <a:r>
              <a:rPr lang="es-ES" dirty="0"/>
              <a:t>Caja  de distribución de elementos</a:t>
            </a:r>
          </a:p>
          <a:p>
            <a:pPr lvl="1"/>
            <a:endParaRPr lang="es-ES" dirty="0"/>
          </a:p>
          <a:p>
            <a:pPr marL="457200" lvl="1" indent="0">
              <a:buNone/>
            </a:pPr>
            <a:endParaRPr lang="es-ES" dirty="0" smtClean="0"/>
          </a:p>
          <a:p>
            <a:pPr lvl="1"/>
            <a:endParaRPr lang="es-ES" dirty="0" smtClean="0"/>
          </a:p>
          <a:p>
            <a:pPr marL="457200" lvl="1" indent="0">
              <a:buNone/>
            </a:pPr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</p:txBody>
      </p:sp>
      <p:pic>
        <p:nvPicPr>
          <p:cNvPr id="9" name="8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127" y="2381880"/>
            <a:ext cx="2633345" cy="1718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14" y="4902834"/>
            <a:ext cx="1893570" cy="146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2 Marcador de contenido"/>
          <p:cNvSpPr txBox="1">
            <a:spLocks/>
          </p:cNvSpPr>
          <p:nvPr/>
        </p:nvSpPr>
        <p:spPr>
          <a:xfrm>
            <a:off x="1118799" y="4432133"/>
            <a:ext cx="4874400" cy="591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 dirty="0" smtClean="0"/>
              <a:t>Caja de circuito impreso</a:t>
            </a:r>
          </a:p>
          <a:p>
            <a:pPr lvl="1"/>
            <a:endParaRPr lang="es-ES" dirty="0" smtClean="0"/>
          </a:p>
          <a:p>
            <a:pPr lvl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40914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5</a:t>
            </a:r>
            <a:r>
              <a:rPr lang="es-ES" sz="3200" dirty="0" smtClean="0">
                <a:latin typeface="Lucida Sans" panose="020B0602030504020204" pitchFamily="34" charset="0"/>
              </a:rPr>
              <a:t>. </a:t>
            </a:r>
            <a:r>
              <a:rPr lang="es-ES" sz="3200" dirty="0">
                <a:latin typeface="Lucida Sans" panose="020B0602030504020204" pitchFamily="34" charset="0"/>
              </a:rPr>
              <a:t>DESARROLLO </a:t>
            </a:r>
            <a:r>
              <a:rPr lang="es-ES" sz="3200" dirty="0" smtClean="0">
                <a:latin typeface="Lucida Sans" panose="020B0602030504020204" pitchFamily="34" charset="0"/>
              </a:rPr>
              <a:t>DEL SOFTWARE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1597025"/>
            <a:ext cx="5844680" cy="1146175"/>
          </a:xfrm>
        </p:spPr>
        <p:txBody>
          <a:bodyPr>
            <a:normAutofit lnSpcReduction="10000"/>
          </a:bodyPr>
          <a:lstStyle/>
          <a:p>
            <a:r>
              <a:rPr lang="es-ES" u="sng" dirty="0"/>
              <a:t>Software</a:t>
            </a:r>
          </a:p>
          <a:p>
            <a:pPr lvl="1"/>
            <a:r>
              <a:rPr lang="es-ES" dirty="0"/>
              <a:t>Maniobras que debe realizar el </a:t>
            </a:r>
            <a:r>
              <a:rPr lang="es-ES" dirty="0" smtClean="0"/>
              <a:t>programa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 smtClean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979100" y="3652837"/>
            <a:ext cx="10233800" cy="320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3782376"/>
            <a:ext cx="4084320" cy="27403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6393040" y="2343785"/>
            <a:ext cx="5844680" cy="4331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dirty="0" smtClean="0"/>
          </a:p>
          <a:p>
            <a:pPr marL="457200" lvl="1" indent="0">
              <a:buNone/>
            </a:pPr>
            <a:endParaRPr lang="es-ES" dirty="0" smtClean="0"/>
          </a:p>
          <a:p>
            <a:pPr lvl="1"/>
            <a:r>
              <a:rPr lang="es-ES" dirty="0" smtClean="0"/>
              <a:t>Estructura del </a:t>
            </a:r>
            <a:r>
              <a:rPr lang="es-ES" dirty="0" err="1" smtClean="0"/>
              <a:t>scada</a:t>
            </a:r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marL="457200" lvl="1" indent="0">
              <a:buNone/>
            </a:pPr>
            <a:r>
              <a:rPr lang="es-ES" dirty="0" smtClean="0"/>
              <a:t> </a:t>
            </a:r>
          </a:p>
          <a:p>
            <a:endParaRPr lang="es-ES" dirty="0"/>
          </a:p>
        </p:txBody>
      </p:sp>
      <p:pic>
        <p:nvPicPr>
          <p:cNvPr id="7" name="6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160" y="3709192"/>
            <a:ext cx="4149090" cy="285924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1121270" y="3222626"/>
            <a:ext cx="5844680" cy="60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 dirty="0" smtClean="0"/>
              <a:t>Estructura de la programación</a:t>
            </a:r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88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563245"/>
            <a:ext cx="10515600" cy="1325563"/>
          </a:xfrm>
        </p:spPr>
        <p:txBody>
          <a:bodyPr>
            <a:no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6. COMPROBACIÓN DEL SISTEMA</a:t>
            </a:r>
            <a:br>
              <a:rPr lang="es-ES" sz="3200" dirty="0">
                <a:latin typeface="Lucida Sans" panose="020B0602030504020204" pitchFamily="34" charset="0"/>
              </a:rPr>
            </a:b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0000" y="1569721"/>
            <a:ext cx="10233800" cy="2865120"/>
          </a:xfrm>
        </p:spPr>
        <p:txBody>
          <a:bodyPr/>
          <a:lstStyle/>
          <a:p>
            <a:r>
              <a:rPr lang="es-ES" dirty="0" smtClean="0"/>
              <a:t>Comprobación del cableado de la instalación</a:t>
            </a:r>
            <a:endParaRPr lang="es-ES" dirty="0"/>
          </a:p>
          <a:p>
            <a:r>
              <a:rPr lang="es-ES" dirty="0" smtClean="0"/>
              <a:t>Comprobación de las tensiones de entrada</a:t>
            </a:r>
          </a:p>
          <a:p>
            <a:r>
              <a:rPr lang="es-ES" dirty="0" smtClean="0"/>
              <a:t>Comprobación de la comunicación de puertos</a:t>
            </a:r>
          </a:p>
          <a:p>
            <a:r>
              <a:rPr lang="es-ES" dirty="0" smtClean="0"/>
              <a:t>Comprobación de las entradas y salidas de </a:t>
            </a:r>
            <a:r>
              <a:rPr lang="es-ES" dirty="0" err="1" smtClean="0"/>
              <a:t>Arduino</a:t>
            </a:r>
            <a:endParaRPr lang="es-ES" dirty="0" smtClean="0"/>
          </a:p>
          <a:p>
            <a:r>
              <a:rPr lang="es-ES" dirty="0" smtClean="0"/>
              <a:t>Comprobación de las rutinas de limpieza y llenado</a:t>
            </a:r>
            <a:endParaRPr lang="es-ES" dirty="0"/>
          </a:p>
        </p:txBody>
      </p:sp>
      <p:pic>
        <p:nvPicPr>
          <p:cNvPr id="1026" name="Picture 2" descr="Resultado de imagen de testear con polimetro entradas y salid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4" y="4377690"/>
            <a:ext cx="3942715" cy="212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50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>
                <a:latin typeface="Lucida Sans" panose="020B0602030504020204" pitchFamily="34" charset="0"/>
              </a:rPr>
              <a:t>7</a:t>
            </a:r>
            <a:r>
              <a:rPr lang="es-ES" sz="3200" dirty="0" smtClean="0">
                <a:latin typeface="Lucida Sans" panose="020B0602030504020204" pitchFamily="34" charset="0"/>
              </a:rPr>
              <a:t>. CONCLUSIONES Y POSIBLES MEJORAS</a:t>
            </a:r>
            <a:endParaRPr lang="es-ES" sz="3200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2136775"/>
          </a:xfrm>
        </p:spPr>
        <p:txBody>
          <a:bodyPr>
            <a:normAutofit/>
          </a:bodyPr>
          <a:lstStyle/>
          <a:p>
            <a:r>
              <a:rPr lang="es-ES" u="sng" dirty="0" smtClean="0"/>
              <a:t>Conclusiones</a:t>
            </a:r>
          </a:p>
          <a:p>
            <a:pPr lvl="1"/>
            <a:r>
              <a:rPr lang="es-ES" dirty="0" smtClean="0"/>
              <a:t>Bajo coste en materiales</a:t>
            </a:r>
          </a:p>
          <a:p>
            <a:pPr lvl="1"/>
            <a:r>
              <a:rPr lang="es-ES" dirty="0" smtClean="0"/>
              <a:t>Se requieren conocimientos mínimos en electrónica y programación</a:t>
            </a:r>
          </a:p>
          <a:p>
            <a:pPr lvl="1"/>
            <a:r>
              <a:rPr lang="es-ES" dirty="0" smtClean="0"/>
              <a:t>El equipo está limitado para el control de procesos más complejos</a:t>
            </a:r>
            <a:endParaRPr lang="es-ES" dirty="0"/>
          </a:p>
          <a:p>
            <a:endParaRPr lang="es-ES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1120000" y="4010025"/>
            <a:ext cx="10233800" cy="173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u="sng" dirty="0"/>
              <a:t>Posibles mejoras</a:t>
            </a:r>
          </a:p>
          <a:p>
            <a:pPr lvl="1"/>
            <a:r>
              <a:rPr lang="es-ES" dirty="0"/>
              <a:t>No se han planteado por responder a las necesidades establecidas</a:t>
            </a:r>
          </a:p>
          <a:p>
            <a:pPr lvl="1"/>
            <a:endParaRPr lang="es-ES" dirty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335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>
                <a:latin typeface="Lucida Sans" panose="020B0602030504020204" pitchFamily="34" charset="0"/>
              </a:rPr>
              <a:t>8. PRESUPUESTO</a:t>
            </a:r>
            <a:endParaRPr lang="es-ES" sz="3200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1120000" y="1703705"/>
            <a:ext cx="5113160" cy="2271395"/>
          </a:xfrm>
        </p:spPr>
        <p:txBody>
          <a:bodyPr>
            <a:normAutofit lnSpcReduction="10000"/>
          </a:bodyPr>
          <a:lstStyle/>
          <a:p>
            <a:r>
              <a:rPr lang="es-ES" u="sng" dirty="0" smtClean="0"/>
              <a:t>Gastos en materiales</a:t>
            </a:r>
          </a:p>
          <a:p>
            <a:pPr lvl="1"/>
            <a:r>
              <a:rPr lang="es-ES" dirty="0" smtClean="0"/>
              <a:t>Componentes  electrónicos</a:t>
            </a:r>
          </a:p>
          <a:p>
            <a:pPr lvl="1"/>
            <a:r>
              <a:rPr lang="es-ES" dirty="0" smtClean="0"/>
              <a:t>Sensores</a:t>
            </a:r>
          </a:p>
          <a:p>
            <a:pPr lvl="1"/>
            <a:r>
              <a:rPr lang="es-ES" dirty="0" smtClean="0"/>
              <a:t>Actuadores</a:t>
            </a:r>
          </a:p>
          <a:p>
            <a:pPr lvl="1"/>
            <a:r>
              <a:rPr lang="es-ES" dirty="0" smtClean="0"/>
              <a:t>Cableado</a:t>
            </a:r>
          </a:p>
          <a:p>
            <a:pPr marL="457200" lvl="1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                    Total: 6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77,84</a:t>
            </a:r>
            <a:r>
              <a:rPr lang="es-ES" dirty="0" smtClean="0"/>
              <a:t>€</a:t>
            </a:r>
          </a:p>
          <a:p>
            <a:pPr marL="457200" lvl="1" indent="0">
              <a:buNone/>
            </a:pPr>
            <a:endParaRPr lang="es-ES" dirty="0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6286360" y="1703705"/>
            <a:ext cx="57227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u="sng" dirty="0" smtClean="0"/>
              <a:t>Gastos en mano de obra</a:t>
            </a:r>
          </a:p>
          <a:p>
            <a:pPr lvl="1"/>
            <a:r>
              <a:rPr lang="es-ES" dirty="0" smtClean="0"/>
              <a:t>Profesor tutor</a:t>
            </a:r>
          </a:p>
          <a:p>
            <a:pPr lvl="1"/>
            <a:r>
              <a:rPr lang="es-ES" dirty="0" smtClean="0"/>
              <a:t>Ingeniero industrial</a:t>
            </a:r>
          </a:p>
          <a:p>
            <a:pPr lvl="1"/>
            <a:r>
              <a:rPr lang="es-ES" dirty="0" smtClean="0"/>
              <a:t>Técnicos</a:t>
            </a:r>
          </a:p>
          <a:p>
            <a:pPr lvl="1"/>
            <a:r>
              <a:rPr lang="es-ES" dirty="0" smtClean="0"/>
              <a:t>Alumno (ingeniero)</a:t>
            </a:r>
          </a:p>
          <a:p>
            <a:pPr marL="914400" lvl="2" indent="0">
              <a:buNone/>
            </a:pPr>
            <a:r>
              <a:rPr lang="es-ES" dirty="0" smtClean="0"/>
              <a:t>                                                  </a:t>
            </a:r>
            <a:r>
              <a:rPr lang="es-ES" sz="2400" dirty="0" smtClean="0"/>
              <a:t>Total: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7806,19</a:t>
            </a:r>
            <a:r>
              <a:rPr lang="es-ES" sz="2400" dirty="0" smtClean="0"/>
              <a:t>€</a:t>
            </a:r>
          </a:p>
          <a:p>
            <a:pPr lvl="1"/>
            <a:endParaRPr lang="es-ES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1120000" y="4224179"/>
            <a:ext cx="5113160" cy="2023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s-ES" dirty="0" smtClean="0"/>
          </a:p>
          <a:p>
            <a:r>
              <a:rPr lang="es-ES" u="sng" dirty="0" smtClean="0"/>
              <a:t>Gastos totales del proyecto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s-ES" dirty="0" smtClean="0"/>
              <a:t>Total: 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8484,03</a:t>
            </a:r>
            <a:r>
              <a:rPr lang="es-ES" dirty="0" smtClean="0"/>
              <a:t>€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57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548005"/>
            <a:ext cx="10515600" cy="1325563"/>
          </a:xfrm>
        </p:spPr>
        <p:txBody>
          <a:bodyPr>
            <a:noAutofit/>
          </a:bodyPr>
          <a:lstStyle/>
          <a:p>
            <a:r>
              <a:rPr lang="es-ES" sz="3200" dirty="0" smtClean="0">
                <a:latin typeface="Lucida Sans" panose="020B0602030504020204" pitchFamily="34" charset="0"/>
              </a:rPr>
              <a:t>9. </a:t>
            </a:r>
            <a:r>
              <a:rPr lang="es-ES" sz="3200" dirty="0">
                <a:latin typeface="Lucida Sans" panose="020B0602030504020204" pitchFamily="34" charset="0"/>
              </a:rPr>
              <a:t>BIBLIOGRAFÍA</a:t>
            </a:r>
            <a:br>
              <a:rPr lang="es-ES" sz="3200" dirty="0">
                <a:latin typeface="Lucida Sans" panose="020B0602030504020204" pitchFamily="34" charset="0"/>
              </a:rPr>
            </a:br>
            <a:r>
              <a:rPr lang="es-ES" sz="3200" dirty="0" smtClean="0">
                <a:latin typeface="Lucida Sans" panose="020B0602030504020204" pitchFamily="34" charset="0"/>
              </a:rPr>
              <a:t> </a:t>
            </a:r>
            <a:endParaRPr lang="es-ES" sz="3200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1120000" y="1676400"/>
            <a:ext cx="10233800" cy="3733799"/>
          </a:xfrm>
        </p:spPr>
        <p:txBody>
          <a:bodyPr>
            <a:normAutofit/>
          </a:bodyPr>
          <a:lstStyle/>
          <a:p>
            <a:pPr lvl="0"/>
            <a:r>
              <a:rPr lang="es-ES" dirty="0"/>
              <a:t>Foros </a:t>
            </a:r>
            <a:r>
              <a:rPr lang="es-ES" dirty="0" err="1"/>
              <a:t>Arduino</a:t>
            </a:r>
            <a:r>
              <a:rPr lang="es-ES" dirty="0"/>
              <a:t>. </a:t>
            </a:r>
            <a:r>
              <a:rPr lang="es-ES" u="sng" dirty="0">
                <a:hlinkClick r:id="rId2"/>
              </a:rPr>
              <a:t>https://forum.arduino.cc</a:t>
            </a:r>
            <a:r>
              <a:rPr lang="es-ES" u="sng" dirty="0" smtClean="0">
                <a:hlinkClick r:id="rId2"/>
              </a:rPr>
              <a:t>/</a:t>
            </a:r>
            <a:endParaRPr lang="es-ES" u="sng" dirty="0" smtClean="0"/>
          </a:p>
          <a:p>
            <a:r>
              <a:rPr lang="es-ES" dirty="0"/>
              <a:t>Foros de </a:t>
            </a:r>
            <a:r>
              <a:rPr lang="es-ES" dirty="0" err="1"/>
              <a:t>national</a:t>
            </a:r>
            <a:r>
              <a:rPr lang="es-ES" dirty="0"/>
              <a:t> </a:t>
            </a:r>
            <a:r>
              <a:rPr lang="es-ES" dirty="0" err="1"/>
              <a:t>instruments</a:t>
            </a:r>
            <a:r>
              <a:rPr lang="es-ES" dirty="0"/>
              <a:t>. </a:t>
            </a:r>
            <a:r>
              <a:rPr lang="es-ES" u="sng" dirty="0">
                <a:hlinkClick r:id="rId3"/>
              </a:rPr>
              <a:t>http://forums.ni.com/</a:t>
            </a:r>
            <a:r>
              <a:rPr lang="es-ES" dirty="0"/>
              <a:t> </a:t>
            </a:r>
          </a:p>
          <a:p>
            <a:pPr lvl="0"/>
            <a:r>
              <a:rPr lang="es-ES" dirty="0" err="1" smtClean="0"/>
              <a:t>Boylestad</a:t>
            </a:r>
            <a:r>
              <a:rPr lang="es-ES" dirty="0"/>
              <a:t>,  </a:t>
            </a:r>
            <a:r>
              <a:rPr lang="es-ES" dirty="0" err="1"/>
              <a:t>Nashelsky</a:t>
            </a:r>
            <a:r>
              <a:rPr lang="es-ES" dirty="0"/>
              <a:t>  (2009).   Teoría de circuitos y dispositivos electrónicos</a:t>
            </a:r>
          </a:p>
          <a:p>
            <a:pPr lvl="0"/>
            <a:r>
              <a:rPr lang="es-ES" dirty="0"/>
              <a:t>Ruíz J.M (2012). Herramientas gráficas para la programación de </a:t>
            </a:r>
            <a:r>
              <a:rPr lang="es-ES" dirty="0" err="1"/>
              <a:t>Arduino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608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undidad">
  <a:themeElements>
    <a:clrScheme name="Profundidad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undidad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</TotalTime>
  <Words>327</Words>
  <Application>Microsoft Office PowerPoint</Application>
  <PresentationFormat>Personalizado</PresentationFormat>
  <Paragraphs>118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Profundidad</vt:lpstr>
      <vt:lpstr>DISEÑO  Y  DESARROLLO  ELECTRÓNICO  DEL  CONTRO L  AUTOMÁTICO  DEL  LLENADO  Y  VACIADO  DE  UNA  MÁQUINA  DE  COMPRESIÓN  RÁPIDA</vt:lpstr>
      <vt:lpstr>ÍNDICE</vt:lpstr>
      <vt:lpstr>1. INTRODUCCIÓN</vt:lpstr>
      <vt:lpstr>2. FUNDAMENTOS BÁSICOS</vt:lpstr>
      <vt:lpstr>3. DESCRIPCIÓN DE LA INSTALACIÓN</vt:lpstr>
      <vt:lpstr> 4. DESARROLLO DE HARDWARE  </vt:lpstr>
      <vt:lpstr>5. DESARROLLO DEL SOFTWARE</vt:lpstr>
      <vt:lpstr>6. COMPROBACIÓN DEL SISTEMA </vt:lpstr>
      <vt:lpstr>7. CONCLUSIONES Y POSIBLES MEJORAS</vt:lpstr>
      <vt:lpstr>8. PRESUPUESTO</vt:lpstr>
      <vt:lpstr>9. BIBLIOGRAFÍA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Castillo Ruiz</dc:creator>
  <cp:lastModifiedBy>Julio</cp:lastModifiedBy>
  <cp:revision>79</cp:revision>
  <dcterms:created xsi:type="dcterms:W3CDTF">2016-09-14T23:22:15Z</dcterms:created>
  <dcterms:modified xsi:type="dcterms:W3CDTF">2017-09-13T16:03:39Z</dcterms:modified>
</cp:coreProperties>
</file>