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60" r:id="rId6"/>
    <p:sldId id="261" r:id="rId7"/>
    <p:sldId id="27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RELACIÓN</a:t>
            </a:r>
            <a:r>
              <a:rPr lang="en-US" baseline="0"/>
              <a:t> TENSIÓN-Nº DE PICADURAS</a:t>
            </a: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Valores Y</c:v>
                </c:pt>
              </c:strCache>
            </c:strRef>
          </c:tx>
          <c:marker>
            <c:symbol val="none"/>
          </c:marker>
          <c:trendline>
            <c:trendlineType val="exp"/>
            <c:dispRSqr val="0"/>
            <c:dispEq val="0"/>
          </c:trendline>
          <c:trendline>
            <c:trendlineType val="linear"/>
            <c:dispRSqr val="0"/>
            <c:dispEq val="0"/>
          </c:trendline>
          <c:trendline>
            <c:trendlineType val="linear"/>
            <c:dispRSqr val="0"/>
            <c:dispEq val="1"/>
            <c:trendlineLbl>
              <c:layout>
                <c:manualLayout>
                  <c:x val="0.13346271509099941"/>
                  <c:y val="0.6600666061560196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050" b="1" baseline="0"/>
                      <a:t>Ecuación del gráfico</a:t>
                    </a:r>
                  </a:p>
                  <a:p>
                    <a:pPr>
                      <a:defRPr/>
                    </a:pPr>
                    <a:r>
                      <a:rPr lang="en-US" sz="1050" b="1" baseline="0"/>
                      <a:t>y = 1,5552x + 334,69</a:t>
                    </a:r>
                    <a:endParaRPr lang="en-US" sz="1050" b="1"/>
                  </a:p>
                </c:rich>
              </c:tx>
              <c:numFmt formatCode="General" sourceLinked="0"/>
            </c:trendlineLbl>
          </c:trendline>
          <c:xVal>
            <c:numRef>
              <c:f>Hoja1!$A$2:$A$4</c:f>
              <c:numCache>
                <c:formatCode>General</c:formatCode>
                <c:ptCount val="3"/>
                <c:pt idx="0">
                  <c:v>9.6660000000000004</c:v>
                </c:pt>
                <c:pt idx="1">
                  <c:v>14</c:v>
                </c:pt>
                <c:pt idx="2">
                  <c:v>20.66</c:v>
                </c:pt>
              </c:numCache>
            </c:numRef>
          </c:xVal>
          <c:yVal>
            <c:numRef>
              <c:f>Hoja1!$B$2:$B$4</c:f>
              <c:numCache>
                <c:formatCode>General</c:formatCode>
                <c:ptCount val="3"/>
                <c:pt idx="0">
                  <c:v>350</c:v>
                </c:pt>
                <c:pt idx="1">
                  <c:v>356</c:v>
                </c:pt>
                <c:pt idx="2">
                  <c:v>367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071728"/>
        <c:axId val="158072120"/>
      </c:scatterChart>
      <c:valAx>
        <c:axId val="15807172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s-ES" sz="1400"/>
                  <a:t>Nº</a:t>
                </a:r>
                <a:r>
                  <a:rPr lang="es-ES" sz="1400" baseline="0"/>
                  <a:t> de picaduras</a:t>
                </a:r>
                <a:endParaRPr lang="es-ES" sz="1400"/>
              </a:p>
            </c:rich>
          </c:tx>
          <c:layout>
            <c:manualLayout>
              <c:xMode val="edge"/>
              <c:yMode val="edge"/>
              <c:x val="0.23186976392767461"/>
              <c:y val="0.8660923599585745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58072120"/>
        <c:crosses val="autoZero"/>
        <c:crossBetween val="midCat"/>
      </c:valAx>
      <c:valAx>
        <c:axId val="1580721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1"/>
                </a:pPr>
                <a:r>
                  <a:rPr lang="es-ES" sz="1400" b="1"/>
                  <a:t>Tensión</a:t>
                </a:r>
                <a:r>
                  <a:rPr lang="es-ES" sz="1400" b="1" baseline="0"/>
                  <a:t> (Mpa)</a:t>
                </a:r>
                <a:endParaRPr lang="es-ES" sz="1400" b="1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5807172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RELACIÓN</a:t>
            </a:r>
            <a:r>
              <a:rPr lang="en-US" baseline="0"/>
              <a:t> TENSIÓN-PÉRDIDA DE MASA</a:t>
            </a: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Valores Y</c:v>
                </c:pt>
              </c:strCache>
            </c:strRef>
          </c:tx>
          <c:marker>
            <c:symbol val="none"/>
          </c:marker>
          <c:trendline>
            <c:trendlineType val="exp"/>
            <c:dispRSqr val="0"/>
            <c:dispEq val="0"/>
          </c:trendline>
          <c:trendline>
            <c:trendlineType val="exp"/>
            <c:dispRSqr val="0"/>
            <c:dispEq val="1"/>
            <c:trendlineLbl>
              <c:layout>
                <c:manualLayout>
                  <c:x val="9.5162979679404167E-2"/>
                  <c:y val="0.6294171375634461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050" b="1" baseline="0"/>
                      <a:t>Ecuación del gráfico:</a:t>
                    </a:r>
                  </a:p>
                  <a:p>
                    <a:pPr>
                      <a:defRPr/>
                    </a:pPr>
                    <a:r>
                      <a:rPr lang="en-US" sz="1050" b="1" baseline="0"/>
                      <a:t>y = 348,31e</a:t>
                    </a:r>
                    <a:r>
                      <a:rPr lang="en-US" sz="1050" b="1" baseline="30000"/>
                      <a:t>0,0418x</a:t>
                    </a:r>
                    <a:endParaRPr lang="en-US" sz="1050" b="1"/>
                  </a:p>
                </c:rich>
              </c:tx>
              <c:numFmt formatCode="General" sourceLinked="0"/>
            </c:trendlineLbl>
          </c:trendline>
          <c:xVal>
            <c:numRef>
              <c:f>Hoja1!$A$2:$A$4</c:f>
              <c:numCache>
                <c:formatCode>General</c:formatCode>
                <c:ptCount val="3"/>
                <c:pt idx="0">
                  <c:v>4.7000000000000104E-2</c:v>
                </c:pt>
                <c:pt idx="1">
                  <c:v>0.79300000000000004</c:v>
                </c:pt>
                <c:pt idx="2">
                  <c:v>1.048</c:v>
                </c:pt>
              </c:numCache>
            </c:numRef>
          </c:xVal>
          <c:yVal>
            <c:numRef>
              <c:f>Hoja1!$B$2:$B$4</c:f>
              <c:numCache>
                <c:formatCode>General</c:formatCode>
                <c:ptCount val="3"/>
                <c:pt idx="0">
                  <c:v>350</c:v>
                </c:pt>
                <c:pt idx="1">
                  <c:v>356</c:v>
                </c:pt>
                <c:pt idx="2">
                  <c:v>367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072904"/>
        <c:axId val="158073296"/>
      </c:scatterChart>
      <c:valAx>
        <c:axId val="15807290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s-ES" sz="1400" smtClean="0"/>
                  <a:t>Pérdida </a:t>
                </a:r>
                <a:r>
                  <a:rPr lang="es-ES" sz="1400" dirty="0"/>
                  <a:t>de masa unitaria</a:t>
                </a:r>
              </a:p>
            </c:rich>
          </c:tx>
          <c:layout>
            <c:manualLayout>
              <c:xMode val="edge"/>
              <c:yMode val="edge"/>
              <c:x val="0.13544455640497791"/>
              <c:y val="0.8660923742695854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58073296"/>
        <c:crosses val="autoZero"/>
        <c:crossBetween val="midCat"/>
      </c:valAx>
      <c:valAx>
        <c:axId val="1580732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1"/>
                </a:pPr>
                <a:r>
                  <a:rPr lang="es-ES" sz="1400" b="1"/>
                  <a:t>Tensión</a:t>
                </a:r>
                <a:r>
                  <a:rPr lang="es-ES" sz="1400" b="1" baseline="0"/>
                  <a:t> (Mpa)</a:t>
                </a:r>
                <a:endParaRPr lang="es-ES" sz="1400" b="1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5807290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CB386-1B82-4DD4-BC9D-C43E715D7DC2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0AE99-A03F-418D-BE01-DE18F5B4157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503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0AE99-A03F-418D-BE01-DE18F5B41573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192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0AE99-A03F-418D-BE01-DE18F5B41573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589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29689-48C3-4D29-A981-1926B227FAA4}" type="datetimeFigureOut">
              <a:rPr lang="es-ES" smtClean="0"/>
              <a:pPr/>
              <a:t>21/09/2017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3D21C-CE16-4A25-99A4-A578923EAC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57224" y="571480"/>
            <a:ext cx="33575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dirty="0" smtClean="0">
                <a:solidFill>
                  <a:schemeClr val="bg1">
                    <a:lumMod val="85000"/>
                  </a:schemeClr>
                </a:solidFill>
              </a:rPr>
              <a:t>TFG</a:t>
            </a:r>
            <a:endParaRPr lang="es-ES" sz="11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57224" y="858503"/>
            <a:ext cx="507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50000"/>
                  </a:schemeClr>
                </a:solidFill>
              </a:rPr>
              <a:t>TRABAJO FIN DE GRADO</a:t>
            </a:r>
            <a:endParaRPr lang="es-E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714612" y="5434628"/>
            <a:ext cx="5500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 smtClean="0"/>
              <a:t>Alumno| </a:t>
            </a:r>
            <a:r>
              <a:rPr lang="es-ES" dirty="0" smtClean="0"/>
              <a:t>Alejandro Calixto </a:t>
            </a:r>
            <a:r>
              <a:rPr lang="es-ES" dirty="0" err="1" smtClean="0"/>
              <a:t>Morcilo</a:t>
            </a:r>
            <a:r>
              <a:rPr lang="es-ES" dirty="0" smtClean="0"/>
              <a:t> </a:t>
            </a:r>
            <a:r>
              <a:rPr lang="es-ES" dirty="0" err="1" smtClean="0"/>
              <a:t>Moll</a:t>
            </a:r>
            <a:endParaRPr lang="es-ES" dirty="0" smtClean="0"/>
          </a:p>
          <a:p>
            <a:pPr algn="r"/>
            <a:r>
              <a:rPr lang="es-ES" b="1" dirty="0" smtClean="0"/>
              <a:t>Tutor| </a:t>
            </a:r>
            <a:r>
              <a:rPr lang="es-ES" dirty="0" smtClean="0"/>
              <a:t>Manuel Pascual </a:t>
            </a:r>
            <a:r>
              <a:rPr lang="es-ES" dirty="0" err="1" smtClean="0"/>
              <a:t>Guillamón</a:t>
            </a:r>
            <a:endParaRPr lang="es-ES" dirty="0" smtClean="0"/>
          </a:p>
          <a:p>
            <a:pPr algn="r"/>
            <a:r>
              <a:rPr lang="es-ES" b="1" dirty="0" smtClean="0"/>
              <a:t>Cotutor| </a:t>
            </a:r>
            <a:r>
              <a:rPr lang="es-ES" dirty="0" smtClean="0"/>
              <a:t>Fidel Salas Vicente</a:t>
            </a:r>
          </a:p>
        </p:txBody>
      </p:sp>
      <p:pic>
        <p:nvPicPr>
          <p:cNvPr id="7" name="46 Imagen" descr="marca_UPV_principal_negro30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662" y="5072074"/>
            <a:ext cx="1721922" cy="593766"/>
          </a:xfrm>
          <a:prstGeom prst="rect">
            <a:avLst/>
          </a:prstGeom>
        </p:spPr>
      </p:pic>
      <p:pic>
        <p:nvPicPr>
          <p:cNvPr id="8" name="45 Imagen" descr="ETSID-Logo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1538" y="5857892"/>
            <a:ext cx="1679121" cy="42751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854154" y="2852206"/>
            <a:ext cx="4000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EVALUACIÓN DE LA CORROSIÓN POR PÉRDIDA DE MASA Y CORROSIÓN POR PICADURAS EN LA SOLDADURA TIG DE ACERO AISI 316 CON APORTE AISI </a:t>
            </a:r>
            <a:r>
              <a:rPr lang="es-ES" dirty="0" smtClean="0"/>
              <a:t>308L SOMETIDA A CARGAS DE TRACCIÓN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857224" y="2536720"/>
            <a:ext cx="37623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14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Grado en Ingeniería Mecánica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>
            <a:off x="1000100" y="571480"/>
            <a:ext cx="8143900" cy="1588"/>
          </a:xfrm>
          <a:prstGeom prst="straightConnector1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</p:cxnSp>
      <p:cxnSp>
        <p:nvCxnSpPr>
          <p:cNvPr id="1028" name="AutoShape 4"/>
          <p:cNvCxnSpPr>
            <a:cxnSpLocks noChangeShapeType="1"/>
          </p:cNvCxnSpPr>
          <p:nvPr/>
        </p:nvCxnSpPr>
        <p:spPr bwMode="auto">
          <a:xfrm flipV="1">
            <a:off x="974744" y="4357694"/>
            <a:ext cx="8169256" cy="11086"/>
          </a:xfrm>
          <a:prstGeom prst="straightConnector1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44" y="7141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>
                    <a:lumMod val="50000"/>
                  </a:schemeClr>
                </a:solidFill>
              </a:rPr>
              <a:t>ESTRUCTURA</a:t>
            </a:r>
            <a:endParaRPr lang="es-E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85870" y="1000108"/>
            <a:ext cx="8229600" cy="50720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2100" dirty="0" smtClean="0"/>
              <a:t>1| OBJETIVO</a:t>
            </a:r>
          </a:p>
          <a:p>
            <a:pPr>
              <a:buNone/>
            </a:pPr>
            <a:r>
              <a:rPr lang="es-ES" sz="2100" dirty="0" smtClean="0"/>
              <a:t>2| INTRODUCCIÓN</a:t>
            </a:r>
          </a:p>
          <a:p>
            <a:pPr lvl="1">
              <a:buNone/>
            </a:pPr>
            <a:r>
              <a:rPr lang="es-ES" sz="2100" dirty="0" smtClean="0"/>
              <a:t>2.1 Acero AISI 316 y aplicaciones</a:t>
            </a:r>
          </a:p>
          <a:p>
            <a:pPr>
              <a:buNone/>
            </a:pPr>
            <a:r>
              <a:rPr lang="es-ES" sz="2100" dirty="0" smtClean="0"/>
              <a:t>3| MATERIALES Y PROCEDIMIENTO</a:t>
            </a:r>
          </a:p>
          <a:p>
            <a:pPr lvl="1">
              <a:buNone/>
            </a:pPr>
            <a:r>
              <a:rPr lang="es-ES" sz="2100" dirty="0" smtClean="0"/>
              <a:t>3.1 Material empleado</a:t>
            </a:r>
          </a:p>
          <a:p>
            <a:pPr lvl="1">
              <a:buNone/>
            </a:pPr>
            <a:r>
              <a:rPr lang="es-ES" sz="2100" dirty="0" smtClean="0"/>
              <a:t>3.2 Soldadura</a:t>
            </a:r>
          </a:p>
          <a:p>
            <a:pPr lvl="1">
              <a:buNone/>
            </a:pPr>
            <a:r>
              <a:rPr lang="es-ES" sz="2100" dirty="0" smtClean="0"/>
              <a:t>3.3 Corte y obtención de probetas</a:t>
            </a:r>
          </a:p>
          <a:p>
            <a:pPr lvl="1">
              <a:buNone/>
            </a:pPr>
            <a:r>
              <a:rPr lang="es-ES" sz="2100" dirty="0" smtClean="0"/>
              <a:t>3.4 Ensayo de tracción</a:t>
            </a:r>
          </a:p>
          <a:p>
            <a:pPr lvl="1">
              <a:buNone/>
            </a:pPr>
            <a:r>
              <a:rPr lang="es-ES" sz="2100" dirty="0" smtClean="0"/>
              <a:t>3.5 Micrografía</a:t>
            </a:r>
          </a:p>
          <a:p>
            <a:pPr lvl="1">
              <a:buNone/>
            </a:pPr>
            <a:r>
              <a:rPr lang="es-ES" sz="2100" dirty="0" smtClean="0"/>
              <a:t>3.6 Ensayo de dureza</a:t>
            </a:r>
          </a:p>
          <a:p>
            <a:pPr lvl="1">
              <a:buNone/>
            </a:pPr>
            <a:r>
              <a:rPr lang="es-ES" sz="2100" dirty="0" smtClean="0"/>
              <a:t>3.7 Ensayo de corrosión</a:t>
            </a:r>
          </a:p>
          <a:p>
            <a:pPr lvl="1">
              <a:buNone/>
            </a:pPr>
            <a:r>
              <a:rPr lang="es-ES" sz="2100" dirty="0" smtClean="0"/>
              <a:t>3.8 Conclusiones</a:t>
            </a:r>
          </a:p>
          <a:p>
            <a:pPr>
              <a:buNone/>
            </a:pPr>
            <a:r>
              <a:rPr lang="es-ES" sz="2100" dirty="0" smtClean="0"/>
              <a:t>4| PLIEGO DE CONDICIONES</a:t>
            </a:r>
          </a:p>
          <a:p>
            <a:pPr>
              <a:buNone/>
            </a:pPr>
            <a:r>
              <a:rPr lang="es-ES" sz="2100" dirty="0" smtClean="0"/>
              <a:t>5| PRESUPUESTO</a:t>
            </a:r>
          </a:p>
          <a:p>
            <a:pPr lvl="1"/>
            <a:endParaRPr lang="es-ES" sz="2100" dirty="0" smtClean="0"/>
          </a:p>
          <a:p>
            <a:pPr lvl="1"/>
            <a:endParaRPr lang="es-ES" sz="2100" dirty="0" smtClean="0"/>
          </a:p>
        </p:txBody>
      </p:sp>
      <p:pic>
        <p:nvPicPr>
          <p:cNvPr id="4" name="46 Imagen" descr="marca_UPV_principal_negro300.png"/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614" y="7141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>
                    <a:lumMod val="50000"/>
                  </a:schemeClr>
                </a:solidFill>
              </a:rPr>
              <a:t>1| OBJETIVO</a:t>
            </a:r>
            <a:endParaRPr lang="es-E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28662" y="1071546"/>
            <a:ext cx="7572428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1| Observar</a:t>
            </a:r>
          </a:p>
          <a:p>
            <a:pPr>
              <a:lnSpc>
                <a:spcPct val="150000"/>
              </a:lnSpc>
              <a:buNone/>
            </a:pPr>
            <a:r>
              <a:rPr lang="es-ES" sz="2100" dirty="0" smtClean="0"/>
              <a:t>	Cambios en las propiedades mecánicas debidas a los procesos de soldadura y tracción.</a:t>
            </a:r>
            <a:endParaRPr lang="es-ES" sz="2100" dirty="0" smtClean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2| Analizar</a:t>
            </a:r>
            <a:r>
              <a:rPr lang="es-ES" sz="2100" dirty="0" smtClean="0">
                <a:solidFill>
                  <a:schemeClr val="accent5"/>
                </a:solidFill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s-ES" sz="2100" dirty="0" smtClean="0"/>
              <a:t>	La corrosión por picaduras simulando ambientes salinos.</a:t>
            </a:r>
          </a:p>
          <a:p>
            <a:pPr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3| Realizar</a:t>
            </a:r>
            <a:r>
              <a:rPr lang="es-ES" sz="2100" dirty="0" smtClean="0">
                <a:solidFill>
                  <a:schemeClr val="accent5"/>
                </a:solidFill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s-ES" sz="2100" dirty="0" smtClean="0"/>
              <a:t>	Micrografías para observar la forma y el tamaño del grano.</a:t>
            </a:r>
            <a:endParaRPr lang="es-ES" sz="2100" dirty="0"/>
          </a:p>
        </p:txBody>
      </p:sp>
      <p:pic>
        <p:nvPicPr>
          <p:cNvPr id="4" name="46 Imagen" descr="marca_UPV_principal_negro300.png"/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TABLA COMPOSICION.png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57224" y="1476028"/>
            <a:ext cx="7358114" cy="509624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857224" y="4214818"/>
            <a:ext cx="7358114" cy="2143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142844" y="928670"/>
            <a:ext cx="6943716" cy="7143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2.1| COMPOSICIÓN QUÍMICA DE LOS </a:t>
            </a:r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ACEROS AISI</a:t>
            </a:r>
            <a:endParaRPr lang="es-E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46 Imagen" descr="marca_UPV_principal_negro300.png"/>
          <p:cNvPicPr/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214282" y="428604"/>
            <a:ext cx="2582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2| INTRODUCCIÓN</a:t>
            </a:r>
            <a:endParaRPr lang="es-ES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44" y="428604"/>
            <a:ext cx="2643206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2.1| APLICACIONES </a:t>
            </a:r>
          </a:p>
        </p:txBody>
      </p:sp>
      <p:pic>
        <p:nvPicPr>
          <p:cNvPr id="4" name="3 Imagen" descr="INDUSTRIA MED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714488"/>
            <a:ext cx="3000396" cy="2000264"/>
          </a:xfrm>
          <a:prstGeom prst="rect">
            <a:avLst/>
          </a:prstGeom>
        </p:spPr>
      </p:pic>
      <p:pic>
        <p:nvPicPr>
          <p:cNvPr id="5" name="4 Imagen" descr="EMPRESA CMIDA.jpg"/>
          <p:cNvPicPr>
            <a:picLocks noChangeAspect="1"/>
          </p:cNvPicPr>
          <p:nvPr/>
        </p:nvPicPr>
        <p:blipFill>
          <a:blip r:embed="rId3" cstate="print"/>
          <a:srcRect l="6000"/>
          <a:stretch>
            <a:fillRect/>
          </a:stretch>
        </p:blipFill>
        <p:spPr>
          <a:xfrm>
            <a:off x="5715008" y="1695380"/>
            <a:ext cx="3000395" cy="2019372"/>
          </a:xfrm>
          <a:prstGeom prst="rect">
            <a:avLst/>
          </a:prstGeom>
        </p:spPr>
      </p:pic>
      <p:pic>
        <p:nvPicPr>
          <p:cNvPr id="6" name="5 Imagen" descr="HELICE 3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4357694"/>
            <a:ext cx="2714643" cy="2035983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643438" y="6357958"/>
            <a:ext cx="1714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/>
              <a:t>Naval</a:t>
            </a:r>
            <a:endParaRPr lang="es-ES" sz="21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500298" y="3714752"/>
            <a:ext cx="10001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 smtClean="0"/>
              <a:t>Médica</a:t>
            </a:r>
            <a:endParaRPr lang="es-ES" sz="2100" dirty="0"/>
          </a:p>
        </p:txBody>
      </p:sp>
      <p:sp>
        <p:nvSpPr>
          <p:cNvPr id="9" name="8 CuadroTexto"/>
          <p:cNvSpPr txBox="1"/>
          <p:nvPr/>
        </p:nvSpPr>
        <p:spPr>
          <a:xfrm>
            <a:off x="7072330" y="3714752"/>
            <a:ext cx="1714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100" dirty="0" smtClean="0"/>
              <a:t>Alimentaria </a:t>
            </a:r>
            <a:endParaRPr lang="es-ES" sz="2100" dirty="0"/>
          </a:p>
        </p:txBody>
      </p:sp>
      <p:cxnSp>
        <p:nvCxnSpPr>
          <p:cNvPr id="21" name="20 Conector recto"/>
          <p:cNvCxnSpPr/>
          <p:nvPr/>
        </p:nvCxnSpPr>
        <p:spPr>
          <a:xfrm>
            <a:off x="3428992" y="2784470"/>
            <a:ext cx="2286016" cy="158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>
            <a:stCxn id="6" idx="0"/>
          </p:cNvCxnSpPr>
          <p:nvPr/>
        </p:nvCxnSpPr>
        <p:spPr>
          <a:xfrm rot="5400000" flipH="1" flipV="1">
            <a:off x="3714744" y="3571876"/>
            <a:ext cx="1571636" cy="158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3786182" y="2143116"/>
            <a:ext cx="15716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100" b="1" dirty="0" smtClean="0">
                <a:solidFill>
                  <a:schemeClr val="bg1">
                    <a:lumMod val="50000"/>
                  </a:schemeClr>
                </a:solidFill>
              </a:rPr>
              <a:t>INDÚSTRIAS</a:t>
            </a:r>
            <a:endParaRPr lang="es-ES" sz="2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3857620" y="2143116"/>
            <a:ext cx="1500198" cy="42862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46 Imagen" descr="marca_UPV_principal_negro300.png"/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44" y="703266"/>
            <a:ext cx="4857752" cy="939784"/>
          </a:xfrm>
        </p:spPr>
        <p:txBody>
          <a:bodyPr>
            <a:normAutofit/>
          </a:bodyPr>
          <a:lstStyle/>
          <a:p>
            <a:pPr algn="l"/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3.1| MATERIAL EMPLEADO</a:t>
            </a:r>
            <a:endParaRPr lang="es-E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44" y="1643050"/>
            <a:ext cx="6972320" cy="542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100" dirty="0" smtClean="0"/>
              <a:t>Chapas de acero AISI 316 de dimensiones 160 x 80 x 1.5 (mm)</a:t>
            </a:r>
          </a:p>
        </p:txBody>
      </p:sp>
      <p:pic>
        <p:nvPicPr>
          <p:cNvPr id="6" name="46 Imagen" descr="marca_UPV_principal_negro300.png"/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42844" y="404320"/>
            <a:ext cx="56436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3| MATERIALES Y PROCEDIMIENTO</a:t>
            </a:r>
            <a:endParaRPr lang="es-ES" b="1" dirty="0" smtClean="0"/>
          </a:p>
          <a:p>
            <a:endParaRPr lang="es-ES" b="1" dirty="0"/>
          </a:p>
        </p:txBody>
      </p:sp>
      <p:pic>
        <p:nvPicPr>
          <p:cNvPr id="8" name="40 Imagen" descr="WhatsApp Image 2017-09-15 at 11.54.39 AM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9661" y="2071702"/>
            <a:ext cx="4806917" cy="4643446"/>
          </a:xfrm>
          <a:prstGeom prst="rect">
            <a:avLst/>
          </a:prstGeom>
          <a:ln>
            <a:noFill/>
          </a:ln>
        </p:spPr>
      </p:pic>
      <p:sp>
        <p:nvSpPr>
          <p:cNvPr id="9" name="8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 Imagen" descr="varilla aport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85786" y="1990990"/>
            <a:ext cx="6143668" cy="4279190"/>
          </a:xfrm>
          <a:prstGeom prst="rect">
            <a:avLst/>
          </a:prstGeom>
          <a:ln>
            <a:noFill/>
          </a:ln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142844" y="1214422"/>
            <a:ext cx="8215370" cy="542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s-ES" sz="2100" dirty="0" smtClean="0"/>
              <a:t>Varilla de aporte de acero AISI 308L de dimensiones 1.6 x 1000 (mm)</a:t>
            </a:r>
          </a:p>
        </p:txBody>
      </p:sp>
      <p:pic>
        <p:nvPicPr>
          <p:cNvPr id="6" name="46 Imagen" descr="marca_UPV_principal_negro300.png"/>
          <p:cNvPicPr/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2844" y="203200"/>
            <a:ext cx="4857752" cy="939784"/>
          </a:xfrm>
        </p:spPr>
        <p:txBody>
          <a:bodyPr>
            <a:normAutofit/>
          </a:bodyPr>
          <a:lstStyle/>
          <a:p>
            <a:pPr algn="l"/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3.1| MATERIAL EMPLEADO</a:t>
            </a:r>
            <a:endParaRPr lang="es-E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7224" y="1714489"/>
            <a:ext cx="3000396" cy="7858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100" b="1" dirty="0" smtClean="0">
                <a:sym typeface="Wingdings" pitchFamily="2" charset="2"/>
              </a:rPr>
              <a:t>TIG</a:t>
            </a:r>
            <a:r>
              <a:rPr lang="es-ES" sz="2100" dirty="0" smtClean="0">
                <a:sym typeface="Wingdings" pitchFamily="2" charset="2"/>
              </a:rPr>
              <a:t> (</a:t>
            </a:r>
            <a:r>
              <a:rPr lang="es-ES" sz="2100" dirty="0" err="1" smtClean="0">
                <a:sym typeface="Wingdings" pitchFamily="2" charset="2"/>
              </a:rPr>
              <a:t>Tungsten</a:t>
            </a:r>
            <a:r>
              <a:rPr lang="es-ES" sz="2100" dirty="0" smtClean="0">
                <a:sym typeface="Wingdings" pitchFamily="2" charset="2"/>
              </a:rPr>
              <a:t> </a:t>
            </a:r>
            <a:r>
              <a:rPr lang="es-ES" sz="2100" dirty="0" err="1" smtClean="0">
                <a:sym typeface="Wingdings" pitchFamily="2" charset="2"/>
              </a:rPr>
              <a:t>inert</a:t>
            </a:r>
            <a:r>
              <a:rPr lang="es-ES" sz="2100" dirty="0" smtClean="0">
                <a:sym typeface="Wingdings" pitchFamily="2" charset="2"/>
              </a:rPr>
              <a:t> gas)</a:t>
            </a:r>
          </a:p>
          <a:p>
            <a:pPr>
              <a:buNone/>
            </a:pPr>
            <a:endParaRPr lang="es-ES" sz="2100" dirty="0"/>
          </a:p>
        </p:txBody>
      </p:sp>
      <p:pic>
        <p:nvPicPr>
          <p:cNvPr id="5" name="13 Imagen" descr="amarrado.PNG"/>
          <p:cNvPicPr/>
          <p:nvPr/>
        </p:nvPicPr>
        <p:blipFill>
          <a:blip r:embed="rId3"/>
          <a:stretch>
            <a:fillRect/>
          </a:stretch>
        </p:blipFill>
        <p:spPr>
          <a:xfrm rot="16200000">
            <a:off x="5254437" y="2468363"/>
            <a:ext cx="3143272" cy="4064414"/>
          </a:xfrm>
          <a:prstGeom prst="rect">
            <a:avLst/>
          </a:prstGeom>
        </p:spPr>
      </p:pic>
      <p:pic>
        <p:nvPicPr>
          <p:cNvPr id="6" name="46 Imagen" descr="marca_UPV_principal_negro300.png"/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42844" y="346076"/>
            <a:ext cx="4857752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3.2| SOLDADURA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857224" y="1643050"/>
            <a:ext cx="2823661" cy="64294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715008" y="1142984"/>
            <a:ext cx="2714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VENTAJAS </a:t>
            </a:r>
            <a:r>
              <a:rPr lang="es-ES" dirty="0" smtClean="0">
                <a:sym typeface="Wingdings" pitchFamily="2" charset="2"/>
              </a:rPr>
              <a:t>         </a:t>
            </a:r>
          </a:p>
          <a:p>
            <a:pPr>
              <a:buNone/>
            </a:pPr>
            <a:r>
              <a:rPr lang="es-ES" dirty="0" smtClean="0">
                <a:sym typeface="Wingdings" pitchFamily="2" charset="2"/>
              </a:rPr>
              <a:t> Capacidad de soldar amplia gama de espesores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715008" y="1785926"/>
            <a:ext cx="2638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>
              <a:sym typeface="Wingdings" pitchFamily="2" charset="2"/>
            </a:endParaRPr>
          </a:p>
          <a:p>
            <a:pPr>
              <a:buNone/>
            </a:pPr>
            <a:r>
              <a:rPr lang="es-ES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INCONVENIENTES</a:t>
            </a:r>
            <a:r>
              <a:rPr lang="es-ES" dirty="0" smtClean="0">
                <a:sym typeface="Wingdings" pitchFamily="2" charset="2"/>
              </a:rPr>
              <a:t>           Requiere mayor habilidad</a:t>
            </a:r>
          </a:p>
          <a:p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3929058" y="2284404"/>
            <a:ext cx="1785950" cy="1588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2 Marcador de contenido"/>
          <p:cNvSpPr txBox="1">
            <a:spLocks/>
          </p:cNvSpPr>
          <p:nvPr/>
        </p:nvSpPr>
        <p:spPr>
          <a:xfrm>
            <a:off x="857224" y="1142984"/>
            <a:ext cx="3000396" cy="78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MÉTODO EMPLEADO</a:t>
            </a:r>
            <a:endParaRPr kumimoji="0" lang="es-E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" name="5 Imagen" descr="soldadura tig1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98414" y="2928934"/>
            <a:ext cx="4302148" cy="3143272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</p:pic>
      <p:cxnSp>
        <p:nvCxnSpPr>
          <p:cNvPr id="28" name="27 Conector recto de flecha"/>
          <p:cNvCxnSpPr/>
          <p:nvPr/>
        </p:nvCxnSpPr>
        <p:spPr>
          <a:xfrm>
            <a:off x="3929058" y="1357298"/>
            <a:ext cx="1785950" cy="1588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142844" y="6215082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Proceso de soldadura TIG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4786314" y="6215082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Resultado de la soldadura TIG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 Imagen" descr="guillotina.PNG"/>
          <p:cNvPicPr>
            <a:picLocks noGrp="1"/>
          </p:cNvPicPr>
          <p:nvPr>
            <p:ph idx="1"/>
          </p:nvPr>
        </p:nvPicPr>
        <p:blipFill>
          <a:blip r:embed="rId2"/>
          <a:srcRect l="10902" r="6988" b="15379"/>
          <a:stretch>
            <a:fillRect/>
          </a:stretch>
        </p:blipFill>
        <p:spPr>
          <a:xfrm>
            <a:off x="214282" y="2214555"/>
            <a:ext cx="3357586" cy="3857654"/>
          </a:xfrm>
          <a:prstGeom prst="rect">
            <a:avLst/>
          </a:prstGeom>
        </p:spPr>
      </p:pic>
      <p:pic>
        <p:nvPicPr>
          <p:cNvPr id="6" name="46 Imagen" descr="marca_UPV_principal_negro300.png"/>
          <p:cNvPicPr/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42844" y="214290"/>
            <a:ext cx="6357982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3.3|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CORTE Y OBTENCIÓN DE PROBETAS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41 Imagen" descr="WhatsApp Image 2017-09-15 at 11.54.39 AM(1).jpeg"/>
          <p:cNvPicPr/>
          <p:nvPr/>
        </p:nvPicPr>
        <p:blipFill>
          <a:blip r:embed="rId4"/>
          <a:stretch>
            <a:fillRect/>
          </a:stretch>
        </p:blipFill>
        <p:spPr>
          <a:xfrm>
            <a:off x="3846312" y="2143116"/>
            <a:ext cx="5108486" cy="3857652"/>
          </a:xfrm>
          <a:prstGeom prst="rect">
            <a:avLst/>
          </a:prstGeom>
          <a:ln>
            <a:noFill/>
          </a:ln>
        </p:spPr>
      </p:pic>
      <p:sp>
        <p:nvSpPr>
          <p:cNvPr id="9" name="8 CuadroTexto"/>
          <p:cNvSpPr txBox="1"/>
          <p:nvPr/>
        </p:nvSpPr>
        <p:spPr>
          <a:xfrm>
            <a:off x="142844" y="6215082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Cizalla manual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29058" y="6215082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Dimensiones de las probetas obtenidas</a:t>
            </a: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928662" y="1142984"/>
            <a:ext cx="5429288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El corte </a:t>
            </a:r>
            <a:r>
              <a:rPr lang="es-ES" sz="2100" dirty="0" smtClean="0">
                <a:sym typeface="Wingdings" pitchFamily="2" charset="2"/>
              </a:rPr>
              <a:t>ha sido realizado </a:t>
            </a:r>
            <a:r>
              <a:rPr kumimoji="0" lang="es-E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en frío y sin abrasivo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285720" y="1357298"/>
            <a:ext cx="607255" cy="1588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1046177"/>
            <a:ext cx="3357586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s-ES" sz="2100" dirty="0" smtClean="0"/>
              <a:t>	Este ensayo es de tipo </a:t>
            </a:r>
            <a:r>
              <a:rPr lang="es-ES" sz="2100" b="1" dirty="0" smtClean="0"/>
              <a:t>destructivo</a:t>
            </a:r>
            <a:r>
              <a:rPr lang="es-ES" sz="2100" dirty="0" smtClean="0"/>
              <a:t>, donde aplicamos esfuerzos de tracción para conseguir la rotura de las probetas que nos muestran las propiedades mecánicas del material.</a:t>
            </a:r>
          </a:p>
          <a:p>
            <a:pPr>
              <a:lnSpc>
                <a:spcPct val="150000"/>
              </a:lnSpc>
            </a:pPr>
            <a:endParaRPr lang="es-ES" sz="2100" dirty="0"/>
          </a:p>
        </p:txBody>
      </p:sp>
      <p:pic>
        <p:nvPicPr>
          <p:cNvPr id="4" name="0 Imagen" descr="maquina traccion.jpg"/>
          <p:cNvPicPr/>
          <p:nvPr/>
        </p:nvPicPr>
        <p:blipFill>
          <a:blip r:embed="rId2"/>
          <a:srcRect l="21182" r="21891"/>
          <a:stretch>
            <a:fillRect/>
          </a:stretch>
        </p:blipFill>
        <p:spPr>
          <a:xfrm>
            <a:off x="4500562" y="1285860"/>
            <a:ext cx="3643338" cy="5000660"/>
          </a:xfrm>
          <a:prstGeom prst="rect">
            <a:avLst/>
          </a:prstGeom>
          <a:ln>
            <a:noFill/>
          </a:ln>
        </p:spPr>
      </p:pic>
      <p:pic>
        <p:nvPicPr>
          <p:cNvPr id="5" name="46 Imagen" descr="marca_UPV_principal_negro300.png"/>
          <p:cNvPicPr/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42844" y="214290"/>
            <a:ext cx="6357982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3.4|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ENSAYO DE TRACCIÓN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85720" y="1357298"/>
            <a:ext cx="607255" cy="1588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8572528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60557"/>
            <a:ext cx="8229600" cy="4525963"/>
          </a:xfrm>
        </p:spPr>
        <p:txBody>
          <a:bodyPr>
            <a:normAutofit/>
          </a:bodyPr>
          <a:lstStyle/>
          <a:p>
            <a:pPr marL="971550" lvl="1" indent="-514350"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1| </a:t>
            </a:r>
            <a:r>
              <a:rPr lang="es-ES" sz="2100" dirty="0" smtClean="0"/>
              <a:t>Selección del lugar y extracción de la muestra</a:t>
            </a:r>
          </a:p>
          <a:p>
            <a:pPr marL="971550" lvl="1" indent="-514350"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2| </a:t>
            </a:r>
            <a:r>
              <a:rPr lang="es-ES" sz="2100" dirty="0" smtClean="0"/>
              <a:t>Montaje de la probeta</a:t>
            </a:r>
          </a:p>
          <a:p>
            <a:pPr marL="971550" lvl="1" indent="-514350"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3| </a:t>
            </a:r>
            <a:r>
              <a:rPr lang="es-ES" sz="2100" dirty="0" smtClean="0"/>
              <a:t>Desbaste</a:t>
            </a:r>
          </a:p>
          <a:p>
            <a:pPr marL="971550" lvl="1" indent="-514350"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4| </a:t>
            </a:r>
            <a:r>
              <a:rPr lang="es-ES" sz="2100" dirty="0" smtClean="0"/>
              <a:t>Pulido</a:t>
            </a:r>
          </a:p>
          <a:p>
            <a:pPr marL="971550" lvl="1" indent="-514350"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5| </a:t>
            </a:r>
            <a:r>
              <a:rPr lang="es-ES" sz="2100" dirty="0" smtClean="0"/>
              <a:t>Ataque</a:t>
            </a:r>
          </a:p>
          <a:p>
            <a:pPr marL="971550" lvl="1" indent="-514350">
              <a:lnSpc>
                <a:spcPct val="150000"/>
              </a:lnSpc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6| </a:t>
            </a:r>
            <a:r>
              <a:rPr lang="es-ES" sz="2100" dirty="0" smtClean="0"/>
              <a:t>Observación microscópica</a:t>
            </a:r>
          </a:p>
          <a:p>
            <a:pPr marL="971550" lvl="1" indent="-514350">
              <a:lnSpc>
                <a:spcPct val="150000"/>
              </a:lnSpc>
              <a:buNone/>
            </a:pPr>
            <a:endParaRPr lang="es-ES" sz="2100" dirty="0"/>
          </a:p>
        </p:txBody>
      </p:sp>
      <p:pic>
        <p:nvPicPr>
          <p:cNvPr id="4" name="46 Imagen" descr="marca_UPV_principal_negro300.png"/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42844" y="214290"/>
            <a:ext cx="6357982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3.5|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MICROGRAFÍA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857224" y="1142984"/>
            <a:ext cx="3000396" cy="78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PROCEDIMIENTO</a:t>
            </a:r>
            <a:endParaRPr kumimoji="0" lang="es-E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7 Imagen" descr="1070 probeta 2 (x100) con escala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282" y="4000504"/>
            <a:ext cx="7000924" cy="2286016"/>
          </a:xfrm>
          <a:prstGeom prst="rect">
            <a:avLst/>
          </a:prstGeom>
        </p:spPr>
      </p:pic>
      <p:pic>
        <p:nvPicPr>
          <p:cNvPr id="8" name="7 Imagen" descr="1050 probeta 1(x100) con escala.tif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071547"/>
            <a:ext cx="7090221" cy="2315174"/>
          </a:xfrm>
          <a:prstGeom prst="rect">
            <a:avLst/>
          </a:prstGeom>
        </p:spPr>
      </p:pic>
      <p:pic>
        <p:nvPicPr>
          <p:cNvPr id="6" name="6 Imagen" descr="1050 probeta 1(x100) con escala.tif"/>
          <p:cNvPicPr>
            <a:picLocks/>
          </p:cNvPicPr>
          <p:nvPr/>
        </p:nvPicPr>
        <p:blipFill>
          <a:blip r:embed="rId4" cstate="print"/>
          <a:srcRect l="46332" t="53125" r="43822" b="26041"/>
          <a:stretch>
            <a:fillRect/>
          </a:stretch>
        </p:blipFill>
        <p:spPr>
          <a:xfrm>
            <a:off x="803645" y="1857364"/>
            <a:ext cx="121444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6 Imagen" descr="1050 probeta 1(x100) con escala.tif"/>
          <p:cNvPicPr>
            <a:picLocks/>
          </p:cNvPicPr>
          <p:nvPr/>
        </p:nvPicPr>
        <p:blipFill>
          <a:blip r:embed="rId4" cstate="print"/>
          <a:srcRect l="5025" t="25000" r="85483" b="51562"/>
          <a:stretch>
            <a:fillRect/>
          </a:stretch>
        </p:blipFill>
        <p:spPr>
          <a:xfrm>
            <a:off x="3232537" y="1857364"/>
            <a:ext cx="121444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6 Imagen" descr="1050 probeta 1(x100) con escala.tif"/>
          <p:cNvPicPr>
            <a:picLocks noGrp="1"/>
          </p:cNvPicPr>
          <p:nvPr>
            <p:ph idx="1"/>
          </p:nvPr>
        </p:nvPicPr>
        <p:blipFill>
          <a:blip r:embed="rId4" cstate="print"/>
          <a:srcRect l="79308" t="10937" r="12500" b="68555"/>
          <a:stretch>
            <a:fillRect/>
          </a:stretch>
        </p:blipFill>
        <p:spPr>
          <a:xfrm>
            <a:off x="5661429" y="1857364"/>
            <a:ext cx="1214478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7 Imagen" descr="1070 probeta 2 (x100) con escala.tif"/>
          <p:cNvPicPr/>
          <p:nvPr/>
        </p:nvPicPr>
        <p:blipFill>
          <a:blip r:embed="rId3" cstate="print"/>
          <a:srcRect t="28125" r="86990" b="41528"/>
          <a:stretch>
            <a:fillRect/>
          </a:stretch>
        </p:blipFill>
        <p:spPr>
          <a:xfrm>
            <a:off x="714348" y="4857760"/>
            <a:ext cx="121444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7 Imagen" descr="1070 probeta 2 (x100) con escala.tif"/>
          <p:cNvPicPr/>
          <p:nvPr/>
        </p:nvPicPr>
        <p:blipFill>
          <a:blip r:embed="rId3" cstate="print"/>
          <a:srcRect l="39796" t="34375" r="53123" b="43252"/>
          <a:stretch>
            <a:fillRect/>
          </a:stretch>
        </p:blipFill>
        <p:spPr>
          <a:xfrm>
            <a:off x="3143240" y="4857760"/>
            <a:ext cx="121444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7 Imagen" descr="1070 probeta 2 (x100) con escala.tif"/>
          <p:cNvPicPr/>
          <p:nvPr/>
        </p:nvPicPr>
        <p:blipFill>
          <a:blip r:embed="rId3" cstate="print"/>
          <a:srcRect l="73469" t="12500" r="18619" b="60714"/>
          <a:stretch>
            <a:fillRect/>
          </a:stretch>
        </p:blipFill>
        <p:spPr>
          <a:xfrm>
            <a:off x="5643570" y="4857760"/>
            <a:ext cx="121444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46 Imagen" descr="marca_UPV_principal_negro300.png"/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142844" y="214290"/>
            <a:ext cx="6357982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3.5|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MICROGRAFÍA: Resultados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7572396" y="1129713"/>
            <a:ext cx="142876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600" b="1" dirty="0" smtClean="0">
                <a:solidFill>
                  <a:schemeClr val="accent5"/>
                </a:solidFill>
                <a:sym typeface="Wingdings" pitchFamily="2" charset="2"/>
              </a:rPr>
              <a:t>1</a:t>
            </a:r>
            <a:r>
              <a:rPr lang="es-ES" sz="1600" dirty="0" smtClean="0">
                <a:sym typeface="Wingdings" pitchFamily="2" charset="2"/>
              </a:rPr>
              <a:t> </a:t>
            </a:r>
          </a:p>
          <a:p>
            <a:pPr>
              <a:buNone/>
            </a:pPr>
            <a:r>
              <a:rPr lang="es-ES" sz="1600" dirty="0" smtClean="0">
                <a:sym typeface="Wingdings" pitchFamily="2" charset="2"/>
              </a:rPr>
              <a:t>Grano </a:t>
            </a:r>
            <a:r>
              <a:rPr lang="es-ES" sz="1600" dirty="0" err="1" smtClean="0">
                <a:sym typeface="Wingdings" pitchFamily="2" charset="2"/>
              </a:rPr>
              <a:t>austenítico</a:t>
            </a:r>
            <a:r>
              <a:rPr lang="es-ES" sz="1600" dirty="0" smtClean="0">
                <a:sym typeface="Wingdings" pitchFamily="2" charset="2"/>
              </a:rPr>
              <a:t> </a:t>
            </a:r>
            <a:r>
              <a:rPr lang="es-ES" sz="1600" dirty="0" err="1" smtClean="0">
                <a:sym typeface="Wingdings" pitchFamily="2" charset="2"/>
              </a:rPr>
              <a:t>equiaxial</a:t>
            </a:r>
            <a:r>
              <a:rPr lang="es-ES" sz="1600" dirty="0" smtClean="0">
                <a:sym typeface="Wingdings" pitchFamily="2" charset="2"/>
              </a:rPr>
              <a:t> 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7572396" y="2285992"/>
            <a:ext cx="1357322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600" b="1" dirty="0" smtClean="0">
                <a:solidFill>
                  <a:schemeClr val="accent5"/>
                </a:solidFill>
                <a:sym typeface="Wingdings" pitchFamily="2" charset="2"/>
              </a:rPr>
              <a:t>2</a:t>
            </a:r>
            <a:r>
              <a:rPr lang="es-ES" sz="1600" dirty="0" smtClean="0">
                <a:sym typeface="Wingdings" pitchFamily="2" charset="2"/>
              </a:rPr>
              <a:t> </a:t>
            </a:r>
          </a:p>
          <a:p>
            <a:pPr>
              <a:buNone/>
            </a:pPr>
            <a:r>
              <a:rPr lang="es-ES" sz="1600" dirty="0" smtClean="0">
                <a:sym typeface="Wingdings" pitchFamily="2" charset="2"/>
              </a:rPr>
              <a:t>Zona de transición de grano </a:t>
            </a:r>
            <a:r>
              <a:rPr lang="es-ES" sz="1600" dirty="0" err="1" smtClean="0">
                <a:sym typeface="Wingdings" pitchFamily="2" charset="2"/>
              </a:rPr>
              <a:t>austenítico</a:t>
            </a:r>
            <a:r>
              <a:rPr lang="es-ES" sz="1600" dirty="0" smtClean="0">
                <a:sym typeface="Wingdings" pitchFamily="2" charset="2"/>
              </a:rPr>
              <a:t> a dendrítico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7572428" y="4000504"/>
            <a:ext cx="1285852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600" b="1" dirty="0" smtClean="0">
                <a:solidFill>
                  <a:schemeClr val="accent5"/>
                </a:solidFill>
                <a:sym typeface="Wingdings" pitchFamily="2" charset="2"/>
              </a:rPr>
              <a:t>3</a:t>
            </a:r>
          </a:p>
          <a:p>
            <a:pPr>
              <a:buNone/>
            </a:pPr>
            <a:r>
              <a:rPr lang="es-ES" sz="1600" dirty="0" smtClean="0">
                <a:sym typeface="Wingdings" pitchFamily="2" charset="2"/>
              </a:rPr>
              <a:t> Grano </a:t>
            </a:r>
            <a:r>
              <a:rPr lang="es-ES" sz="1600" dirty="0" err="1" smtClean="0">
                <a:sym typeface="Wingdings" pitchFamily="2" charset="2"/>
              </a:rPr>
              <a:t>dendrítrico</a:t>
            </a:r>
            <a:r>
              <a:rPr lang="es-ES" sz="1600" dirty="0" smtClean="0">
                <a:sym typeface="Wingdings" pitchFamily="2" charset="2"/>
              </a:rPr>
              <a:t> compuesto de </a:t>
            </a:r>
            <a:r>
              <a:rPr lang="es-ES" sz="1600" dirty="0" err="1" smtClean="0">
                <a:sym typeface="Wingdings" pitchFamily="2" charset="2"/>
              </a:rPr>
              <a:t>austenita</a:t>
            </a:r>
            <a:r>
              <a:rPr lang="es-ES" sz="1600" dirty="0" smtClean="0">
                <a:sym typeface="Wingdings" pitchFamily="2" charset="2"/>
              </a:rPr>
              <a:t> en matriz </a:t>
            </a:r>
            <a:r>
              <a:rPr lang="es-ES" sz="1600" dirty="0" err="1" smtClean="0">
                <a:sym typeface="Wingdings" pitchFamily="2" charset="2"/>
              </a:rPr>
              <a:t>ferrítica</a:t>
            </a:r>
            <a:endParaRPr lang="es-ES" sz="1600" dirty="0" smtClean="0">
              <a:sym typeface="Wingdings" pitchFamily="2" charset="2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357158" y="2857496"/>
            <a:ext cx="3016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accent5"/>
                </a:solidFill>
                <a:sym typeface="Wingdings" pitchFamily="2" charset="2"/>
              </a:rPr>
              <a:t>1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2857488" y="2857496"/>
            <a:ext cx="3016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accent5"/>
                </a:solidFill>
                <a:sym typeface="Wingdings" pitchFamily="2" charset="2"/>
              </a:rPr>
              <a:t>2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5357818" y="2857496"/>
            <a:ext cx="3016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accent5"/>
                </a:solidFill>
                <a:sym typeface="Wingdings" pitchFamily="2" charset="2"/>
              </a:rPr>
              <a:t>3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357158" y="5786454"/>
            <a:ext cx="3016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accent5"/>
                </a:solidFill>
                <a:sym typeface="Wingdings" pitchFamily="2" charset="2"/>
              </a:rPr>
              <a:t>3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2857488" y="5786454"/>
            <a:ext cx="3016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accent5"/>
                </a:solidFill>
                <a:sym typeface="Wingdings" pitchFamily="2" charset="2"/>
              </a:rPr>
              <a:t>2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5357818" y="5786454"/>
            <a:ext cx="3016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accent5"/>
                </a:solidFill>
                <a:sym typeface="Wingdings" pitchFamily="2" charset="2"/>
              </a:rPr>
              <a:t>1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214282" y="3500438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Tensión aplicada de  10500 N/mm² (x100)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214282" y="6429396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Tensión aplicada de  10700 N/mm² (x100)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Imagen" descr="dureza1.PN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071546"/>
            <a:ext cx="2571768" cy="2571768"/>
          </a:xfrm>
          <a:prstGeom prst="rect">
            <a:avLst/>
          </a:prstGeom>
          <a:ln>
            <a:noFill/>
          </a:ln>
        </p:spPr>
      </p:pic>
      <p:pic>
        <p:nvPicPr>
          <p:cNvPr id="5" name="3 Imagen" descr="Captura.PNG"/>
          <p:cNvPicPr/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4572000" y="1071546"/>
            <a:ext cx="2428892" cy="2571768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20" y="4714884"/>
          <a:ext cx="8572561" cy="185738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857195"/>
                <a:gridCol w="2857195"/>
                <a:gridCol w="2858171"/>
              </a:tblGrid>
              <a:tr h="4643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b="1" u="none" dirty="0"/>
                        <a:t>PROBETA</a:t>
                      </a:r>
                      <a:endParaRPr lang="es-ES" sz="1100" b="1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b="1" u="none" dirty="0"/>
                        <a:t>TENSIÓN</a:t>
                      </a:r>
                      <a:endParaRPr lang="es-ES" sz="1100" b="1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b="1" u="none" dirty="0"/>
                        <a:t>DUREZA</a:t>
                      </a:r>
                      <a:endParaRPr lang="es-ES" sz="1100" b="1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/>
                        <a:t>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/>
                        <a:t>350 MPa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/>
                        <a:t>190 Hv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43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/>
                        <a:t>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/>
                        <a:t>357 MPa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/>
                        <a:t>214 Hv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43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/>
                        <a:t>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/>
                        <a:t>367 </a:t>
                      </a:r>
                      <a:r>
                        <a:rPr lang="es-ES" sz="2000" dirty="0" err="1"/>
                        <a:t>MPa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/>
                        <a:t>240 </a:t>
                      </a:r>
                      <a:r>
                        <a:rPr lang="es-ES" sz="2000" dirty="0" err="1"/>
                        <a:t>Hv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46 Imagen" descr="marca_UPV_principal_negro300.png"/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42844" y="214290"/>
            <a:ext cx="6357982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3.6|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ENSAYO DE DUREZA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14282" y="3714752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Descripción del ensayo de dureza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500562" y="3714752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Hendidura resultante en la muestra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14282" y="4286256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RESULTADOS DEL ENSAYO DE DUREZA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1385886"/>
            <a:ext cx="3357586" cy="3328998"/>
          </a:xfrm>
        </p:spPr>
        <p:txBody>
          <a:bodyPr/>
          <a:lstStyle/>
          <a:p>
            <a:pPr>
              <a:buNone/>
            </a:pPr>
            <a:r>
              <a:rPr lang="es-ES" sz="2100" b="1" dirty="0" smtClean="0">
                <a:solidFill>
                  <a:schemeClr val="accent5"/>
                </a:solidFill>
              </a:rPr>
              <a:t>1|</a:t>
            </a:r>
            <a:r>
              <a:rPr lang="es-ES" dirty="0" smtClean="0"/>
              <a:t>	</a:t>
            </a:r>
            <a:r>
              <a:rPr lang="es-ES" sz="2100" dirty="0" smtClean="0"/>
              <a:t>Recreamos un ambiente salino sumergiendo las probetas en cloruro férrico al 20% durante un periodo de 4 días. </a:t>
            </a:r>
          </a:p>
          <a:p>
            <a:pPr>
              <a:buNone/>
            </a:pPr>
            <a:r>
              <a:rPr lang="es-ES" sz="2100" dirty="0" smtClean="0"/>
              <a:t>	(Norma ASTM G48)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4" name="image80.jpeg" descr="C:\Users\carlo\AppData\Local\Microsoft\Windows\INetCache\Content.Word\IMG_0272.jpg"/>
          <p:cNvPicPr/>
          <p:nvPr/>
        </p:nvPicPr>
        <p:blipFill>
          <a:blip r:embed="rId2" cstate="print"/>
          <a:srcRect l="6580" t="3636"/>
          <a:stretch>
            <a:fillRect/>
          </a:stretch>
        </p:blipFill>
        <p:spPr>
          <a:xfrm rot="5400000">
            <a:off x="5236561" y="792762"/>
            <a:ext cx="2028462" cy="3786215"/>
          </a:xfrm>
          <a:prstGeom prst="rect">
            <a:avLst/>
          </a:prstGeom>
          <a:ln>
            <a:noFill/>
          </a:ln>
        </p:spPr>
      </p:pic>
      <p:pic>
        <p:nvPicPr>
          <p:cNvPr id="5" name="46 Imagen" descr="marca_UPV_principal_negro300.png"/>
          <p:cNvPicPr/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214282" y="500042"/>
            <a:ext cx="3766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3.7| ENSAYO DE CORROSIÓN</a:t>
            </a:r>
            <a:endParaRPr lang="es-E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5 Imagen" descr="cor2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4357686" y="4528205"/>
            <a:ext cx="3810925" cy="1143961"/>
          </a:xfrm>
          <a:prstGeom prst="rect">
            <a:avLst/>
          </a:prstGeom>
          <a:ln>
            <a:noFill/>
          </a:ln>
        </p:spPr>
      </p:pic>
      <p:sp>
        <p:nvSpPr>
          <p:cNvPr id="10" name="2 Marcador de contenido"/>
          <p:cNvSpPr txBox="1">
            <a:spLocks/>
          </p:cNvSpPr>
          <p:nvPr/>
        </p:nvSpPr>
        <p:spPr>
          <a:xfrm>
            <a:off x="642910" y="4243406"/>
            <a:ext cx="3357586" cy="3328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100" b="1" dirty="0" smtClean="0">
                <a:solidFill>
                  <a:schemeClr val="accent5"/>
                </a:solidFill>
              </a:rPr>
              <a:t>2</a:t>
            </a:r>
            <a:r>
              <a:rPr kumimoji="0" lang="es-ES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s-E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Evaluaremos la corrosión por pérdida de masa y</a:t>
            </a:r>
            <a:r>
              <a:rPr kumimoji="0" lang="es-ES" sz="21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por picaduras.</a:t>
            </a:r>
            <a:endParaRPr kumimoji="0" lang="es-E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286248" y="3786190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Probetas sumergidas en cloruro férrico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286248" y="5715016"/>
            <a:ext cx="392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Probetas resultantes del ensayo a corrosión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4282" y="928670"/>
          <a:ext cx="5643602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11 Imagen" descr="picadura pequeña x100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0760" y="2000240"/>
            <a:ext cx="2928169" cy="2500330"/>
          </a:xfrm>
          <a:prstGeom prst="rect">
            <a:avLst/>
          </a:prstGeom>
          <a:ln>
            <a:noFill/>
          </a:ln>
        </p:spPr>
      </p:pic>
      <p:pic>
        <p:nvPicPr>
          <p:cNvPr id="7" name="46 Imagen" descr="marca_UPV_principal_negro300.png"/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graphicFrame>
        <p:nvGraphicFramePr>
          <p:cNvPr id="8" name="7 Gráfico"/>
          <p:cNvGraphicFramePr/>
          <p:nvPr/>
        </p:nvGraphicFramePr>
        <p:xfrm>
          <a:off x="357158" y="3929066"/>
          <a:ext cx="5286412" cy="2788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9 Rectángulo"/>
          <p:cNvSpPr/>
          <p:nvPr/>
        </p:nvSpPr>
        <p:spPr>
          <a:xfrm>
            <a:off x="214282" y="500042"/>
            <a:ext cx="2738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3.8| CONCLUSIONES</a:t>
            </a:r>
            <a:endParaRPr lang="es-E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000760" y="4572008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b="1" dirty="0" smtClean="0">
                <a:sym typeface="Wingdings" pitchFamily="2" charset="2"/>
              </a:rPr>
              <a:t>Picadura situada en el centro de probeta (x100)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57224" y="1000108"/>
            <a:ext cx="4071966" cy="3762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100" b="1" dirty="0" smtClean="0"/>
              <a:t>PROCESOS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100" dirty="0" smtClean="0"/>
              <a:t>Soldadura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100" dirty="0" smtClean="0"/>
              <a:t>Corte de piezas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100" dirty="0" smtClean="0"/>
              <a:t>Ensayo de tracción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100" dirty="0" smtClean="0"/>
              <a:t>Micrografía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100" dirty="0" smtClean="0"/>
              <a:t>Ensayo de dureza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100" dirty="0" smtClean="0"/>
              <a:t>Ensayo de corrosión </a:t>
            </a:r>
          </a:p>
          <a:p>
            <a:pPr>
              <a:buFontTx/>
              <a:buChar char="-"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214282" y="428604"/>
            <a:ext cx="3759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4| PLIEGO DE CONDICIONES</a:t>
            </a:r>
            <a:endParaRPr lang="es-ES" sz="2400" dirty="0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3214678" y="2714620"/>
            <a:ext cx="571504" cy="1588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857620" y="2643182"/>
          <a:ext cx="5000661" cy="28651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666887"/>
                <a:gridCol w="1666887"/>
                <a:gridCol w="1666887"/>
              </a:tblGrid>
              <a:tr h="214314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  <a:r>
                        <a:rPr lang="es-ES" sz="1600" baseline="0" dirty="0" smtClean="0">
                          <a:solidFill>
                            <a:schemeClr val="tx1"/>
                          </a:solidFill>
                        </a:rPr>
                        <a:t> EMPLEADO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ELEMENTOS DE SEGURIDAD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NORMATIVA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S" dirty="0" smtClean="0"/>
                        <a:t>Máquina universal de ensayo a tracción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s-ES" dirty="0" smtClean="0"/>
                        <a:t>-Mordazas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s-ES" dirty="0" smtClean="0"/>
                        <a:t>-Papel</a:t>
                      </a:r>
                      <a:r>
                        <a:rPr lang="es-ES" baseline="0" dirty="0" smtClean="0"/>
                        <a:t> milimetrado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s-ES" baseline="0" dirty="0" smtClean="0"/>
                        <a:t>-Bolígrafo</a:t>
                      </a:r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-Gafas</a:t>
                      </a:r>
                      <a:r>
                        <a:rPr lang="es-ES" baseline="0" dirty="0" smtClean="0"/>
                        <a:t> de seguridad</a:t>
                      </a:r>
                    </a:p>
                    <a:p>
                      <a:r>
                        <a:rPr lang="es-ES" baseline="0" dirty="0" smtClean="0"/>
                        <a:t>-Guantes de seguridad</a:t>
                      </a:r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-ASTM</a:t>
                      </a:r>
                      <a:r>
                        <a:rPr lang="es-ES" baseline="0" dirty="0" smtClean="0"/>
                        <a:t> E8 para ensayos a tracción</a:t>
                      </a:r>
                      <a:endParaRPr lang="es-E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2" name="46 Imagen" descr="marca_UPV_principal_negro300.png"/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00100" y="2428868"/>
          <a:ext cx="7143800" cy="300039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571900"/>
                <a:gridCol w="3571900"/>
              </a:tblGrid>
              <a:tr h="5858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b="1" u="none" dirty="0"/>
                        <a:t>BLOQUES</a:t>
                      </a:r>
                      <a:endParaRPr lang="es-ES" sz="2100" b="1" u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b="1" u="none" dirty="0"/>
                        <a:t>TOTAL</a:t>
                      </a:r>
                      <a:endParaRPr lang="es-ES" sz="2100" b="1" u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</a:tr>
              <a:tr h="5858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/>
                        <a:t>MANO DE OBRA</a:t>
                      </a:r>
                      <a:endParaRPr lang="es-E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/>
                        <a:t>3800.00 €</a:t>
                      </a:r>
                      <a:endParaRPr lang="es-E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58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/>
                        <a:t>MAQUINARIA</a:t>
                      </a:r>
                      <a:endParaRPr lang="es-ES" sz="2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/>
                        <a:t>300.00 €</a:t>
                      </a:r>
                      <a:endParaRPr lang="es-E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58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/>
                        <a:t>MATERIALES</a:t>
                      </a:r>
                      <a:endParaRPr lang="es-ES" sz="2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/>
                        <a:t>341.50 €</a:t>
                      </a:r>
                      <a:endParaRPr lang="es-ES" sz="2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71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b="1" u="sng" dirty="0"/>
                        <a:t>PRESUPUESTO</a:t>
                      </a:r>
                      <a:r>
                        <a:rPr lang="es-ES" sz="1600" b="1" u="sng" dirty="0"/>
                        <a:t> </a:t>
                      </a:r>
                      <a:r>
                        <a:rPr lang="es-ES" sz="2200" b="1" u="sng" dirty="0"/>
                        <a:t>TOTAL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b="1" u="sng" dirty="0"/>
                        <a:t>4441.50 €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46 Imagen" descr="marca_UPV_principal_negro300.png"/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285720" y="428604"/>
            <a:ext cx="2392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5| PRESUPUESTO</a:t>
            </a: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928662" y="1727618"/>
            <a:ext cx="39290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2100" b="1" dirty="0" smtClean="0">
                <a:sym typeface="Wingdings" pitchFamily="2" charset="2"/>
              </a:rPr>
              <a:t>RESUMEN DE PRESUPUESTO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501090" y="6611779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lang="es-E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2285992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7200" dirty="0" smtClean="0">
                <a:solidFill>
                  <a:schemeClr val="bg1">
                    <a:lumMod val="50000"/>
                  </a:schemeClr>
                </a:solidFill>
              </a:rPr>
              <a:t>GRACIAS POR SU ATENCIÓN</a:t>
            </a:r>
            <a:endParaRPr lang="es-E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46 Imagen" descr="marca_UPV_principal_negro300.png"/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2078" y="0"/>
            <a:ext cx="1721922" cy="593766"/>
          </a:xfrm>
          <a:prstGeom prst="rect">
            <a:avLst/>
          </a:prstGeom>
        </p:spPr>
      </p:pic>
      <p:cxnSp>
        <p:nvCxnSpPr>
          <p:cNvPr id="5" name="AutoShape 3"/>
          <p:cNvCxnSpPr>
            <a:cxnSpLocks noChangeShapeType="1"/>
          </p:cNvCxnSpPr>
          <p:nvPr/>
        </p:nvCxnSpPr>
        <p:spPr bwMode="auto">
          <a:xfrm>
            <a:off x="1000100" y="1571612"/>
            <a:ext cx="8143900" cy="1588"/>
          </a:xfrm>
          <a:prstGeom prst="straightConnector1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</p:cxnSp>
      <p:cxnSp>
        <p:nvCxnSpPr>
          <p:cNvPr id="6" name="AutoShape 4"/>
          <p:cNvCxnSpPr>
            <a:cxnSpLocks noChangeShapeType="1"/>
          </p:cNvCxnSpPr>
          <p:nvPr/>
        </p:nvCxnSpPr>
        <p:spPr bwMode="auto">
          <a:xfrm flipV="1">
            <a:off x="974744" y="5357826"/>
            <a:ext cx="8169256" cy="11086"/>
          </a:xfrm>
          <a:prstGeom prst="straightConnector1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511</Words>
  <Application>Microsoft Office PowerPoint</Application>
  <PresentationFormat>Presentación en pantalla (4:3)</PresentationFormat>
  <Paragraphs>159</Paragraphs>
  <Slides>18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Tema de Office</vt:lpstr>
      <vt:lpstr>Presentación de PowerPoint</vt:lpstr>
      <vt:lpstr>ESTRUCTURA</vt:lpstr>
      <vt:lpstr>1| OBJETIVO</vt:lpstr>
      <vt:lpstr>Presentación de PowerPoint</vt:lpstr>
      <vt:lpstr>Presentación de PowerPoint</vt:lpstr>
      <vt:lpstr>3.1| MATERIAL EMPLEADO</vt:lpstr>
      <vt:lpstr>3.1| MATERIAL EMPLEADO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ALEJANDRO CALIXTO MORCILO MOLL</cp:lastModifiedBy>
  <cp:revision>68</cp:revision>
  <dcterms:created xsi:type="dcterms:W3CDTF">2017-09-18T07:35:05Z</dcterms:created>
  <dcterms:modified xsi:type="dcterms:W3CDTF">2017-09-21T10:13:32Z</dcterms:modified>
</cp:coreProperties>
</file>