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3004800" cy="9753600"/>
  <p:notesSz cx="6858000" cy="9144000"/>
  <p:defaultTextStyle>
    <a:lvl1pPr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1pPr>
    <a:lvl2pPr indent="2286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2pPr>
    <a:lvl3pPr indent="4572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3pPr>
    <a:lvl4pPr indent="6858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4pPr>
    <a:lvl5pPr indent="9144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5pPr>
    <a:lvl6pPr indent="11430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6pPr>
    <a:lvl7pPr indent="13716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7pPr>
    <a:lvl8pPr indent="16002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8pPr>
    <a:lvl9pPr indent="18288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D455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3D455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06B7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D455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06B7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50800" cap="flat">
              <a:noFill/>
              <a:miter lim="400000"/>
            </a:ln>
          </a:left>
          <a:right>
            <a:ln w="50800" cap="flat">
              <a:noFill/>
              <a:miter lim="400000"/>
            </a:ln>
          </a:right>
          <a:top>
            <a:ln w="50800" cap="flat">
              <a:noFill/>
              <a:miter lim="400000"/>
            </a:ln>
          </a:top>
          <a:bottom>
            <a:ln w="50800" cap="flat">
              <a:noFill/>
              <a:miter lim="400000"/>
            </a:ln>
          </a:bottom>
          <a:insideH>
            <a:ln w="50800" cap="flat">
              <a:noFill/>
              <a:miter lim="400000"/>
            </a:ln>
          </a:insideH>
          <a:insideV>
            <a:ln w="508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 lvl="0"/>
          </a:p>
        </c:rich>
      </c:tx>
      <c:layout/>
      <c:overlay val="1"/>
    </c:title>
    <c:autoTitleDeleted val="1"/>
    <c:plotArea>
      <c:layout>
        <c:manualLayout>
          <c:layoutTarget val="inner"/>
          <c:xMode val="edge"/>
          <c:yMode val="edge"/>
          <c:x val="0.0460842"/>
          <c:y val="0.0657277"/>
          <c:w val="0.940186"/>
          <c:h val="0.82755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 idx="0">
                  <c:v>Regió 2</c:v>
                </c:pt>
              </c:strCache>
            </c:strRef>
          </c:tx>
          <c:spPr>
            <a:solidFill>
              <a:srgbClr val="808785"/>
            </a:solidFill>
            <a:ln w="76200" cap="flat">
              <a:solidFill>
                <a:srgbClr val="808785"/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808785"/>
              </a:solidFill>
              <a:ln w="76200" cap="flat">
                <a:solidFill>
                  <a:srgbClr val="808785"/>
                </a:solidFill>
                <a:prstDash val="solid"/>
                <a:miter lim="400000"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 lvl="0">
                  <a:defRPr b="0" i="0" strike="noStrike" sz="3600" u="none">
                    <a:solidFill>
                      <a:srgbClr val="535353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 Light"/>
                  </a:defRPr>
                </a:pPr>
                <a:r>
                  <a:rPr b="0" i="0" strike="noStrike" sz="3600" u="none">
                    <a:solidFill>
                      <a:srgbClr val="535353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 Light"/>
                  </a:rPr>
                  <a:t/>
                </a:r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/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/>
                </c:pt>
                <c:pt idx="7">
                  <c:v/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58.000000</c:v>
                </c:pt>
                <c:pt idx="1">
                  <c:v>40.000000</c:v>
                </c:pt>
                <c:pt idx="2">
                  <c:v>30.000000</c:v>
                </c:pt>
                <c:pt idx="3">
                  <c:v>30.000000</c:v>
                </c:pt>
                <c:pt idx="4">
                  <c:v>27.000000</c:v>
                </c:pt>
                <c:pt idx="5">
                  <c:v>37.000000</c:v>
                </c:pt>
                <c:pt idx="6">
                  <c:v>12.000000</c:v>
                </c:pt>
                <c:pt idx="7">
                  <c:v>24.000000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 idx="0">
                  <c:v>1 sense títol</c:v>
                </c:pt>
              </c:strCache>
            </c:strRef>
          </c:tx>
          <c:spPr>
            <a:solidFill>
              <a:srgbClr val="AB1802"/>
            </a:solidFill>
            <a:ln w="76200" cap="flat">
              <a:solidFill>
                <a:srgbClr val="AB1802"/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AB1802"/>
              </a:solidFill>
              <a:ln w="76200" cap="flat">
                <a:solidFill>
                  <a:srgbClr val="AB1802"/>
                </a:solidFill>
                <a:prstDash val="solid"/>
                <a:miter lim="400000"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 lvl="0">
                  <a:defRPr b="0" i="0" strike="noStrike" sz="3600" u="none">
                    <a:solidFill>
                      <a:srgbClr val="535353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 Light"/>
                  </a:defRPr>
                </a:pPr>
                <a:r>
                  <a:rPr b="0" i="0" strike="noStrike" sz="3600" u="none">
                    <a:solidFill>
                      <a:srgbClr val="535353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 Light"/>
                  </a:rPr>
                  <a:t/>
                </a:r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/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/>
                </c:pt>
                <c:pt idx="7">
                  <c:v/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40.000000</c:v>
                </c:pt>
                <c:pt idx="1">
                  <c:v>38.000000</c:v>
                </c:pt>
                <c:pt idx="2">
                  <c:v>16.000000</c:v>
                </c:pt>
                <c:pt idx="3">
                  <c:v>22.000000</c:v>
                </c:pt>
                <c:pt idx="4">
                  <c:v>17.000000</c:v>
                </c:pt>
                <c:pt idx="5">
                  <c:v>26.000000</c:v>
                </c:pt>
                <c:pt idx="6">
                  <c:v>14.000000</c:v>
                </c:pt>
                <c:pt idx="7">
                  <c:v>30.000000</c:v>
                </c:pt>
              </c:numCache>
            </c:numRef>
          </c:val>
          <c:smooth val="0"/>
        </c:ser>
        <c:marker val="1"/>
        <c:axId val="0"/>
        <c:axId val="1"/>
      </c:lineChart>
      <c:catAx>
        <c:axId val="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A8B89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b="0" i="0" strike="noStrike" sz="2400" u="none">
                <a:solidFill>
                  <a:srgbClr val="535353"/>
                </a:solidFill>
                <a:effectLst/>
                <a:latin typeface="Gill Sans Light"/>
              </a:defRPr>
            </a:pPr>
          </a:p>
        </c:txPr>
        <c:crossAx val="1"/>
        <c:crosses val="autoZero"/>
        <c:auto val="1"/>
        <c:lblAlgn val="ctr"/>
        <c:noMultiLvlLbl val="1"/>
      </c:catAx>
      <c:valAx>
        <c:axId val="1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A8B89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b="0" i="0" strike="noStrike" sz="2400" u="none">
                <a:solidFill>
                  <a:srgbClr val="535353"/>
                </a:solidFill>
                <a:effectLst/>
                <a:latin typeface="Gill Sans Light"/>
              </a:defRPr>
            </a:pPr>
          </a:p>
        </c:txPr>
        <c:crossAx val="0"/>
        <c:crosses val="autoZero"/>
        <c:crossBetween val="midCat"/>
        <c:majorUnit val="15"/>
        <c:minorUnit val="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 lvl="0"/>
          </a:p>
        </c:rich>
      </c:tx>
      <c:layout/>
      <c:overlay val="1"/>
    </c:title>
    <c:autoTitleDeleted val="1"/>
    <c:plotArea>
      <c:layout>
        <c:manualLayout>
          <c:layoutTarget val="inner"/>
          <c:xMode val="edge"/>
          <c:yMode val="edge"/>
          <c:x val="0.005"/>
          <c:y val="0.005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 idx="0">
                  <c:v>Regió 1</c:v>
                </c:pt>
              </c:strCache>
            </c:strRef>
          </c:tx>
          <c:spPr>
            <a:solidFill>
              <a:srgbClr val="808785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785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AB1802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B4B4B4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 lvl="0"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b" rotWithShape="0" blurRad="0" dist="38100" dir="2700000">
                          <a:srgbClr val="000000"/>
                        </a:outerShdw>
                      </a:effectLst>
                      <a:latin typeface="Gill Sans Light"/>
                    </a:defRPr>
                  </a:pPr>
                  <a:r>
                    <a: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b" rotWithShape="0" blurRad="0" dist="38100" dir="2700000">
                          <a:srgbClr val="000000"/>
                        </a:outerShdw>
                      </a:effectLst>
                      <a:latin typeface="Gill Sans Light"/>
                    </a:rPr>
                    <a:t/>
                  </a: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 lvl="0"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b" rotWithShape="0" blurRad="0" dist="38100" dir="2700000">
                          <a:srgbClr val="000000"/>
                        </a:outerShdw>
                      </a:effectLst>
                      <a:latin typeface="Gill Sans Light"/>
                    </a:defRPr>
                  </a:pPr>
                  <a:r>
                    <a: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b" rotWithShape="0" blurRad="0" dist="38100" dir="2700000">
                          <a:srgbClr val="000000"/>
                        </a:outerShdw>
                      </a:effectLst>
                      <a:latin typeface="Gill Sans Light"/>
                    </a:rPr>
                    <a:t/>
                  </a: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 lvl="0"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b" rotWithShape="0" blurRad="0" dist="38100" dir="2700000">
                          <a:srgbClr val="000000"/>
                        </a:outerShdw>
                      </a:effectLst>
                      <a:latin typeface="Gill Sans Light"/>
                    </a:defRPr>
                  </a:pPr>
                  <a:r>
                    <a: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b" rotWithShape="0" blurRad="0" dist="38100" dir="2700000">
                          <a:srgbClr val="000000"/>
                        </a:outerShdw>
                      </a:effectLst>
                      <a:latin typeface="Gill Sans Light"/>
                    </a:rPr>
                    <a:t/>
                  </a: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%" sourceLinked="0"/>
            <c:txPr>
              <a:bodyPr/>
              <a:lstStyle/>
              <a:p>
                <a:pPr lvl="0"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 Light"/>
                  </a:defRPr>
                </a:pPr>
                <a:r>
                  <a: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 Light"/>
                  </a:rPr>
                  <a:t/>
                </a: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Juliol</c:v>
                </c:pt>
                <c:pt idx="1">
                  <c:v>Agost</c:v>
                </c:pt>
                <c:pt idx="2">
                  <c:v>Setembre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2100.000000</c:v>
                </c:pt>
                <c:pt idx="1">
                  <c:v>3100.000000</c:v>
                </c:pt>
                <c:pt idx="2">
                  <c:v>16554.000000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Text del títol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u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dos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tres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quatre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cinc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t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908800"/>
            <a:ext cx="10464800" cy="1282700"/>
          </a:xfrm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Text del títol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u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dos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tres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quatre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cinc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ol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355600" y="3251200"/>
            <a:ext cx="12293600" cy="3238500"/>
          </a:xfrm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Text del títol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355600" y="1016000"/>
            <a:ext cx="5892800" cy="3886200"/>
          </a:xfrm>
          <a:prstGeom prst="rect">
            <a:avLst/>
          </a:prstGeom>
        </p:spPr>
        <p:txBody>
          <a:bodyPr anchor="b"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Text del títol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355600" y="4889500"/>
            <a:ext cx="5892800" cy="3886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u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dos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tres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quatre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cinc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ol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Text del títol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ol i 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Text del títol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u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dos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tres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quatre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cinc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ol, vinyetes i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Text del títol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355600" y="2730500"/>
            <a:ext cx="5892800" cy="6299200"/>
          </a:xfrm>
          <a:prstGeom prst="rect">
            <a:avLst/>
          </a:prstGeom>
        </p:spPr>
        <p:txBody>
          <a:bodyPr/>
          <a:lstStyle>
            <a:lvl1pPr marL="431800" indent="-431800">
              <a:lnSpc>
                <a:spcPct val="100000"/>
              </a:lnSpc>
              <a:spcBef>
                <a:spcPts val="3800"/>
              </a:spcBef>
              <a:defRPr sz="3800"/>
            </a:lvl1pPr>
            <a:lvl2pPr marL="863600" indent="-431800">
              <a:lnSpc>
                <a:spcPct val="100000"/>
              </a:lnSpc>
              <a:spcBef>
                <a:spcPts val="3800"/>
              </a:spcBef>
              <a:defRPr sz="3800"/>
            </a:lvl2pPr>
            <a:lvl3pPr marL="1295400" indent="-431800">
              <a:lnSpc>
                <a:spcPct val="100000"/>
              </a:lnSpc>
              <a:spcBef>
                <a:spcPts val="3800"/>
              </a:spcBef>
              <a:defRPr sz="3800"/>
            </a:lvl3pPr>
            <a:lvl4pPr marL="1727200" indent="-431800">
              <a:lnSpc>
                <a:spcPct val="100000"/>
              </a:lnSpc>
              <a:spcBef>
                <a:spcPts val="3800"/>
              </a:spcBef>
              <a:defRPr sz="3800"/>
            </a:lvl4pPr>
            <a:lvl5pPr marL="2159000" indent="-431800">
              <a:lnSpc>
                <a:spcPct val="100000"/>
              </a:lnSpc>
              <a:spcBef>
                <a:spcPts val="3800"/>
              </a:spcBef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u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dos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tres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quatre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Nivell del cos cinc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762000" y="762000"/>
            <a:ext cx="11468100" cy="8216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u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dos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tres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quatre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cinc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Text del títol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355600" y="2730500"/>
            <a:ext cx="122936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u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dos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tres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quatre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Nivell del cos cinc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1pPr>
      <a:lvl2pPr indent="2286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2pPr>
      <a:lvl3pPr indent="4572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3pPr>
      <a:lvl4pPr indent="6858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4pPr>
      <a:lvl5pPr indent="9144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5pPr>
      <a:lvl6pPr indent="11430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6pPr>
      <a:lvl7pPr indent="13716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7pPr>
      <a:lvl8pPr indent="16002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8pPr>
      <a:lvl9pPr indent="18288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9pPr>
    </p:titleStyle>
    <p:bodyStyle>
      <a:lvl1pPr marL="5207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1pPr>
      <a:lvl2pPr marL="10414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2pPr>
      <a:lvl3pPr marL="15621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3pPr>
      <a:lvl4pPr marL="20828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4pPr>
      <a:lvl5pPr marL="26035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5pPr>
      <a:lvl6pPr marL="31242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6pPr>
      <a:lvl7pPr marL="36449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7pPr>
      <a:lvl8pPr marL="41656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8pPr>
      <a:lvl9pPr marL="46863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Edició d’una publicació tècnica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Joan Femenia Pellicer</a:t>
            </a:r>
            <a:endParaRPr sz="38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Tutor: Joan E. Alberola Sendra</a:t>
            </a:r>
          </a:p>
        </p:txBody>
      </p:sp>
      <p:pic>
        <p:nvPicPr>
          <p:cNvPr id="3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1677" y="7269486"/>
            <a:ext cx="4141446" cy="1310628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35"/>
          <p:cNvSpPr/>
          <p:nvPr/>
        </p:nvSpPr>
        <p:spPr>
          <a:xfrm>
            <a:off x="355600" y="571500"/>
            <a:ext cx="12293600" cy="12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Treball Final de Grau</a:t>
            </a:r>
            <a:endParaRPr sz="38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ETSID. Escola Tècnica Superior d'Enginyeria del Disseny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introducció</a:t>
            </a:r>
          </a:p>
        </p:txBody>
      </p:sp>
      <p:sp>
        <p:nvSpPr>
          <p:cNvPr id="38" name="Shape 38"/>
          <p:cNvSpPr/>
          <p:nvPr/>
        </p:nvSpPr>
        <p:spPr>
          <a:xfrm>
            <a:off x="1071110" y="2897036"/>
            <a:ext cx="10312495" cy="2937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179999" defTabSz="457200">
              <a:lnSpc>
                <a:spcPct val="130000"/>
              </a:lnSpc>
              <a:defRPr sz="38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/>
            </a:pPr>
            <a:r>
              <a:rPr sz="3800"/>
              <a:t>Es tracta d’una anàlisi dels plantejaments, processos, tècniques i materials que cal estudiar per tal d’aconseguir dur a bon terme un treball de creació editorial.</a:t>
            </a:r>
          </a:p>
        </p:txBody>
      </p:sp>
      <p:sp>
        <p:nvSpPr>
          <p:cNvPr id="39" name="Shape 39"/>
          <p:cNvSpPr/>
          <p:nvPr/>
        </p:nvSpPr>
        <p:spPr>
          <a:xfrm>
            <a:off x="4241370" y="6214893"/>
            <a:ext cx="3525045" cy="2937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499" y="0"/>
                </a:moveTo>
                <a:cubicBezTo>
                  <a:pt x="4002" y="0"/>
                  <a:pt x="3599" y="483"/>
                  <a:pt x="3599" y="1080"/>
                </a:cubicBezTo>
                <a:lnTo>
                  <a:pt x="3599" y="8641"/>
                </a:lnTo>
                <a:lnTo>
                  <a:pt x="0" y="10800"/>
                </a:lnTo>
                <a:lnTo>
                  <a:pt x="3599" y="12959"/>
                </a:lnTo>
                <a:lnTo>
                  <a:pt x="3599" y="20520"/>
                </a:lnTo>
                <a:cubicBezTo>
                  <a:pt x="3599" y="21117"/>
                  <a:pt x="4002" y="21600"/>
                  <a:pt x="4499" y="21600"/>
                </a:cubicBezTo>
                <a:lnTo>
                  <a:pt x="20700" y="21600"/>
                </a:lnTo>
                <a:cubicBezTo>
                  <a:pt x="21197" y="21600"/>
                  <a:pt x="21600" y="21117"/>
                  <a:pt x="21600" y="20520"/>
                </a:cubicBezTo>
                <a:lnTo>
                  <a:pt x="21600" y="1080"/>
                </a:lnTo>
                <a:cubicBezTo>
                  <a:pt x="21600" y="483"/>
                  <a:pt x="21197" y="0"/>
                  <a:pt x="20700" y="0"/>
                </a:cubicBezTo>
                <a:lnTo>
                  <a:pt x="4499" y="0"/>
                </a:lnTo>
                <a:close/>
              </a:path>
            </a:pathLst>
          </a:custGeom>
          <a:solidFill>
            <a:srgbClr val="80878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" name="Shape 40"/>
          <p:cNvSpPr/>
          <p:nvPr/>
        </p:nvSpPr>
        <p:spPr>
          <a:xfrm>
            <a:off x="4941933" y="6909027"/>
            <a:ext cx="2723249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FFFFFF"/>
                </a:solidFill>
              </a:rPr>
              <a:t>PUNT DE VISTA PARTICULAR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antecedents</a:t>
            </a:r>
          </a:p>
        </p:txBody>
      </p:sp>
      <p:sp>
        <p:nvSpPr>
          <p:cNvPr id="43" name="Shape 43"/>
          <p:cNvSpPr/>
          <p:nvPr/>
        </p:nvSpPr>
        <p:spPr>
          <a:xfrm>
            <a:off x="895770" y="3403600"/>
            <a:ext cx="2413001" cy="2413000"/>
          </a:xfrm>
          <a:prstGeom prst="roundRect">
            <a:avLst>
              <a:gd name="adj" fmla="val 15000"/>
            </a:avLst>
          </a:prstGeom>
          <a:ln w="25400">
            <a:solidFill>
              <a:srgbClr val="808785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</a:p>
        </p:txBody>
      </p:sp>
      <p:sp>
        <p:nvSpPr>
          <p:cNvPr id="44" name="Shape 44"/>
          <p:cNvSpPr/>
          <p:nvPr/>
        </p:nvSpPr>
        <p:spPr>
          <a:xfrm>
            <a:off x="5295900" y="3403600"/>
            <a:ext cx="2413000" cy="2413000"/>
          </a:xfrm>
          <a:prstGeom prst="roundRect">
            <a:avLst>
              <a:gd name="adj" fmla="val 15000"/>
            </a:avLst>
          </a:prstGeom>
          <a:ln w="25400">
            <a:solidFill>
              <a:srgbClr val="808785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</a:p>
        </p:txBody>
      </p:sp>
      <p:sp>
        <p:nvSpPr>
          <p:cNvPr id="45" name="Shape 45"/>
          <p:cNvSpPr/>
          <p:nvPr/>
        </p:nvSpPr>
        <p:spPr>
          <a:xfrm>
            <a:off x="9423400" y="3403600"/>
            <a:ext cx="2413000" cy="2413000"/>
          </a:xfrm>
          <a:prstGeom prst="roundRect">
            <a:avLst>
              <a:gd name="adj" fmla="val 15000"/>
            </a:avLst>
          </a:prstGeom>
          <a:ln w="25400">
            <a:solidFill>
              <a:srgbClr val="808785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</a:p>
        </p:txBody>
      </p:sp>
      <p:sp>
        <p:nvSpPr>
          <p:cNvPr id="46" name="Shape 46"/>
          <p:cNvSpPr/>
          <p:nvPr/>
        </p:nvSpPr>
        <p:spPr>
          <a:xfrm>
            <a:off x="1155700" y="4038600"/>
            <a:ext cx="1893142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Època Mecànica</a:t>
            </a:r>
          </a:p>
        </p:txBody>
      </p:sp>
      <p:sp>
        <p:nvSpPr>
          <p:cNvPr id="47" name="Shape 47"/>
          <p:cNvSpPr/>
          <p:nvPr/>
        </p:nvSpPr>
        <p:spPr>
          <a:xfrm>
            <a:off x="5555829" y="4038600"/>
            <a:ext cx="1893142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Època Química</a:t>
            </a:r>
          </a:p>
        </p:txBody>
      </p:sp>
      <p:sp>
        <p:nvSpPr>
          <p:cNvPr id="48" name="Shape 48"/>
          <p:cNvSpPr/>
          <p:nvPr/>
        </p:nvSpPr>
        <p:spPr>
          <a:xfrm>
            <a:off x="9683329" y="4038600"/>
            <a:ext cx="1893142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Època Digital</a:t>
            </a:r>
          </a:p>
        </p:txBody>
      </p:sp>
      <p:sp>
        <p:nvSpPr>
          <p:cNvPr id="49" name="Shape 49"/>
          <p:cNvSpPr/>
          <p:nvPr/>
        </p:nvSpPr>
        <p:spPr>
          <a:xfrm>
            <a:off x="1332274" y="6687478"/>
            <a:ext cx="10340252" cy="2259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179999" defTabSz="457200">
              <a:lnSpc>
                <a:spcPct val="130000"/>
              </a:lnSpc>
              <a:defRPr sz="29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/>
            </a:pPr>
            <a:r>
              <a:rPr sz="2900"/>
              <a:t>Marc en el que són necessàries accions que reforcen la posició dominant de les empreses del sector, tant si inclouen noves tecnologies com si no.</a:t>
            </a:r>
            <a:endParaRPr sz="2900"/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encàrrec</a:t>
            </a:r>
          </a:p>
        </p:txBody>
      </p:sp>
      <p:sp>
        <p:nvSpPr>
          <p:cNvPr id="52" name="Shape 52"/>
          <p:cNvSpPr/>
          <p:nvPr/>
        </p:nvSpPr>
        <p:spPr>
          <a:xfrm>
            <a:off x="685236" y="2740932"/>
            <a:ext cx="6353524" cy="6278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774360" indent="-594359" algn="l" defTabSz="457200">
              <a:lnSpc>
                <a:spcPct val="130000"/>
              </a:lnSpc>
              <a:buSzPct val="100000"/>
              <a:buAutoNum type="alphaUcPeriod" startAt="1"/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 Neue Light"/>
                <a:ea typeface="Helvetica Neue Light"/>
                <a:cs typeface="Helvetica Neue Light"/>
                <a:sym typeface="Helvetica Neue Light"/>
              </a:rPr>
              <a:t>Realitzar una publicació en paper d’un llibre tècnic sobre Impressió en Rotativa de Baix Relleu</a:t>
            </a:r>
            <a:endParaRPr sz="2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774360" indent="-594359" algn="l" defTabSz="457200">
              <a:lnSpc>
                <a:spcPct val="130000"/>
              </a:lnSpc>
              <a:buSzPct val="100000"/>
              <a:buAutoNum type="alphaUcPeriod" startAt="1"/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 Neue Light"/>
                <a:ea typeface="Helvetica Neue Light"/>
                <a:cs typeface="Helvetica Neue Light"/>
                <a:sym typeface="Helvetica Neue Light"/>
              </a:rPr>
              <a:t>Realitzar el Disseny, l´Edició i la Producció del manual</a:t>
            </a:r>
            <a:endParaRPr sz="2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774360" indent="-594359" algn="l" defTabSz="457200">
              <a:lnSpc>
                <a:spcPct val="130000"/>
              </a:lnSpc>
              <a:buSzPct val="100000"/>
              <a:buAutoNum type="alphaUcPeriod" startAt="1"/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 Neue Light"/>
                <a:ea typeface="Helvetica Neue Light"/>
                <a:cs typeface="Helvetica Neue Light"/>
                <a:sym typeface="Helvetica Neue Light"/>
              </a:rPr>
              <a:t>Fer la publicació en color</a:t>
            </a:r>
            <a:endParaRPr sz="2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774360" indent="-594359" algn="l" defTabSz="457200">
              <a:lnSpc>
                <a:spcPct val="130000"/>
              </a:lnSpc>
              <a:buSzPct val="100000"/>
              <a:buAutoNum type="alphaUcPeriod" startAt="1"/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 Neue Light"/>
                <a:ea typeface="Helvetica Neue Light"/>
                <a:cs typeface="Helvetica Neue Light"/>
                <a:sym typeface="Helvetica Neue Light"/>
              </a:rPr>
              <a:t>Obtenir 3.000 unitats del manual</a:t>
            </a:r>
            <a:endParaRPr sz="2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774360" indent="-594359" algn="l" defTabSz="457200">
              <a:lnSpc>
                <a:spcPct val="130000"/>
              </a:lnSpc>
              <a:buSzPct val="100000"/>
              <a:buAutoNum type="alphaUcPeriod" startAt="1"/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 Neue Light"/>
                <a:ea typeface="Helvetica Neue Light"/>
                <a:cs typeface="Helvetica Neue Light"/>
                <a:sym typeface="Helvetica Neue Light"/>
              </a:rPr>
              <a:t>Aconseguir un manual amb una elaboració cuidada a nivell visual</a:t>
            </a:r>
            <a:endParaRPr sz="2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774360" indent="-594359" algn="l" defTabSz="457200">
              <a:lnSpc>
                <a:spcPct val="130000"/>
              </a:lnSpc>
              <a:buSzPct val="100000"/>
              <a:buAutoNum type="alphaUcPeriod" startAt="1"/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 Neue Light"/>
                <a:ea typeface="Helvetica Neue Light"/>
                <a:cs typeface="Helvetica Neue Light"/>
                <a:sym typeface="Helvetica Neue Light"/>
              </a:rPr>
              <a:t>Aconseguir tot això amb un cost assolible per l’associació</a:t>
            </a:r>
            <a:endParaRPr sz="26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3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18583" y="2851237"/>
            <a:ext cx="4087804" cy="57433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objectiu</a:t>
            </a:r>
          </a:p>
        </p:txBody>
      </p:sp>
      <p:sp>
        <p:nvSpPr>
          <p:cNvPr id="56" name="Shape 56"/>
          <p:cNvSpPr/>
          <p:nvPr/>
        </p:nvSpPr>
        <p:spPr>
          <a:xfrm>
            <a:off x="1430701" y="2840373"/>
            <a:ext cx="10143398" cy="2443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endParaRPr sz="25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b="1" sz="2500">
                <a:latin typeface="Helvetica Neue"/>
                <a:ea typeface="Helvetica Neue"/>
                <a:cs typeface="Helvetica Neue"/>
                <a:sym typeface="Helvetica Neue"/>
              </a:rPr>
              <a:t>Acadèmic</a:t>
            </a:r>
            <a:endParaRPr b="1"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 Neue Light"/>
                <a:ea typeface="Helvetica Neue Light"/>
                <a:cs typeface="Helvetica Neue Light"/>
                <a:sym typeface="Helvetica Neue Light"/>
              </a:rPr>
              <a:t>Posar en pràctica bona quantitat dels coneixements adquirits durant els estudis del Grau en Enginyeria en Disseny Industrial i Desenvolupament de Productes a l’ETSID</a:t>
            </a:r>
          </a:p>
        </p:txBody>
      </p:sp>
      <p:sp>
        <p:nvSpPr>
          <p:cNvPr id="57" name="Shape 57"/>
          <p:cNvSpPr/>
          <p:nvPr/>
        </p:nvSpPr>
        <p:spPr>
          <a:xfrm>
            <a:off x="2101521" y="5937815"/>
            <a:ext cx="8801758" cy="2074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b="1" sz="2600">
                <a:latin typeface="Helvetica Neue"/>
                <a:ea typeface="Helvetica Neue"/>
                <a:cs typeface="Helvetica Neue"/>
                <a:sym typeface="Helvetica Neue"/>
              </a:rPr>
              <a:t>Professional</a:t>
            </a:r>
            <a:endParaRPr b="1" sz="2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 Neue Light"/>
                <a:ea typeface="Helvetica Neue Light"/>
                <a:cs typeface="Helvetica Neue Light"/>
                <a:sym typeface="Helvetica Neue Light"/>
              </a:rPr>
              <a:t>Investigació sobre l’àmbit de treball gràfic en el marc autonòmic i la divulgació del detalls propis de la producció gràfica.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estudi de la competència</a:t>
            </a:r>
          </a:p>
        </p:txBody>
      </p:sp>
      <p:graphicFrame>
        <p:nvGraphicFramePr>
          <p:cNvPr id="60" name="Chart 60"/>
          <p:cNvGraphicFramePr/>
          <p:nvPr/>
        </p:nvGraphicFramePr>
        <p:xfrm>
          <a:off x="508000" y="3619500"/>
          <a:ext cx="12024991" cy="5410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anàlisi de les soLucions</a:t>
            </a:r>
          </a:p>
        </p:txBody>
      </p:sp>
      <p:sp>
        <p:nvSpPr>
          <p:cNvPr id="63" name="Shape 63"/>
          <p:cNvSpPr/>
          <p:nvPr/>
        </p:nvSpPr>
        <p:spPr>
          <a:xfrm>
            <a:off x="3636565" y="3267836"/>
            <a:ext cx="5731603" cy="4377089"/>
          </a:xfrm>
          <a:prstGeom prst="wedgeEllipseCallout">
            <a:avLst>
              <a:gd name="adj1" fmla="val -49425"/>
              <a:gd name="adj2" fmla="val 62038"/>
            </a:avLst>
          </a:prstGeom>
          <a:solidFill>
            <a:srgbClr val="80878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4" name="Shape 64"/>
          <p:cNvSpPr/>
          <p:nvPr/>
        </p:nvSpPr>
        <p:spPr>
          <a:xfrm>
            <a:off x="4401244" y="4523986"/>
            <a:ext cx="4202312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Per als Continguts</a:t>
            </a:r>
            <a:endParaRPr b="1" i="1" sz="36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b="1" i="1" sz="36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Nivell Formal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anàlisi de les soLucions</a:t>
            </a:r>
          </a:p>
        </p:txBody>
      </p:sp>
      <p:sp>
        <p:nvSpPr>
          <p:cNvPr id="67" name="Shape 67"/>
          <p:cNvSpPr/>
          <p:nvPr/>
        </p:nvSpPr>
        <p:spPr>
          <a:xfrm>
            <a:off x="3203661" y="2800350"/>
            <a:ext cx="659747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Impressió en Baix Relleu Rotatiu</a:t>
            </a:r>
          </a:p>
        </p:txBody>
      </p:sp>
      <p:sp>
        <p:nvSpPr>
          <p:cNvPr id="68" name="Shape 68"/>
          <p:cNvSpPr/>
          <p:nvPr/>
        </p:nvSpPr>
        <p:spPr>
          <a:xfrm>
            <a:off x="5163678" y="8362950"/>
            <a:ext cx="318544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2600"/>
                </a:solidFill>
              </a:rPr>
              <a:t>DESCARTADA</a:t>
            </a:r>
          </a:p>
        </p:txBody>
      </p:sp>
      <p:pic>
        <p:nvPicPr>
          <p:cNvPr id="69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28950" y="3956050"/>
            <a:ext cx="6946900" cy="3822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anàlisi de les soLucions</a:t>
            </a:r>
          </a:p>
        </p:txBody>
      </p:sp>
      <p:sp>
        <p:nvSpPr>
          <p:cNvPr id="72" name="Shape 72"/>
          <p:cNvSpPr/>
          <p:nvPr/>
        </p:nvSpPr>
        <p:spPr>
          <a:xfrm>
            <a:off x="4749527" y="2736850"/>
            <a:ext cx="34803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Impressió Digital</a:t>
            </a:r>
          </a:p>
        </p:txBody>
      </p:sp>
      <p:pic>
        <p:nvPicPr>
          <p:cNvPr id="73" name="pasted-image.pdf"/>
          <p:cNvPicPr/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147885" y="3767514"/>
            <a:ext cx="10241147" cy="3430080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74"/>
          <p:cNvSpPr/>
          <p:nvPr/>
        </p:nvSpPr>
        <p:spPr>
          <a:xfrm>
            <a:off x="3299883" y="7644391"/>
            <a:ext cx="6434599" cy="535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764" indent="-397763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29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/>
            </a:pPr>
            <a:r>
              <a:rPr sz="2900"/>
              <a:t>76 cares x 0,063 € per cara= 4,79 €</a:t>
            </a:r>
          </a:p>
        </p:txBody>
      </p:sp>
      <p:sp>
        <p:nvSpPr>
          <p:cNvPr id="75" name="Shape 75"/>
          <p:cNvSpPr/>
          <p:nvPr/>
        </p:nvSpPr>
        <p:spPr>
          <a:xfrm>
            <a:off x="5163678" y="8362950"/>
            <a:ext cx="318544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2600"/>
                </a:solidFill>
              </a:rPr>
              <a:t>DESCARTADA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anàlisi de les soLucions</a:t>
            </a:r>
          </a:p>
        </p:txBody>
      </p:sp>
      <p:sp>
        <p:nvSpPr>
          <p:cNvPr id="78" name="Shape 78"/>
          <p:cNvSpPr/>
          <p:nvPr/>
        </p:nvSpPr>
        <p:spPr>
          <a:xfrm>
            <a:off x="4841701" y="2647950"/>
            <a:ext cx="33213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Impressió </a:t>
            </a:r>
            <a:r>
              <a:rPr i="1" sz="3600">
                <a:solidFill>
                  <a:srgbClr val="535353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Offset</a:t>
            </a:r>
          </a:p>
        </p:txBody>
      </p:sp>
      <p:pic>
        <p:nvPicPr>
          <p:cNvPr id="7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92418" y="3505200"/>
            <a:ext cx="6219964" cy="435581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5163678" y="8362950"/>
            <a:ext cx="318544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2600"/>
                </a:solidFill>
              </a:rPr>
              <a:t>DESCARTADA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anàlisi de les solucions</a:t>
            </a:r>
          </a:p>
        </p:txBody>
      </p:sp>
      <p:sp>
        <p:nvSpPr>
          <p:cNvPr id="83" name="Shape 83"/>
          <p:cNvSpPr/>
          <p:nvPr/>
        </p:nvSpPr>
        <p:spPr>
          <a:xfrm>
            <a:off x="4841701" y="2647950"/>
            <a:ext cx="33213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Impressió </a:t>
            </a:r>
            <a:r>
              <a:rPr i="1" sz="3600">
                <a:solidFill>
                  <a:srgbClr val="535353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Offset</a:t>
            </a:r>
          </a:p>
        </p:txBody>
      </p:sp>
      <p:sp>
        <p:nvSpPr>
          <p:cNvPr id="84" name="Shape 84"/>
          <p:cNvSpPr/>
          <p:nvPr/>
        </p:nvSpPr>
        <p:spPr>
          <a:xfrm>
            <a:off x="5217145" y="8235950"/>
            <a:ext cx="307851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ACCEPTADES</a:t>
            </a:r>
          </a:p>
        </p:txBody>
      </p:sp>
      <p:pic>
        <p:nvPicPr>
          <p:cNvPr id="85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1070" y="3802856"/>
            <a:ext cx="10482483" cy="34494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construcció de la pàgina</a:t>
            </a:r>
          </a:p>
        </p:txBody>
      </p:sp>
      <p:pic>
        <p:nvPicPr>
          <p:cNvPr id="8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12013" y="3072318"/>
            <a:ext cx="4649197" cy="5615564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Shape 89"/>
          <p:cNvSpPr/>
          <p:nvPr/>
        </p:nvSpPr>
        <p:spPr>
          <a:xfrm>
            <a:off x="1800344" y="4051299"/>
            <a:ext cx="3541509" cy="365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535353"/>
                </a:solidFill>
              </a:rPr>
              <a:t>Auri ?</a:t>
            </a:r>
            <a:endParaRPr sz="4900">
              <a:solidFill>
                <a:srgbClr val="535353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535353"/>
                </a:solidFill>
              </a:rPr>
              <a:t>Ternari ?</a:t>
            </a:r>
            <a:endParaRPr sz="4900">
              <a:solidFill>
                <a:srgbClr val="535353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535353"/>
                </a:solidFill>
              </a:rPr>
              <a:t>Normalitzat ?</a:t>
            </a:r>
            <a:endParaRPr sz="4900">
              <a:solidFill>
                <a:srgbClr val="535353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535353"/>
                </a:solidFill>
              </a:rPr>
              <a:t>4/3 ?</a:t>
            </a:r>
            <a:endParaRPr sz="4900">
              <a:solidFill>
                <a:srgbClr val="535353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535353"/>
                </a:solidFill>
              </a:rPr>
              <a:t>Quadrat ?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materials</a:t>
            </a:r>
          </a:p>
        </p:txBody>
      </p:sp>
      <p:sp>
        <p:nvSpPr>
          <p:cNvPr id="92" name="Shape 92"/>
          <p:cNvSpPr/>
          <p:nvPr/>
        </p:nvSpPr>
        <p:spPr>
          <a:xfrm>
            <a:off x="321381" y="2896418"/>
            <a:ext cx="12362038" cy="533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Paper estucat acabat mat de gramatge 115.</a:t>
            </a:r>
            <a:endParaRPr sz="36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Llom: 3,15 cm</a:t>
            </a:r>
            <a:endParaRPr sz="36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Procediment anàleg per estudiar la imposició de les cobertes</a:t>
            </a:r>
            <a:endParaRPr sz="3600">
              <a:solidFill>
                <a:srgbClr val="535353"/>
              </a:solidFill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Coberta de gramatge 350, laminada acabat mat.</a:t>
            </a:r>
            <a:endParaRPr sz="36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535353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353"/>
                </a:solidFill>
              </a:rPr>
              <a:t>Pes: 1,27 Kg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PLec de condicions</a:t>
            </a:r>
          </a:p>
        </p:txBody>
      </p:sp>
      <p:sp>
        <p:nvSpPr>
          <p:cNvPr id="95" name="Shape 95"/>
          <p:cNvSpPr/>
          <p:nvPr/>
        </p:nvSpPr>
        <p:spPr>
          <a:xfrm>
            <a:off x="638193" y="2756999"/>
            <a:ext cx="11724466" cy="5967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indent="179999" algn="l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b="1" sz="2300">
                <a:latin typeface="Helvetica Neue"/>
                <a:ea typeface="Helvetica Neue"/>
                <a:cs typeface="Helvetica Neue"/>
                <a:sym typeface="Helvetica Neue"/>
              </a:rPr>
              <a:t>Condicionants tècnics</a:t>
            </a: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: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495468" indent="-315468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Proves de color segons norma UNE-ISO 12647-7:2010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495468" indent="-315468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Impressió Offset d’acord amb les especificacions tècniques de ISO 12647-1:2013 i SO 12647-2:2013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495468" indent="-315468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Processos d’acabats d’acord amb les especificacions tècniques de UNE 54114:1999	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495468" indent="-315468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UNE-ISO 14416:2013	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495468" indent="-315468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Operaris de producció per al lot 2 d’acord amb la titulació d’Enginyer en disseny i desenvolupament de productes, o Tècnic Superior de Disseny i Edició de Publicacions Impresses i Multimèdia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495468" indent="-315468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Operaris de producció per al lot 3 d’acord amb les qualificacions: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1" marL="641010" indent="-321309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Tècnic en Preimpressió Digital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1" marL="641010" indent="-321309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Tècnic en Impressió Gràfica</a:t>
            </a:r>
            <a:endParaRPr sz="23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1" marL="641010" indent="-321309" algn="l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300">
                <a:latin typeface="Helvetica Neue Light"/>
                <a:ea typeface="Helvetica Neue Light"/>
                <a:cs typeface="Helvetica Neue Light"/>
                <a:sym typeface="Helvetica Neue Light"/>
              </a:rPr>
              <a:t>Tècnic en Postimpressió i acabats gràfics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Plànols i mesures</a:t>
            </a:r>
          </a:p>
        </p:txBody>
      </p:sp>
      <p:pic>
        <p:nvPicPr>
          <p:cNvPr id="9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8073" y="2688726"/>
            <a:ext cx="8928654" cy="63827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  <p:graphicFrame>
        <p:nvGraphicFramePr>
          <p:cNvPr id="101" name="Table 101"/>
          <p:cNvGraphicFramePr/>
          <p:nvPr/>
        </p:nvGraphicFramePr>
        <p:xfrm>
          <a:off x="887322" y="3257272"/>
          <a:ext cx="11230156" cy="522423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1" bandCol="0" bandRow="0" rtl="0">
                <a:tableStyleId>{4C3C2611-4C71-4FC5-86AE-919BDF0F9419}</a:tableStyleId>
              </a:tblPr>
              <a:tblGrid>
                <a:gridCol w="6221186"/>
                <a:gridCol w="1669656"/>
                <a:gridCol w="1669656"/>
                <a:gridCol w="1669656"/>
              </a:tblGrid>
              <a:tr h="1031000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Costos d’Edició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Quantitat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Preu unitari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</a:tr>
              <a:tr h="601135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Assessorament tècnic i redacció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2.000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2.000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03370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Assessorament tècnic en matèria pedagògica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03370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Correcció d’estil de text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03370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Correcció ortotipogràfic de text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03370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Responsable de projecte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250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250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01135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Fotografia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250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250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598900">
                <a:tc>
                  <a:txBody>
                    <a:bodyPr/>
                    <a:lstStyle/>
                    <a:p>
                      <a:pPr lvl="0" algn="l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Total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3.100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  <p:graphicFrame>
        <p:nvGraphicFramePr>
          <p:cNvPr id="104" name="Table 104"/>
          <p:cNvGraphicFramePr/>
          <p:nvPr/>
        </p:nvGraphicFramePr>
        <p:xfrm>
          <a:off x="1084663" y="3930131"/>
          <a:ext cx="10835474" cy="405144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1" bandCol="0" bandRow="0" rtl="0">
                <a:tableStyleId>{4C3C2611-4C71-4FC5-86AE-919BDF0F9419}</a:tableStyleId>
              </a:tblPr>
              <a:tblGrid>
                <a:gridCol w="6002543"/>
                <a:gridCol w="1610976"/>
                <a:gridCol w="1610976"/>
                <a:gridCol w="1610976"/>
              </a:tblGrid>
              <a:tr h="634135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Costos de Disseny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Quantitat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Preu unitari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</a:tr>
              <a:tr h="652675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Tractament d’imatge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55101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Creació de gràfics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55101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Disseny de Portada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500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500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52675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Maquetació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1.000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1.000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50248">
                <a:tc>
                  <a:txBody>
                    <a:bodyPr/>
                    <a:lstStyle/>
                    <a:p>
                      <a:pPr lvl="0" algn="l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Total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2.100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77733" indent="-377733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3337">
                <a:solidFill>
                  <a:srgbClr val="535353"/>
                </a:solidFill>
              </a:rPr>
              <a:t>Costos de Producció:</a:t>
            </a:r>
            <a:endParaRPr sz="3337">
              <a:solidFill>
                <a:srgbClr val="535353"/>
              </a:solidFill>
            </a:endParaRPr>
          </a:p>
          <a:p>
            <a:pPr lvl="1" marL="622462" indent="-377733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3337">
                <a:solidFill>
                  <a:srgbClr val="535353"/>
                </a:solidFill>
              </a:rPr>
              <a:t>Costos fixes</a:t>
            </a:r>
            <a:endParaRPr sz="3337">
              <a:solidFill>
                <a:srgbClr val="535353"/>
              </a:solidFill>
            </a:endParaRPr>
          </a:p>
          <a:p>
            <a:pPr lvl="2" marL="867191" indent="-377733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3337">
                <a:solidFill>
                  <a:srgbClr val="535353"/>
                </a:solidFill>
              </a:rPr>
              <a:t>Preimpressió (Matèria prima de la forma impressora, obtenció de la forma impressora i hores d’equip)</a:t>
            </a:r>
            <a:endParaRPr sz="3337">
              <a:solidFill>
                <a:srgbClr val="535353"/>
              </a:solidFill>
            </a:endParaRPr>
          </a:p>
          <a:p>
            <a:pPr lvl="2" marL="867191" indent="-377733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3337">
                <a:solidFill>
                  <a:srgbClr val="535353"/>
                </a:solidFill>
              </a:rPr>
              <a:t>Arrencades de màquina (Impressió i Postimpressió)</a:t>
            </a:r>
            <a:endParaRPr sz="3337">
              <a:solidFill>
                <a:srgbClr val="535353"/>
              </a:solidFill>
            </a:endParaRPr>
          </a:p>
          <a:p>
            <a:pPr lvl="1" marL="622462" indent="-377733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3337">
                <a:solidFill>
                  <a:srgbClr val="535353"/>
                </a:solidFill>
              </a:rPr>
              <a:t>Costos variables</a:t>
            </a:r>
            <a:endParaRPr sz="3337">
              <a:solidFill>
                <a:srgbClr val="535353"/>
              </a:solidFill>
            </a:endParaRPr>
          </a:p>
          <a:p>
            <a:pPr lvl="2" marL="867191" indent="-377733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3337">
                <a:solidFill>
                  <a:srgbClr val="535353"/>
                </a:solidFill>
              </a:rPr>
              <a:t>Costos de matèries Primes (Paper, Cartolina, Tintes)</a:t>
            </a:r>
            <a:endParaRPr sz="3337">
              <a:solidFill>
                <a:srgbClr val="535353"/>
              </a:solidFill>
            </a:endParaRPr>
          </a:p>
          <a:p>
            <a:pPr lvl="2" marL="867191" indent="-377733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3337">
                <a:solidFill>
                  <a:srgbClr val="535353"/>
                </a:solidFill>
              </a:rPr>
              <a:t>Costos del Equips de Producció </a:t>
            </a:r>
          </a:p>
        </p:txBody>
      </p:sp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  <p:graphicFrame>
        <p:nvGraphicFramePr>
          <p:cNvPr id="110" name="Table 110"/>
          <p:cNvGraphicFramePr/>
          <p:nvPr/>
        </p:nvGraphicFramePr>
        <p:xfrm>
          <a:off x="925686" y="3798099"/>
          <a:ext cx="11153428" cy="416717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1" bandCol="0" bandRow="0" rtl="0">
                <a:tableStyleId>{4C3C2611-4C71-4FC5-86AE-919BDF0F9419}</a:tableStyleId>
              </a:tblPr>
              <a:tblGrid>
                <a:gridCol w="6178680"/>
                <a:gridCol w="1658249"/>
                <a:gridCol w="1658249"/>
                <a:gridCol w="1658249"/>
              </a:tblGrid>
              <a:tr h="1294079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Costos de Preimpressió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Quantitat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Preu unitari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</a:tr>
              <a:tr h="908609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Planxes del cos (materia prima)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152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3,11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472,72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910566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Planxes per a la coberta (matèria prima)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5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3,11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15,55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526351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Hores d’Equip CTP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9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4,00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36,00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524394">
                <a:tc>
                  <a:txBody>
                    <a:bodyPr/>
                    <a:lstStyle/>
                    <a:p>
                      <a:pPr lvl="0" algn="l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Total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524,27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  <p:graphicFrame>
        <p:nvGraphicFramePr>
          <p:cNvPr id="113" name="Table 113"/>
          <p:cNvGraphicFramePr/>
          <p:nvPr/>
        </p:nvGraphicFramePr>
        <p:xfrm>
          <a:off x="930409" y="4359528"/>
          <a:ext cx="11143982" cy="304431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1" bandCol="0" bandRow="0" rtl="0">
                <a:tableStyleId>{4C3C2611-4C71-4FC5-86AE-919BDF0F9419}</a:tableStyleId>
              </a:tblPr>
              <a:tblGrid>
                <a:gridCol w="6173447"/>
                <a:gridCol w="1656844"/>
                <a:gridCol w="1656844"/>
                <a:gridCol w="1656844"/>
              </a:tblGrid>
              <a:tr h="1107072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Costos de d’Arrencades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Quantitat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Preu unitari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</a:tr>
              <a:tr h="645490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Arrencades d’impressió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38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50,00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1.900,00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645490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Arrencades d'Acabats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6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15,00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90,00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3090">
                <a:tc>
                  <a:txBody>
                    <a:bodyPr/>
                    <a:lstStyle/>
                    <a:p>
                      <a:pPr lvl="0" algn="l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Total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1.990,00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  <p:graphicFrame>
        <p:nvGraphicFramePr>
          <p:cNvPr id="116" name="Table 116"/>
          <p:cNvGraphicFramePr/>
          <p:nvPr/>
        </p:nvGraphicFramePr>
        <p:xfrm>
          <a:off x="675656" y="4062739"/>
          <a:ext cx="11653488" cy="363789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1" bandCol="0" bandRow="0" rtl="0">
                <a:tableStyleId>{4C3C2611-4C71-4FC5-86AE-919BDF0F9419}</a:tableStyleId>
              </a:tblPr>
              <a:tblGrid>
                <a:gridCol w="6455699"/>
                <a:gridCol w="1732595"/>
                <a:gridCol w="1732595"/>
                <a:gridCol w="1732595"/>
              </a:tblGrid>
              <a:tr h="710330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Costos de Matèries Primes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Quantitat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Preu unitari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</a:tr>
              <a:tr h="731097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Raimes de Paper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57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46,97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2.677,29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733815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Raimes de cartolina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1,5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338,10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507,15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731097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Kilograms de tinta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58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15,00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870,00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728379">
                <a:tc>
                  <a:txBody>
                    <a:bodyPr/>
                    <a:lstStyle/>
                    <a:p>
                      <a:pPr lvl="0" algn="l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Total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/>
                      <a:r>
                        <a:rPr sz="22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4.054,44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  <p:graphicFrame>
        <p:nvGraphicFramePr>
          <p:cNvPr id="119" name="Table 119"/>
          <p:cNvGraphicFramePr/>
          <p:nvPr/>
        </p:nvGraphicFramePr>
        <p:xfrm>
          <a:off x="862081" y="3376279"/>
          <a:ext cx="11280638" cy="498855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1" bandCol="0" bandRow="0" rtl="0">
                <a:tableStyleId>{4C3C2611-4C71-4FC5-86AE-919BDF0F9419}</a:tableStyleId>
              </a:tblPr>
              <a:tblGrid>
                <a:gridCol w="6249151"/>
                <a:gridCol w="1677162"/>
                <a:gridCol w="1677162"/>
                <a:gridCol w="1677162"/>
              </a:tblGrid>
              <a:tr h="541413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Costos dels Equips de Producció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Quantitat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Preu unitari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3175">
                      <a:solidFill>
                        <a:srgbClr val="224E66"/>
                      </a:solidFill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Cost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224E66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367DA2"/>
                    </a:solidFill>
                  </a:tcPr>
                </a:tc>
              </a:tr>
              <a:tr h="557242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Hores d’Impressió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8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25,00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200,00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559314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Plegat de plecs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57000,0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0,015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855,00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559314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Alçat de llibrets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3000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0,015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45,00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559314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Confecció de les cobertes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3000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0,060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180,00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559314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Cosit encolat i posada de la coberta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3000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0,030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90,00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559314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Laminat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3000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0,053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159,00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B>
                  </a:tcPr>
                </a:tc>
              </a:tr>
              <a:tr h="557242">
                <a:tc>
                  <a:txBody>
                    <a:bodyPr/>
                    <a:lstStyle/>
                    <a:p>
                      <a:pPr lvl="0"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Guillotina trilateral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3000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tabLst>
                          <a:tab pos="660400" algn="r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0,060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180,00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555170">
                <a:tc>
                  <a:txBody>
                    <a:bodyPr/>
                    <a:lstStyle/>
                    <a:p>
                      <a:pPr lvl="0" algn="l" defTabSz="457200"/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Total</a:t>
                      </a: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def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r" defTabSz="457200"/>
                      <a:r>
                        <a:rPr sz="2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€	1.709,00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929292"/>
                      </a:solidFill>
                      <a:custDash>
                        <a:ds d="200000" sp="200000"/>
                      </a:custDash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type="body" idx="1"/>
          </p:nvPr>
        </p:nvSpPr>
        <p:spPr>
          <a:xfrm>
            <a:off x="736600" y="2832100"/>
            <a:ext cx="12293600" cy="4292600"/>
          </a:xfrm>
          <a:prstGeom prst="rect">
            <a:avLst/>
          </a:prstGeom>
        </p:spPr>
        <p:txBody>
          <a:bodyPr/>
          <a:lstStyle/>
          <a:p>
            <a:pPr lvl="0" marL="605196" indent="-425195" defTabSz="457200">
              <a:lnSpc>
                <a:spcPct val="130000"/>
              </a:lnSpc>
              <a:spcBef>
                <a:spcPts val="0"/>
              </a:spcBef>
              <a:buClr>
                <a:srgbClr val="808785"/>
              </a:buClr>
              <a:buSzPct val="100000"/>
              <a:defRPr sz="1800">
                <a:solidFill>
                  <a:srgbClr val="000000"/>
                </a:solidFill>
              </a:defRPr>
            </a:pPr>
            <a:r>
              <a:rPr b="1" sz="3100">
                <a:latin typeface="Helvetica Neue"/>
                <a:ea typeface="Helvetica Neue"/>
                <a:cs typeface="Helvetica Neue"/>
                <a:sym typeface="Helvetica Neue"/>
              </a:rPr>
              <a:t>Resum de costos:</a:t>
            </a:r>
            <a:endParaRPr b="1" sz="31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662600" indent="-342900" defTabSz="457200">
              <a:lnSpc>
                <a:spcPct val="130000"/>
              </a:lnSpc>
              <a:spcBef>
                <a:spcPts val="0"/>
              </a:spcBef>
              <a:buClr>
                <a:srgbClr val="808785"/>
              </a:buClr>
              <a:buSzPct val="100000"/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 Neue Light"/>
                <a:ea typeface="Helvetica Neue Light"/>
                <a:cs typeface="Helvetica Neue Light"/>
                <a:sym typeface="Helvetica Neue Light"/>
              </a:rPr>
              <a:t>Costos d’Edició = </a:t>
            </a:r>
            <a:r>
              <a:rPr b="1" sz="2500">
                <a:latin typeface="Helvetica Neue"/>
                <a:ea typeface="Helvetica Neue"/>
                <a:cs typeface="Helvetica Neue"/>
                <a:sym typeface="Helvetica Neue"/>
              </a:rPr>
              <a:t>3.100 €</a:t>
            </a:r>
            <a:endParaRPr b="1"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662600" indent="-342900" defTabSz="457200">
              <a:lnSpc>
                <a:spcPct val="130000"/>
              </a:lnSpc>
              <a:spcBef>
                <a:spcPts val="0"/>
              </a:spcBef>
              <a:buClr>
                <a:srgbClr val="808785"/>
              </a:buClr>
              <a:buSzPct val="100000"/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 Neue Light"/>
                <a:ea typeface="Helvetica Neue Light"/>
                <a:cs typeface="Helvetica Neue Light"/>
                <a:sym typeface="Helvetica Neue Light"/>
              </a:rPr>
              <a:t>Costos de Disseny = </a:t>
            </a:r>
            <a:r>
              <a:rPr b="1" sz="2500">
                <a:latin typeface="Helvetica Neue"/>
                <a:ea typeface="Helvetica Neue"/>
                <a:cs typeface="Helvetica Neue"/>
                <a:sym typeface="Helvetica Neue"/>
              </a:rPr>
              <a:t>2.100 €</a:t>
            </a:r>
            <a:endParaRPr b="1"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662600" indent="-342900" defTabSz="457200">
              <a:lnSpc>
                <a:spcPct val="130000"/>
              </a:lnSpc>
              <a:spcBef>
                <a:spcPts val="0"/>
              </a:spcBef>
              <a:buClr>
                <a:srgbClr val="808785"/>
              </a:buClr>
              <a:buSzPct val="100000"/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 Neue Light"/>
                <a:ea typeface="Helvetica Neue Light"/>
                <a:cs typeface="Helvetica Neue Light"/>
                <a:sym typeface="Helvetica Neue Light"/>
              </a:rPr>
              <a:t>Costos de Producció = 8.277 €    </a:t>
            </a:r>
            <a:endParaRPr sz="25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1" marL="662600" indent="-342900" defTabSz="457200">
              <a:lnSpc>
                <a:spcPct val="130000"/>
              </a:lnSpc>
              <a:spcBef>
                <a:spcPts val="0"/>
              </a:spcBef>
              <a:buClr>
                <a:srgbClr val="808785"/>
              </a:buClr>
              <a:buSzPct val="100000"/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 Neue Light"/>
                <a:ea typeface="Helvetica Neue Light"/>
                <a:cs typeface="Helvetica Neue Light"/>
                <a:sym typeface="Helvetica Neue Light"/>
              </a:rPr>
              <a:t>(50 % de marge de producció)</a:t>
            </a:r>
            <a:endParaRPr sz="25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1" marL="662600" indent="-342900" defTabSz="457200">
              <a:lnSpc>
                <a:spcPct val="130000"/>
              </a:lnSpc>
              <a:spcBef>
                <a:spcPts val="0"/>
              </a:spcBef>
              <a:buClr>
                <a:srgbClr val="808785"/>
              </a:buClr>
              <a:buSzPct val="100000"/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 Neue Light"/>
                <a:ea typeface="Helvetica Neue Light"/>
                <a:cs typeface="Helvetica Neue Light"/>
                <a:sym typeface="Helvetica Neue Light"/>
              </a:rPr>
              <a:t>Preu de venda en Producció = </a:t>
            </a:r>
            <a:r>
              <a:rPr b="1" sz="2500">
                <a:latin typeface="Helvetica Neue"/>
                <a:ea typeface="Helvetica Neue"/>
                <a:cs typeface="Helvetica Neue"/>
                <a:sym typeface="Helvetica Neue"/>
              </a:rPr>
              <a:t>16.554 €</a:t>
            </a:r>
          </a:p>
        </p:txBody>
      </p:sp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  <p:graphicFrame>
        <p:nvGraphicFramePr>
          <p:cNvPr id="123" name="Chart 123"/>
          <p:cNvGraphicFramePr/>
          <p:nvPr/>
        </p:nvGraphicFramePr>
        <p:xfrm>
          <a:off x="7861300" y="2451100"/>
          <a:ext cx="4686300" cy="46863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4" name="Shape 124"/>
          <p:cNvSpPr/>
          <p:nvPr/>
        </p:nvSpPr>
        <p:spPr>
          <a:xfrm>
            <a:off x="1025420" y="7931414"/>
            <a:ext cx="9574432" cy="1256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indent="179999" algn="just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3300">
                <a:latin typeface="Helvetica Neue Light"/>
                <a:ea typeface="Helvetica Neue Light"/>
                <a:cs typeface="Helvetica Neue Light"/>
                <a:sym typeface="Helvetica Neue Light"/>
              </a:rPr>
              <a:t>A Pagar: </a:t>
            </a:r>
            <a:r>
              <a:rPr sz="3300">
                <a:latin typeface="Helvetica Neue Medium"/>
                <a:ea typeface="Helvetica Neue Medium"/>
                <a:cs typeface="Helvetica Neue Medium"/>
                <a:sym typeface="Helvetica Neue Medium"/>
              </a:rPr>
              <a:t>21.754 €        7,25 € per unitat acabada</a:t>
            </a:r>
            <a:endParaRPr sz="3300"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  <p:sp>
        <p:nvSpPr>
          <p:cNvPr id="127" name="Shape 127"/>
          <p:cNvSpPr/>
          <p:nvPr/>
        </p:nvSpPr>
        <p:spPr>
          <a:xfrm>
            <a:off x="1317157" y="3191843"/>
            <a:ext cx="10422087" cy="367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3900">
                <a:latin typeface="Helvetica Neue Light"/>
                <a:ea typeface="Helvetica Neue Light"/>
                <a:cs typeface="Helvetica Neue Light"/>
                <a:sym typeface="Helvetica Neue Light"/>
              </a:rPr>
              <a:t>El promotor pot estimar la conveniència del model de distribució, segons siga el seu interès.</a:t>
            </a:r>
            <a:endParaRPr sz="39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endParaRPr sz="27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2700">
                <a:latin typeface="Helvetica Neue Light"/>
                <a:ea typeface="Helvetica Neue Light"/>
                <a:cs typeface="Helvetica Neue Light"/>
                <a:sym typeface="Helvetica Neue Light"/>
              </a:rPr>
              <a:t>En aquest cas calcularem un aplicació d’un marge del 30 % del valor del producte que d’aquesta manera abaratirà el projecte.</a:t>
            </a:r>
            <a:endParaRPr sz="27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3327400" y="7505244"/>
            <a:ext cx="6471581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618912" indent="-438912" algn="just" defTabSz="457200">
              <a:lnSpc>
                <a:spcPct val="130000"/>
              </a:lnSpc>
              <a:buClr>
                <a:srgbClr val="808785"/>
              </a:buClr>
              <a:buSzPct val="100000"/>
              <a:buChar char="•"/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lvl="0">
              <a:defRPr sz="1800"/>
            </a:pPr>
            <a:r>
              <a:rPr sz="3200"/>
              <a:t>15.214 € cost final del projecte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179999" algn="ctr" defTabSz="457200">
              <a:lnSpc>
                <a:spcPct val="13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>
                <a:latin typeface="Helvetica Neue Light"/>
                <a:ea typeface="Helvetica Neue Light"/>
                <a:cs typeface="Helvetica Neue Light"/>
                <a:sym typeface="Helvetica Neue Light"/>
              </a:rPr>
              <a:t>Marge de distribució (30 %)</a:t>
            </a:r>
            <a:endParaRPr sz="3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0" indent="179999" algn="ctr" defTabSz="457200">
              <a:lnSpc>
                <a:spcPct val="13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>
                <a:latin typeface="Helvetica Neue Light"/>
                <a:ea typeface="Helvetica Neue Light"/>
                <a:cs typeface="Helvetica Neue Light"/>
                <a:sym typeface="Helvetica Neue Light"/>
              </a:rPr>
              <a:t>9,43 € x 1,3 = 12,26 € per unitat</a:t>
            </a:r>
            <a:endParaRPr sz="3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673776" indent="-493776" algn="ctr" defTabSz="457200">
              <a:lnSpc>
                <a:spcPct val="130000"/>
              </a:lnSpc>
              <a:spcBef>
                <a:spcPts val="0"/>
              </a:spcBef>
              <a:buClr>
                <a:srgbClr val="808785"/>
              </a:buClr>
              <a:buSzPct val="100000"/>
              <a:defRPr sz="1800">
                <a:solidFill>
                  <a:srgbClr val="000000"/>
                </a:solidFill>
              </a:defRPr>
            </a:pPr>
            <a:endParaRPr sz="3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673776" indent="-493776" algn="ctr" defTabSz="457200">
              <a:lnSpc>
                <a:spcPct val="130000"/>
              </a:lnSpc>
              <a:spcBef>
                <a:spcPts val="0"/>
              </a:spcBef>
              <a:buClr>
                <a:srgbClr val="808785"/>
              </a:buClr>
              <a:buSzPct val="100000"/>
              <a:defRPr sz="1800">
                <a:solidFill>
                  <a:srgbClr val="000000"/>
                </a:solidFill>
              </a:defRPr>
            </a:pPr>
            <a:endParaRPr sz="3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0" indent="179999" algn="ctr" defTabSz="457200">
              <a:lnSpc>
                <a:spcPct val="13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>
                <a:latin typeface="Helvetica Neue Light"/>
                <a:ea typeface="Helvetica Neue Light"/>
                <a:cs typeface="Helvetica Neue Light"/>
                <a:sym typeface="Helvetica Neue Light"/>
              </a:rPr>
              <a:t>Marge de venda al públic (50 %):</a:t>
            </a:r>
            <a:endParaRPr sz="3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marL="0" indent="179999" algn="ctr" defTabSz="457200">
              <a:lnSpc>
                <a:spcPct val="13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>
                <a:latin typeface="Helvetica Neue Light"/>
                <a:ea typeface="Helvetica Neue Light"/>
                <a:cs typeface="Helvetica Neue Light"/>
                <a:sym typeface="Helvetica Neue Light"/>
              </a:rPr>
              <a:t>12,26 € x 2 = </a:t>
            </a:r>
            <a:r>
              <a:rPr sz="3600">
                <a:latin typeface="Helvetica Neue Medium"/>
                <a:ea typeface="Helvetica Neue Medium"/>
                <a:cs typeface="Helvetica Neue Medium"/>
                <a:sym typeface="Helvetica Neue Medium"/>
              </a:rPr>
              <a:t>24,5 € preu de venda al públic</a:t>
            </a:r>
          </a:p>
        </p:txBody>
      </p:sp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Pressupost i costos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Conclusions</a:t>
            </a:r>
          </a:p>
        </p:txBody>
      </p:sp>
      <p:sp>
        <p:nvSpPr>
          <p:cNvPr id="134" name="Shape 134"/>
          <p:cNvSpPr/>
          <p:nvPr/>
        </p:nvSpPr>
        <p:spPr>
          <a:xfrm>
            <a:off x="4367344" y="3825516"/>
            <a:ext cx="4270112" cy="80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179999" algn="l" defTabSz="457200">
              <a:lnSpc>
                <a:spcPct val="130000"/>
              </a:lnSpc>
              <a:defRPr sz="48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/>
            </a:pPr>
            <a:r>
              <a:rPr sz="4800"/>
              <a:t>Projecte viable.</a:t>
            </a:r>
          </a:p>
        </p:txBody>
      </p:sp>
      <p:sp>
        <p:nvSpPr>
          <p:cNvPr id="135" name="Shape 135"/>
          <p:cNvSpPr/>
          <p:nvPr/>
        </p:nvSpPr>
        <p:spPr>
          <a:xfrm>
            <a:off x="855641" y="5200749"/>
            <a:ext cx="11293517" cy="1237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3200">
                <a:latin typeface="Helvetica Neue Light"/>
                <a:ea typeface="Helvetica Neue Light"/>
                <a:cs typeface="Helvetica Neue Light"/>
                <a:sym typeface="Helvetica Neue Light"/>
              </a:rPr>
              <a:t>Segons el objectius inicials un cost de 15.240 € és acceptable</a:t>
            </a:r>
            <a:endParaRPr sz="3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3300">
                <a:latin typeface="Helvetica Neue Light"/>
                <a:ea typeface="Helvetica Neue Light"/>
                <a:cs typeface="Helvetica Neue Light"/>
                <a:sym typeface="Helvetica Neue Light"/>
              </a:rPr>
              <a:t>Preu competitiu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Conclusions</a:t>
            </a:r>
          </a:p>
        </p:txBody>
      </p:sp>
      <p:sp>
        <p:nvSpPr>
          <p:cNvPr id="138" name="Shape 138"/>
          <p:cNvSpPr/>
          <p:nvPr/>
        </p:nvSpPr>
        <p:spPr>
          <a:xfrm>
            <a:off x="731421" y="3346307"/>
            <a:ext cx="11541959" cy="5067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b="1" sz="3200">
                <a:latin typeface="Helvetica Neue"/>
                <a:ea typeface="Helvetica Neue"/>
                <a:cs typeface="Helvetica Neue"/>
                <a:sym typeface="Helvetica Neue"/>
              </a:rPr>
              <a:t>Treball acadèmic:</a:t>
            </a:r>
            <a:endParaRPr b="1" sz="3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3200">
                <a:latin typeface="Helvetica Neue Light"/>
                <a:ea typeface="Helvetica Neue Light"/>
                <a:cs typeface="Helvetica Neue Light"/>
                <a:sym typeface="Helvetica Neue Light"/>
              </a:rPr>
              <a:t>Pense que els objectius han sigut assolits.</a:t>
            </a:r>
            <a:endParaRPr sz="3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3200">
                <a:latin typeface="Helvetica Neue Light"/>
                <a:ea typeface="Helvetica Neue Light"/>
                <a:cs typeface="Helvetica Neue Light"/>
                <a:sym typeface="Helvetica Neue Light"/>
              </a:rPr>
              <a:t>El treball d’anàlisi i investigació ha sigut posat de manifest suficientment.</a:t>
            </a:r>
            <a:endParaRPr sz="3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endParaRPr sz="3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3200">
                <a:latin typeface="Helvetica Neue Light"/>
                <a:ea typeface="Helvetica Neue Light"/>
                <a:cs typeface="Helvetica Neue Light"/>
                <a:sym typeface="Helvetica Neue Light"/>
              </a:rPr>
              <a:t> El document s’ajusta fidelment al que deuria ser un</a:t>
            </a:r>
            <a:endParaRPr sz="3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 indent="179999" defTabSz="45720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b="1" sz="3200">
                <a:latin typeface="Helvetica Neue"/>
                <a:ea typeface="Helvetica Neue"/>
                <a:cs typeface="Helvetica Neue"/>
                <a:sym typeface="Helvetica Neue"/>
              </a:rPr>
              <a:t>Projecte d’Edició d’una Publicació Tècnica.</a:t>
            </a:r>
            <a:endParaRPr sz="32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1270000" y="4152900"/>
            <a:ext cx="10464800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Moltes gràcies per la seua atenció</a:t>
            </a:r>
          </a:p>
        </p:txBody>
      </p:sp>
      <p:pic>
        <p:nvPicPr>
          <p:cNvPr id="14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1677" y="7269486"/>
            <a:ext cx="4141446" cy="13106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