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4"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p:cViewPr>
        <p:scale>
          <a:sx n="100" d="100"/>
          <a:sy n="100" d="100"/>
        </p:scale>
        <p:origin x="-49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7A847CFC-816F-41D0-AAC0-9BF4FEBC753E}" type="datetimeFigureOut">
              <a:rPr lang="es-ES" smtClean="0"/>
              <a:pPr/>
              <a:t>14/09/2017</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7A847CFC-816F-41D0-AAC0-9BF4FEBC753E}" type="datetimeFigureOut">
              <a:rPr lang="es-ES" smtClean="0"/>
              <a:pPr/>
              <a:t>14/09/2017</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7A847CFC-816F-41D0-AAC0-9BF4FEBC753E}" type="datetimeFigureOut">
              <a:rPr lang="es-ES" smtClean="0"/>
              <a:pPr/>
              <a:t>14/09/2017</a:t>
            </a:fld>
            <a:endParaRPr lang="es-ES"/>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132FADFE-3B8F-471C-ABF0-DBC7717ECBBC}" type="slidenum">
              <a:rPr lang="es-ES" smtClean="0"/>
              <a:pPr/>
              <a:t>‹Nº›</a:t>
            </a:fld>
            <a:endParaRPr lang="es-ES"/>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14/09/2017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A847CFC-816F-41D0-AAC0-9BF4FEBC753E}" type="datetimeFigureOut">
              <a:rPr lang="es-ES" smtClean="0"/>
              <a:pPr/>
              <a:t>14/09/2017</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2852936"/>
            <a:ext cx="7772400" cy="1008112"/>
          </a:xfrm>
        </p:spPr>
        <p:txBody>
          <a:bodyPr>
            <a:normAutofit fontScale="90000"/>
          </a:bodyPr>
          <a:lstStyle/>
          <a:p>
            <a:r>
              <a:rPr lang="es-ES" sz="2200" dirty="0" smtClean="0"/>
              <a:t>TRABAJO FINAL DE GRADO</a:t>
            </a:r>
            <a:br>
              <a:rPr lang="es-ES" sz="2200" dirty="0" smtClean="0"/>
            </a:br>
            <a:r>
              <a:rPr lang="es-ES" sz="2700" dirty="0" smtClean="0"/>
              <a:t/>
            </a:r>
            <a:br>
              <a:rPr lang="es-ES" sz="2700" dirty="0" smtClean="0"/>
            </a:br>
            <a:r>
              <a:rPr lang="es-ES" sz="2200" dirty="0" smtClean="0"/>
              <a:t>INSTALACIÓN ELÉCTRICA DE BT DE NUEVO EDIFICIO, AUDITORIO Y OFICINAS DE UN COLEGIO DE TORRENTE</a:t>
            </a:r>
            <a:r>
              <a:rPr lang="es-ES" sz="2700" dirty="0" smtClean="0"/>
              <a:t/>
            </a:r>
            <a:br>
              <a:rPr lang="es-ES" sz="2700" dirty="0" smtClean="0"/>
            </a:br>
            <a:r>
              <a:rPr lang="es-ES" sz="2200" dirty="0" smtClean="0"/>
              <a:t/>
            </a:r>
            <a:br>
              <a:rPr lang="es-ES" sz="2200" dirty="0" smtClean="0"/>
            </a:br>
            <a:r>
              <a:rPr lang="es-ES" sz="2200" dirty="0" smtClean="0"/>
              <a:t>AUTOR</a:t>
            </a:r>
            <a:r>
              <a:rPr lang="es-ES" dirty="0" smtClean="0"/>
              <a:t/>
            </a:r>
            <a:br>
              <a:rPr lang="es-ES" dirty="0" smtClean="0"/>
            </a:br>
            <a:r>
              <a:rPr lang="es-ES" sz="3600" dirty="0" smtClean="0"/>
              <a:t>PASCUAL LLUCH NOALLES</a:t>
            </a:r>
            <a:r>
              <a:rPr lang="es-ES" dirty="0" smtClean="0"/>
              <a:t/>
            </a:r>
            <a:br>
              <a:rPr lang="es-ES" dirty="0" smtClean="0"/>
            </a:br>
            <a:r>
              <a:rPr lang="es-ES" sz="2200" b="1" dirty="0" smtClean="0"/>
              <a:t>GRADO EN INGENIERÍA ELÉCTRICA</a:t>
            </a:r>
            <a:endParaRPr lang="es-ES" b="1" dirty="0"/>
          </a:p>
        </p:txBody>
      </p:sp>
      <p:sp>
        <p:nvSpPr>
          <p:cNvPr id="3" name="2 Subtítulo"/>
          <p:cNvSpPr>
            <a:spLocks noGrp="1"/>
          </p:cNvSpPr>
          <p:nvPr>
            <p:ph type="subTitle" idx="1"/>
          </p:nvPr>
        </p:nvSpPr>
        <p:spPr>
          <a:xfrm>
            <a:off x="323528" y="5661248"/>
            <a:ext cx="4968552" cy="1752600"/>
          </a:xfrm>
        </p:spPr>
        <p:txBody>
          <a:bodyPr>
            <a:normAutofit/>
          </a:bodyPr>
          <a:lstStyle/>
          <a:p>
            <a:pPr algn="l"/>
            <a:r>
              <a:rPr lang="es-ES" sz="2000" b="1" dirty="0" smtClean="0">
                <a:solidFill>
                  <a:schemeClr val="tx1"/>
                </a:solidFill>
              </a:rPr>
              <a:t>Tutora: </a:t>
            </a:r>
            <a:r>
              <a:rPr lang="es-ES" sz="2000" dirty="0" err="1" smtClean="0">
                <a:solidFill>
                  <a:schemeClr val="tx1"/>
                </a:solidFill>
              </a:rPr>
              <a:t>Maria</a:t>
            </a:r>
            <a:r>
              <a:rPr lang="es-ES" sz="2000" dirty="0" smtClean="0">
                <a:solidFill>
                  <a:schemeClr val="tx1"/>
                </a:solidFill>
              </a:rPr>
              <a:t> Pilar Molina Palomares</a:t>
            </a:r>
          </a:p>
          <a:p>
            <a:pPr algn="l"/>
            <a:r>
              <a:rPr lang="es-ES" sz="2000" b="1" dirty="0" smtClean="0">
                <a:solidFill>
                  <a:schemeClr val="tx1"/>
                </a:solidFill>
              </a:rPr>
              <a:t>Cotutor: </a:t>
            </a:r>
            <a:r>
              <a:rPr lang="es-ES" sz="2000" dirty="0" err="1" smtClean="0">
                <a:solidFill>
                  <a:schemeClr val="tx1"/>
                </a:solidFill>
              </a:rPr>
              <a:t>Jose</a:t>
            </a:r>
            <a:r>
              <a:rPr lang="es-ES" sz="2000" dirty="0" smtClean="0">
                <a:solidFill>
                  <a:schemeClr val="tx1"/>
                </a:solidFill>
              </a:rPr>
              <a:t> Alfonso Antonino </a:t>
            </a:r>
            <a:r>
              <a:rPr lang="es-ES" sz="2000" dirty="0" err="1" smtClean="0">
                <a:solidFill>
                  <a:schemeClr val="tx1"/>
                </a:solidFill>
              </a:rPr>
              <a:t>Daviu</a:t>
            </a:r>
            <a:endParaRPr lang="es-ES" sz="2000" dirty="0">
              <a:solidFill>
                <a:schemeClr val="tx1"/>
              </a:solidFill>
            </a:endParaRPr>
          </a:p>
        </p:txBody>
      </p:sp>
      <p:sp>
        <p:nvSpPr>
          <p:cNvPr id="4" name="3 CuadroTexto"/>
          <p:cNvSpPr txBox="1"/>
          <p:nvPr/>
        </p:nvSpPr>
        <p:spPr>
          <a:xfrm>
            <a:off x="6444208" y="5805264"/>
            <a:ext cx="2520280" cy="369332"/>
          </a:xfrm>
          <a:prstGeom prst="rect">
            <a:avLst/>
          </a:prstGeom>
          <a:noFill/>
        </p:spPr>
        <p:txBody>
          <a:bodyPr wrap="square" rtlCol="0">
            <a:spAutoFit/>
          </a:bodyPr>
          <a:lstStyle/>
          <a:p>
            <a:r>
              <a:rPr lang="es-ES" dirty="0" smtClean="0"/>
              <a:t>Fecha: Septiembre 2017</a:t>
            </a:r>
            <a:endParaRPr lang="es-ES" dirty="0"/>
          </a:p>
        </p:txBody>
      </p:sp>
      <p:pic>
        <p:nvPicPr>
          <p:cNvPr id="5" name="4 Imagen" descr="LOGO UPV.png"/>
          <p:cNvPicPr>
            <a:picLocks noChangeAspect="1"/>
          </p:cNvPicPr>
          <p:nvPr/>
        </p:nvPicPr>
        <p:blipFill>
          <a:blip r:embed="rId2" cstate="print"/>
          <a:stretch>
            <a:fillRect/>
          </a:stretch>
        </p:blipFill>
        <p:spPr>
          <a:xfrm>
            <a:off x="0" y="0"/>
            <a:ext cx="4404513" cy="1556792"/>
          </a:xfrm>
          <a:prstGeom prst="rect">
            <a:avLst/>
          </a:prstGeom>
        </p:spPr>
      </p:pic>
      <p:pic>
        <p:nvPicPr>
          <p:cNvPr id="7" name="6 Imagen" descr="logo-vector-etsid.jpg"/>
          <p:cNvPicPr>
            <a:picLocks noChangeAspect="1"/>
          </p:cNvPicPr>
          <p:nvPr/>
        </p:nvPicPr>
        <p:blipFill>
          <a:blip r:embed="rId3" cstate="print"/>
          <a:stretch>
            <a:fillRect/>
          </a:stretch>
        </p:blipFill>
        <p:spPr>
          <a:xfrm>
            <a:off x="5005780" y="0"/>
            <a:ext cx="4138220" cy="170080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ES" sz="2400" dirty="0" smtClean="0"/>
              <a:t>Diseño y descripción de los elementos que conforman la instalación eléctrica de BT del nuevo edificio, desde la salida del CT del colegio. Esto incluye: </a:t>
            </a:r>
          </a:p>
          <a:p>
            <a:endParaRPr lang="es-ES" dirty="0" smtClean="0"/>
          </a:p>
          <a:p>
            <a:pPr marL="914400" lvl="1" indent="-514350">
              <a:buFont typeface="+mj-lt"/>
              <a:buAutoNum type="arabicPeriod"/>
            </a:pPr>
            <a:r>
              <a:rPr lang="es-ES" dirty="0" smtClean="0"/>
              <a:t>Instalación de enlace.</a:t>
            </a:r>
          </a:p>
          <a:p>
            <a:pPr marL="914400" lvl="1" indent="-514350">
              <a:buFont typeface="+mj-lt"/>
              <a:buAutoNum type="arabicPeriod"/>
            </a:pPr>
            <a:r>
              <a:rPr lang="es-ES" dirty="0" smtClean="0"/>
              <a:t>Instalaciones interiores</a:t>
            </a:r>
          </a:p>
          <a:p>
            <a:pPr marL="914400" lvl="1" indent="-514350">
              <a:buFont typeface="+mj-lt"/>
              <a:buAutoNum type="arabicPeriod"/>
            </a:pPr>
            <a:r>
              <a:rPr lang="es-ES" dirty="0" smtClean="0"/>
              <a:t>Instalación de alumbrado</a:t>
            </a:r>
          </a:p>
          <a:p>
            <a:pPr marL="914400" lvl="1" indent="-514350">
              <a:buFont typeface="+mj-lt"/>
              <a:buAutoNum type="arabicPeriod"/>
            </a:pPr>
            <a:r>
              <a:rPr lang="es-ES" dirty="0" smtClean="0"/>
              <a:t>Protecciones </a:t>
            </a:r>
            <a:endParaRPr lang="es-ES" dirty="0"/>
          </a:p>
        </p:txBody>
      </p:sp>
      <p:sp>
        <p:nvSpPr>
          <p:cNvPr id="2" name="1 Título"/>
          <p:cNvSpPr>
            <a:spLocks noGrp="1"/>
          </p:cNvSpPr>
          <p:nvPr>
            <p:ph type="title"/>
          </p:nvPr>
        </p:nvSpPr>
        <p:spPr/>
        <p:txBody>
          <a:bodyPr>
            <a:normAutofit/>
          </a:bodyPr>
          <a:lstStyle/>
          <a:p>
            <a:r>
              <a:rPr lang="es-ES" dirty="0" smtClean="0"/>
              <a:t>ALCANCE DEL TRABAJO</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268760"/>
            <a:ext cx="8229600" cy="1180728"/>
          </a:xfrm>
        </p:spPr>
        <p:txBody>
          <a:bodyPr>
            <a:normAutofit fontScale="77500" lnSpcReduction="20000"/>
          </a:bodyPr>
          <a:lstStyle/>
          <a:p>
            <a:r>
              <a:rPr lang="es-ES" dirty="0" smtClean="0"/>
              <a:t>Dirección: </a:t>
            </a:r>
            <a:r>
              <a:rPr lang="es-ES" dirty="0" err="1" smtClean="0"/>
              <a:t>Carrer</a:t>
            </a:r>
            <a:r>
              <a:rPr lang="es-ES" dirty="0" smtClean="0"/>
              <a:t> de la </a:t>
            </a:r>
            <a:r>
              <a:rPr lang="es-ES" dirty="0" err="1" smtClean="0"/>
              <a:t>Constitució</a:t>
            </a:r>
            <a:r>
              <a:rPr lang="es-ES" dirty="0" smtClean="0"/>
              <a:t>, 76, </a:t>
            </a:r>
            <a:r>
              <a:rPr lang="es-ES" dirty="0" err="1" smtClean="0"/>
              <a:t>Torrent</a:t>
            </a:r>
            <a:r>
              <a:rPr lang="es-ES" dirty="0" smtClean="0"/>
              <a:t>, (</a:t>
            </a:r>
            <a:r>
              <a:rPr lang="es-ES" dirty="0" err="1" smtClean="0"/>
              <a:t>Velencia</a:t>
            </a:r>
            <a:r>
              <a:rPr lang="es-ES" dirty="0" smtClean="0"/>
              <a:t>)</a:t>
            </a:r>
          </a:p>
          <a:p>
            <a:endParaRPr lang="es-ES" dirty="0" smtClean="0"/>
          </a:p>
          <a:p>
            <a:r>
              <a:rPr lang="es-ES" dirty="0" smtClean="0"/>
              <a:t>Situación dentro del recinto del colegio:</a:t>
            </a:r>
            <a:endParaRPr lang="es-ES" dirty="0"/>
          </a:p>
        </p:txBody>
      </p:sp>
      <p:sp>
        <p:nvSpPr>
          <p:cNvPr id="2" name="1 Título"/>
          <p:cNvSpPr>
            <a:spLocks noGrp="1"/>
          </p:cNvSpPr>
          <p:nvPr>
            <p:ph type="title"/>
          </p:nvPr>
        </p:nvSpPr>
        <p:spPr>
          <a:xfrm>
            <a:off x="457200" y="274638"/>
            <a:ext cx="8229600" cy="994122"/>
          </a:xfrm>
        </p:spPr>
        <p:txBody>
          <a:bodyPr>
            <a:normAutofit/>
          </a:bodyPr>
          <a:lstStyle/>
          <a:p>
            <a:r>
              <a:rPr lang="es-ES" dirty="0" smtClean="0"/>
              <a:t>SITUACIÓN</a:t>
            </a:r>
            <a:endParaRPr lang="es-ES" dirty="0"/>
          </a:p>
        </p:txBody>
      </p:sp>
      <p:pic>
        <p:nvPicPr>
          <p:cNvPr id="4" name="3 Imagen"/>
          <p:cNvPicPr/>
          <p:nvPr/>
        </p:nvPicPr>
        <p:blipFill>
          <a:blip r:embed="rId2" cstate="print"/>
          <a:srcRect/>
          <a:stretch>
            <a:fillRect/>
          </a:stretch>
        </p:blipFill>
        <p:spPr bwMode="auto">
          <a:xfrm>
            <a:off x="1907704" y="2492896"/>
            <a:ext cx="4968552"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143000"/>
          </a:xfrm>
        </p:spPr>
        <p:txBody>
          <a:bodyPr/>
          <a:lstStyle/>
          <a:p>
            <a:r>
              <a:rPr lang="es-ES" dirty="0" smtClean="0"/>
              <a:t>USOS DEL NUEVO EDIFICIO</a:t>
            </a:r>
            <a:endParaRPr lang="es-ES" dirty="0"/>
          </a:p>
        </p:txBody>
      </p:sp>
      <p:sp>
        <p:nvSpPr>
          <p:cNvPr id="3" name="2 Marcador de texto"/>
          <p:cNvSpPr>
            <a:spLocks noGrp="1"/>
          </p:cNvSpPr>
          <p:nvPr>
            <p:ph type="body" idx="1"/>
          </p:nvPr>
        </p:nvSpPr>
        <p:spPr>
          <a:xfrm>
            <a:off x="395536" y="1340768"/>
            <a:ext cx="4040188" cy="639762"/>
          </a:xfrm>
        </p:spPr>
        <p:txBody>
          <a:bodyPr/>
          <a:lstStyle/>
          <a:p>
            <a:r>
              <a:rPr lang="es-ES" dirty="0" smtClean="0"/>
              <a:t>SALA POLIVALENTE</a:t>
            </a:r>
            <a:endParaRPr lang="es-ES" dirty="0"/>
          </a:p>
        </p:txBody>
      </p:sp>
      <p:sp>
        <p:nvSpPr>
          <p:cNvPr id="5" name="4 Marcador de texto"/>
          <p:cNvSpPr>
            <a:spLocks noGrp="1"/>
          </p:cNvSpPr>
          <p:nvPr>
            <p:ph type="body" sz="half" idx="3"/>
          </p:nvPr>
        </p:nvSpPr>
        <p:spPr>
          <a:xfrm>
            <a:off x="5436097" y="1340768"/>
            <a:ext cx="3456384" cy="639762"/>
          </a:xfrm>
        </p:spPr>
        <p:txBody>
          <a:bodyPr/>
          <a:lstStyle/>
          <a:p>
            <a:r>
              <a:rPr lang="es-ES" dirty="0" smtClean="0"/>
              <a:t>OFICINAS DIRECCIÓN</a:t>
            </a:r>
          </a:p>
        </p:txBody>
      </p:sp>
      <p:pic>
        <p:nvPicPr>
          <p:cNvPr id="11" name="10 Marcador de contenido" descr="SALAS.jpg"/>
          <p:cNvPicPr>
            <a:picLocks noGrp="1" noChangeAspect="1"/>
          </p:cNvPicPr>
          <p:nvPr>
            <p:ph sz="quarter" idx="2"/>
          </p:nvPr>
        </p:nvPicPr>
        <p:blipFill>
          <a:blip r:embed="rId2" cstate="print"/>
          <a:stretch>
            <a:fillRect/>
          </a:stretch>
        </p:blipFill>
        <p:spPr>
          <a:xfrm>
            <a:off x="683568" y="2132856"/>
            <a:ext cx="7931224" cy="4248444"/>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395536" y="2564904"/>
            <a:ext cx="8229600" cy="1143000"/>
          </a:xfrm>
        </p:spPr>
        <p:txBody>
          <a:bodyPr/>
          <a:lstStyle/>
          <a:p>
            <a:pPr algn="ctr"/>
            <a:r>
              <a:rPr lang="es-ES" dirty="0" smtClean="0"/>
              <a:t>INSTALACIONES DE ENLACE</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8 Grupo"/>
          <p:cNvGrpSpPr/>
          <p:nvPr/>
        </p:nvGrpSpPr>
        <p:grpSpPr>
          <a:xfrm>
            <a:off x="539552" y="1268760"/>
            <a:ext cx="8169919" cy="5067187"/>
            <a:chOff x="3602570" y="1578078"/>
            <a:chExt cx="3923659" cy="5832084"/>
          </a:xfrm>
        </p:grpSpPr>
        <p:sp>
          <p:nvSpPr>
            <p:cNvPr id="16" name="15 Forma libre"/>
            <p:cNvSpPr/>
            <p:nvPr/>
          </p:nvSpPr>
          <p:spPr>
            <a:xfrm>
              <a:off x="4743787" y="1578078"/>
              <a:ext cx="1744972" cy="1108056"/>
            </a:xfrm>
            <a:custGeom>
              <a:avLst/>
              <a:gdLst>
                <a:gd name="connsiteX0" fmla="*/ 0 w 1744972"/>
                <a:gd name="connsiteY0" fmla="*/ 110806 h 1108057"/>
                <a:gd name="connsiteX1" fmla="*/ 32454 w 1744972"/>
                <a:gd name="connsiteY1" fmla="*/ 32454 h 1108057"/>
                <a:gd name="connsiteX2" fmla="*/ 110806 w 1744972"/>
                <a:gd name="connsiteY2" fmla="*/ 0 h 1108057"/>
                <a:gd name="connsiteX3" fmla="*/ 1634166 w 1744972"/>
                <a:gd name="connsiteY3" fmla="*/ 0 h 1108057"/>
                <a:gd name="connsiteX4" fmla="*/ 1712518 w 1744972"/>
                <a:gd name="connsiteY4" fmla="*/ 32454 h 1108057"/>
                <a:gd name="connsiteX5" fmla="*/ 1744972 w 1744972"/>
                <a:gd name="connsiteY5" fmla="*/ 110806 h 1108057"/>
                <a:gd name="connsiteX6" fmla="*/ 1744972 w 1744972"/>
                <a:gd name="connsiteY6" fmla="*/ 997251 h 1108057"/>
                <a:gd name="connsiteX7" fmla="*/ 1712518 w 1744972"/>
                <a:gd name="connsiteY7" fmla="*/ 1075603 h 1108057"/>
                <a:gd name="connsiteX8" fmla="*/ 1634166 w 1744972"/>
                <a:gd name="connsiteY8" fmla="*/ 1108057 h 1108057"/>
                <a:gd name="connsiteX9" fmla="*/ 110806 w 1744972"/>
                <a:gd name="connsiteY9" fmla="*/ 1108057 h 1108057"/>
                <a:gd name="connsiteX10" fmla="*/ 32454 w 1744972"/>
                <a:gd name="connsiteY10" fmla="*/ 1075603 h 1108057"/>
                <a:gd name="connsiteX11" fmla="*/ 0 w 1744972"/>
                <a:gd name="connsiteY11" fmla="*/ 997251 h 1108057"/>
                <a:gd name="connsiteX12" fmla="*/ 0 w 1744972"/>
                <a:gd name="connsiteY12" fmla="*/ 110806 h 110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44972" h="1108057">
                  <a:moveTo>
                    <a:pt x="0" y="110806"/>
                  </a:moveTo>
                  <a:cubicBezTo>
                    <a:pt x="0" y="81418"/>
                    <a:pt x="11674" y="53234"/>
                    <a:pt x="32454" y="32454"/>
                  </a:cubicBezTo>
                  <a:cubicBezTo>
                    <a:pt x="53234" y="11674"/>
                    <a:pt x="81418" y="0"/>
                    <a:pt x="110806" y="0"/>
                  </a:cubicBezTo>
                  <a:lnTo>
                    <a:pt x="1634166" y="0"/>
                  </a:lnTo>
                  <a:cubicBezTo>
                    <a:pt x="1663554" y="0"/>
                    <a:pt x="1691738" y="11674"/>
                    <a:pt x="1712518" y="32454"/>
                  </a:cubicBezTo>
                  <a:cubicBezTo>
                    <a:pt x="1733298" y="53234"/>
                    <a:pt x="1744972" y="81418"/>
                    <a:pt x="1744972" y="110806"/>
                  </a:cubicBezTo>
                  <a:lnTo>
                    <a:pt x="1744972" y="997251"/>
                  </a:lnTo>
                  <a:cubicBezTo>
                    <a:pt x="1744972" y="1026639"/>
                    <a:pt x="1733298" y="1054823"/>
                    <a:pt x="1712518" y="1075603"/>
                  </a:cubicBezTo>
                  <a:cubicBezTo>
                    <a:pt x="1691738" y="1096383"/>
                    <a:pt x="1663554" y="1108057"/>
                    <a:pt x="1634166" y="1108057"/>
                  </a:cubicBezTo>
                  <a:lnTo>
                    <a:pt x="110806" y="1108057"/>
                  </a:lnTo>
                  <a:cubicBezTo>
                    <a:pt x="81418" y="1108057"/>
                    <a:pt x="53234" y="1096383"/>
                    <a:pt x="32454" y="1075603"/>
                  </a:cubicBezTo>
                  <a:cubicBezTo>
                    <a:pt x="11674" y="1054823"/>
                    <a:pt x="0" y="1026639"/>
                    <a:pt x="0" y="997251"/>
                  </a:cubicBezTo>
                  <a:lnTo>
                    <a:pt x="0" y="110806"/>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154374" tIns="154374" rIns="154374" bIns="154374" numCol="1" spcCol="1270" anchor="ctr" anchorCtr="0">
              <a:noAutofit/>
            </a:bodyPr>
            <a:lstStyle/>
            <a:p>
              <a:pPr lvl="0" algn="ctr" defTabSz="1422400">
                <a:lnSpc>
                  <a:spcPct val="90000"/>
                </a:lnSpc>
                <a:spcBef>
                  <a:spcPct val="0"/>
                </a:spcBef>
                <a:spcAft>
                  <a:spcPct val="35000"/>
                </a:spcAft>
              </a:pPr>
              <a:r>
                <a:rPr lang="es-ES" sz="3200" b="1" kern="1200" dirty="0" smtClean="0"/>
                <a:t>CT</a:t>
              </a:r>
              <a:endParaRPr lang="es-ES" sz="3200" b="1" kern="1200" dirty="0"/>
            </a:p>
          </p:txBody>
        </p:sp>
        <p:sp>
          <p:nvSpPr>
            <p:cNvPr id="17" name="16 Rectángulo redondeado"/>
            <p:cNvSpPr/>
            <p:nvPr/>
          </p:nvSpPr>
          <p:spPr>
            <a:xfrm>
              <a:off x="4709205" y="3152754"/>
              <a:ext cx="1744972" cy="1108056"/>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9" name="18 Rectángulo redondeado"/>
            <p:cNvSpPr/>
            <p:nvPr/>
          </p:nvSpPr>
          <p:spPr>
            <a:xfrm>
              <a:off x="5781257" y="6302106"/>
              <a:ext cx="1744972" cy="1108056"/>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1" name="20 Rectángulo redondeado"/>
            <p:cNvSpPr/>
            <p:nvPr/>
          </p:nvSpPr>
          <p:spPr>
            <a:xfrm>
              <a:off x="3602570" y="4727430"/>
              <a:ext cx="1744972" cy="1108057"/>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5" name="24 Rectángulo redondeado"/>
            <p:cNvSpPr/>
            <p:nvPr/>
          </p:nvSpPr>
          <p:spPr>
            <a:xfrm>
              <a:off x="5781257" y="4727430"/>
              <a:ext cx="1744972" cy="1108057"/>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grpSp>
      <p:sp>
        <p:nvSpPr>
          <p:cNvPr id="2" name="1 Título"/>
          <p:cNvSpPr>
            <a:spLocks noGrp="1"/>
          </p:cNvSpPr>
          <p:nvPr>
            <p:ph type="title"/>
          </p:nvPr>
        </p:nvSpPr>
        <p:spPr/>
        <p:txBody>
          <a:bodyPr/>
          <a:lstStyle/>
          <a:p>
            <a:r>
              <a:rPr lang="es-ES" dirty="0" smtClean="0"/>
              <a:t>DISTRIBUCIÓN</a:t>
            </a:r>
            <a:endParaRPr lang="es-ES" dirty="0"/>
          </a:p>
        </p:txBody>
      </p:sp>
      <p:sp>
        <p:nvSpPr>
          <p:cNvPr id="27" name="26 CuadroTexto"/>
          <p:cNvSpPr txBox="1"/>
          <p:nvPr/>
        </p:nvSpPr>
        <p:spPr>
          <a:xfrm>
            <a:off x="3131840" y="2852936"/>
            <a:ext cx="2880320" cy="584775"/>
          </a:xfrm>
          <a:prstGeom prst="rect">
            <a:avLst/>
          </a:prstGeom>
          <a:noFill/>
        </p:spPr>
        <p:txBody>
          <a:bodyPr wrap="square" rtlCol="0">
            <a:spAutoFit/>
          </a:bodyPr>
          <a:lstStyle/>
          <a:p>
            <a:pPr algn="ctr"/>
            <a:r>
              <a:rPr lang="es-ES" sz="3200" b="1" dirty="0" smtClean="0">
                <a:solidFill>
                  <a:schemeClr val="bg1"/>
                </a:solidFill>
              </a:rPr>
              <a:t>CGBT</a:t>
            </a:r>
            <a:endParaRPr lang="es-ES" sz="3200" b="1" dirty="0">
              <a:solidFill>
                <a:schemeClr val="bg1"/>
              </a:solidFill>
            </a:endParaRPr>
          </a:p>
        </p:txBody>
      </p:sp>
      <p:sp>
        <p:nvSpPr>
          <p:cNvPr id="28" name="27 CuadroTexto"/>
          <p:cNvSpPr txBox="1"/>
          <p:nvPr/>
        </p:nvSpPr>
        <p:spPr>
          <a:xfrm>
            <a:off x="899592" y="4149080"/>
            <a:ext cx="2880320" cy="584775"/>
          </a:xfrm>
          <a:prstGeom prst="rect">
            <a:avLst/>
          </a:prstGeom>
          <a:noFill/>
        </p:spPr>
        <p:txBody>
          <a:bodyPr wrap="square" rtlCol="0">
            <a:spAutoFit/>
          </a:bodyPr>
          <a:lstStyle/>
          <a:p>
            <a:pPr algn="ctr"/>
            <a:r>
              <a:rPr lang="es-ES" sz="3200" b="1" dirty="0" smtClean="0">
                <a:solidFill>
                  <a:schemeClr val="bg1"/>
                </a:solidFill>
              </a:rPr>
              <a:t>C.S. Clima</a:t>
            </a:r>
            <a:endParaRPr lang="es-ES" sz="3200" b="1" dirty="0">
              <a:solidFill>
                <a:schemeClr val="bg1"/>
              </a:solidFill>
            </a:endParaRPr>
          </a:p>
        </p:txBody>
      </p:sp>
      <p:sp>
        <p:nvSpPr>
          <p:cNvPr id="29" name="28 CuadroTexto"/>
          <p:cNvSpPr txBox="1"/>
          <p:nvPr/>
        </p:nvSpPr>
        <p:spPr>
          <a:xfrm>
            <a:off x="5076056" y="4221088"/>
            <a:ext cx="3528392" cy="461665"/>
          </a:xfrm>
          <a:prstGeom prst="rect">
            <a:avLst/>
          </a:prstGeom>
          <a:noFill/>
        </p:spPr>
        <p:txBody>
          <a:bodyPr wrap="square" rtlCol="0">
            <a:spAutoFit/>
          </a:bodyPr>
          <a:lstStyle/>
          <a:p>
            <a:pPr algn="ctr"/>
            <a:r>
              <a:rPr lang="es-ES" sz="2400" b="1" dirty="0" smtClean="0">
                <a:solidFill>
                  <a:schemeClr val="bg1"/>
                </a:solidFill>
              </a:rPr>
              <a:t>C.S. Sala Polivalente</a:t>
            </a:r>
            <a:endParaRPr lang="es-ES" sz="2400" b="1" dirty="0">
              <a:solidFill>
                <a:schemeClr val="bg1"/>
              </a:solidFill>
            </a:endParaRPr>
          </a:p>
        </p:txBody>
      </p:sp>
      <p:sp>
        <p:nvSpPr>
          <p:cNvPr id="30" name="29 CuadroTexto"/>
          <p:cNvSpPr txBox="1"/>
          <p:nvPr/>
        </p:nvSpPr>
        <p:spPr>
          <a:xfrm>
            <a:off x="5364088" y="5517232"/>
            <a:ext cx="3240360" cy="584775"/>
          </a:xfrm>
          <a:prstGeom prst="rect">
            <a:avLst/>
          </a:prstGeom>
          <a:noFill/>
        </p:spPr>
        <p:txBody>
          <a:bodyPr wrap="square" rtlCol="0">
            <a:spAutoFit/>
          </a:bodyPr>
          <a:lstStyle/>
          <a:p>
            <a:pPr algn="ctr"/>
            <a:r>
              <a:rPr lang="es-ES" sz="3200" b="1" dirty="0" smtClean="0">
                <a:solidFill>
                  <a:schemeClr val="bg1"/>
                </a:solidFill>
              </a:rPr>
              <a:t>C.T. </a:t>
            </a:r>
            <a:r>
              <a:rPr lang="es-ES" sz="3200" b="1" dirty="0" err="1" smtClean="0">
                <a:solidFill>
                  <a:schemeClr val="bg1"/>
                </a:solidFill>
              </a:rPr>
              <a:t>Escenerio</a:t>
            </a:r>
            <a:endParaRPr lang="es-ES" sz="3200" b="1" dirty="0">
              <a:solidFill>
                <a:schemeClr val="bg1"/>
              </a:solidFill>
            </a:endParaRPr>
          </a:p>
        </p:txBody>
      </p:sp>
      <p:cxnSp>
        <p:nvCxnSpPr>
          <p:cNvPr id="32" name="31 Conector recto"/>
          <p:cNvCxnSpPr>
            <a:endCxn id="17" idx="0"/>
          </p:cNvCxnSpPr>
          <p:nvPr/>
        </p:nvCxnSpPr>
        <p:spPr>
          <a:xfrm>
            <a:off x="4644008" y="2276872"/>
            <a:ext cx="16508"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33 Conector angular"/>
          <p:cNvCxnSpPr>
            <a:stCxn id="17" idx="2"/>
            <a:endCxn id="21" idx="0"/>
          </p:cNvCxnSpPr>
          <p:nvPr/>
        </p:nvCxnSpPr>
        <p:spPr>
          <a:xfrm rot="5400000">
            <a:off x="3305678" y="2650225"/>
            <a:ext cx="405421" cy="230425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39 Forma"/>
          <p:cNvCxnSpPr>
            <a:endCxn id="25" idx="0"/>
          </p:cNvCxnSpPr>
          <p:nvPr/>
        </p:nvCxnSpPr>
        <p:spPr>
          <a:xfrm>
            <a:off x="4644008" y="3789040"/>
            <a:ext cx="2248756" cy="21602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6" name="45 Conector recto"/>
          <p:cNvCxnSpPr>
            <a:stCxn id="25" idx="2"/>
            <a:endCxn id="19" idx="0"/>
          </p:cNvCxnSpPr>
          <p:nvPr/>
        </p:nvCxnSpPr>
        <p:spPr>
          <a:xfrm>
            <a:off x="6892764" y="4967796"/>
            <a:ext cx="0" cy="4054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buNone/>
            </a:pPr>
            <a:r>
              <a:rPr lang="es-ES" dirty="0" smtClean="0"/>
              <a:t>CT a CGBT</a:t>
            </a:r>
          </a:p>
          <a:p>
            <a:pPr>
              <a:buNone/>
            </a:pPr>
            <a:endParaRPr lang="es-ES" dirty="0" smtClean="0"/>
          </a:p>
          <a:p>
            <a:pPr lvl="1" algn="just">
              <a:buFont typeface="Wingdings" pitchFamily="2" charset="2"/>
              <a:buChar char="Ø"/>
            </a:pPr>
            <a:r>
              <a:rPr lang="es-ES" sz="2000" dirty="0" smtClean="0"/>
              <a:t>Línea: AL RZ1-K 0,6/1kV 3x240+1x240 mm2</a:t>
            </a:r>
          </a:p>
          <a:p>
            <a:pPr lvl="1" algn="just">
              <a:buFont typeface="Wingdings" pitchFamily="2" charset="2"/>
              <a:buChar char="Ø"/>
            </a:pPr>
            <a:endParaRPr lang="es-ES" sz="2000" dirty="0" smtClean="0"/>
          </a:p>
          <a:p>
            <a:pPr lvl="1" algn="just">
              <a:buFont typeface="Wingdings" pitchFamily="2" charset="2"/>
              <a:buChar char="Ø"/>
            </a:pPr>
            <a:r>
              <a:rPr lang="es-ES" sz="2000" dirty="0" smtClean="0"/>
              <a:t>Canalización enterrada bajo tubo a 0.5 metros.</a:t>
            </a:r>
          </a:p>
          <a:p>
            <a:pPr lvl="1" algn="just">
              <a:buFont typeface="Wingdings" pitchFamily="2" charset="2"/>
              <a:buChar char="Ø"/>
            </a:pPr>
            <a:endParaRPr lang="es-ES" sz="2000" dirty="0" smtClean="0"/>
          </a:p>
          <a:p>
            <a:pPr lvl="1" algn="just">
              <a:buFont typeface="Wingdings" pitchFamily="2" charset="2"/>
              <a:buChar char="Ø"/>
            </a:pPr>
            <a:r>
              <a:rPr lang="es-ES" sz="2000" dirty="0" smtClean="0"/>
              <a:t>Cumple ITC-BT-19 e ITC-BT-15. </a:t>
            </a:r>
            <a:r>
              <a:rPr lang="es-ES" sz="2000" b="1" dirty="0" smtClean="0"/>
              <a:t>C.D.T.M. e(%) = 0,309%</a:t>
            </a:r>
          </a:p>
          <a:p>
            <a:pPr lvl="1" algn="just">
              <a:buFont typeface="Wingdings" pitchFamily="2" charset="2"/>
              <a:buChar char="Ø"/>
            </a:pPr>
            <a:endParaRPr lang="es-ES" sz="2000" b="1" dirty="0" smtClean="0"/>
          </a:p>
          <a:p>
            <a:pPr lvl="1" algn="just">
              <a:buFont typeface="Wingdings" pitchFamily="2" charset="2"/>
              <a:buChar char="Ø"/>
            </a:pPr>
            <a:r>
              <a:rPr lang="es-ES" sz="2000" dirty="0" smtClean="0"/>
              <a:t>Potencia máxima admisible = </a:t>
            </a:r>
            <a:r>
              <a:rPr lang="es-ES" sz="2000" b="1" dirty="0" smtClean="0"/>
              <a:t>162,82kW</a:t>
            </a:r>
            <a:r>
              <a:rPr lang="es-ES" sz="2000" dirty="0" smtClean="0"/>
              <a:t>. Tabla A.52-2 bis de la UNE 20460-5-523:2004 para canalizaciones enterradas. (</a:t>
            </a:r>
            <a:r>
              <a:rPr lang="es-ES" sz="2000" dirty="0" err="1" smtClean="0"/>
              <a:t>Temp</a:t>
            </a:r>
            <a:r>
              <a:rPr lang="es-ES" sz="2000" dirty="0" smtClean="0"/>
              <a:t>. Ambiente 25ºC en el terreno).</a:t>
            </a:r>
          </a:p>
          <a:p>
            <a:pPr lvl="1">
              <a:buNone/>
            </a:pPr>
            <a:r>
              <a:rPr lang="es-ES" dirty="0" smtClean="0"/>
              <a:t> </a:t>
            </a:r>
          </a:p>
          <a:p>
            <a:pPr lvl="1">
              <a:buFont typeface="Wingdings" pitchFamily="2" charset="2"/>
              <a:buChar char="Ø"/>
            </a:pPr>
            <a:endParaRPr lang="es-ES" dirty="0" smtClean="0"/>
          </a:p>
          <a:p>
            <a:pPr>
              <a:buFont typeface="Wingdings" pitchFamily="2" charset="2"/>
              <a:buChar char="Ø"/>
            </a:pPr>
            <a:endParaRPr lang="es-ES" dirty="0" smtClean="0"/>
          </a:p>
          <a:p>
            <a:endParaRPr lang="es-ES" dirty="0"/>
          </a:p>
        </p:txBody>
      </p:sp>
      <p:sp>
        <p:nvSpPr>
          <p:cNvPr id="3" name="2 Título"/>
          <p:cNvSpPr>
            <a:spLocks noGrp="1"/>
          </p:cNvSpPr>
          <p:nvPr>
            <p:ph type="title"/>
          </p:nvPr>
        </p:nvSpPr>
        <p:spPr/>
        <p:txBody>
          <a:bodyPr>
            <a:noAutofit/>
          </a:bodyPr>
          <a:lstStyle/>
          <a:p>
            <a:r>
              <a:rPr lang="es-ES" sz="3200" dirty="0" smtClean="0"/>
              <a:t>CANALIZACIONES Y LINEAS DE ENLACE</a:t>
            </a:r>
            <a:endParaRPr lang="es-E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67544" y="2708920"/>
            <a:ext cx="8229600" cy="1143000"/>
          </a:xfrm>
        </p:spPr>
        <p:txBody>
          <a:bodyPr>
            <a:normAutofit/>
          </a:bodyPr>
          <a:lstStyle/>
          <a:p>
            <a:pPr algn="ctr"/>
            <a:r>
              <a:rPr lang="es-ES" dirty="0" smtClean="0"/>
              <a:t>INSTALACIÓN INTERIOR</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POTENCIA INSTALADA</a:t>
            </a:r>
            <a:endParaRPr lang="es-ES" dirty="0"/>
          </a:p>
        </p:txBody>
      </p:sp>
      <p:graphicFrame>
        <p:nvGraphicFramePr>
          <p:cNvPr id="4" name="3 Tabla"/>
          <p:cNvGraphicFramePr>
            <a:graphicFrameLocks noGrp="1"/>
          </p:cNvGraphicFramePr>
          <p:nvPr/>
        </p:nvGraphicFramePr>
        <p:xfrm>
          <a:off x="1331639" y="1556790"/>
          <a:ext cx="6192690" cy="3312369"/>
        </p:xfrm>
        <a:graphic>
          <a:graphicData uri="http://schemas.openxmlformats.org/drawingml/2006/table">
            <a:tbl>
              <a:tblPr/>
              <a:tblGrid>
                <a:gridCol w="1896260"/>
                <a:gridCol w="1269440"/>
                <a:gridCol w="1376543"/>
                <a:gridCol w="1650447"/>
              </a:tblGrid>
              <a:tr h="368041">
                <a:tc>
                  <a:txBody>
                    <a:bodyPr/>
                    <a:lstStyle/>
                    <a:p>
                      <a:pPr>
                        <a:lnSpc>
                          <a:spcPct val="115000"/>
                        </a:lnSpc>
                        <a:spcAft>
                          <a:spcPts val="0"/>
                        </a:spcAft>
                      </a:pPr>
                      <a:r>
                        <a:rPr lang="es-ES" sz="1200" dirty="0">
                          <a:solidFill>
                            <a:srgbClr val="000000"/>
                          </a:solidFill>
                          <a:latin typeface="Calibri"/>
                          <a:ea typeface="Times New Roman"/>
                          <a:cs typeface="Calibri"/>
                        </a:rPr>
                        <a:t> </a:t>
                      </a:r>
                      <a:endParaRPr lang="es-ES" sz="10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8D8D8"/>
                    </a:solidFill>
                  </a:tcPr>
                </a:tc>
                <a:tc gridSpan="3">
                  <a:txBody>
                    <a:bodyPr/>
                    <a:lstStyle/>
                    <a:p>
                      <a:pPr algn="ctr">
                        <a:lnSpc>
                          <a:spcPct val="115000"/>
                        </a:lnSpc>
                        <a:spcAft>
                          <a:spcPts val="0"/>
                        </a:spcAft>
                      </a:pPr>
                      <a:r>
                        <a:rPr lang="es-ES" sz="1200">
                          <a:solidFill>
                            <a:srgbClr val="000000"/>
                          </a:solidFill>
                          <a:latin typeface="Calibri"/>
                          <a:ea typeface="Times New Roman"/>
                          <a:cs typeface="Calibri"/>
                        </a:rPr>
                        <a:t>POTENCIA (W)</a:t>
                      </a:r>
                      <a:endParaRPr lang="es-ES" sz="1000">
                        <a:latin typeface="Calibri"/>
                        <a:ea typeface="Calibri"/>
                        <a:cs typeface="Arial"/>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es-ES"/>
                    </a:p>
                  </a:txBody>
                  <a:tcPr/>
                </a:tc>
                <a:tc hMerge="1">
                  <a:txBody>
                    <a:bodyPr/>
                    <a:lstStyle/>
                    <a:p>
                      <a:endParaRPr lang="es-ES"/>
                    </a:p>
                  </a:txBody>
                  <a:tcPr/>
                </a:tc>
              </a:tr>
              <a:tr h="368041">
                <a:tc>
                  <a:txBody>
                    <a:bodyPr/>
                    <a:lstStyle/>
                    <a:p>
                      <a:pPr>
                        <a:lnSpc>
                          <a:spcPct val="115000"/>
                        </a:lnSpc>
                        <a:spcAft>
                          <a:spcPts val="0"/>
                        </a:spcAft>
                      </a:pPr>
                      <a:r>
                        <a:rPr lang="es-ES" sz="1200">
                          <a:solidFill>
                            <a:srgbClr val="000000"/>
                          </a:solidFill>
                          <a:latin typeface="Calibri"/>
                          <a:ea typeface="Times New Roman"/>
                          <a:cs typeface="Calibri"/>
                        </a:rPr>
                        <a:t> </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spcAft>
                          <a:spcPts val="0"/>
                        </a:spcAft>
                      </a:pPr>
                      <a:r>
                        <a:rPr lang="es-ES" sz="1200">
                          <a:solidFill>
                            <a:srgbClr val="000000"/>
                          </a:solidFill>
                          <a:latin typeface="Calibri"/>
                          <a:ea typeface="Times New Roman"/>
                          <a:cs typeface="Calibri"/>
                        </a:rPr>
                        <a:t> </a:t>
                      </a:r>
                      <a:endParaRPr lang="es-ES" sz="1000">
                        <a:latin typeface="Calibri"/>
                        <a:ea typeface="Calibri"/>
                        <a:cs typeface="Arial"/>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gridSpan="2">
                  <a:txBody>
                    <a:bodyPr/>
                    <a:lstStyle/>
                    <a:p>
                      <a:pPr algn="ctr">
                        <a:lnSpc>
                          <a:spcPct val="115000"/>
                        </a:lnSpc>
                        <a:spcAft>
                          <a:spcPts val="0"/>
                        </a:spcAft>
                      </a:pPr>
                      <a:r>
                        <a:rPr lang="es-ES" sz="1200">
                          <a:solidFill>
                            <a:srgbClr val="000000"/>
                          </a:solidFill>
                          <a:latin typeface="Calibri"/>
                          <a:ea typeface="Times New Roman"/>
                          <a:cs typeface="Calibri"/>
                        </a:rPr>
                        <a:t>FUERZA</a:t>
                      </a:r>
                      <a:endParaRPr lang="es-ES" sz="1000">
                        <a:latin typeface="Calibri"/>
                        <a:ea typeface="Calibri"/>
                        <a:cs typeface="Arial"/>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es-ES"/>
                    </a:p>
                  </a:txBody>
                  <a:tcPr/>
                </a:tc>
              </a:tr>
              <a:tr h="368041">
                <a:tc>
                  <a:txBody>
                    <a:bodyPr/>
                    <a:lstStyle/>
                    <a:p>
                      <a:pPr>
                        <a:lnSpc>
                          <a:spcPct val="115000"/>
                        </a:lnSpc>
                        <a:spcAft>
                          <a:spcPts val="0"/>
                        </a:spcAft>
                      </a:pPr>
                      <a:r>
                        <a:rPr lang="es-ES" sz="1200">
                          <a:solidFill>
                            <a:srgbClr val="000000"/>
                          </a:solidFill>
                          <a:latin typeface="Calibri"/>
                          <a:ea typeface="Times New Roman"/>
                          <a:cs typeface="Calibri"/>
                        </a:rPr>
                        <a:t>ELEMENTO</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s-ES" sz="1200">
                          <a:solidFill>
                            <a:srgbClr val="000000"/>
                          </a:solidFill>
                          <a:latin typeface="Calibri"/>
                          <a:ea typeface="Times New Roman"/>
                          <a:cs typeface="Calibri"/>
                        </a:rPr>
                        <a:t>ALUMBRADO</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s-ES" sz="1200">
                          <a:solidFill>
                            <a:srgbClr val="000000"/>
                          </a:solidFill>
                          <a:latin typeface="Calibri"/>
                          <a:ea typeface="Times New Roman"/>
                          <a:cs typeface="Calibri"/>
                        </a:rPr>
                        <a:t>USOS VARIOS</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s-ES" sz="1200">
                          <a:solidFill>
                            <a:srgbClr val="000000"/>
                          </a:solidFill>
                          <a:latin typeface="Calibri"/>
                          <a:ea typeface="Times New Roman"/>
                          <a:cs typeface="Calibri"/>
                        </a:rPr>
                        <a:t>USOS ESPECIALES</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368041">
                <a:tc>
                  <a:txBody>
                    <a:bodyPr/>
                    <a:lstStyle/>
                    <a:p>
                      <a:pPr>
                        <a:lnSpc>
                          <a:spcPct val="115000"/>
                        </a:lnSpc>
                        <a:spcAft>
                          <a:spcPts val="0"/>
                        </a:spcAft>
                      </a:pPr>
                      <a:r>
                        <a:rPr lang="es-ES" sz="1200">
                          <a:solidFill>
                            <a:srgbClr val="000000"/>
                          </a:solidFill>
                          <a:latin typeface="Calibri"/>
                          <a:ea typeface="Times New Roman"/>
                          <a:cs typeface="Calibri"/>
                        </a:rPr>
                        <a:t>C.G.B.T.</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2426,5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12000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6000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041">
                <a:tc>
                  <a:txBody>
                    <a:bodyPr/>
                    <a:lstStyle/>
                    <a:p>
                      <a:pPr>
                        <a:lnSpc>
                          <a:spcPct val="115000"/>
                        </a:lnSpc>
                        <a:spcAft>
                          <a:spcPts val="0"/>
                        </a:spcAft>
                      </a:pPr>
                      <a:r>
                        <a:rPr lang="es-ES" sz="1200">
                          <a:solidFill>
                            <a:srgbClr val="000000"/>
                          </a:solidFill>
                          <a:latin typeface="Calibri"/>
                          <a:ea typeface="Times New Roman"/>
                          <a:cs typeface="Calibri"/>
                        </a:rPr>
                        <a:t>C.S. Sala Polivalente</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7433,3</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14000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28000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041">
                <a:tc>
                  <a:txBody>
                    <a:bodyPr/>
                    <a:lstStyle/>
                    <a:p>
                      <a:pPr>
                        <a:lnSpc>
                          <a:spcPct val="115000"/>
                        </a:lnSpc>
                        <a:spcAft>
                          <a:spcPts val="0"/>
                        </a:spcAft>
                      </a:pPr>
                      <a:r>
                        <a:rPr lang="es-ES" sz="1200">
                          <a:solidFill>
                            <a:srgbClr val="000000"/>
                          </a:solidFill>
                          <a:latin typeface="Calibri"/>
                          <a:ea typeface="Times New Roman"/>
                          <a:cs typeface="Calibri"/>
                        </a:rPr>
                        <a:t>c.s. Climatización</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55875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041">
                <a:tc>
                  <a:txBody>
                    <a:bodyPr/>
                    <a:lstStyle/>
                    <a:p>
                      <a:pPr>
                        <a:lnSpc>
                          <a:spcPct val="115000"/>
                        </a:lnSpc>
                        <a:spcAft>
                          <a:spcPts val="0"/>
                        </a:spcAft>
                      </a:pPr>
                      <a:r>
                        <a:rPr lang="es-ES" sz="1200">
                          <a:solidFill>
                            <a:srgbClr val="000000"/>
                          </a:solidFill>
                          <a:latin typeface="Calibri"/>
                          <a:ea typeface="Times New Roman"/>
                          <a:cs typeface="Calibri"/>
                        </a:rPr>
                        <a:t>C.t. Escenario</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3000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a:solidFill>
                            <a:srgbClr val="000000"/>
                          </a:solidFill>
                          <a:latin typeface="Calibri"/>
                          <a:ea typeface="Times New Roman"/>
                          <a:cs typeface="Calibri"/>
                        </a:rPr>
                        <a:t>1500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041">
                <a:tc>
                  <a:txBody>
                    <a:bodyPr/>
                    <a:lstStyle/>
                    <a:p>
                      <a:pPr algn="ctr">
                        <a:lnSpc>
                          <a:spcPct val="115000"/>
                        </a:lnSpc>
                        <a:spcAft>
                          <a:spcPts val="0"/>
                        </a:spcAft>
                      </a:pPr>
                      <a:r>
                        <a:rPr lang="es-ES" sz="1200" b="1">
                          <a:solidFill>
                            <a:srgbClr val="000000"/>
                          </a:solidFill>
                          <a:latin typeface="Calibri"/>
                          <a:ea typeface="Times New Roman"/>
                          <a:cs typeface="Calibri"/>
                        </a:rPr>
                        <a:t>TOTAL CIRCUITOS</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a:solidFill>
                            <a:srgbClr val="000000"/>
                          </a:solidFill>
                          <a:latin typeface="Calibri"/>
                          <a:ea typeface="Times New Roman"/>
                          <a:cs typeface="Calibri"/>
                        </a:rPr>
                        <a:t>12859,8</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a:solidFill>
                            <a:srgbClr val="000000"/>
                          </a:solidFill>
                          <a:latin typeface="Calibri"/>
                          <a:ea typeface="Times New Roman"/>
                          <a:cs typeface="Calibri"/>
                        </a:rPr>
                        <a:t>26000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a:solidFill>
                            <a:srgbClr val="000000"/>
                          </a:solidFill>
                          <a:latin typeface="Calibri"/>
                          <a:ea typeface="Times New Roman"/>
                          <a:cs typeface="Calibri"/>
                        </a:rPr>
                        <a:t>91375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041">
                <a:tc>
                  <a:txBody>
                    <a:bodyPr/>
                    <a:lstStyle/>
                    <a:p>
                      <a:pPr algn="ctr">
                        <a:lnSpc>
                          <a:spcPct val="115000"/>
                        </a:lnSpc>
                        <a:spcAft>
                          <a:spcPts val="0"/>
                        </a:spcAft>
                      </a:pPr>
                      <a:r>
                        <a:rPr lang="es-ES" sz="1200" b="1">
                          <a:solidFill>
                            <a:srgbClr val="000000"/>
                          </a:solidFill>
                          <a:latin typeface="Calibri"/>
                          <a:ea typeface="Times New Roman"/>
                          <a:cs typeface="Calibri"/>
                        </a:rPr>
                        <a:t>TOTAL </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s-ES" sz="1200" b="1" dirty="0">
                          <a:solidFill>
                            <a:srgbClr val="000000"/>
                          </a:solidFill>
                          <a:latin typeface="Calibri"/>
                          <a:ea typeface="Times New Roman"/>
                          <a:cs typeface="Calibri"/>
                        </a:rPr>
                        <a:t>130234,8</a:t>
                      </a:r>
                      <a:endParaRPr lang="es-ES" sz="10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POTENCIA TOTAL DEMANDADA</a:t>
            </a:r>
            <a:endParaRPr lang="es-ES" dirty="0"/>
          </a:p>
        </p:txBody>
      </p:sp>
      <p:graphicFrame>
        <p:nvGraphicFramePr>
          <p:cNvPr id="4" name="3 Tabla"/>
          <p:cNvGraphicFramePr>
            <a:graphicFrameLocks noGrp="1"/>
          </p:cNvGraphicFramePr>
          <p:nvPr/>
        </p:nvGraphicFramePr>
        <p:xfrm>
          <a:off x="1691681" y="1556792"/>
          <a:ext cx="5472607" cy="1872208"/>
        </p:xfrm>
        <a:graphic>
          <a:graphicData uri="http://schemas.openxmlformats.org/drawingml/2006/table">
            <a:tbl>
              <a:tblPr/>
              <a:tblGrid>
                <a:gridCol w="1357546"/>
                <a:gridCol w="1357546"/>
                <a:gridCol w="1060583"/>
                <a:gridCol w="1696932"/>
              </a:tblGrid>
              <a:tr h="307159">
                <a:tc>
                  <a:txBody>
                    <a:bodyPr/>
                    <a:lstStyle/>
                    <a:p>
                      <a:pPr>
                        <a:lnSpc>
                          <a:spcPct val="115000"/>
                        </a:lnSpc>
                        <a:spcAft>
                          <a:spcPts val="0"/>
                        </a:spcAft>
                      </a:pPr>
                      <a:r>
                        <a:rPr lang="es-ES" sz="1100">
                          <a:solidFill>
                            <a:srgbClr val="000000"/>
                          </a:solidFill>
                          <a:latin typeface="Calibri"/>
                          <a:ea typeface="Times New Roman"/>
                          <a:cs typeface="Calibri"/>
                        </a:rPr>
                        <a:t>CARGA</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spcAft>
                          <a:spcPts val="0"/>
                        </a:spcAft>
                      </a:pPr>
                      <a:r>
                        <a:rPr lang="es-ES" sz="1100">
                          <a:solidFill>
                            <a:srgbClr val="000000"/>
                          </a:solidFill>
                          <a:latin typeface="Calibri"/>
                          <a:ea typeface="Times New Roman"/>
                          <a:cs typeface="Calibri"/>
                        </a:rPr>
                        <a:t>POTENCIA</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spcAft>
                          <a:spcPts val="0"/>
                        </a:spcAft>
                      </a:pPr>
                      <a:r>
                        <a:rPr lang="es-ES" sz="1100">
                          <a:solidFill>
                            <a:srgbClr val="000000"/>
                          </a:solidFill>
                          <a:latin typeface="Calibri"/>
                          <a:ea typeface="Times New Roman"/>
                          <a:cs typeface="Calibri"/>
                        </a:rPr>
                        <a:t>COEFICIENTE</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spcAft>
                          <a:spcPts val="0"/>
                        </a:spcAft>
                      </a:pPr>
                      <a:r>
                        <a:rPr lang="es-ES" sz="1100">
                          <a:solidFill>
                            <a:srgbClr val="000000"/>
                          </a:solidFill>
                          <a:latin typeface="Calibri"/>
                          <a:ea typeface="Times New Roman"/>
                          <a:cs typeface="Calibri"/>
                        </a:rPr>
                        <a:t>POTENCIA (Simultánea)</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307159">
                <a:tc>
                  <a:txBody>
                    <a:bodyPr/>
                    <a:lstStyle/>
                    <a:p>
                      <a:pPr>
                        <a:lnSpc>
                          <a:spcPct val="115000"/>
                        </a:lnSpc>
                        <a:spcAft>
                          <a:spcPts val="0"/>
                        </a:spcAft>
                      </a:pPr>
                      <a:r>
                        <a:rPr lang="es-ES" sz="1100">
                          <a:solidFill>
                            <a:srgbClr val="000000"/>
                          </a:solidFill>
                          <a:latin typeface="Calibri"/>
                          <a:ea typeface="Times New Roman"/>
                          <a:cs typeface="Calibri"/>
                        </a:rPr>
                        <a:t>Alumbrado</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12859,8</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0,75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9644,85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7159">
                <a:tc>
                  <a:txBody>
                    <a:bodyPr/>
                    <a:lstStyle/>
                    <a:p>
                      <a:pPr>
                        <a:lnSpc>
                          <a:spcPct val="115000"/>
                        </a:lnSpc>
                        <a:spcAft>
                          <a:spcPts val="0"/>
                        </a:spcAft>
                      </a:pPr>
                      <a:r>
                        <a:rPr lang="es-ES" sz="1100">
                          <a:solidFill>
                            <a:srgbClr val="000000"/>
                          </a:solidFill>
                          <a:latin typeface="Calibri"/>
                          <a:ea typeface="Times New Roman"/>
                          <a:cs typeface="Calibri"/>
                        </a:rPr>
                        <a:t>Usos Varios</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26000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0,2</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5200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7159">
                <a:tc>
                  <a:txBody>
                    <a:bodyPr/>
                    <a:lstStyle/>
                    <a:p>
                      <a:pPr>
                        <a:lnSpc>
                          <a:spcPct val="115000"/>
                        </a:lnSpc>
                        <a:spcAft>
                          <a:spcPts val="0"/>
                        </a:spcAft>
                      </a:pPr>
                      <a:r>
                        <a:rPr lang="es-ES" sz="1100">
                          <a:solidFill>
                            <a:srgbClr val="000000"/>
                          </a:solidFill>
                          <a:latin typeface="Calibri"/>
                          <a:ea typeface="Times New Roman"/>
                          <a:cs typeface="Calibri"/>
                        </a:rPr>
                        <a:t>Usos Especiales</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35500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0,4</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14200</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786">
                <a:tc>
                  <a:txBody>
                    <a:bodyPr/>
                    <a:lstStyle/>
                    <a:p>
                      <a:pPr>
                        <a:lnSpc>
                          <a:spcPct val="115000"/>
                        </a:lnSpc>
                        <a:spcAft>
                          <a:spcPts val="0"/>
                        </a:spcAft>
                      </a:pPr>
                      <a:r>
                        <a:rPr lang="es-ES" sz="1100">
                          <a:solidFill>
                            <a:srgbClr val="000000"/>
                          </a:solidFill>
                          <a:latin typeface="Calibri"/>
                          <a:ea typeface="Times New Roman"/>
                          <a:cs typeface="Calibri"/>
                        </a:rPr>
                        <a:t>Climatización</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55875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0,7</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a:solidFill>
                            <a:srgbClr val="000000"/>
                          </a:solidFill>
                          <a:latin typeface="Calibri"/>
                          <a:ea typeface="Times New Roman"/>
                          <a:cs typeface="Calibri"/>
                        </a:rPr>
                        <a:t>39112,5</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786">
                <a:tc>
                  <a:txBody>
                    <a:bodyPr/>
                    <a:lstStyle/>
                    <a:p>
                      <a:pPr>
                        <a:lnSpc>
                          <a:spcPct val="115000"/>
                        </a:lnSpc>
                        <a:spcAft>
                          <a:spcPts val="0"/>
                        </a:spcAft>
                      </a:pPr>
                      <a:r>
                        <a:rPr lang="es-ES" sz="1100" b="1">
                          <a:solidFill>
                            <a:srgbClr val="000000"/>
                          </a:solidFill>
                          <a:latin typeface="Calibri"/>
                          <a:ea typeface="Times New Roman"/>
                          <a:cs typeface="Calibri"/>
                        </a:rPr>
                        <a:t>TOTAL</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a:solidFill>
                            <a:srgbClr val="000000"/>
                          </a:solidFill>
                          <a:latin typeface="Calibri"/>
                          <a:ea typeface="Times New Roman"/>
                          <a:cs typeface="Calibri"/>
                        </a:rPr>
                        <a:t>130234,8</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100">
                          <a:solidFill>
                            <a:srgbClr val="000000"/>
                          </a:solidFill>
                          <a:latin typeface="Calibri"/>
                          <a:ea typeface="Times New Roman"/>
                          <a:cs typeface="Calibri"/>
                        </a:rPr>
                        <a:t> </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s-ES" sz="1100" b="1" dirty="0">
                          <a:solidFill>
                            <a:srgbClr val="000000"/>
                          </a:solidFill>
                          <a:latin typeface="Calibri"/>
                          <a:ea typeface="Times New Roman"/>
                          <a:cs typeface="Calibri"/>
                        </a:rPr>
                        <a:t>68157,35</a:t>
                      </a:r>
                      <a:endParaRPr lang="es-ES" sz="10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2627784" y="3861048"/>
          <a:ext cx="4104456" cy="1008112"/>
        </p:xfrm>
        <a:graphic>
          <a:graphicData uri="http://schemas.openxmlformats.org/drawingml/2006/table">
            <a:tbl>
              <a:tblPr/>
              <a:tblGrid>
                <a:gridCol w="1745201"/>
                <a:gridCol w="2359255"/>
              </a:tblGrid>
              <a:tr h="494766">
                <a:tc>
                  <a:txBody>
                    <a:bodyPr/>
                    <a:lstStyle/>
                    <a:p>
                      <a:pPr>
                        <a:lnSpc>
                          <a:spcPct val="115000"/>
                        </a:lnSpc>
                        <a:spcAft>
                          <a:spcPts val="0"/>
                        </a:spcAft>
                      </a:pPr>
                      <a:r>
                        <a:rPr lang="es-ES" sz="1100">
                          <a:solidFill>
                            <a:srgbClr val="000000"/>
                          </a:solidFill>
                          <a:latin typeface="Calibri"/>
                          <a:ea typeface="Times New Roman"/>
                          <a:cs typeface="Calibri"/>
                        </a:rPr>
                        <a:t>LÍNEA</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s-ES" sz="1100">
                          <a:solidFill>
                            <a:srgbClr val="000000"/>
                          </a:solidFill>
                          <a:latin typeface="Calibri"/>
                          <a:ea typeface="Times New Roman"/>
                          <a:cs typeface="Calibri"/>
                        </a:rPr>
                        <a:t>POTENCIA</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513346">
                <a:tc>
                  <a:txBody>
                    <a:bodyPr/>
                    <a:lstStyle/>
                    <a:p>
                      <a:pPr>
                        <a:lnSpc>
                          <a:spcPct val="115000"/>
                        </a:lnSpc>
                        <a:spcAft>
                          <a:spcPts val="0"/>
                        </a:spcAft>
                      </a:pPr>
                      <a:r>
                        <a:rPr lang="es-ES" sz="1100">
                          <a:solidFill>
                            <a:srgbClr val="000000"/>
                          </a:solidFill>
                          <a:latin typeface="Calibri"/>
                          <a:ea typeface="Times New Roman"/>
                          <a:cs typeface="Calibri"/>
                        </a:rPr>
                        <a:t>TOTAL</a:t>
                      </a:r>
                      <a:endParaRPr lang="es-ES" sz="10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dirty="0">
                          <a:solidFill>
                            <a:srgbClr val="000000"/>
                          </a:solidFill>
                          <a:latin typeface="Calibri"/>
                          <a:ea typeface="Times New Roman"/>
                          <a:cs typeface="Calibri"/>
                        </a:rPr>
                        <a:t>68,16 </a:t>
                      </a:r>
                      <a:r>
                        <a:rPr lang="es-ES" sz="1100" b="1" dirty="0" err="1">
                          <a:solidFill>
                            <a:srgbClr val="000000"/>
                          </a:solidFill>
                          <a:latin typeface="Calibri"/>
                          <a:ea typeface="Times New Roman"/>
                          <a:cs typeface="Calibri"/>
                        </a:rPr>
                        <a:t>kW</a:t>
                      </a:r>
                      <a:endParaRPr lang="es-ES" sz="1000" b="1"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692696"/>
            <a:ext cx="8229600" cy="5314595"/>
          </a:xfrm>
        </p:spPr>
        <p:txBody>
          <a:bodyPr/>
          <a:lstStyle/>
          <a:p>
            <a:pPr>
              <a:buNone/>
            </a:pPr>
            <a:r>
              <a:rPr lang="es-ES" dirty="0" smtClean="0"/>
              <a:t>LÍNEAS DE DISRIBUCIÓN A SUBCUADROS</a:t>
            </a:r>
          </a:p>
          <a:p>
            <a:pPr>
              <a:buNone/>
            </a:pPr>
            <a:endParaRPr lang="es-ES" dirty="0" smtClean="0"/>
          </a:p>
          <a:p>
            <a:pPr lvl="1" algn="just">
              <a:buFont typeface="Wingdings" pitchFamily="2" charset="2"/>
              <a:buChar char="Ø"/>
            </a:pPr>
            <a:r>
              <a:rPr lang="es-ES" sz="1800" dirty="0" smtClean="0"/>
              <a:t>El material conductor elegido es cobre. </a:t>
            </a:r>
          </a:p>
          <a:p>
            <a:pPr lvl="1" algn="just">
              <a:buFont typeface="Wingdings" pitchFamily="2" charset="2"/>
              <a:buChar char="Ø"/>
            </a:pPr>
            <a:endParaRPr lang="es-ES" sz="1800" dirty="0" smtClean="0"/>
          </a:p>
          <a:p>
            <a:pPr lvl="1" algn="just">
              <a:buFont typeface="Wingdings" pitchFamily="2" charset="2"/>
              <a:buChar char="Ø"/>
            </a:pPr>
            <a:r>
              <a:rPr lang="es-ES" sz="1800" dirty="0" smtClean="0"/>
              <a:t>Discurren por el interior del edificio por bandeja de tipo rejilla (</a:t>
            </a:r>
            <a:r>
              <a:rPr lang="es-ES" sz="1800" dirty="0" err="1" smtClean="0"/>
              <a:t>Rejiband</a:t>
            </a:r>
            <a:r>
              <a:rPr lang="es-ES" sz="1800" dirty="0" smtClean="0"/>
              <a:t>). </a:t>
            </a:r>
          </a:p>
          <a:p>
            <a:pPr lvl="1" algn="just">
              <a:buFont typeface="Wingdings" pitchFamily="2" charset="2"/>
              <a:buChar char="Ø"/>
            </a:pPr>
            <a:endParaRPr lang="es-ES" sz="1800" dirty="0" smtClean="0"/>
          </a:p>
          <a:p>
            <a:pPr lvl="1" algn="just">
              <a:buFont typeface="Wingdings" pitchFamily="2" charset="2"/>
              <a:buChar char="Ø"/>
            </a:pPr>
            <a:r>
              <a:rPr lang="es-ES" sz="1800" dirty="0" smtClean="0"/>
              <a:t>Intensidades máximas admisibles vendrán dadas por la tabla A-52-1 bis, ITC-BT-19 + Factor de corrección a 25ºC Tabla C.</a:t>
            </a:r>
          </a:p>
          <a:p>
            <a:pPr lvl="1" algn="just">
              <a:buFont typeface="Wingdings" pitchFamily="2" charset="2"/>
              <a:buChar char="Ø"/>
            </a:pPr>
            <a:endParaRPr lang="es-ES" sz="1800" dirty="0" smtClean="0"/>
          </a:p>
          <a:p>
            <a:pPr lvl="1" algn="just">
              <a:buFont typeface="Wingdings" pitchFamily="2" charset="2"/>
              <a:buChar char="Ø"/>
            </a:pPr>
            <a:r>
              <a:rPr lang="es-ES" sz="1800" dirty="0" smtClean="0"/>
              <a:t>Diseño de líneas </a:t>
            </a:r>
            <a:r>
              <a:rPr lang="es-ES" sz="1800" dirty="0" err="1" smtClean="0"/>
              <a:t>deacuerdo</a:t>
            </a:r>
            <a:r>
              <a:rPr lang="es-ES" sz="1800" dirty="0" smtClean="0"/>
              <a:t> con ITC-BT-19 para la sección de los conductores.</a:t>
            </a:r>
          </a:p>
          <a:p>
            <a:pPr lvl="1">
              <a:buNone/>
            </a:pPr>
            <a:r>
              <a:rPr lang="es-ES" dirty="0" smtClean="0"/>
              <a:t> </a:t>
            </a:r>
          </a:p>
          <a:p>
            <a:pPr lvl="1">
              <a:buNone/>
            </a:pPr>
            <a:endParaRPr lang="es-E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sz="1800" dirty="0" smtClean="0"/>
              <a:t>Alimentación a receptores de alumbrado, tomas de corriente, receptores de fuerza motriz y emergencias.</a:t>
            </a:r>
          </a:p>
          <a:p>
            <a:endParaRPr lang="es-ES" sz="1800" dirty="0" smtClean="0"/>
          </a:p>
          <a:p>
            <a:r>
              <a:rPr lang="es-ES" sz="1800" dirty="0" smtClean="0"/>
              <a:t>Conductores de cobre del tipo RZ1-K 0,6/1kV.</a:t>
            </a:r>
          </a:p>
          <a:p>
            <a:endParaRPr lang="es-ES" sz="1800" dirty="0" smtClean="0"/>
          </a:p>
          <a:p>
            <a:r>
              <a:rPr lang="es-ES" sz="1800" dirty="0" smtClean="0"/>
              <a:t>Canalización bajo tubo corrugado flexible LH.</a:t>
            </a:r>
          </a:p>
          <a:p>
            <a:endParaRPr lang="es-ES" sz="1800" dirty="0" smtClean="0"/>
          </a:p>
          <a:p>
            <a:r>
              <a:rPr lang="es-ES" sz="1800" dirty="0" smtClean="0"/>
              <a:t>Cálculo de sección del conductor y diámetro del tubo, según ITC-BT-19.</a:t>
            </a:r>
          </a:p>
          <a:p>
            <a:endParaRPr lang="es-ES" dirty="0"/>
          </a:p>
        </p:txBody>
      </p:sp>
      <p:sp>
        <p:nvSpPr>
          <p:cNvPr id="3" name="2 Título"/>
          <p:cNvSpPr>
            <a:spLocks noGrp="1"/>
          </p:cNvSpPr>
          <p:nvPr>
            <p:ph type="title"/>
          </p:nvPr>
        </p:nvSpPr>
        <p:spPr/>
        <p:txBody>
          <a:bodyPr>
            <a:normAutofit/>
          </a:bodyPr>
          <a:lstStyle/>
          <a:p>
            <a:r>
              <a:rPr lang="es-ES" sz="2400" dirty="0" smtClean="0"/>
              <a:t>LÍNEAS ALIMENTACIÓN RECEPTORES</a:t>
            </a:r>
            <a:endParaRPr lang="es-E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67544" y="2420888"/>
            <a:ext cx="8229600" cy="1143000"/>
          </a:xfrm>
        </p:spPr>
        <p:txBody>
          <a:bodyPr/>
          <a:lstStyle/>
          <a:p>
            <a:pPr algn="ctr"/>
            <a:r>
              <a:rPr lang="es-ES" dirty="0" smtClean="0"/>
              <a:t>PROTECCIONES</a:t>
            </a: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8"/>
            <a:ext cx="4762872" cy="4525963"/>
          </a:xfrm>
        </p:spPr>
        <p:txBody>
          <a:bodyPr/>
          <a:lstStyle/>
          <a:p>
            <a:r>
              <a:rPr lang="es-ES" sz="2000" dirty="0" smtClean="0"/>
              <a:t>Esquema de distribución TT.</a:t>
            </a:r>
          </a:p>
          <a:p>
            <a:pPr lvl="1" algn="just"/>
            <a:r>
              <a:rPr lang="es-ES" sz="1800" dirty="0" smtClean="0"/>
              <a:t>Mantenimiento sencillo.</a:t>
            </a:r>
          </a:p>
          <a:p>
            <a:pPr lvl="1" algn="just"/>
            <a:r>
              <a:rPr lang="es-ES" sz="1800" dirty="0" smtClean="0"/>
              <a:t>Mayor seguridad: la conexión a tierra del neutro y de las masas de forma independiente facilita la actuación de las protecciones. </a:t>
            </a:r>
          </a:p>
          <a:p>
            <a:pPr lvl="1" algn="just"/>
            <a:r>
              <a:rPr lang="es-ES" sz="1800" dirty="0" smtClean="0"/>
              <a:t>Corriente de defecto mas limitada que en otros esquemas de distribución.</a:t>
            </a:r>
          </a:p>
          <a:p>
            <a:pPr lvl="1" algn="just"/>
            <a:r>
              <a:rPr lang="es-ES" sz="1800" dirty="0" smtClean="0"/>
              <a:t>En el edificio no es absolutamente necesario que exista una continuidad en el servicio.</a:t>
            </a:r>
          </a:p>
          <a:p>
            <a:pPr lvl="1">
              <a:buNone/>
            </a:pPr>
            <a:endParaRPr lang="es-ES" sz="1800" dirty="0" smtClean="0"/>
          </a:p>
          <a:p>
            <a:pPr lvl="1"/>
            <a:endParaRPr lang="es-ES" sz="1800" dirty="0" smtClean="0"/>
          </a:p>
          <a:p>
            <a:pPr lvl="1"/>
            <a:endParaRPr lang="es-ES" dirty="0"/>
          </a:p>
        </p:txBody>
      </p:sp>
      <p:sp>
        <p:nvSpPr>
          <p:cNvPr id="3" name="2 Título"/>
          <p:cNvSpPr>
            <a:spLocks noGrp="1"/>
          </p:cNvSpPr>
          <p:nvPr>
            <p:ph type="title"/>
          </p:nvPr>
        </p:nvSpPr>
        <p:spPr/>
        <p:txBody>
          <a:bodyPr>
            <a:noAutofit/>
          </a:bodyPr>
          <a:lstStyle/>
          <a:p>
            <a:r>
              <a:rPr lang="es-ES" sz="2800" dirty="0" smtClean="0"/>
              <a:t>CONEXIÓN DEL NEUTRO Y DE LAS MASAS</a:t>
            </a:r>
            <a:endParaRPr lang="es-ES" sz="2800" dirty="0"/>
          </a:p>
        </p:txBody>
      </p:sp>
      <p:pic>
        <p:nvPicPr>
          <p:cNvPr id="5" name="4 Imagen"/>
          <p:cNvPicPr/>
          <p:nvPr/>
        </p:nvPicPr>
        <p:blipFill>
          <a:blip r:embed="rId2" cstate="print"/>
          <a:srcRect/>
          <a:stretch>
            <a:fillRect/>
          </a:stretch>
        </p:blipFill>
        <p:spPr bwMode="auto">
          <a:xfrm>
            <a:off x="5292080" y="1196752"/>
            <a:ext cx="3384376"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1731648"/>
          </a:xfrm>
        </p:spPr>
        <p:txBody>
          <a:bodyPr>
            <a:normAutofit fontScale="70000" lnSpcReduction="20000"/>
          </a:bodyPr>
          <a:lstStyle/>
          <a:p>
            <a:r>
              <a:rPr lang="es-ES" dirty="0" smtClean="0"/>
              <a:t>TOMAS DE TIERRA:</a:t>
            </a:r>
          </a:p>
          <a:p>
            <a:endParaRPr lang="es-ES" dirty="0" smtClean="0"/>
          </a:p>
          <a:p>
            <a:pPr lvl="1"/>
            <a:r>
              <a:rPr lang="es-ES" dirty="0" smtClean="0"/>
              <a:t>Electrodo</a:t>
            </a:r>
          </a:p>
          <a:p>
            <a:pPr lvl="1"/>
            <a:endParaRPr lang="es-ES" dirty="0" smtClean="0"/>
          </a:p>
          <a:p>
            <a:pPr lvl="2" algn="just"/>
            <a:r>
              <a:rPr lang="es-ES" dirty="0" smtClean="0"/>
              <a:t>3 picas verticales de barra de acero cobreado de 14 mm de diámetro y 2 metros de longitud. </a:t>
            </a:r>
          </a:p>
          <a:p>
            <a:pPr lvl="2" algn="just"/>
            <a:r>
              <a:rPr lang="es-ES" dirty="0" smtClean="0"/>
              <a:t>Se detalla la situación en el plano de tomas de tierra.</a:t>
            </a:r>
          </a:p>
          <a:p>
            <a:pPr lvl="2"/>
            <a:endParaRPr lang="es-ES" dirty="0" smtClean="0"/>
          </a:p>
          <a:p>
            <a:pPr lvl="1"/>
            <a:endParaRPr lang="es-ES"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pic>
        <p:nvPicPr>
          <p:cNvPr id="4" name="3 Imagen" descr="electrodo.jpg"/>
          <p:cNvPicPr>
            <a:picLocks noChangeAspect="1"/>
          </p:cNvPicPr>
          <p:nvPr/>
        </p:nvPicPr>
        <p:blipFill>
          <a:blip r:embed="rId2" cstate="print"/>
          <a:srcRect t="6732" b="7452"/>
          <a:stretch>
            <a:fillRect/>
          </a:stretch>
        </p:blipFill>
        <p:spPr>
          <a:xfrm>
            <a:off x="1763688" y="3356992"/>
            <a:ext cx="5760640" cy="320008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TOMAS DE TIERRA</a:t>
            </a:r>
          </a:p>
          <a:p>
            <a:pPr lvl="1"/>
            <a:r>
              <a:rPr lang="es-ES" dirty="0" smtClean="0"/>
              <a:t>Línea de enlace con tierra:</a:t>
            </a:r>
          </a:p>
          <a:p>
            <a:pPr lvl="2"/>
            <a:r>
              <a:rPr lang="es-ES" sz="1800" dirty="0" smtClean="0"/>
              <a:t>Conductores que unen el conjunto de electrodos con el punto de puesta a tierra.</a:t>
            </a:r>
          </a:p>
          <a:p>
            <a:pPr lvl="2"/>
            <a:r>
              <a:rPr lang="es-ES" sz="1800" dirty="0" smtClean="0"/>
              <a:t>Tal como indica en el ITC-BT-18, el conductor será de cobre y de una sección igual o mayor de 35mm2. En nuestro caso el conductor será de cobre de 35mm2 de sección.</a:t>
            </a:r>
          </a:p>
          <a:p>
            <a:pPr lvl="2"/>
            <a:r>
              <a:rPr lang="es-ES" sz="1800" dirty="0" smtClean="0"/>
              <a:t>Para disminuir las tensiones de paso en las inmediaciones del electrodo, la línea de enlace irá aislada con un tubo de plástico flexible desde el punto de entrada al terreno hasta el electrodo. </a:t>
            </a:r>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punto de puesta a tierra.jpg"/>
          <p:cNvPicPr>
            <a:picLocks noChangeAspect="1"/>
          </p:cNvPicPr>
          <p:nvPr/>
        </p:nvPicPr>
        <p:blipFill>
          <a:blip r:embed="rId2" cstate="print"/>
          <a:srcRect t="25604" b="26325"/>
          <a:stretch>
            <a:fillRect/>
          </a:stretch>
        </p:blipFill>
        <p:spPr>
          <a:xfrm>
            <a:off x="350485" y="3284984"/>
            <a:ext cx="8793515" cy="2736304"/>
          </a:xfrm>
          <a:prstGeom prst="rect">
            <a:avLst/>
          </a:prstGeom>
        </p:spPr>
      </p:pic>
      <p:sp>
        <p:nvSpPr>
          <p:cNvPr id="2" name="1 Marcador de contenido"/>
          <p:cNvSpPr>
            <a:spLocks noGrp="1"/>
          </p:cNvSpPr>
          <p:nvPr>
            <p:ph idx="1"/>
          </p:nvPr>
        </p:nvSpPr>
        <p:spPr>
          <a:xfrm>
            <a:off x="457200" y="1481329"/>
            <a:ext cx="8229600" cy="1947672"/>
          </a:xfrm>
        </p:spPr>
        <p:txBody>
          <a:bodyPr/>
          <a:lstStyle/>
          <a:p>
            <a:r>
              <a:rPr lang="es-ES" dirty="0" smtClean="0"/>
              <a:t>TOMAS DE TIERRA</a:t>
            </a:r>
          </a:p>
          <a:p>
            <a:pPr lvl="1"/>
            <a:r>
              <a:rPr lang="es-ES" dirty="0" smtClean="0"/>
              <a:t>Punto de puesta a tierra:</a:t>
            </a:r>
          </a:p>
          <a:p>
            <a:pPr lvl="2"/>
            <a:r>
              <a:rPr lang="es-ES" dirty="0" smtClean="0"/>
              <a:t>Unión entre línea principal de tierra y la línea de enlace con tierra.</a:t>
            </a:r>
            <a:endParaRPr lang="es-ES"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sz="2400" dirty="0" smtClean="0"/>
              <a:t>LINEAS PRINCIPALES DE TIERRA</a:t>
            </a:r>
          </a:p>
          <a:p>
            <a:pPr lvl="1"/>
            <a:r>
              <a:rPr lang="es-ES" sz="1800" dirty="0" smtClean="0"/>
              <a:t>Conductores que parten del punto de puesta a tierra y a los cuales están conectadas las derivaciones necesarias para la puesta a tierra de las masas. </a:t>
            </a:r>
          </a:p>
          <a:p>
            <a:pPr lvl="1"/>
            <a:r>
              <a:rPr lang="es-ES" sz="1800" dirty="0" smtClean="0"/>
              <a:t>Están constituidas por conductores de cobre de igual sección que las indicadas en las ITC-BT-18, ITC-BT-19 e ITC-BT-26 y como mínimo será de 16 mm2 de sección.</a:t>
            </a:r>
          </a:p>
          <a:p>
            <a:pPr lvl="1"/>
            <a:endParaRPr lang="es-ES"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pic>
        <p:nvPicPr>
          <p:cNvPr id="4" name="3 Imagen"/>
          <p:cNvPicPr/>
          <p:nvPr/>
        </p:nvPicPr>
        <p:blipFill>
          <a:blip r:embed="rId2" cstate="print"/>
          <a:srcRect/>
          <a:stretch>
            <a:fillRect/>
          </a:stretch>
        </p:blipFill>
        <p:spPr bwMode="auto">
          <a:xfrm>
            <a:off x="1187624" y="3789040"/>
            <a:ext cx="6840760"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867552"/>
          </a:xfrm>
        </p:spPr>
        <p:txBody>
          <a:bodyPr/>
          <a:lstStyle/>
          <a:p>
            <a:r>
              <a:rPr lang="es-ES" dirty="0" smtClean="0"/>
              <a:t>Instalación tomas de tierra según ITC-BT-26  </a:t>
            </a:r>
            <a:endParaRPr lang="es-ES" dirty="0"/>
          </a:p>
        </p:txBody>
      </p:sp>
      <p:sp>
        <p:nvSpPr>
          <p:cNvPr id="3" name="2 Título"/>
          <p:cNvSpPr>
            <a:spLocks noGrp="1"/>
          </p:cNvSpPr>
          <p:nvPr>
            <p:ph type="title"/>
          </p:nvPr>
        </p:nvSpPr>
        <p:spPr/>
        <p:txBody>
          <a:bodyPr/>
          <a:lstStyle/>
          <a:p>
            <a:endParaRPr lang="es-ES"/>
          </a:p>
        </p:txBody>
      </p:sp>
      <p:graphicFrame>
        <p:nvGraphicFramePr>
          <p:cNvPr id="5" name="4 Tabla"/>
          <p:cNvGraphicFramePr>
            <a:graphicFrameLocks noGrp="1"/>
          </p:cNvGraphicFramePr>
          <p:nvPr/>
        </p:nvGraphicFramePr>
        <p:xfrm>
          <a:off x="2051720" y="2947032"/>
          <a:ext cx="4392488" cy="2570200"/>
        </p:xfrm>
        <a:graphic>
          <a:graphicData uri="http://schemas.openxmlformats.org/drawingml/2006/table">
            <a:tbl>
              <a:tblPr/>
              <a:tblGrid>
                <a:gridCol w="3231478"/>
                <a:gridCol w="1161010"/>
              </a:tblGrid>
              <a:tr h="514040">
                <a:tc>
                  <a:txBody>
                    <a:bodyPr/>
                    <a:lstStyle/>
                    <a:p>
                      <a:pPr>
                        <a:lnSpc>
                          <a:spcPct val="115000"/>
                        </a:lnSpc>
                        <a:spcAft>
                          <a:spcPts val="0"/>
                        </a:spcAft>
                      </a:pPr>
                      <a:r>
                        <a:rPr lang="es-ES" sz="1600" dirty="0">
                          <a:solidFill>
                            <a:srgbClr val="000000"/>
                          </a:solidFill>
                          <a:latin typeface="Calibri"/>
                          <a:ea typeface="Times New Roman"/>
                          <a:cs typeface="Times New Roman"/>
                        </a:rPr>
                        <a:t>Longitud de cable enterrado (m)</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600">
                          <a:solidFill>
                            <a:srgbClr val="000000"/>
                          </a:solidFill>
                          <a:latin typeface="Calibri"/>
                          <a:ea typeface="Times New Roman"/>
                          <a:cs typeface="Times New Roman"/>
                        </a:rPr>
                        <a:t>350</a:t>
                      </a:r>
                      <a:endParaRPr lang="es-ES" sz="12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040">
                <a:tc>
                  <a:txBody>
                    <a:bodyPr/>
                    <a:lstStyle/>
                    <a:p>
                      <a:pPr>
                        <a:lnSpc>
                          <a:spcPct val="115000"/>
                        </a:lnSpc>
                        <a:spcAft>
                          <a:spcPts val="0"/>
                        </a:spcAft>
                      </a:pPr>
                      <a:r>
                        <a:rPr lang="es-ES" sz="1600" dirty="0" err="1">
                          <a:solidFill>
                            <a:srgbClr val="000000"/>
                          </a:solidFill>
                          <a:latin typeface="Calibri"/>
                          <a:ea typeface="Times New Roman"/>
                          <a:cs typeface="Times New Roman"/>
                        </a:rPr>
                        <a:t>Resist</a:t>
                      </a:r>
                      <a:r>
                        <a:rPr lang="es-ES" sz="1600" dirty="0">
                          <a:solidFill>
                            <a:srgbClr val="000000"/>
                          </a:solidFill>
                          <a:latin typeface="Calibri"/>
                          <a:ea typeface="Times New Roman"/>
                          <a:cs typeface="Times New Roman"/>
                        </a:rPr>
                        <a:t>. De tierra del cable (Ω)</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600">
                          <a:solidFill>
                            <a:srgbClr val="000000"/>
                          </a:solidFill>
                          <a:latin typeface="Calibri"/>
                          <a:ea typeface="Times New Roman"/>
                          <a:cs typeface="Times New Roman"/>
                        </a:rPr>
                        <a:t>2,85</a:t>
                      </a:r>
                      <a:endParaRPr lang="es-ES" sz="12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040">
                <a:tc>
                  <a:txBody>
                    <a:bodyPr/>
                    <a:lstStyle/>
                    <a:p>
                      <a:pPr>
                        <a:lnSpc>
                          <a:spcPct val="115000"/>
                        </a:lnSpc>
                        <a:spcAft>
                          <a:spcPts val="0"/>
                        </a:spcAft>
                      </a:pPr>
                      <a:r>
                        <a:rPr lang="es-ES" sz="1600" dirty="0">
                          <a:solidFill>
                            <a:srgbClr val="000000"/>
                          </a:solidFill>
                          <a:latin typeface="Calibri"/>
                          <a:ea typeface="Times New Roman"/>
                          <a:cs typeface="Times New Roman"/>
                        </a:rPr>
                        <a:t>Número de picas enterradas</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600">
                          <a:solidFill>
                            <a:srgbClr val="000000"/>
                          </a:solidFill>
                          <a:latin typeface="Calibri"/>
                          <a:ea typeface="Times New Roman"/>
                          <a:cs typeface="Times New Roman"/>
                        </a:rPr>
                        <a:t>3</a:t>
                      </a:r>
                      <a:endParaRPr lang="es-ES" sz="12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040">
                <a:tc>
                  <a:txBody>
                    <a:bodyPr/>
                    <a:lstStyle/>
                    <a:p>
                      <a:pPr>
                        <a:lnSpc>
                          <a:spcPct val="115000"/>
                        </a:lnSpc>
                        <a:spcAft>
                          <a:spcPts val="0"/>
                        </a:spcAft>
                      </a:pPr>
                      <a:r>
                        <a:rPr lang="es-ES" sz="1600" dirty="0" err="1">
                          <a:solidFill>
                            <a:srgbClr val="000000"/>
                          </a:solidFill>
                          <a:latin typeface="Calibri"/>
                          <a:ea typeface="Times New Roman"/>
                          <a:cs typeface="Times New Roman"/>
                        </a:rPr>
                        <a:t>Resist</a:t>
                      </a:r>
                      <a:r>
                        <a:rPr lang="es-ES" sz="1600" dirty="0">
                          <a:solidFill>
                            <a:srgbClr val="000000"/>
                          </a:solidFill>
                          <a:latin typeface="Calibri"/>
                          <a:ea typeface="Times New Roman"/>
                          <a:cs typeface="Times New Roman"/>
                        </a:rPr>
                        <a:t>. De tierra de las picas (Ω)</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600" dirty="0">
                          <a:solidFill>
                            <a:srgbClr val="000000"/>
                          </a:solidFill>
                          <a:latin typeface="Calibri"/>
                          <a:ea typeface="Times New Roman"/>
                          <a:cs typeface="Times New Roman"/>
                        </a:rPr>
                        <a:t>83,33</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040">
                <a:tc>
                  <a:txBody>
                    <a:bodyPr/>
                    <a:lstStyle/>
                    <a:p>
                      <a:pPr>
                        <a:lnSpc>
                          <a:spcPct val="115000"/>
                        </a:lnSpc>
                        <a:spcAft>
                          <a:spcPts val="0"/>
                        </a:spcAft>
                      </a:pPr>
                      <a:r>
                        <a:rPr lang="es-ES" sz="1600" b="1">
                          <a:solidFill>
                            <a:srgbClr val="000000"/>
                          </a:solidFill>
                          <a:latin typeface="Calibri"/>
                          <a:ea typeface="Times New Roman"/>
                          <a:cs typeface="Times New Roman"/>
                        </a:rPr>
                        <a:t>Resistencia total a tierra (Ω)</a:t>
                      </a:r>
                      <a:endParaRPr lang="es-ES" sz="120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600" b="1" dirty="0">
                          <a:solidFill>
                            <a:srgbClr val="000000"/>
                          </a:solidFill>
                          <a:latin typeface="Calibri"/>
                          <a:ea typeface="Times New Roman"/>
                          <a:cs typeface="Times New Roman"/>
                        </a:rPr>
                        <a:t>2,75</a:t>
                      </a:r>
                      <a:endParaRPr lang="es-ES" sz="1200" dirty="0">
                        <a:latin typeface="Calibri"/>
                        <a:ea typeface="Calibri"/>
                        <a:cs typeface="Arial"/>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883776"/>
          </a:xfrm>
        </p:spPr>
        <p:txBody>
          <a:bodyPr/>
          <a:lstStyle/>
          <a:p>
            <a:r>
              <a:rPr lang="es-ES" sz="2400" dirty="0" smtClean="0"/>
              <a:t>DERIVACIONES DE LAS LÍNEAS PRINCIPALES DE TIERRA</a:t>
            </a:r>
          </a:p>
          <a:p>
            <a:pPr lvl="1"/>
            <a:r>
              <a:rPr lang="es-ES" sz="2000" dirty="0" smtClean="0"/>
              <a:t>Conductores de cobre que unen la línea principal de tierra con los conductores de protección o directamente con las masas. </a:t>
            </a:r>
          </a:p>
          <a:p>
            <a:pPr lvl="1"/>
            <a:r>
              <a:rPr lang="es-ES" sz="2000" dirty="0" smtClean="0"/>
              <a:t>Las secciones mínimas deberán ser, tal y como se indica en la ITC-BT-18:</a:t>
            </a:r>
          </a:p>
          <a:p>
            <a:pPr lvl="1"/>
            <a:endParaRPr lang="es-ES" dirty="0" smtClean="0"/>
          </a:p>
          <a:p>
            <a:pPr lvl="1"/>
            <a:endParaRPr lang="es-ES"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pic>
        <p:nvPicPr>
          <p:cNvPr id="4" name="3 Imagen"/>
          <p:cNvPicPr/>
          <p:nvPr/>
        </p:nvPicPr>
        <p:blipFill>
          <a:blip r:embed="rId2" cstate="print"/>
          <a:srcRect/>
          <a:stretch>
            <a:fillRect/>
          </a:stretch>
        </p:blipFill>
        <p:spPr bwMode="auto">
          <a:xfrm>
            <a:off x="1619672" y="4365104"/>
            <a:ext cx="6120680" cy="201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CONDUCTORES DE PROTECCIÓN</a:t>
            </a:r>
          </a:p>
          <a:p>
            <a:endParaRPr lang="es-ES" dirty="0" smtClean="0"/>
          </a:p>
          <a:p>
            <a:pPr lvl="1"/>
            <a:r>
              <a:rPr lang="es-ES" dirty="0" smtClean="0"/>
              <a:t>Unirán las masas a la línea de puesta a tierra.</a:t>
            </a:r>
          </a:p>
          <a:p>
            <a:pPr lvl="1"/>
            <a:endParaRPr lang="es-ES" dirty="0" smtClean="0"/>
          </a:p>
          <a:p>
            <a:pPr lvl="1"/>
            <a:r>
              <a:rPr lang="es-ES" dirty="0" smtClean="0"/>
              <a:t>Las secciones mínimas deberán ser las mismas que las indicadas en la ITC-BT-18.</a:t>
            </a:r>
            <a:endParaRPr lang="es-ES"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RED DE EQUIPOTENCIALIDAD</a:t>
            </a:r>
          </a:p>
          <a:p>
            <a:endParaRPr lang="es-ES" dirty="0" smtClean="0"/>
          </a:p>
          <a:p>
            <a:pPr lvl="1" algn="just"/>
            <a:r>
              <a:rPr lang="es-ES" sz="2000" dirty="0" smtClean="0"/>
              <a:t>Según lo indicado en la ITC-BT-26, se realizará una conexión equipotencial entre las canalizaciones metálicas existentes y las masas metálicas existentes en la instalación</a:t>
            </a:r>
            <a:r>
              <a:rPr lang="es-ES" sz="2000" dirty="0" smtClean="0"/>
              <a:t>..</a:t>
            </a:r>
          </a:p>
          <a:p>
            <a:pPr lvl="1" algn="just"/>
            <a:endParaRPr lang="es-ES" sz="2000" dirty="0" smtClean="0"/>
          </a:p>
          <a:p>
            <a:pPr lvl="1" algn="just"/>
            <a:r>
              <a:rPr lang="es-ES" sz="2000" dirty="0" smtClean="0"/>
              <a:t>Conductor de cobre de sección mínima de 2,5 mm2</a:t>
            </a:r>
            <a:r>
              <a:rPr lang="es-ES" sz="2000" dirty="0" smtClean="0"/>
              <a:t>.</a:t>
            </a:r>
          </a:p>
          <a:p>
            <a:pPr lvl="1" algn="just"/>
            <a:endParaRPr lang="es-ES" sz="2000" dirty="0" smtClean="0"/>
          </a:p>
          <a:p>
            <a:pPr lvl="1" algn="just"/>
            <a:r>
              <a:rPr lang="es-ES" sz="2000" dirty="0" smtClean="0"/>
              <a:t>Se unirá al conductor de protección. </a:t>
            </a:r>
            <a:endParaRPr lang="es-ES" sz="2000" dirty="0"/>
          </a:p>
        </p:txBody>
      </p:sp>
      <p:sp>
        <p:nvSpPr>
          <p:cNvPr id="3" name="2 Título"/>
          <p:cNvSpPr>
            <a:spLocks noGrp="1"/>
          </p:cNvSpPr>
          <p:nvPr>
            <p:ph type="title"/>
          </p:nvPr>
        </p:nvSpPr>
        <p:spPr/>
        <p:txBody>
          <a:bodyPr>
            <a:normAutofit fontScale="90000"/>
          </a:bodyPr>
          <a:lstStyle/>
          <a:p>
            <a:r>
              <a:rPr lang="es-ES" dirty="0" smtClean="0"/>
              <a:t>INSTALACIÓN DE PUESTA A TIERRA</a:t>
            </a:r>
            <a:endParaRPr lang="es-E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67544" y="2204864"/>
            <a:ext cx="8229600" cy="1143000"/>
          </a:xfrm>
        </p:spPr>
        <p:txBody>
          <a:bodyPr>
            <a:noAutofit/>
          </a:bodyPr>
          <a:lstStyle/>
          <a:p>
            <a:pPr algn="ctr"/>
            <a:r>
              <a:rPr lang="es-ES" sz="3200" dirty="0" smtClean="0"/>
              <a:t>PROTECCIÓN FRENTE A CONTACTOS DIRECTOS E INDIRECTOS</a:t>
            </a:r>
            <a:endParaRPr lang="es-E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ES" sz="2400" dirty="0" smtClean="0"/>
              <a:t>El sistema de protección dispuesto es la protección por envolventes con un grado </a:t>
            </a:r>
            <a:r>
              <a:rPr lang="es-ES" sz="2400" dirty="0" smtClean="0"/>
              <a:t>de protección </a:t>
            </a:r>
            <a:r>
              <a:rPr lang="es-ES" sz="2400" dirty="0" smtClean="0"/>
              <a:t>IPXXB, lo mínimo exigido según la norma UNE 20.324, de forma que las </a:t>
            </a:r>
            <a:r>
              <a:rPr lang="es-ES" sz="2400" dirty="0" smtClean="0"/>
              <a:t>partes activas </a:t>
            </a:r>
            <a:r>
              <a:rPr lang="es-ES" sz="2400" dirty="0" smtClean="0"/>
              <a:t>peligrosas quedan en el interior de estas envolventes.</a:t>
            </a:r>
            <a:endParaRPr lang="es-ES" sz="2400" dirty="0"/>
          </a:p>
        </p:txBody>
      </p:sp>
      <p:sp>
        <p:nvSpPr>
          <p:cNvPr id="3" name="2 Título"/>
          <p:cNvSpPr>
            <a:spLocks noGrp="1"/>
          </p:cNvSpPr>
          <p:nvPr>
            <p:ph type="title"/>
          </p:nvPr>
        </p:nvSpPr>
        <p:spPr/>
        <p:txBody>
          <a:bodyPr>
            <a:noAutofit/>
          </a:bodyPr>
          <a:lstStyle/>
          <a:p>
            <a:r>
              <a:rPr lang="es-ES" sz="2000" dirty="0" smtClean="0"/>
              <a:t>PROTECCIÓN FRENTE A CONTACTOS </a:t>
            </a:r>
            <a:r>
              <a:rPr lang="es-ES" sz="2000" dirty="0" smtClean="0"/>
              <a:t>DIRECTOS</a:t>
            </a:r>
            <a:endParaRPr lang="es-E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Como medida de protección se escoge el corte de alimentación. Método aceptado en la ITC-BT-24.</a:t>
            </a:r>
          </a:p>
          <a:p>
            <a:r>
              <a:rPr lang="es-ES" dirty="0" smtClean="0"/>
              <a:t>La tensión será cortada a causa de un fallo e aislamiento y se detecta una tensión mayor a la tensión límite convencional. </a:t>
            </a:r>
          </a:p>
          <a:p>
            <a:r>
              <a:rPr lang="es-ES" dirty="0" smtClean="0"/>
              <a:t>Todas las masas accesibles deben ser conectadas a la misma puesta a tierra.</a:t>
            </a:r>
          </a:p>
          <a:p>
            <a:endParaRPr lang="es-ES" dirty="0"/>
          </a:p>
        </p:txBody>
      </p:sp>
      <p:sp>
        <p:nvSpPr>
          <p:cNvPr id="3" name="2 Título"/>
          <p:cNvSpPr>
            <a:spLocks noGrp="1"/>
          </p:cNvSpPr>
          <p:nvPr>
            <p:ph type="title"/>
          </p:nvPr>
        </p:nvSpPr>
        <p:spPr/>
        <p:txBody>
          <a:bodyPr>
            <a:noAutofit/>
          </a:bodyPr>
          <a:lstStyle/>
          <a:p>
            <a:r>
              <a:rPr lang="es-ES" sz="2400" dirty="0" smtClean="0"/>
              <a:t>PROTECCIÓN FRENTE A CONTACTOS </a:t>
            </a:r>
            <a:r>
              <a:rPr lang="es-ES" sz="2400" dirty="0" smtClean="0"/>
              <a:t>INDIRECTOS</a:t>
            </a:r>
            <a:endParaRPr lang="es-E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Instalación de los dispositivos: </a:t>
            </a:r>
          </a:p>
          <a:p>
            <a:pPr lvl="1"/>
            <a:r>
              <a:rPr lang="es-ES" sz="1800" dirty="0" smtClean="0"/>
              <a:t>Se instalan interruptores automáticos de protección diferencial.</a:t>
            </a:r>
          </a:p>
          <a:p>
            <a:pPr lvl="1"/>
            <a:endParaRPr lang="es-ES" sz="1800" dirty="0" smtClean="0"/>
          </a:p>
          <a:p>
            <a:pPr lvl="2"/>
            <a:r>
              <a:rPr lang="es-ES" sz="1800" dirty="0" smtClean="0"/>
              <a:t>Detectan la corriente diferencial desde los conductores activos donde están instalados. </a:t>
            </a:r>
          </a:p>
          <a:p>
            <a:pPr lvl="2"/>
            <a:endParaRPr lang="es-ES" sz="1800" dirty="0" smtClean="0"/>
          </a:p>
          <a:p>
            <a:pPr lvl="1"/>
            <a:r>
              <a:rPr lang="es-ES" sz="1800" dirty="0" smtClean="0"/>
              <a:t>Se calcula de forma que no supere la tensión límite convencional: </a:t>
            </a:r>
          </a:p>
          <a:p>
            <a:pPr lvl="1"/>
            <a:endParaRPr lang="es-ES" sz="1800" dirty="0" smtClean="0"/>
          </a:p>
          <a:p>
            <a:pPr lvl="1" algn="ctr">
              <a:buNone/>
            </a:pPr>
            <a:r>
              <a:rPr lang="es-ES" sz="1800" dirty="0" smtClean="0"/>
              <a:t>RA * </a:t>
            </a:r>
            <a:r>
              <a:rPr lang="es-ES" sz="1800" dirty="0" err="1" smtClean="0"/>
              <a:t>Ia</a:t>
            </a:r>
            <a:r>
              <a:rPr lang="es-ES" sz="1800" dirty="0" smtClean="0"/>
              <a:t> &lt;= U</a:t>
            </a:r>
          </a:p>
          <a:p>
            <a:pPr lvl="2" algn="ctr">
              <a:buNone/>
            </a:pPr>
            <a:r>
              <a:rPr lang="es-ES" sz="1800" dirty="0" smtClean="0"/>
              <a:t>U = 50 V (ITC-BT-18)</a:t>
            </a:r>
          </a:p>
          <a:p>
            <a:pPr lvl="2" algn="ctr">
              <a:buNone/>
            </a:pPr>
            <a:endParaRPr lang="es-ES" sz="1800" dirty="0" smtClean="0"/>
          </a:p>
          <a:p>
            <a:pPr lvl="1"/>
            <a:r>
              <a:rPr lang="es-ES" sz="1800" dirty="0" smtClean="0"/>
              <a:t>Jerarquía de salto de los diferenciales </a:t>
            </a:r>
            <a:endParaRPr lang="es-ES" sz="1800" dirty="0" smtClean="0"/>
          </a:p>
          <a:p>
            <a:pPr lvl="2">
              <a:buNone/>
            </a:pPr>
            <a:endParaRPr lang="es-ES" dirty="0" smtClean="0"/>
          </a:p>
          <a:p>
            <a:pPr lvl="2"/>
            <a:endParaRPr lang="es-ES" dirty="0" smtClean="0"/>
          </a:p>
          <a:p>
            <a:pPr lvl="2">
              <a:buNone/>
            </a:pPr>
            <a:endParaRPr lang="es-ES" dirty="0" smtClean="0"/>
          </a:p>
        </p:txBody>
      </p:sp>
      <p:sp>
        <p:nvSpPr>
          <p:cNvPr id="3" name="2 Título"/>
          <p:cNvSpPr>
            <a:spLocks noGrp="1"/>
          </p:cNvSpPr>
          <p:nvPr>
            <p:ph type="title"/>
          </p:nvPr>
        </p:nvSpPr>
        <p:spPr/>
        <p:txBody>
          <a:bodyPr>
            <a:normAutofit fontScale="90000"/>
          </a:bodyPr>
          <a:lstStyle/>
          <a:p>
            <a:r>
              <a:rPr lang="es-ES" sz="4400" dirty="0" smtClean="0"/>
              <a:t>PROTECCIÓN FRENTE A CONTACTOS INDIRECTOS</a:t>
            </a:r>
            <a:endParaRPr lang="es-ES"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57200"/>
            <a:ext cx="790575" cy="180975"/>
          </a:xfrm>
          <a:prstGeom prst="rect">
            <a:avLst/>
          </a:prstGeom>
          <a:noFill/>
        </p:spPr>
      </p:pic>
      <p:sp>
        <p:nvSpPr>
          <p:cNvPr id="1027" name="Rectangle 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8"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57200"/>
            <a:ext cx="790575" cy="180975"/>
          </a:xfrm>
          <a:prstGeom prst="rect">
            <a:avLst/>
          </a:prstGeom>
          <a:noFill/>
        </p:spPr>
      </p:pic>
      <p:sp>
        <p:nvSpPr>
          <p:cNvPr id="1030" name="Rectangle 6"/>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31"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57200"/>
            <a:ext cx="790575" cy="180975"/>
          </a:xfrm>
          <a:prstGeom prst="rect">
            <a:avLst/>
          </a:prstGeom>
          <a:noFill/>
        </p:spPr>
      </p:pic>
      <p:sp>
        <p:nvSpPr>
          <p:cNvPr id="1033" name="Rectangle 9"/>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De acuerdo a la ITC-BT-19.</a:t>
            </a:r>
          </a:p>
          <a:p>
            <a:endParaRPr lang="es-ES" dirty="0" smtClean="0"/>
          </a:p>
          <a:p>
            <a:r>
              <a:rPr lang="es-ES" dirty="0" smtClean="0"/>
              <a:t>Se ha optado por el cobre para la </a:t>
            </a:r>
            <a:r>
              <a:rPr lang="es-ES" dirty="0" err="1" smtClean="0"/>
              <a:t>instalació</a:t>
            </a:r>
            <a:r>
              <a:rPr lang="es-ES" dirty="0" smtClean="0"/>
              <a:t> interior y por el aluminio para la exterior. </a:t>
            </a:r>
          </a:p>
          <a:p>
            <a:pPr>
              <a:buNone/>
            </a:pPr>
            <a:endParaRPr lang="es-ES" dirty="0" smtClean="0"/>
          </a:p>
          <a:p>
            <a:endParaRPr lang="es-ES" dirty="0"/>
          </a:p>
        </p:txBody>
      </p:sp>
      <p:sp>
        <p:nvSpPr>
          <p:cNvPr id="3" name="2 Título"/>
          <p:cNvSpPr>
            <a:spLocks noGrp="1"/>
          </p:cNvSpPr>
          <p:nvPr>
            <p:ph type="title"/>
          </p:nvPr>
        </p:nvSpPr>
        <p:spPr/>
        <p:txBody>
          <a:bodyPr/>
          <a:lstStyle/>
          <a:p>
            <a:r>
              <a:rPr lang="es-ES" dirty="0" smtClean="0"/>
              <a:t>DISEÑO DE LOS CONDUCTORES</a:t>
            </a:r>
            <a:endParaRPr lang="es-E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t>Por Intensidad máxima admisible:</a:t>
            </a:r>
          </a:p>
          <a:p>
            <a:pPr lvl="1"/>
            <a:r>
              <a:rPr lang="es-ES" dirty="0" smtClean="0"/>
              <a:t>Necesidad de que el conductor no alcance una temperatura que pueda degradar los elementos que lo componen. </a:t>
            </a:r>
          </a:p>
          <a:p>
            <a:pPr lvl="1"/>
            <a:r>
              <a:rPr lang="es-ES" dirty="0" smtClean="0"/>
              <a:t>Para cada línea existe una </a:t>
            </a:r>
            <a:r>
              <a:rPr lang="es-ES" dirty="0" err="1" smtClean="0"/>
              <a:t>Imax,ad</a:t>
            </a:r>
            <a:r>
              <a:rPr lang="es-ES" dirty="0" smtClean="0"/>
              <a:t> que va en función del método de instalación, tipo de aislamiento, material conductor y sección del conductor. (ITC-BT-19 que remite a la UNE EN 20-460-5-523)</a:t>
            </a:r>
          </a:p>
          <a:p>
            <a:pPr lvl="1"/>
            <a:r>
              <a:rPr lang="es-ES" dirty="0" smtClean="0"/>
              <a:t>I de funcionamiento &lt; I max.ad.</a:t>
            </a:r>
            <a:endParaRPr lang="es-ES" dirty="0"/>
          </a:p>
        </p:txBody>
      </p:sp>
      <p:sp>
        <p:nvSpPr>
          <p:cNvPr id="3" name="2 Título"/>
          <p:cNvSpPr>
            <a:spLocks noGrp="1"/>
          </p:cNvSpPr>
          <p:nvPr>
            <p:ph type="title"/>
          </p:nvPr>
        </p:nvSpPr>
        <p:spPr/>
        <p:txBody>
          <a:bodyPr>
            <a:noAutofit/>
          </a:bodyPr>
          <a:lstStyle/>
          <a:p>
            <a:r>
              <a:rPr lang="es-ES" sz="3200" dirty="0" smtClean="0"/>
              <a:t>DIMENSIONADO DE LOS CONDUCTORES</a:t>
            </a:r>
            <a:endParaRPr lang="es-ES" sz="3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3819879"/>
          </a:xfrm>
        </p:spPr>
        <p:txBody>
          <a:bodyPr>
            <a:normAutofit fontScale="92500" lnSpcReduction="10000"/>
          </a:bodyPr>
          <a:lstStyle/>
          <a:p>
            <a:r>
              <a:rPr lang="es-ES" dirty="0" smtClean="0"/>
              <a:t>Por caída de tensión:</a:t>
            </a:r>
          </a:p>
          <a:p>
            <a:pPr lvl="1"/>
            <a:r>
              <a:rPr lang="es-ES" dirty="0" smtClean="0"/>
              <a:t>Para nuestro caso, según ITC-BT-19, instalaciones que se alimentan directamente en alta tensión mediante un transformador de distribución propio:</a:t>
            </a:r>
          </a:p>
          <a:p>
            <a:pPr lvl="1"/>
            <a:endParaRPr lang="es-ES" dirty="0" smtClean="0"/>
          </a:p>
          <a:p>
            <a:pPr lvl="2"/>
            <a:r>
              <a:rPr lang="es-ES" dirty="0" smtClean="0"/>
              <a:t>1,5% DI</a:t>
            </a:r>
          </a:p>
          <a:p>
            <a:pPr lvl="2"/>
            <a:r>
              <a:rPr lang="es-ES" dirty="0" smtClean="0"/>
              <a:t>4,5% líneas de alumbrado</a:t>
            </a:r>
          </a:p>
          <a:p>
            <a:pPr lvl="2"/>
            <a:r>
              <a:rPr lang="es-ES" dirty="0" smtClean="0"/>
              <a:t>6,5% demás usos</a:t>
            </a:r>
          </a:p>
          <a:p>
            <a:pPr lvl="2"/>
            <a:endParaRPr lang="es-ES" dirty="0" smtClean="0"/>
          </a:p>
          <a:p>
            <a:pPr lvl="1"/>
            <a:r>
              <a:rPr lang="es-ES" dirty="0" smtClean="0"/>
              <a:t>Las caídas de tensión en una línea las obtenemos mediante las siguientes fórmulas.</a:t>
            </a:r>
          </a:p>
          <a:p>
            <a:pPr lvl="2"/>
            <a:endParaRPr lang="es-ES" dirty="0" smtClean="0"/>
          </a:p>
          <a:p>
            <a:pPr lvl="2">
              <a:buNone/>
            </a:pPr>
            <a:endParaRPr lang="es-ES" dirty="0" smtClean="0"/>
          </a:p>
        </p:txBody>
      </p:sp>
      <p:sp>
        <p:nvSpPr>
          <p:cNvPr id="3" name="2 Título"/>
          <p:cNvSpPr>
            <a:spLocks noGrp="1"/>
          </p:cNvSpPr>
          <p:nvPr>
            <p:ph type="title"/>
          </p:nvPr>
        </p:nvSpPr>
        <p:spPr/>
        <p:txBody>
          <a:bodyPr>
            <a:noAutofit/>
          </a:bodyPr>
          <a:lstStyle/>
          <a:p>
            <a:r>
              <a:rPr lang="es-ES" sz="3200" dirty="0" smtClean="0"/>
              <a:t>DIMENSIONADO DE LOS CONDUCTORES</a:t>
            </a:r>
            <a:endParaRPr lang="es-ES"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55000" lnSpcReduction="20000"/>
          </a:bodyPr>
          <a:lstStyle/>
          <a:p>
            <a:r>
              <a:rPr lang="es-ES" dirty="0" smtClean="0"/>
              <a:t>Se hace referencia en la ITC-BT-22</a:t>
            </a:r>
          </a:p>
          <a:p>
            <a:endParaRPr lang="es-ES" dirty="0" smtClean="0"/>
          </a:p>
          <a:p>
            <a:r>
              <a:rPr lang="es-ES" dirty="0" smtClean="0"/>
              <a:t>Protección contra sobrecargas:</a:t>
            </a:r>
          </a:p>
          <a:p>
            <a:pPr lvl="1"/>
            <a:r>
              <a:rPr lang="es-ES" dirty="0" smtClean="0"/>
              <a:t>Tiene que asegurar que el límite de intensidad en un conductor queda garantizado.</a:t>
            </a:r>
          </a:p>
          <a:p>
            <a:pPr lvl="1"/>
            <a:endParaRPr lang="es-ES" dirty="0" smtClean="0"/>
          </a:p>
          <a:p>
            <a:r>
              <a:rPr lang="es-ES" dirty="0" smtClean="0"/>
              <a:t>Protección contra cortocircuitos:</a:t>
            </a:r>
          </a:p>
          <a:p>
            <a:pPr lvl="1"/>
            <a:r>
              <a:rPr lang="es-ES" dirty="0" smtClean="0"/>
              <a:t>El dispositivo de protección debe tener una capacidad de corte suficiente para poder cortar la corriente de cortocircuito.</a:t>
            </a:r>
          </a:p>
          <a:p>
            <a:pPr lvl="1"/>
            <a:endParaRPr lang="es-ES" dirty="0" smtClean="0"/>
          </a:p>
          <a:p>
            <a:r>
              <a:rPr lang="es-ES" dirty="0" smtClean="0"/>
              <a:t>Las características de funcionamiento del dispositivo que protege in cable frente a sobrecargas deben cumplir lo siguiente</a:t>
            </a:r>
            <a:r>
              <a:rPr lang="es-ES" dirty="0" smtClean="0"/>
              <a:t>:</a:t>
            </a:r>
          </a:p>
          <a:p>
            <a:endParaRPr lang="es-ES" dirty="0" smtClean="0"/>
          </a:p>
          <a:p>
            <a:pPr lvl="1"/>
            <a:r>
              <a:rPr lang="es-ES" dirty="0" smtClean="0"/>
              <a:t>I</a:t>
            </a:r>
            <a:r>
              <a:rPr lang="es-ES" baseline="-25000" dirty="0" smtClean="0"/>
              <a:t>B</a:t>
            </a:r>
            <a:r>
              <a:rPr lang="es-ES" dirty="0" smtClean="0"/>
              <a:t> &lt;= I</a:t>
            </a:r>
            <a:r>
              <a:rPr lang="es-ES" baseline="-25000" dirty="0" smtClean="0"/>
              <a:t>n</a:t>
            </a:r>
            <a:r>
              <a:rPr lang="es-ES" dirty="0" smtClean="0"/>
              <a:t> &lt;= </a:t>
            </a:r>
            <a:r>
              <a:rPr lang="es-ES" dirty="0" smtClean="0"/>
              <a:t>I</a:t>
            </a:r>
            <a:r>
              <a:rPr lang="es-ES" baseline="-25000" dirty="0" smtClean="0"/>
              <a:t>n</a:t>
            </a:r>
            <a:r>
              <a:rPr lang="es-ES" dirty="0" smtClean="0"/>
              <a:t> </a:t>
            </a:r>
          </a:p>
          <a:p>
            <a:pPr lvl="1"/>
            <a:r>
              <a:rPr lang="es-ES" dirty="0" smtClean="0"/>
              <a:t>I</a:t>
            </a:r>
            <a:r>
              <a:rPr lang="es-ES" baseline="-25000" dirty="0" smtClean="0"/>
              <a:t>2 </a:t>
            </a:r>
            <a:r>
              <a:rPr lang="es-ES" dirty="0" smtClean="0"/>
              <a:t>&lt;= 1,45 * I</a:t>
            </a:r>
            <a:r>
              <a:rPr lang="es-ES" baseline="-25000" dirty="0" smtClean="0"/>
              <a:t>Z</a:t>
            </a:r>
            <a:endParaRPr lang="es-ES" dirty="0" smtClean="0"/>
          </a:p>
          <a:p>
            <a:r>
              <a:rPr lang="es-ES" dirty="0" smtClean="0"/>
              <a:t> </a:t>
            </a:r>
          </a:p>
          <a:p>
            <a:pPr lvl="1"/>
            <a:r>
              <a:rPr lang="es-ES" dirty="0" smtClean="0"/>
              <a:t>Siendo</a:t>
            </a:r>
            <a:r>
              <a:rPr lang="es-ES" dirty="0" smtClean="0"/>
              <a:t>:</a:t>
            </a:r>
            <a:r>
              <a:rPr lang="es-ES" dirty="0" smtClean="0"/>
              <a:t> </a:t>
            </a:r>
          </a:p>
          <a:p>
            <a:pPr lvl="2"/>
            <a:r>
              <a:rPr lang="es-ES" dirty="0" smtClean="0"/>
              <a:t>I</a:t>
            </a:r>
            <a:r>
              <a:rPr lang="es-ES" baseline="-25000" dirty="0" smtClean="0"/>
              <a:t>B </a:t>
            </a:r>
            <a:r>
              <a:rPr lang="es-ES" dirty="0" smtClean="0"/>
              <a:t>= Corriente para la que se ha diseñado el circuito según la previsión de cargas.</a:t>
            </a:r>
          </a:p>
          <a:p>
            <a:pPr lvl="2"/>
            <a:r>
              <a:rPr lang="es-ES" dirty="0" smtClean="0"/>
              <a:t>I</a:t>
            </a:r>
            <a:r>
              <a:rPr lang="es-ES" baseline="-25000" dirty="0" smtClean="0"/>
              <a:t>Z</a:t>
            </a:r>
            <a:r>
              <a:rPr lang="es-ES" dirty="0" smtClean="0"/>
              <a:t> = Corriente máxima admisible del cable en función del sistema de instalación utilizado.</a:t>
            </a:r>
          </a:p>
          <a:p>
            <a:pPr lvl="2"/>
            <a:r>
              <a:rPr lang="es-ES" dirty="0" smtClean="0"/>
              <a:t>I</a:t>
            </a:r>
            <a:r>
              <a:rPr lang="es-ES" baseline="-25000" dirty="0" smtClean="0"/>
              <a:t>n</a:t>
            </a:r>
            <a:r>
              <a:rPr lang="es-ES" dirty="0" smtClean="0"/>
              <a:t> = Corriente asignada del dispositivo de protección</a:t>
            </a:r>
          </a:p>
          <a:p>
            <a:pPr lvl="2"/>
            <a:r>
              <a:rPr lang="es-ES" dirty="0" smtClean="0"/>
              <a:t>I</a:t>
            </a:r>
            <a:r>
              <a:rPr lang="es-ES" baseline="-25000" dirty="0" smtClean="0"/>
              <a:t>2 </a:t>
            </a:r>
            <a:r>
              <a:rPr lang="es-ES" dirty="0" smtClean="0"/>
              <a:t> = Corriente que asegura la actuación del dispositivo de protección para un tiempo largo. </a:t>
            </a:r>
          </a:p>
          <a:p>
            <a:endParaRPr lang="es-ES" dirty="0"/>
          </a:p>
        </p:txBody>
      </p:sp>
      <p:sp>
        <p:nvSpPr>
          <p:cNvPr id="3" name="2 Título"/>
          <p:cNvSpPr>
            <a:spLocks noGrp="1"/>
          </p:cNvSpPr>
          <p:nvPr>
            <p:ph type="title"/>
          </p:nvPr>
        </p:nvSpPr>
        <p:spPr/>
        <p:txBody>
          <a:bodyPr>
            <a:noAutofit/>
          </a:bodyPr>
          <a:lstStyle/>
          <a:p>
            <a:r>
              <a:rPr lang="es-ES" sz="2800" dirty="0" smtClean="0"/>
              <a:t>PROTECCIÓN FRENTE A SOBREINTENSIDADES</a:t>
            </a:r>
            <a:endParaRPr lang="es-E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67544" y="2348880"/>
            <a:ext cx="8229600" cy="1143000"/>
          </a:xfrm>
        </p:spPr>
        <p:txBody>
          <a:bodyPr>
            <a:normAutofit/>
          </a:bodyPr>
          <a:lstStyle/>
          <a:p>
            <a:r>
              <a:rPr lang="es-ES" dirty="0" smtClean="0"/>
              <a:t>FOTOS EJECUCIÓN DE LA OBRA</a:t>
            </a:r>
            <a:endParaRPr lang="es-E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1.jpg"/>
          <p:cNvPicPr>
            <a:picLocks noGrp="1" noChangeAspect="1"/>
          </p:cNvPicPr>
          <p:nvPr isPhoto="1"/>
        </p:nvPicPr>
        <p:blipFill>
          <a:blip r:embed="rId2" cstate="print">
            <a:lum/>
          </a:blip>
          <a:stretch>
            <a:fillRect/>
          </a:stretch>
        </p:blipFill>
        <p:spPr>
          <a:xfrm rot="5400000">
            <a:off x="1143000" y="1500188"/>
            <a:ext cx="6858000" cy="3857625"/>
          </a:xfrm>
          <a:prstGeom prst="rect">
            <a:avLst/>
          </a:prstGeom>
          <a:noFill/>
          <a:ln>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2.jpg"/>
          <p:cNvPicPr>
            <a:picLocks noGrp="1" noChangeAspect="1"/>
          </p:cNvPicPr>
          <p:nvPr isPhoto="1"/>
        </p:nvPicPr>
        <p:blipFill>
          <a:blip r:embed="rId2" cstate="print">
            <a:lum/>
          </a:blip>
          <a:stretch>
            <a:fillRect/>
          </a:stretch>
        </p:blipFill>
        <p:spPr>
          <a:xfrm>
            <a:off x="0" y="857250"/>
            <a:ext cx="9144000" cy="5143500"/>
          </a:xfrm>
          <a:prstGeom prst="rect">
            <a:avLst/>
          </a:prstGeom>
          <a:noFill/>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20160412_140512.jpg"/>
          <p:cNvPicPr>
            <a:picLocks noGrp="1" noChangeAspect="1"/>
          </p:cNvPicPr>
          <p:nvPr isPhoto="1"/>
        </p:nvPicPr>
        <p:blipFill>
          <a:blip r:embed="rId2" cstate="print">
            <a:lum/>
          </a:blip>
          <a:stretch>
            <a:fillRect/>
          </a:stretch>
        </p:blipFill>
        <p:spPr>
          <a:xfrm>
            <a:off x="0" y="857250"/>
            <a:ext cx="9144000" cy="5143500"/>
          </a:xfrm>
          <a:prstGeom prst="rect">
            <a:avLst/>
          </a:prstGeom>
          <a:noFill/>
          <a:ln>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20160701_155059.jpg"/>
          <p:cNvPicPr>
            <a:picLocks noGrp="1" noChangeAspect="1"/>
          </p:cNvPicPr>
          <p:nvPr isPhoto="1"/>
        </p:nvPicPr>
        <p:blipFill>
          <a:blip r:embed="rId2" cstate="print">
            <a:lum/>
          </a:blip>
          <a:stretch>
            <a:fillRect/>
          </a:stretch>
        </p:blipFill>
        <p:spPr>
          <a:xfrm>
            <a:off x="0" y="857250"/>
            <a:ext cx="9144000" cy="5143500"/>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20151109-WA0000.jpg"/>
          <p:cNvPicPr>
            <a:picLocks noGrp="1" noChangeAspect="1"/>
          </p:cNvPicPr>
          <p:nvPr isPhoto="1"/>
        </p:nvPicPr>
        <p:blipFill>
          <a:blip r:embed="rId2" cstate="print">
            <a:lum/>
          </a:blip>
          <a:stretch>
            <a:fillRect/>
          </a:stretch>
        </p:blipFill>
        <p:spPr>
          <a:xfrm>
            <a:off x="3175" y="0"/>
            <a:ext cx="9137650" cy="6858000"/>
          </a:xfrm>
          <a:prstGeom prst="rect">
            <a:avLst/>
          </a:prstGeom>
          <a:noFill/>
          <a:ln>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282.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286.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289.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04.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06.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16.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17.JPG"/>
          <p:cNvPicPr>
            <a:picLocks noGrp="1" noChangeAspect="1"/>
          </p:cNvPicPr>
          <p:nvPr isPhoto="1"/>
        </p:nvPicPr>
        <p:blipFill>
          <a:blip r:embed="rId2" cstate="print">
            <a:lum/>
          </a:blip>
          <a:stretch>
            <a:fillRect/>
          </a:stretch>
        </p:blipFill>
        <p:spPr>
          <a:xfrm rot="5400000">
            <a:off x="1143000" y="857250"/>
            <a:ext cx="6858000"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25.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79.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88.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93.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399.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1860404.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1.jpg"/>
          <p:cNvPicPr>
            <a:picLocks noGrp="1" noChangeAspect="1"/>
          </p:cNvPicPr>
          <p:nvPr isPhoto="1"/>
        </p:nvPicPr>
        <p:blipFill>
          <a:blip r:embed="rId2" cstate="print">
            <a:lum/>
          </a:blip>
          <a:stretch>
            <a:fillRect/>
          </a:stretch>
        </p:blipFill>
        <p:spPr>
          <a:xfrm>
            <a:off x="0" y="381000"/>
            <a:ext cx="9144000" cy="6096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2.jpg"/>
          <p:cNvPicPr>
            <a:picLocks noGrp="1" noChangeAspect="1"/>
          </p:cNvPicPr>
          <p:nvPr isPhoto="1"/>
        </p:nvPicPr>
        <p:blipFill>
          <a:blip r:embed="rId2" cstate="print">
            <a:lum/>
          </a:blip>
          <a:stretch>
            <a:fillRect/>
          </a:stretch>
        </p:blipFill>
        <p:spPr>
          <a:xfrm>
            <a:off x="0" y="404813"/>
            <a:ext cx="9144000" cy="604678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3 (1).jpg"/>
          <p:cNvPicPr>
            <a:picLocks noGrp="1" noChangeAspect="1"/>
          </p:cNvPicPr>
          <p:nvPr isPhoto="1"/>
        </p:nvPicPr>
        <p:blipFill>
          <a:blip r:embed="rId2" cstate="print">
            <a:lum/>
          </a:blip>
          <a:stretch>
            <a:fillRect/>
          </a:stretch>
        </p:blipFill>
        <p:spPr>
          <a:xfrm>
            <a:off x="0" y="381000"/>
            <a:ext cx="9144000" cy="60960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3 (2).jpg"/>
          <p:cNvPicPr>
            <a:picLocks noGrp="1" noChangeAspect="1"/>
          </p:cNvPicPr>
          <p:nvPr isPhoto="1"/>
        </p:nvPicPr>
        <p:blipFill>
          <a:blip r:embed="rId2" cstate="print">
            <a:lum/>
          </a:blip>
          <a:stretch>
            <a:fillRect/>
          </a:stretch>
        </p:blipFill>
        <p:spPr>
          <a:xfrm>
            <a:off x="0" y="381000"/>
            <a:ext cx="9144000" cy="6096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5.jpg"/>
          <p:cNvPicPr>
            <a:picLocks noGrp="1" noChangeAspect="1"/>
          </p:cNvPicPr>
          <p:nvPr isPhoto="1"/>
        </p:nvPicPr>
        <p:blipFill>
          <a:blip r:embed="rId2" cstate="print">
            <a:lum/>
          </a:blip>
          <a:stretch>
            <a:fillRect/>
          </a:stretch>
        </p:blipFill>
        <p:spPr>
          <a:xfrm>
            <a:off x="0" y="381000"/>
            <a:ext cx="9144000" cy="6096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ZFOT6.jpg"/>
          <p:cNvPicPr>
            <a:picLocks noGrp="1" noChangeAspect="1"/>
          </p:cNvPicPr>
          <p:nvPr isPhoto="1"/>
        </p:nvPicPr>
        <p:blipFill>
          <a:blip r:embed="rId2" cstate="print">
            <a:lum/>
          </a:blip>
          <a:stretch>
            <a:fillRect/>
          </a:stretch>
        </p:blipFill>
        <p:spPr>
          <a:xfrm>
            <a:off x="0" y="455613"/>
            <a:ext cx="9144000" cy="5946775"/>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392</TotalTime>
  <Words>1245</Words>
  <Application>Microsoft Office PowerPoint</Application>
  <PresentationFormat>Presentación en pantalla (4:3)</PresentationFormat>
  <Paragraphs>233</Paragraphs>
  <Slides>55</Slides>
  <Notes>0</Notes>
  <HiddenSlides>0</HiddenSlides>
  <MMClips>0</MMClips>
  <ScaleCrop>false</ScaleCrop>
  <HeadingPairs>
    <vt:vector size="4" baseType="variant">
      <vt:variant>
        <vt:lpstr>Tema</vt:lpstr>
      </vt:variant>
      <vt:variant>
        <vt:i4>1</vt:i4>
      </vt:variant>
      <vt:variant>
        <vt:lpstr>Títulos de diapositiva</vt:lpstr>
      </vt:variant>
      <vt:variant>
        <vt:i4>55</vt:i4>
      </vt:variant>
    </vt:vector>
  </HeadingPairs>
  <TitlesOfParts>
    <vt:vector size="56" baseType="lpstr">
      <vt:lpstr>Concurrencia</vt:lpstr>
      <vt:lpstr>TRABAJO FINAL DE GRADO  INSTALACIÓN ELÉCTRICA DE BT DE NUEVO EDIFICIO, AUDITORIO Y OFICINAS DE UN COLEGIO DE TORRENTE  AUTOR PASCUAL LLUCH NOALLES GRADO EN INGENIERÍA ELÉCTRICA</vt:lpstr>
      <vt:lpstr>ALCANCE DEL TRABAJO</vt:lpstr>
      <vt:lpstr>SITUACIÓN</vt:lpstr>
      <vt:lpstr>USOS DEL NUEVO EDIFICIO</vt:lpstr>
      <vt:lpstr>INSTALACIONES DE ENLACE</vt:lpstr>
      <vt:lpstr>DISTRIBUCIÓN</vt:lpstr>
      <vt:lpstr>CANALIZACIONES Y LINEAS DE ENLACE</vt:lpstr>
      <vt:lpstr>INSTALACIÓN INTERIOR</vt:lpstr>
      <vt:lpstr>POTENCIA INSTALADA</vt:lpstr>
      <vt:lpstr>POTENCIA TOTAL DEMANDADA</vt:lpstr>
      <vt:lpstr>Diapositiva 11</vt:lpstr>
      <vt:lpstr>LÍNEAS ALIMENTACIÓN RECEPTORES</vt:lpstr>
      <vt:lpstr>PROTECCIONES</vt:lpstr>
      <vt:lpstr>CONEXIÓN DEL NEUTRO Y DE LAS MASAS</vt:lpstr>
      <vt:lpstr>INSTALACIÓN DE PUESTA A TIERRA</vt:lpstr>
      <vt:lpstr>INSTALACIÓN DE PUESTA A TIERRA</vt:lpstr>
      <vt:lpstr>INSTALACIÓN DE PUESTA A TIERRA</vt:lpstr>
      <vt:lpstr>INSTALACIÓN DE PUESTA A TIERRA</vt:lpstr>
      <vt:lpstr>Diapositiva 19</vt:lpstr>
      <vt:lpstr>INSTALACIÓN DE PUESTA A TIERRA</vt:lpstr>
      <vt:lpstr>INSTALACIÓN DE PUESTA A TIERRA</vt:lpstr>
      <vt:lpstr>INSTALACIÓN DE PUESTA A TIERRA</vt:lpstr>
      <vt:lpstr>PROTECCIÓN FRENTE A CONTACTOS DIRECTOS E INDIRECTOS</vt:lpstr>
      <vt:lpstr>PROTECCIÓN FRENTE A CONTACTOS DIRECTOS</vt:lpstr>
      <vt:lpstr>PROTECCIÓN FRENTE A CONTACTOS INDIRECTOS</vt:lpstr>
      <vt:lpstr>PROTECCIÓN FRENTE A CONTACTOS INDIRECTOS</vt:lpstr>
      <vt:lpstr>DISEÑO DE LOS CONDUCTORES</vt:lpstr>
      <vt:lpstr>DIMENSIONADO DE LOS CONDUCTORES</vt:lpstr>
      <vt:lpstr>DIMENSIONADO DE LOS CONDUCTORES</vt:lpstr>
      <vt:lpstr>PROTECCIÓN FRENTE A SOBREINTENSIDADES</vt:lpstr>
      <vt:lpstr>FOTOS EJECUCIÓN DE LA OBRA</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TRABAJO FINAL DE GRADO  AUTOR PASCUAL LLUCH NOALLES  GRADO EN INGENIERÍA ELÉCTRICA</dc:title>
  <dc:creator>PASCUAL LLUCH NOALLES</dc:creator>
  <cp:lastModifiedBy>PASCUAL LLUCH</cp:lastModifiedBy>
  <cp:revision>53</cp:revision>
  <dcterms:created xsi:type="dcterms:W3CDTF">2017-09-14T06:53:17Z</dcterms:created>
  <dcterms:modified xsi:type="dcterms:W3CDTF">2017-09-14T18:01:35Z</dcterms:modified>
</cp:coreProperties>
</file>