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81" r:id="rId2"/>
  </p:sldIdLst>
  <p:sldSz cx="21385213" cy="30281563"/>
  <p:notesSz cx="14301788" cy="20564475"/>
  <p:custDataLst>
    <p:tags r:id="rId5"/>
  </p:custData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8">
          <p15:clr>
            <a:srgbClr val="A4A3A4"/>
          </p15:clr>
        </p15:guide>
        <p15:guide id="2" pos="3929">
          <p15:clr>
            <a:srgbClr val="A4A3A4"/>
          </p15:clr>
        </p15:guide>
        <p15:guide id="3" orient="horz" pos="9537">
          <p15:clr>
            <a:srgbClr val="A4A3A4"/>
          </p15:clr>
        </p15:guide>
        <p15:guide id="4" pos="67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6477">
          <p15:clr>
            <a:srgbClr val="A4A3A4"/>
          </p15:clr>
        </p15:guide>
        <p15:guide id="2" pos="45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740404"/>
    <a:srgbClr val="9C0808"/>
    <a:srgbClr val="8888D8"/>
    <a:srgbClr val="333300"/>
    <a:srgbClr val="003366"/>
    <a:srgbClr val="333399"/>
    <a:srgbClr val="B2B2B2"/>
    <a:srgbClr val="6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4519" autoAdjust="0"/>
    <p:restoredTop sz="94643" autoAdjust="0"/>
  </p:normalViewPr>
  <p:slideViewPr>
    <p:cSldViewPr>
      <p:cViewPr>
        <p:scale>
          <a:sx n="50" d="100"/>
          <a:sy n="50" d="100"/>
        </p:scale>
        <p:origin x="408" y="-4782"/>
      </p:cViewPr>
      <p:guideLst>
        <p:guide orient="horz" pos="9538"/>
        <p:guide pos="3929"/>
        <p:guide orient="horz" pos="9537"/>
        <p:guide pos="6735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23" d="100"/>
          <a:sy n="23" d="100"/>
        </p:scale>
        <p:origin x="-2982" y="-126"/>
      </p:cViewPr>
      <p:guideLst>
        <p:guide orient="horz" pos="6477"/>
        <p:guide pos="4504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97600" cy="1028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8101013" y="0"/>
            <a:ext cx="6197600" cy="1028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E0BE87-E64F-42B0-87ED-07A9F19BEB68}" type="datetimeFigureOut">
              <a:rPr lang="es-ES_tradnl" smtClean="0"/>
              <a:t>31/08/2017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19532600"/>
            <a:ext cx="6197600" cy="1028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8101013" y="19532600"/>
            <a:ext cx="6197600" cy="1028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A8A5E-2336-43BA-A90C-D7AE7CE956E0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t" anchorCtr="0" compatLnSpc="1">
            <a:prstTxWarp prst="textNoShape">
              <a:avLst/>
            </a:prstTxWarp>
          </a:bodyPr>
          <a:lstStyle>
            <a:lvl1pPr>
              <a:defRPr sz="26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8101037" y="0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t" anchorCtr="0" compatLnSpc="1">
            <a:prstTxWarp prst="textNoShape">
              <a:avLst/>
            </a:prstTxWarp>
          </a:bodyPr>
          <a:lstStyle>
            <a:lvl1pPr algn="r">
              <a:defRPr sz="26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429125" y="1543050"/>
            <a:ext cx="5443538" cy="7710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430179" y="9768125"/>
            <a:ext cx="11441430" cy="9254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b" anchorCtr="0" compatLnSpc="1">
            <a:prstTxWarp prst="textNoShape">
              <a:avLst/>
            </a:prstTxWarp>
          </a:bodyPr>
          <a:lstStyle>
            <a:lvl1pPr>
              <a:defRPr sz="26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8101037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b" anchorCtr="0" compatLnSpc="1">
            <a:prstTxWarp prst="textNoShape">
              <a:avLst/>
            </a:prstTxWarp>
          </a:bodyPr>
          <a:lstStyle>
            <a:lvl1pPr algn="r">
              <a:defRPr sz="2600" smtClean="0"/>
            </a:lvl1pPr>
          </a:lstStyle>
          <a:p>
            <a:pPr>
              <a:defRPr/>
            </a:pPr>
            <a:fld id="{F50900DC-22E6-4778-9A7E-868B346985A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78315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8101037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9219" tIns="99610" rIns="199219" bIns="99610" anchor="b"/>
          <a:lstStyle/>
          <a:p>
            <a:pPr algn="r"/>
            <a:fld id="{F01B1F95-F5CB-4086-BD9B-744ADD54F8A6}" type="slidenum">
              <a:rPr lang="es-ES" sz="2600"/>
              <a:pPr algn="r"/>
              <a:t>1</a:t>
            </a:fld>
            <a:endParaRPr lang="es-ES" sz="2600" dirty="0"/>
          </a:p>
        </p:txBody>
      </p:sp>
      <p:sp>
        <p:nvSpPr>
          <p:cNvPr id="4710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29125" y="1543050"/>
            <a:ext cx="5443538" cy="77104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2 Marcador de notas"/>
          <p:cNvSpPr>
            <a:spLocks noGrp="1"/>
          </p:cNvSpPr>
          <p:nvPr>
            <p:ph type="body" idx="1"/>
          </p:nvPr>
        </p:nvSpPr>
        <p:spPr bwMode="auto">
          <a:xfrm>
            <a:off x="1430179" y="9768125"/>
            <a:ext cx="11441430" cy="925401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183899" tIns="91949" rIns="183899" bIns="91949"/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7109" name="3 Marcador de número de diapositiva"/>
          <p:cNvSpPr txBox="1">
            <a:spLocks noGrp="1"/>
          </p:cNvSpPr>
          <p:nvPr/>
        </p:nvSpPr>
        <p:spPr bwMode="auto">
          <a:xfrm>
            <a:off x="8101037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3899" tIns="91949" rIns="183899" bIns="91949" anchor="b"/>
          <a:lstStyle/>
          <a:p>
            <a:pPr algn="r" defTabSz="1840006"/>
            <a:fld id="{182BD805-42F1-422F-9427-0C7C6B3A2D82}" type="slidenum">
              <a:rPr lang="es-ES" sz="2400"/>
              <a:pPr algn="r" defTabSz="1840006"/>
              <a:t>1</a:t>
            </a:fld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82723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flipH="1">
            <a:off x="6237354" y="0"/>
            <a:ext cx="15147859" cy="30281563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16200000">
            <a:off x="-8903428" y="15140782"/>
            <a:ext cx="30281563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295232" tIns="147616" rIns="295232" bIns="147616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7874146" y="2355232"/>
            <a:ext cx="11940077" cy="12664423"/>
          </a:xfrm>
        </p:spPr>
        <p:txBody>
          <a:bodyPr lIns="147616" tIns="0" rIns="147616">
            <a:noAutofit/>
          </a:bodyPr>
          <a:lstStyle>
            <a:lvl1pPr algn="r">
              <a:defRPr sz="13600" b="1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7845085" y="15630302"/>
            <a:ext cx="11962010" cy="4862571"/>
          </a:xfrm>
        </p:spPr>
        <p:txBody>
          <a:bodyPr lIns="147616" tIns="0" rIns="147616" bIns="0"/>
          <a:lstStyle>
            <a:lvl1pPr marL="0" indent="0" algn="r">
              <a:buNone/>
              <a:defRPr sz="7100">
                <a:solidFill>
                  <a:srgbClr val="FFFFFF"/>
                </a:solidFill>
                <a:effectLst/>
              </a:defRPr>
            </a:lvl1pPr>
            <a:lvl2pPr marL="1476162" indent="0" algn="ctr">
              <a:buNone/>
            </a:lvl2pPr>
            <a:lvl3pPr marL="2952323" indent="0" algn="ctr">
              <a:buNone/>
            </a:lvl3pPr>
            <a:lvl4pPr marL="4428485" indent="0" algn="ctr">
              <a:buNone/>
            </a:lvl4pPr>
            <a:lvl5pPr marL="5904647" indent="0" algn="ctr">
              <a:buNone/>
            </a:lvl5pPr>
            <a:lvl6pPr marL="7380808" indent="0" algn="ctr">
              <a:buNone/>
            </a:lvl6pPr>
            <a:lvl7pPr marL="8856970" indent="0" algn="ctr">
              <a:buNone/>
            </a:lvl7pPr>
            <a:lvl8pPr marL="10333131" indent="0" algn="ctr">
              <a:buNone/>
            </a:lvl8pPr>
            <a:lvl9pPr marL="11809293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31" name="30 Marcador de fecha"/>
          <p:cNvSpPr>
            <a:spLocks noGrp="1"/>
          </p:cNvSpPr>
          <p:nvPr>
            <p:ph type="dt" sz="half" idx="10"/>
          </p:nvPr>
        </p:nvSpPr>
        <p:spPr>
          <a:xfrm>
            <a:off x="13731122" y="28956672"/>
            <a:ext cx="4683193" cy="1001888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593774" y="28956672"/>
            <a:ext cx="6847108" cy="1009385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8431144" y="28949174"/>
            <a:ext cx="1375950" cy="1009385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94941" y="12459850"/>
            <a:ext cx="14629806" cy="6014255"/>
          </a:xfrm>
        </p:spPr>
        <p:txBody>
          <a:bodyPr tIns="0" anchor="t"/>
          <a:lstStyle>
            <a:lvl1pPr algn="r">
              <a:buNone/>
              <a:defRPr sz="13600" b="1" cap="all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494941" y="8411548"/>
            <a:ext cx="14629806" cy="3282962"/>
          </a:xfrm>
        </p:spPr>
        <p:txBody>
          <a:bodyPr anchor="b"/>
          <a:lstStyle>
            <a:lvl1pPr marL="0" indent="0" algn="r">
              <a:buNone/>
              <a:defRPr sz="6500">
                <a:solidFill>
                  <a:schemeClr val="tx1"/>
                </a:solidFill>
                <a:effectLst/>
              </a:defRPr>
            </a:lvl1pPr>
            <a:lvl2pPr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11048648" y="28951656"/>
            <a:ext cx="4683193" cy="1001888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058508" y="28951656"/>
            <a:ext cx="6771984" cy="1009385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5748797" y="28944158"/>
            <a:ext cx="1375950" cy="1009385"/>
          </a:xfrm>
        </p:spPr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260" y="1413140"/>
            <a:ext cx="16937089" cy="5046927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9261" y="7065700"/>
            <a:ext cx="8233307" cy="19984432"/>
          </a:xfrm>
        </p:spPr>
        <p:txBody>
          <a:bodyPr anchor="t"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773042" y="7065700"/>
            <a:ext cx="8233307" cy="19984432"/>
          </a:xfrm>
        </p:spPr>
        <p:txBody>
          <a:bodyPr anchor="t"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260" y="1413140"/>
            <a:ext cx="16937089" cy="5046927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9261" y="25907559"/>
            <a:ext cx="8233307" cy="2018771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5800" b="1">
                <a:solidFill>
                  <a:schemeClr val="tx2"/>
                </a:solidFill>
                <a:effectLst/>
              </a:defRPr>
            </a:lvl1pPr>
            <a:lvl2pPr>
              <a:buNone/>
              <a:defRPr sz="6500" b="1"/>
            </a:lvl2pPr>
            <a:lvl3pPr>
              <a:buNone/>
              <a:defRPr sz="5800" b="1"/>
            </a:lvl3pPr>
            <a:lvl4pPr>
              <a:buNone/>
              <a:defRPr sz="5200" b="1"/>
            </a:lvl4pPr>
            <a:lvl5pPr>
              <a:buNone/>
              <a:defRPr sz="52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9773042" y="25907559"/>
            <a:ext cx="8233307" cy="2018771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5800" b="1">
                <a:solidFill>
                  <a:schemeClr val="tx2"/>
                </a:solidFill>
                <a:effectLst/>
              </a:defRPr>
            </a:lvl1pPr>
            <a:lvl2pPr>
              <a:buNone/>
              <a:defRPr sz="6500" b="1"/>
            </a:lvl2pPr>
            <a:lvl3pPr>
              <a:buNone/>
              <a:defRPr sz="5800" b="1"/>
            </a:lvl3pPr>
            <a:lvl4pPr>
              <a:buNone/>
              <a:defRPr sz="5200" b="1"/>
            </a:lvl4pPr>
            <a:lvl5pPr>
              <a:buNone/>
              <a:defRPr sz="52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1069261" y="7558645"/>
            <a:ext cx="8233307" cy="18168938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9773042" y="7558645"/>
            <a:ext cx="8233307" cy="18168938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260" y="1413140"/>
            <a:ext cx="16937089" cy="5046927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261" y="1009385"/>
            <a:ext cx="13793462" cy="5181512"/>
          </a:xfrm>
        </p:spPr>
        <p:txBody>
          <a:bodyPr wrap="square" anchor="b"/>
          <a:lstStyle>
            <a:lvl1pPr algn="l">
              <a:buNone/>
              <a:defRPr lang="en-US" sz="7700" baseline="0" smtClean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069261" y="6611855"/>
            <a:ext cx="13793462" cy="2660397"/>
          </a:xfrm>
        </p:spPr>
        <p:txBody>
          <a:bodyPr rot="0" spcFirstLastPara="0" vertOverflow="overflow" horzOverflow="overflow" vert="horz" wrap="square" lIns="147616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4500"/>
            </a:lvl1pPr>
            <a:lvl2pPr>
              <a:buNone/>
              <a:defRPr sz="3900"/>
            </a:lvl2pPr>
            <a:lvl3pPr>
              <a:buNone/>
              <a:defRPr sz="3200"/>
            </a:lvl3pPr>
            <a:lvl4pPr>
              <a:buNone/>
              <a:defRPr sz="2900"/>
            </a:lvl4pPr>
            <a:lvl5pPr>
              <a:buNone/>
              <a:defRPr sz="2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069261" y="9420931"/>
            <a:ext cx="16929960" cy="19303512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rot="21240000">
            <a:off x="1398478" y="4436123"/>
            <a:ext cx="10102144" cy="19042206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5232" tIns="147616" rIns="295232" bIns="147616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 rot="21420000">
            <a:off x="1395527" y="4410284"/>
            <a:ext cx="10102144" cy="19042206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5232" tIns="147616" rIns="295232" bIns="147616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603566" y="5046927"/>
            <a:ext cx="8019455" cy="9084469"/>
          </a:xfrm>
        </p:spPr>
        <p:txBody>
          <a:bodyPr vert="horz" anchor="b"/>
          <a:lstStyle>
            <a:lvl1pPr algn="l">
              <a:buNone/>
              <a:defRPr sz="97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2603566" y="14498916"/>
            <a:ext cx="8019455" cy="8478838"/>
          </a:xfrm>
        </p:spPr>
        <p:txBody>
          <a:bodyPr rot="0" spcFirstLastPara="0" vertOverflow="overflow" horzOverflow="overflow" vert="horz" wrap="square" lIns="265709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4500" baseline="0">
                <a:solidFill>
                  <a:schemeClr val="tx1"/>
                </a:solidFill>
              </a:defRPr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1552163" y="4596554"/>
            <a:ext cx="9837198" cy="18572692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10300"/>
            </a:lvl1pPr>
            <a:extLst/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5326069" y="1214069"/>
            <a:ext cx="3564202" cy="25837463"/>
          </a:xfrm>
        </p:spPr>
        <p:txBody>
          <a:bodyPr vert="eaVert" anchor="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069260" y="1212687"/>
            <a:ext cx="14078599" cy="25837463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9922739" y="28956672"/>
            <a:ext cx="4683193" cy="1001888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069261" y="28949174"/>
            <a:ext cx="8554085" cy="100938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27486" y="28935716"/>
            <a:ext cx="1375950" cy="100938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19068482" y="0"/>
            <a:ext cx="2316731" cy="30281563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1069261" y="1413140"/>
            <a:ext cx="16929960" cy="5046927"/>
          </a:xfrm>
          <a:prstGeom prst="rect">
            <a:avLst/>
          </a:prstGeom>
        </p:spPr>
        <p:txBody>
          <a:bodyPr vert="horz" lIns="147616" tIns="0" rIns="147616" bIns="0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1" name="30 Marcador de texto"/>
          <p:cNvSpPr>
            <a:spLocks noGrp="1"/>
          </p:cNvSpPr>
          <p:nvPr>
            <p:ph type="body" idx="1"/>
          </p:nvPr>
        </p:nvSpPr>
        <p:spPr>
          <a:xfrm>
            <a:off x="1069261" y="7106391"/>
            <a:ext cx="16929960" cy="21398971"/>
          </a:xfrm>
          <a:prstGeom prst="rect">
            <a:avLst/>
          </a:prstGeom>
        </p:spPr>
        <p:txBody>
          <a:bodyPr vert="horz" lIns="295232" tIns="147616" rIns="295232" bIns="147616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9930036" y="28956672"/>
            <a:ext cx="4683193" cy="1001888"/>
          </a:xfrm>
          <a:prstGeom prst="rect">
            <a:avLst/>
          </a:prstGeom>
        </p:spPr>
        <p:txBody>
          <a:bodyPr vert="horz" lIns="295232" tIns="0" rIns="295232" bIns="0" anchor="b"/>
          <a:lstStyle>
            <a:lvl1pPr algn="l" eaLnBrk="1" latinLnBrk="0" hangingPunct="1">
              <a:defRPr kumimoji="0" sz="32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069261" y="28956672"/>
            <a:ext cx="8554085" cy="1009385"/>
          </a:xfrm>
          <a:prstGeom prst="rect">
            <a:avLst/>
          </a:prstGeom>
        </p:spPr>
        <p:txBody>
          <a:bodyPr vert="horz" lIns="295232" tIns="0" rIns="295232" bIns="0" anchor="b"/>
          <a:lstStyle>
            <a:lvl1pPr algn="r" eaLnBrk="1" latinLnBrk="0" hangingPunct="1">
              <a:defRPr kumimoji="0" sz="32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20357" y="28949174"/>
            <a:ext cx="1375950" cy="100938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3600">
                <a:solidFill>
                  <a:schemeClr val="tx2"/>
                </a:solidFill>
              </a:defRPr>
            </a:lvl1pPr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12300" b="1" i="0" u="none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885697" indent="-885697" algn="l" rtl="0" eaLnBrk="1" latinLnBrk="0" hangingPunct="1">
        <a:spcBef>
          <a:spcPts val="1937"/>
        </a:spcBef>
        <a:buClr>
          <a:schemeClr val="tx2"/>
        </a:buClr>
        <a:buSzPct val="73000"/>
        <a:buFont typeface="Wingdings 2"/>
        <a:buChar char=""/>
        <a:defRPr kumimoji="0" sz="8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682824" indent="-738081" algn="l" rtl="0" eaLnBrk="1" latinLnBrk="0" hangingPunct="1">
        <a:spcBef>
          <a:spcPts val="1614"/>
        </a:spcBef>
        <a:buClr>
          <a:schemeClr val="accent4"/>
        </a:buClr>
        <a:buSzPct val="80000"/>
        <a:buFont typeface="Wingdings 2"/>
        <a:buChar char=""/>
        <a:defRPr kumimoji="0" sz="74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2450428" indent="-738081" algn="l" rtl="0" eaLnBrk="1" latinLnBrk="0" hangingPunct="1">
        <a:spcBef>
          <a:spcPts val="1291"/>
        </a:spcBef>
        <a:buClr>
          <a:schemeClr val="accent4"/>
        </a:buClr>
        <a:buSzPct val="60000"/>
        <a:buFont typeface="Wingdings"/>
        <a:buChar char=""/>
        <a:defRPr kumimoji="0" sz="6500" kern="1200">
          <a:solidFill>
            <a:schemeClr val="tx1"/>
          </a:solidFill>
          <a:latin typeface="+mn-lt"/>
          <a:ea typeface="+mn-ea"/>
          <a:cs typeface="+mn-cs"/>
        </a:defRPr>
      </a:lvl3pPr>
      <a:lvl4pPr marL="3247556" indent="-738081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65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4133253" indent="-738081" algn="l" rtl="0" eaLnBrk="1" latinLnBrk="0" hangingPunct="1">
        <a:spcBef>
          <a:spcPts val="1291"/>
        </a:spcBef>
        <a:buClr>
          <a:schemeClr val="accent4"/>
        </a:buClr>
        <a:buSzPct val="70000"/>
        <a:buFont typeface="Wingdings"/>
        <a:buChar char=""/>
        <a:defRPr kumimoji="0"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4753240" indent="-590465" algn="l" rtl="0" eaLnBrk="1" latinLnBrk="0" hangingPunct="1">
        <a:spcBef>
          <a:spcPts val="1291"/>
        </a:spcBef>
        <a:buClr>
          <a:schemeClr val="accent4"/>
        </a:buClr>
        <a:buSzPct val="80000"/>
        <a:buFont typeface="Wingdings 2"/>
        <a:buChar char=""/>
        <a:defRPr kumimoji="0" sz="5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5402752" indent="-590465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5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963693" indent="-590465" algn="l" rtl="0" eaLnBrk="1" latinLnBrk="0" hangingPunct="1">
        <a:spcBef>
          <a:spcPts val="969"/>
        </a:spcBef>
        <a:buClr>
          <a:schemeClr val="accent4"/>
        </a:buClr>
        <a:buSzPct val="100000"/>
        <a:buChar char="•"/>
        <a:defRPr kumimoji="0" sz="52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6642727" indent="-590465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45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4761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9523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44284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59046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738080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88569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033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180929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18" Type="http://schemas.openxmlformats.org/officeDocument/2006/relationships/image" Target="../media/image15.gif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18.jpeg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17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17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11" Type="http://schemas.openxmlformats.org/officeDocument/2006/relationships/image" Target="../media/image8.jpeg"/><Relationship Id="rId5" Type="http://schemas.openxmlformats.org/officeDocument/2006/relationships/image" Target="../media/image2.png"/><Relationship Id="rId15" Type="http://schemas.openxmlformats.org/officeDocument/2006/relationships/image" Target="../media/image12.jpeg"/><Relationship Id="rId23" Type="http://schemas.openxmlformats.org/officeDocument/2006/relationships/image" Target="../media/image20.jpeg"/><Relationship Id="rId10" Type="http://schemas.openxmlformats.org/officeDocument/2006/relationships/image" Target="../media/image7.jpeg"/><Relationship Id="rId19" Type="http://schemas.openxmlformats.org/officeDocument/2006/relationships/image" Target="../media/image16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jpeg"/><Relationship Id="rId14" Type="http://schemas.openxmlformats.org/officeDocument/2006/relationships/image" Target="../media/image11.png"/><Relationship Id="rId2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0" y="17446"/>
            <a:ext cx="1600869" cy="28557554"/>
          </a:xfrm>
          <a:prstGeom prst="rect">
            <a:avLst/>
          </a:prstGeom>
          <a:solidFill>
            <a:srgbClr val="8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11601752" y="28788714"/>
          <a:ext cx="4070350" cy="1366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1" name="Imagen de mapa de bits" r:id="rId4" imgW="6268325" imgH="2095793" progId="PBrush">
                  <p:embed/>
                </p:oleObj>
              </mc:Choice>
              <mc:Fallback>
                <p:oleObj name="Imagen de mapa de bits" r:id="rId4" imgW="6268325" imgH="2095793" progId="PBrush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01752" y="28788714"/>
                        <a:ext cx="4070350" cy="1366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6" name="Text Box 2"/>
          <p:cNvSpPr txBox="1">
            <a:spLocks noChangeArrowheads="1"/>
          </p:cNvSpPr>
          <p:nvPr/>
        </p:nvSpPr>
        <p:spPr bwMode="auto">
          <a:xfrm rot="16200000">
            <a:off x="-13718162" y="13769715"/>
            <a:ext cx="28614079" cy="1074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10812" tIns="105407" rIns="210812" bIns="105407">
            <a:spAutoFit/>
          </a:bodyPr>
          <a:lstStyle/>
          <a:p>
            <a:pPr algn="ctr" defTabSz="2106613">
              <a:spcBef>
                <a:spcPct val="50000"/>
              </a:spcBef>
            </a:pPr>
            <a:r>
              <a:rPr lang="es-ES" sz="5600" b="1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T</a:t>
            </a:r>
            <a:r>
              <a:rPr lang="es-ES" sz="36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rabajo  </a:t>
            </a:r>
            <a:r>
              <a:rPr lang="es-ES" sz="5600" b="1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F</a:t>
            </a:r>
            <a:r>
              <a:rPr lang="es-ES" sz="36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in de </a:t>
            </a:r>
            <a:r>
              <a:rPr lang="es-ES" sz="5600" b="1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G</a:t>
            </a:r>
            <a:r>
              <a:rPr lang="es-ES" sz="36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rado en </a:t>
            </a:r>
            <a:r>
              <a:rPr lang="es-ES" sz="3600" b="1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A</a:t>
            </a:r>
            <a:r>
              <a:rPr lang="es-ES" sz="36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rquitectura </a:t>
            </a:r>
            <a:r>
              <a:rPr lang="es-ES" sz="3600" b="1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T</a:t>
            </a:r>
            <a:r>
              <a:rPr lang="es-ES" sz="36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écnica</a:t>
            </a:r>
            <a:r>
              <a:rPr lang="es-ES" sz="40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                M</a:t>
            </a:r>
            <a:r>
              <a:rPr lang="es-ES" sz="36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odalidad de Proyecto de Construcción | Curso  20</a:t>
            </a:r>
            <a:r>
              <a:rPr lang="es-ES" sz="5600" b="1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16</a:t>
            </a:r>
            <a:r>
              <a:rPr lang="es-ES" sz="36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-20</a:t>
            </a:r>
            <a:r>
              <a:rPr lang="es-ES" sz="5600" b="1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17</a:t>
            </a:r>
            <a:endParaRPr lang="en-US" sz="5600" b="1" dirty="0">
              <a:solidFill>
                <a:schemeClr val="bg1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46088" name="Text Box 2"/>
          <p:cNvSpPr txBox="1">
            <a:spLocks noChangeArrowheads="1"/>
          </p:cNvSpPr>
          <p:nvPr/>
        </p:nvSpPr>
        <p:spPr bwMode="auto">
          <a:xfrm>
            <a:off x="412058" y="28946239"/>
            <a:ext cx="10424564" cy="1136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10812" tIns="105407" rIns="210812" bIns="105407">
            <a:spAutoFit/>
          </a:bodyPr>
          <a:lstStyle/>
          <a:p>
            <a:pPr defTabSz="2106613">
              <a:spcBef>
                <a:spcPct val="50000"/>
              </a:spcBef>
            </a:pPr>
            <a:r>
              <a:rPr lang="es-ES" sz="24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</a:t>
            </a: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lumno: </a:t>
            </a:r>
            <a:r>
              <a:rPr lang="es-ES" sz="24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C</a:t>
            </a: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ristina </a:t>
            </a:r>
            <a:r>
              <a:rPr lang="es-ES" sz="24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N</a:t>
            </a: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AVARRO </a:t>
            </a:r>
            <a:r>
              <a:rPr lang="es-ES" sz="24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V</a:t>
            </a: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ÁZQUEZ</a:t>
            </a:r>
          </a:p>
          <a:p>
            <a:pPr defTabSz="2106613">
              <a:spcBef>
                <a:spcPct val="50000"/>
              </a:spcBef>
            </a:pPr>
            <a:r>
              <a:rPr lang="es-ES" sz="24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T</a:t>
            </a: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utora ETSIE: </a:t>
            </a:r>
            <a:r>
              <a:rPr lang="es-ES" sz="24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Dra. M</a:t>
            </a: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ercedes </a:t>
            </a:r>
            <a:r>
              <a:rPr lang="es-ES" sz="24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</a:t>
            </a: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LMENAR-</a:t>
            </a:r>
            <a:r>
              <a:rPr lang="es-ES" sz="24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M</a:t>
            </a: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UÑOZ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-4763" y="28565475"/>
            <a:ext cx="21385213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6090" name="Line 10"/>
          <p:cNvSpPr>
            <a:spLocks noChangeShapeType="1"/>
          </p:cNvSpPr>
          <p:nvPr/>
        </p:nvSpPr>
        <p:spPr bwMode="auto">
          <a:xfrm flipH="1" flipV="1">
            <a:off x="1177755" y="17446"/>
            <a:ext cx="423114" cy="2864651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6092" name="Text Box 2"/>
          <p:cNvSpPr txBox="1">
            <a:spLocks noChangeArrowheads="1"/>
          </p:cNvSpPr>
          <p:nvPr/>
        </p:nvSpPr>
        <p:spPr bwMode="auto">
          <a:xfrm>
            <a:off x="2075536" y="533400"/>
            <a:ext cx="18696902" cy="270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10812" tIns="105407" rIns="210812" bIns="105407">
            <a:spAutoFit/>
          </a:bodyPr>
          <a:lstStyle/>
          <a:p>
            <a:pPr algn="ctr" defTabSz="2106613">
              <a:spcBef>
                <a:spcPct val="50000"/>
              </a:spcBef>
            </a:pPr>
            <a:r>
              <a:rPr lang="es-ES" sz="4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ANÁLISIS NORMATIVO DE LA CONSTRUCCIÓN SOSTENIBLE: ESPECIAL REFERENCIA A LA EFICIENCIA ENERGÉTICA</a:t>
            </a:r>
            <a:r>
              <a:rPr lang="es-ES" sz="44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.</a:t>
            </a:r>
          </a:p>
          <a:p>
            <a:pPr algn="ctr" defTabSz="2106613">
              <a:spcBef>
                <a:spcPct val="50000"/>
              </a:spcBef>
            </a:pPr>
            <a:r>
              <a:rPr lang="es-ES" sz="4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 Caso práctico: Estimación de costes de una vivienda sostenible</a:t>
            </a:r>
            <a:endParaRPr lang="en-US" sz="4800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</p:txBody>
      </p:sp>
      <p:cxnSp>
        <p:nvCxnSpPr>
          <p:cNvPr id="15" name="14 Conector recto"/>
          <p:cNvCxnSpPr/>
          <p:nvPr/>
        </p:nvCxnSpPr>
        <p:spPr>
          <a:xfrm>
            <a:off x="0" y="28642563"/>
            <a:ext cx="21385213" cy="1588"/>
          </a:xfrm>
          <a:prstGeom prst="line">
            <a:avLst/>
          </a:prstGeom>
          <a:ln w="63500" cmpd="sng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17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" t="12015" b="12310"/>
          <a:stretch/>
        </p:blipFill>
        <p:spPr>
          <a:xfrm>
            <a:off x="16669270" y="28805756"/>
            <a:ext cx="4231708" cy="1337973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1871626" y="3619500"/>
            <a:ext cx="6120765" cy="151666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>
            <a:off x="8307341" y="3619501"/>
            <a:ext cx="6120765" cy="151666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"/>
          <p:cNvSpPr/>
          <p:nvPr/>
        </p:nvSpPr>
        <p:spPr>
          <a:xfrm>
            <a:off x="14698051" y="3619500"/>
            <a:ext cx="6120765" cy="151666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 bwMode="ltGray">
          <a:xfrm>
            <a:off x="1871626" y="19011211"/>
            <a:ext cx="19037114" cy="9361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1916631" y="3934536"/>
            <a:ext cx="60756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5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SOSTENIBILIDAD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8352346" y="3664506"/>
            <a:ext cx="61206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5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CONSTRUCCIÓN SOSTENIBLE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14743056" y="3889531"/>
            <a:ext cx="60756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5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EFICIENCIA</a:t>
            </a:r>
            <a:r>
              <a:rPr lang="es-ES" sz="35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s-ES" sz="35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ENERGÉTICA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1916631" y="19056216"/>
            <a:ext cx="189021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5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CASO PRÁCTICO: ESTIMACIÓN DE COSTES DE UNA VIVIENDA SOSTENIBLE</a:t>
            </a:r>
          </a:p>
        </p:txBody>
      </p:sp>
      <p:pic>
        <p:nvPicPr>
          <p:cNvPr id="22" name="3 Imagen" descr="tres pilares de sostenibilidad.pn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36811" y="10325246"/>
            <a:ext cx="3060339" cy="2790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11 Imagen" descr="spaingbc edificio sostenible.JPG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17531" y="13295576"/>
            <a:ext cx="2970330" cy="2790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27 Imagen" descr="etiqueta eficiencia energética.jpg"/>
          <p:cNvPicPr/>
          <p:nvPr/>
        </p:nvPicPr>
        <p:blipFill>
          <a:blip r:embed="rId9" cstate="print"/>
          <a:srcRect l="2817" t="2062" r="2817" b="4124"/>
          <a:stretch>
            <a:fillRect/>
          </a:stretch>
        </p:blipFill>
        <p:spPr>
          <a:xfrm>
            <a:off x="19108541" y="16220901"/>
            <a:ext cx="1665185" cy="2453566"/>
          </a:xfrm>
          <a:prstGeom prst="rect">
            <a:avLst/>
          </a:prstGeom>
        </p:spPr>
      </p:pic>
      <p:pic>
        <p:nvPicPr>
          <p:cNvPr id="25" name="8 Imagen" descr="spaingbc.JP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252446" y="6859861"/>
            <a:ext cx="3960440" cy="2790310"/>
          </a:xfrm>
          <a:prstGeom prst="rect">
            <a:avLst/>
          </a:prstGeom>
        </p:spPr>
      </p:pic>
      <p:pic>
        <p:nvPicPr>
          <p:cNvPr id="28" name="27 Imagen" descr="eficiencia energética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4743056" y="16220901"/>
            <a:ext cx="4392682" cy="2415975"/>
          </a:xfrm>
          <a:prstGeom prst="rect">
            <a:avLst/>
          </a:prstGeom>
        </p:spPr>
      </p:pic>
      <p:pic>
        <p:nvPicPr>
          <p:cNvPr id="29" name="28 Imagen" descr="blog-arquitectura-sostenible-definición-ecoproyectos.jpg"/>
          <p:cNvPicPr>
            <a:picLocks noChangeAspect="1"/>
          </p:cNvPicPr>
          <p:nvPr/>
        </p:nvPicPr>
        <p:blipFill>
          <a:blip r:embed="rId12" cstate="print"/>
          <a:srcRect t="5704"/>
          <a:stretch>
            <a:fillRect/>
          </a:stretch>
        </p:blipFill>
        <p:spPr>
          <a:xfrm>
            <a:off x="9252446" y="15950871"/>
            <a:ext cx="4479512" cy="2806626"/>
          </a:xfrm>
          <a:prstGeom prst="rect">
            <a:avLst/>
          </a:prstGeom>
        </p:spPr>
      </p:pic>
      <p:pic>
        <p:nvPicPr>
          <p:cNvPr id="31" name="30 Imagen" descr="analisis-del-ciclo-de-vida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532366" y="9605166"/>
            <a:ext cx="5805645" cy="3904682"/>
          </a:xfrm>
          <a:prstGeom prst="rect">
            <a:avLst/>
          </a:prstGeom>
        </p:spPr>
      </p:pic>
      <p:pic>
        <p:nvPicPr>
          <p:cNvPr id="33" name="32 Imagen" descr="arqtec.ESQUEMACEE.tabla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4743056" y="14558353"/>
            <a:ext cx="5985665" cy="1527533"/>
          </a:xfrm>
          <a:prstGeom prst="rect">
            <a:avLst/>
          </a:prstGeom>
        </p:spPr>
      </p:pic>
      <p:pic>
        <p:nvPicPr>
          <p:cNvPr id="34" name="33 Imagen" descr="CAMBIO CLIMATICO QUE OCURRE.jpg"/>
          <p:cNvPicPr>
            <a:picLocks noChangeAspect="1"/>
          </p:cNvPicPr>
          <p:nvPr/>
        </p:nvPicPr>
        <p:blipFill>
          <a:blip r:embed="rId15" cstate="print"/>
          <a:srcRect b="22381"/>
          <a:stretch>
            <a:fillRect/>
          </a:stretch>
        </p:blipFill>
        <p:spPr>
          <a:xfrm>
            <a:off x="2006641" y="6544826"/>
            <a:ext cx="5850650" cy="3559157"/>
          </a:xfrm>
          <a:prstGeom prst="rect">
            <a:avLst/>
          </a:prstGeom>
        </p:spPr>
      </p:pic>
      <p:pic>
        <p:nvPicPr>
          <p:cNvPr id="35" name="34 Imagen" descr="OBJETIVOS SOSTENIBILIDAD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051646" y="13205566"/>
            <a:ext cx="5805916" cy="5534822"/>
          </a:xfrm>
          <a:prstGeom prst="rect">
            <a:avLst/>
          </a:prstGeom>
        </p:spPr>
      </p:pic>
      <p:pic>
        <p:nvPicPr>
          <p:cNvPr id="36" name="35 Imagen" descr="CONSUMO ELECTRICO DOMESTICO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5800763" y="10235236"/>
            <a:ext cx="4097590" cy="3825425"/>
          </a:xfrm>
          <a:prstGeom prst="rect">
            <a:avLst/>
          </a:prstGeom>
        </p:spPr>
      </p:pic>
      <p:pic>
        <p:nvPicPr>
          <p:cNvPr id="37" name="36 Imagen" descr="EJEMPLO VIVIENDA TRADICIONAL-SOSTENIBLE.gif"/>
          <p:cNvPicPr>
            <a:picLocks noChangeAspect="1"/>
          </p:cNvPicPr>
          <p:nvPr/>
        </p:nvPicPr>
        <p:blipFill>
          <a:blip r:embed="rId18" cstate="print"/>
          <a:srcRect l="-1251" t="-2014"/>
          <a:stretch>
            <a:fillRect/>
          </a:stretch>
        </p:blipFill>
        <p:spPr>
          <a:xfrm>
            <a:off x="17173326" y="19641281"/>
            <a:ext cx="3642218" cy="4560147"/>
          </a:xfrm>
          <a:prstGeom prst="rect">
            <a:avLst/>
          </a:prstGeom>
        </p:spPr>
      </p:pic>
      <p:pic>
        <p:nvPicPr>
          <p:cNvPr id="38" name="37 Imagen" descr="Infografía_ Leroy Merlin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407241" y="23286686"/>
            <a:ext cx="5376543" cy="5015365"/>
          </a:xfrm>
          <a:prstGeom prst="rect">
            <a:avLst/>
          </a:prstGeom>
        </p:spPr>
      </p:pic>
      <p:pic>
        <p:nvPicPr>
          <p:cNvPr id="39" name="38 Imagen" descr="EFICIENCIA ENERGETICA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6363236" y="6364806"/>
            <a:ext cx="3690410" cy="3690410"/>
          </a:xfrm>
          <a:prstGeom prst="rect">
            <a:avLst/>
          </a:prstGeom>
        </p:spPr>
      </p:pic>
      <p:sp>
        <p:nvSpPr>
          <p:cNvPr id="41" name="40 CuadroTexto"/>
          <p:cNvSpPr txBox="1"/>
          <p:nvPr/>
        </p:nvSpPr>
        <p:spPr>
          <a:xfrm>
            <a:off x="1871626" y="6049771"/>
            <a:ext cx="6075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¿Porqué?</a:t>
            </a:r>
          </a:p>
        </p:txBody>
      </p:sp>
      <p:sp>
        <p:nvSpPr>
          <p:cNvPr id="42" name="41 CuadroTexto"/>
          <p:cNvSpPr txBox="1"/>
          <p:nvPr/>
        </p:nvSpPr>
        <p:spPr>
          <a:xfrm>
            <a:off x="1871626" y="13205566"/>
            <a:ext cx="6075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¿Objetivos?</a:t>
            </a:r>
          </a:p>
        </p:txBody>
      </p:sp>
      <p:sp>
        <p:nvSpPr>
          <p:cNvPr id="43" name="42 CuadroTexto"/>
          <p:cNvSpPr txBox="1"/>
          <p:nvPr/>
        </p:nvSpPr>
        <p:spPr>
          <a:xfrm>
            <a:off x="1871626" y="10055216"/>
            <a:ext cx="6075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¿Tipos?</a:t>
            </a:r>
          </a:p>
        </p:txBody>
      </p:sp>
      <p:sp>
        <p:nvSpPr>
          <p:cNvPr id="44" name="43 CuadroTexto"/>
          <p:cNvSpPr txBox="1"/>
          <p:nvPr/>
        </p:nvSpPr>
        <p:spPr>
          <a:xfrm>
            <a:off x="8307341" y="6201626"/>
            <a:ext cx="6075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¿Porqué?</a:t>
            </a:r>
          </a:p>
        </p:txBody>
      </p:sp>
      <p:sp>
        <p:nvSpPr>
          <p:cNvPr id="45" name="44 CuadroTexto"/>
          <p:cNvSpPr txBox="1"/>
          <p:nvPr/>
        </p:nvSpPr>
        <p:spPr>
          <a:xfrm>
            <a:off x="14698051" y="10072056"/>
            <a:ext cx="6075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¿Cuánto?</a:t>
            </a:r>
          </a:p>
        </p:txBody>
      </p:sp>
      <p:sp>
        <p:nvSpPr>
          <p:cNvPr id="46" name="45 CuadroTexto"/>
          <p:cNvSpPr txBox="1"/>
          <p:nvPr/>
        </p:nvSpPr>
        <p:spPr>
          <a:xfrm>
            <a:off x="14698051" y="6111616"/>
            <a:ext cx="6075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¿Porqué?</a:t>
            </a:r>
          </a:p>
        </p:txBody>
      </p:sp>
      <p:sp>
        <p:nvSpPr>
          <p:cNvPr id="47" name="46 CuadroTexto"/>
          <p:cNvSpPr txBox="1"/>
          <p:nvPr/>
        </p:nvSpPr>
        <p:spPr>
          <a:xfrm>
            <a:off x="14743056" y="13942486"/>
            <a:ext cx="6075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¿Cómo?</a:t>
            </a:r>
          </a:p>
        </p:txBody>
      </p:sp>
      <p:sp>
        <p:nvSpPr>
          <p:cNvPr id="48" name="47 CuadroTexto"/>
          <p:cNvSpPr txBox="1"/>
          <p:nvPr/>
        </p:nvSpPr>
        <p:spPr>
          <a:xfrm>
            <a:off x="8397351" y="13160561"/>
            <a:ext cx="6075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¿Cómo?</a:t>
            </a:r>
          </a:p>
        </p:txBody>
      </p:sp>
      <p:pic>
        <p:nvPicPr>
          <p:cNvPr id="49" name="48 Imagen" descr="1.0.jpg"/>
          <p:cNvPicPr>
            <a:picLocks noChangeAspect="1"/>
          </p:cNvPicPr>
          <p:nvPr/>
        </p:nvPicPr>
        <p:blipFill>
          <a:blip r:embed="rId21" cstate="print"/>
          <a:srcRect t="9249"/>
          <a:stretch>
            <a:fillRect/>
          </a:stretch>
        </p:blipFill>
        <p:spPr>
          <a:xfrm>
            <a:off x="15508141" y="24231791"/>
            <a:ext cx="5308490" cy="3091095"/>
          </a:xfrm>
          <a:prstGeom prst="rect">
            <a:avLst/>
          </a:prstGeom>
        </p:spPr>
      </p:pic>
      <p:pic>
        <p:nvPicPr>
          <p:cNvPr id="50" name="49 Imagen" descr="Thermos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7407241" y="19956316"/>
            <a:ext cx="5133780" cy="3420380"/>
          </a:xfrm>
          <a:prstGeom prst="rect">
            <a:avLst/>
          </a:prstGeom>
        </p:spPr>
      </p:pic>
      <p:sp>
        <p:nvSpPr>
          <p:cNvPr id="51" name="50 CuadroTexto"/>
          <p:cNvSpPr txBox="1"/>
          <p:nvPr/>
        </p:nvSpPr>
        <p:spPr>
          <a:xfrm>
            <a:off x="1916631" y="20046326"/>
            <a:ext cx="5310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Ventajas</a:t>
            </a:r>
            <a:r>
              <a:rPr lang="es-ES" sz="32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:</a:t>
            </a:r>
          </a:p>
        </p:txBody>
      </p:sp>
      <p:sp>
        <p:nvSpPr>
          <p:cNvPr id="52" name="51 CuadroTexto"/>
          <p:cNvSpPr txBox="1"/>
          <p:nvPr/>
        </p:nvSpPr>
        <p:spPr>
          <a:xfrm>
            <a:off x="1961636" y="20766406"/>
            <a:ext cx="5265585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Mejora de los ambientes acústicos, térmicos y atmosféricos</a:t>
            </a:r>
          </a:p>
          <a:p>
            <a:pPr algn="just">
              <a:buFontTx/>
              <a:buChar char="-"/>
            </a:pPr>
            <a:endParaRPr lang="es-ES" sz="2400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Disminución del consumo eléctrico</a:t>
            </a:r>
          </a:p>
          <a:p>
            <a:pPr algn="just">
              <a:buFontTx/>
              <a:buChar char="-"/>
            </a:pPr>
            <a:endParaRPr lang="es-ES" sz="2400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Aumento del bienestar y confort de los ocupantes</a:t>
            </a:r>
          </a:p>
          <a:p>
            <a:pPr algn="just">
              <a:buFontTx/>
              <a:buChar char="-"/>
            </a:pPr>
            <a:endParaRPr lang="es-ES" sz="2400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 Conservación de los recursos naturales</a:t>
            </a:r>
          </a:p>
          <a:p>
            <a:pPr algn="just">
              <a:buFontTx/>
              <a:buChar char="-"/>
            </a:pPr>
            <a:endParaRPr lang="es-ES" sz="2400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Mejora de la calidad del aire y del agua</a:t>
            </a:r>
          </a:p>
          <a:p>
            <a:pPr algn="just">
              <a:buFontTx/>
              <a:buChar char="-"/>
            </a:pPr>
            <a:endParaRPr lang="es-ES" sz="2400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Enriquecimiento y protección de los ecosistemas y de la biodiversidad</a:t>
            </a:r>
          </a:p>
          <a:p>
            <a:pPr algn="just">
              <a:buFontTx/>
              <a:buChar char="-"/>
            </a:pPr>
            <a:endParaRPr lang="es-ES" sz="2400" dirty="0">
              <a:latin typeface="Century Gothic" pitchFamily="34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s-ES" sz="2400" dirty="0">
                <a:latin typeface="Century Gothic" pitchFamily="34" charset="0"/>
                <a:cs typeface="Times New Roman" pitchFamily="18" charset="0"/>
              </a:rPr>
              <a:t> Diseños múltiples y variados</a:t>
            </a:r>
          </a:p>
        </p:txBody>
      </p:sp>
      <p:sp>
        <p:nvSpPr>
          <p:cNvPr id="53" name="52 CuadroTexto"/>
          <p:cNvSpPr txBox="1"/>
          <p:nvPr/>
        </p:nvSpPr>
        <p:spPr>
          <a:xfrm>
            <a:off x="1871626" y="4609611"/>
            <a:ext cx="6075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¿Qué?</a:t>
            </a:r>
          </a:p>
        </p:txBody>
      </p:sp>
      <p:sp>
        <p:nvSpPr>
          <p:cNvPr id="54" name="53 CuadroTexto"/>
          <p:cNvSpPr txBox="1"/>
          <p:nvPr/>
        </p:nvSpPr>
        <p:spPr>
          <a:xfrm>
            <a:off x="1871626" y="5059661"/>
            <a:ext cx="6075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8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Es </a:t>
            </a:r>
            <a:r>
              <a:rPr lang="es-ES_tradnl" sz="18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aquel desarrollo que es capaz de satisfacer las necesidades actuales sin comprometer los recursos y posibilidades de las futuras generaciones.</a:t>
            </a:r>
            <a:endParaRPr lang="es-ES" sz="1800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55" name="54 CuadroTexto"/>
          <p:cNvSpPr txBox="1"/>
          <p:nvPr/>
        </p:nvSpPr>
        <p:spPr>
          <a:xfrm>
            <a:off x="8352346" y="4609611"/>
            <a:ext cx="6075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¿Qué?</a:t>
            </a:r>
          </a:p>
        </p:txBody>
      </p:sp>
      <p:sp>
        <p:nvSpPr>
          <p:cNvPr id="56" name="55 CuadroTexto"/>
          <p:cNvSpPr txBox="1"/>
          <p:nvPr/>
        </p:nvSpPr>
        <p:spPr>
          <a:xfrm>
            <a:off x="8307341" y="5059661"/>
            <a:ext cx="6075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8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Es el desarrollo de la construcción tradicional, que se </a:t>
            </a:r>
            <a:r>
              <a:rPr lang="es-ES_tradnl" sz="18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dirige hacia una reducción de los impactos ambientales causados por los procesos de construcción, uso y derribo de los edificios.</a:t>
            </a:r>
            <a:endParaRPr lang="es-ES" sz="1800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57" name="56 CuadroTexto"/>
          <p:cNvSpPr txBox="1"/>
          <p:nvPr/>
        </p:nvSpPr>
        <p:spPr>
          <a:xfrm>
            <a:off x="14698051" y="4609611"/>
            <a:ext cx="6075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¿Qué?</a:t>
            </a:r>
          </a:p>
        </p:txBody>
      </p:sp>
      <p:sp>
        <p:nvSpPr>
          <p:cNvPr id="58" name="57 CuadroTexto"/>
          <p:cNvSpPr txBox="1"/>
          <p:nvPr/>
        </p:nvSpPr>
        <p:spPr>
          <a:xfrm>
            <a:off x="14743056" y="5059661"/>
            <a:ext cx="6075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8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Es una práctica que tiene como objetivo reducir el consumo de energía. Es el uso eficiente de la energía, optimizando los procesos productivos.</a:t>
            </a:r>
          </a:p>
        </p:txBody>
      </p:sp>
      <p:sp>
        <p:nvSpPr>
          <p:cNvPr id="59" name="58 CuadroTexto"/>
          <p:cNvSpPr txBox="1"/>
          <p:nvPr/>
        </p:nvSpPr>
        <p:spPr>
          <a:xfrm>
            <a:off x="12537811" y="25266906"/>
            <a:ext cx="29253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Vivienda situada en Corea del Sur, tiene un consumo energético nulo. </a:t>
            </a:r>
          </a:p>
        </p:txBody>
      </p:sp>
      <p:sp>
        <p:nvSpPr>
          <p:cNvPr id="60" name="59 CuadroTexto"/>
          <p:cNvSpPr txBox="1"/>
          <p:nvPr/>
        </p:nvSpPr>
        <p:spPr>
          <a:xfrm>
            <a:off x="12582816" y="20676396"/>
            <a:ext cx="44104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Edificio residencial  Thermos, primero en obtener el certificado Passivhaus en España, situado en  Pamplona. </a:t>
            </a:r>
          </a:p>
        </p:txBody>
      </p:sp>
      <p:pic>
        <p:nvPicPr>
          <p:cNvPr id="61" name="60 Imagen" descr="1.2.jpg"/>
          <p:cNvPicPr>
            <a:picLocks noChangeAspect="1"/>
          </p:cNvPicPr>
          <p:nvPr/>
        </p:nvPicPr>
        <p:blipFill>
          <a:blip r:embed="rId23" cstate="print"/>
          <a:srcRect l="5512" t="18651" r="2351" b="12962"/>
          <a:stretch>
            <a:fillRect/>
          </a:stretch>
        </p:blipFill>
        <p:spPr>
          <a:xfrm>
            <a:off x="15463136" y="27292131"/>
            <a:ext cx="5310591" cy="998572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10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81&quot;/&gt;&lt;/object&gt;&lt;/object&gt;&lt;object type=&quot;8&quot; unique_id=&quot;10006&quot;&gt;&lt;/object&gt;&lt;/object&gt;&lt;/database&gt;"/>
  <p:tag name="MMPROD_NEXTUNIQUEID" val="10009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942</TotalTime>
  <Words>255</Words>
  <Application>Microsoft Office PowerPoint</Application>
  <PresentationFormat>Personalizado</PresentationFormat>
  <Paragraphs>41</Paragraphs>
  <Slides>1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Arial</vt:lpstr>
      <vt:lpstr>Century Gothic</vt:lpstr>
      <vt:lpstr>Times New Roman</vt:lpstr>
      <vt:lpstr>Trebuchet MS</vt:lpstr>
      <vt:lpstr>Wingdings</vt:lpstr>
      <vt:lpstr>Wingdings 2</vt:lpstr>
      <vt:lpstr>Opulento</vt:lpstr>
      <vt:lpstr>Imagen de mapa de bits</vt:lpstr>
      <vt:lpstr>Presentación de PowerPoint</vt:lpstr>
    </vt:vector>
  </TitlesOfParts>
  <Company>Civil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Ramon</dc:creator>
  <cp:lastModifiedBy>Mercedes</cp:lastModifiedBy>
  <cp:revision>75</cp:revision>
  <dcterms:created xsi:type="dcterms:W3CDTF">2008-10-30T19:01:51Z</dcterms:created>
  <dcterms:modified xsi:type="dcterms:W3CDTF">2017-08-31T16:44:00Z</dcterms:modified>
</cp:coreProperties>
</file>