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89" r:id="rId2"/>
    <p:sldId id="281" r:id="rId3"/>
    <p:sldId id="298" r:id="rId4"/>
    <p:sldId id="301" r:id="rId5"/>
    <p:sldId id="299" r:id="rId6"/>
    <p:sldId id="297" r:id="rId7"/>
    <p:sldId id="282" r:id="rId8"/>
    <p:sldId id="293" r:id="rId9"/>
    <p:sldId id="294" r:id="rId10"/>
    <p:sldId id="295" r:id="rId11"/>
    <p:sldId id="296" r:id="rId12"/>
    <p:sldId id="283" r:id="rId13"/>
    <p:sldId id="291" r:id="rId14"/>
    <p:sldId id="292" r:id="rId15"/>
    <p:sldId id="287" r:id="rId16"/>
    <p:sldId id="284" r:id="rId17"/>
    <p:sldId id="286" r:id="rId18"/>
    <p:sldId id="285" r:id="rId19"/>
    <p:sldId id="290" r:id="rId20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3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655"/>
    <p:restoredTop sz="94737"/>
  </p:normalViewPr>
  <p:slideViewPr>
    <p:cSldViewPr snapToGrid="0" snapToObjects="1">
      <p:cViewPr>
        <p:scale>
          <a:sx n="90" d="100"/>
          <a:sy n="90" d="100"/>
        </p:scale>
        <p:origin x="-38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3F53B-49D6-D34A-996D-86DC1B14A99F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A7C58-1360-374C-A867-906FDDE36C39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7486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06A9B-CDDE-9745-88F8-39B001CC958A}" type="datetimeFigureOut">
              <a:rPr lang="es-ES_tradnl" smtClean="0"/>
              <a:t>25/9/17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B6A4-CEC7-EF4B-A9D3-9BCD2EB66033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94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tiff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jp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37.jpg"/><Relationship Id="rId6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93800" y="1074725"/>
            <a:ext cx="7350125" cy="242608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</a:pPr>
            <a:r>
              <a:rPr lang="es-ES_tradnl" sz="28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SISTEMA DE AYUDA PARA EL ATERRIZAJE AUTÓNOMO DE CUADRICÓPTEROS BASADO EN SENSORES LÁSER</a:t>
            </a:r>
            <a:r>
              <a:rPr lang="es-ES_tradnl" sz="2800" b="1" dirty="0" smtClean="0"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s-ES_tradnl" sz="2800" b="1" dirty="0" smtClean="0"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 sz="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</a:t>
            </a:r>
            <a:r>
              <a:rPr lang="es-ES_tradnl" sz="2800" b="1" dirty="0" smtClean="0"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s-ES_tradnl" sz="2800" b="1" dirty="0" smtClean="0"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 sz="14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Trabajo Final de Grado. Ingeniería Aeroespacial</a:t>
            </a:r>
            <a:endParaRPr lang="es-ES_tradnl" sz="1400" dirty="0">
              <a:solidFill>
                <a:srgbClr val="25337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3173615"/>
            <a:ext cx="3067050" cy="10840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42" y="3287507"/>
            <a:ext cx="3357165" cy="85627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93800" y="5023582"/>
            <a:ext cx="418782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ALUMNO: </a:t>
            </a:r>
            <a:r>
              <a:rPr lang="es-ES_tradnl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Claudia Lozano Navarro</a:t>
            </a:r>
          </a:p>
          <a:p>
            <a:pPr>
              <a:lnSpc>
                <a:spcPct val="150000"/>
              </a:lnSpc>
            </a:pPr>
            <a:r>
              <a:rPr lang="es-ES_tradnl" sz="16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TUTOR:</a:t>
            </a:r>
            <a:r>
              <a:rPr lang="es-ES_tradnl" sz="16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sz="1600" dirty="0" err="1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Rafel</a:t>
            </a:r>
            <a:r>
              <a:rPr lang="es-ES_tradnl" sz="16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sz="1600" dirty="0" err="1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Masot</a:t>
            </a:r>
            <a:r>
              <a:rPr lang="es-ES_tradnl" sz="16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Peris</a:t>
            </a:r>
          </a:p>
          <a:p>
            <a:pPr>
              <a:lnSpc>
                <a:spcPct val="150000"/>
              </a:lnSpc>
            </a:pPr>
            <a:r>
              <a:rPr lang="es-ES_tradnl" sz="16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COTUTOR:</a:t>
            </a:r>
            <a:r>
              <a:rPr lang="es-ES_tradnl" sz="16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Miguel </a:t>
            </a:r>
            <a:r>
              <a:rPr lang="es-ES_tradnl" sz="1600" dirty="0" err="1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Alcañiz</a:t>
            </a:r>
            <a:r>
              <a:rPr lang="es-ES_tradnl" sz="16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Fillol</a:t>
            </a:r>
            <a:endParaRPr lang="es-ES_tradnl" sz="1600" dirty="0">
              <a:solidFill>
                <a:srgbClr val="25337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94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29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1" y="2410074"/>
            <a:ext cx="550068" cy="5500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29957" y="3779937"/>
            <a:ext cx="659754" cy="6597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3"/>
          <a:stretch/>
        </p:blipFill>
        <p:spPr>
          <a:xfrm>
            <a:off x="260348" y="4005262"/>
            <a:ext cx="2900363" cy="14416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23" y="3020314"/>
            <a:ext cx="759623" cy="7596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086" y="3779937"/>
            <a:ext cx="1928814" cy="14466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1" y="1411377"/>
            <a:ext cx="4032249" cy="210573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015037" y="2410073"/>
            <a:ext cx="3328987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300000"/>
              </a:lnSpc>
              <a:buFont typeface="Arial" charset="0"/>
              <a:buChar char="•"/>
            </a:pPr>
            <a:r>
              <a:rPr lang="es-ES_tradnl" sz="1300" b="1" dirty="0" smtClean="0">
                <a:latin typeface="Century Gothic" charset="0"/>
                <a:ea typeface="Century Gothic" charset="0"/>
                <a:cs typeface="Century Gothic" charset="0"/>
              </a:rPr>
              <a:t>FIABILIDAD</a:t>
            </a:r>
            <a:endParaRPr lang="es-ES_tradnl" sz="1300" b="1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lnSpc>
                <a:spcPct val="300000"/>
              </a:lnSpc>
              <a:buFont typeface="Arial" charset="0"/>
              <a:buChar char="•"/>
            </a:pPr>
            <a:r>
              <a:rPr lang="es-ES_tradnl" sz="1300" b="1" i="1" dirty="0" smtClean="0">
                <a:latin typeface="Century Gothic" charset="0"/>
                <a:ea typeface="Century Gothic" charset="0"/>
                <a:cs typeface="Century Gothic" charset="0"/>
              </a:rPr>
              <a:t>PRECISIÓN</a:t>
            </a:r>
          </a:p>
          <a:p>
            <a:pPr marL="285750" indent="-285750">
              <a:lnSpc>
                <a:spcPct val="300000"/>
              </a:lnSpc>
              <a:buFont typeface="Arial" charset="0"/>
              <a:buChar char="•"/>
            </a:pPr>
            <a:r>
              <a:rPr lang="es-ES_tradnl" sz="1300" b="1" i="1" dirty="0" smtClean="0">
                <a:latin typeface="Century Gothic" charset="0"/>
                <a:ea typeface="Century Gothic" charset="0"/>
                <a:cs typeface="Century Gothic" charset="0"/>
              </a:rPr>
              <a:t>EFECTIVIDAD COMPUTACIONAL</a:t>
            </a:r>
            <a:endParaRPr lang="es-ES_tradnl" sz="1600" b="1" i="1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s-ES_tradnl" sz="1600" b="1" i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00817" y="1276701"/>
            <a:ext cx="8755065" cy="4528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786" y="1535989"/>
            <a:ext cx="7129462" cy="4010323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255167" y="5343639"/>
            <a:ext cx="2806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s-ES_tradnl" sz="1600" b="1" smtClean="0">
                <a:latin typeface="Century Gothic" charset="0"/>
                <a:ea typeface="Century Gothic" charset="0"/>
                <a:cs typeface="Century Gothic" charset="0"/>
              </a:rPr>
              <a:t>¿ATERRIZAJE </a:t>
            </a: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AUTÓNOMO?</a:t>
            </a:r>
            <a:endParaRPr lang="es-ES_tradnl" sz="1600" b="1" dirty="0" smtClean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2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8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4" t="1750" r="28749" b="1750"/>
          <a:stretch/>
        </p:blipFill>
        <p:spPr>
          <a:xfrm>
            <a:off x="6025919" y="1385889"/>
            <a:ext cx="3118084" cy="44087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1" t="1250" r="28906" b="2250"/>
          <a:stretch/>
        </p:blipFill>
        <p:spPr>
          <a:xfrm>
            <a:off x="56958" y="1385889"/>
            <a:ext cx="3029318" cy="43148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r="50781"/>
          <a:stretch/>
        </p:blipFill>
        <p:spPr>
          <a:xfrm>
            <a:off x="3330232" y="1385889"/>
            <a:ext cx="2651763" cy="312896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28" y="4987611"/>
            <a:ext cx="1678668" cy="1426203"/>
          </a:xfrm>
          <a:prstGeom prst="rect">
            <a:avLst/>
          </a:prstGeom>
        </p:spPr>
      </p:pic>
      <p:cxnSp>
        <p:nvCxnSpPr>
          <p:cNvPr id="7" name="Conector angular 6"/>
          <p:cNvCxnSpPr/>
          <p:nvPr/>
        </p:nvCxnSpPr>
        <p:spPr>
          <a:xfrm>
            <a:off x="2228850" y="5700713"/>
            <a:ext cx="1214438" cy="314325"/>
          </a:xfrm>
          <a:prstGeom prst="bentConnector3">
            <a:avLst>
              <a:gd name="adj1" fmla="val 588"/>
            </a:avLst>
          </a:prstGeom>
          <a:ln w="28575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Conector angular 8"/>
          <p:cNvCxnSpPr/>
          <p:nvPr/>
        </p:nvCxnSpPr>
        <p:spPr>
          <a:xfrm rot="10800000" flipV="1">
            <a:off x="5223216" y="5716190"/>
            <a:ext cx="1409700" cy="283369"/>
          </a:xfrm>
          <a:prstGeom prst="bentConnector3">
            <a:avLst>
              <a:gd name="adj1" fmla="val 338"/>
            </a:avLst>
          </a:prstGeom>
          <a:ln w="28575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>
            <a:off x="4656113" y="4529138"/>
            <a:ext cx="1" cy="47276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943103" y="1814510"/>
            <a:ext cx="537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Desarrollo de un sistema electrónico de ayuda </a:t>
            </a: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para </a:t>
            </a: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aterrizaje autónomo de </a:t>
            </a:r>
            <a:r>
              <a:rPr lang="es-ES_tradnl" sz="1600" b="1" dirty="0" err="1" smtClean="0">
                <a:latin typeface="Century Gothic" charset="0"/>
                <a:ea typeface="Century Gothic" charset="0"/>
                <a:cs typeface="Century Gothic" charset="0"/>
              </a:rPr>
              <a:t>cuadricópteros</a:t>
            </a: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 basado en sensores láser 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1600200" y="1700213"/>
            <a:ext cx="6100763" cy="1343025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/>
          <p:cNvSpPr txBox="1"/>
          <p:nvPr/>
        </p:nvSpPr>
        <p:spPr>
          <a:xfrm>
            <a:off x="642938" y="3700463"/>
            <a:ext cx="780097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Análisis de los diferentes dispositivos utilizados en la actualidad para medición de </a:t>
            </a: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distancias.</a:t>
            </a:r>
            <a:endParaRPr lang="es-ES_tradnl" sz="16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buFont typeface="Arial" charset="0"/>
              <a:buChar char="•"/>
            </a:pPr>
            <a:endParaRPr lang="es-ES_tradnl" sz="16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Correcta caracterización de todos los sensores láser VL53L0X y del módulo HC-SR04.</a:t>
            </a:r>
          </a:p>
          <a:p>
            <a:pPr marL="285750" indent="-285750">
              <a:buFont typeface="Arial" charset="0"/>
              <a:buChar char="•"/>
            </a:pPr>
            <a:endParaRPr lang="es-ES_tradnl" sz="16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Determinación de zonas de aterrizaje seguras, con o sin obstáculos en su interior.</a:t>
            </a:r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0939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0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579" y="1300163"/>
            <a:ext cx="5329416" cy="45862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514475" y="1042988"/>
            <a:ext cx="6600825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92" y="1271588"/>
            <a:ext cx="5798389" cy="49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5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28638" y="1343025"/>
            <a:ext cx="4361442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87" y="3455193"/>
            <a:ext cx="4384673" cy="162261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2" y="3383753"/>
            <a:ext cx="4043736" cy="176310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518" y="1233000"/>
            <a:ext cx="2031158" cy="16757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443" y="1640643"/>
            <a:ext cx="1348184" cy="1145423"/>
          </a:xfrm>
          <a:prstGeom prst="rect">
            <a:avLst/>
          </a:prstGeom>
        </p:spPr>
      </p:pic>
      <p:cxnSp>
        <p:nvCxnSpPr>
          <p:cNvPr id="10" name="Conector recto de flecha 9"/>
          <p:cNvCxnSpPr/>
          <p:nvPr/>
        </p:nvCxnSpPr>
        <p:spPr>
          <a:xfrm>
            <a:off x="4015158" y="2286000"/>
            <a:ext cx="1063891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42938" y="2900363"/>
            <a:ext cx="3614737" cy="3343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" y="3376612"/>
            <a:ext cx="4386262" cy="23907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410" y="2085975"/>
            <a:ext cx="3553893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415" y="1328737"/>
            <a:ext cx="4343448" cy="46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4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73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" y="1433512"/>
            <a:ext cx="4561248" cy="27670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979" y="1433512"/>
            <a:ext cx="4415006" cy="26812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28" y="4303650"/>
            <a:ext cx="2758100" cy="20685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16" y="4325175"/>
            <a:ext cx="3090643" cy="204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3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9" y="1890892"/>
            <a:ext cx="4391174" cy="26668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45" y="1929000"/>
            <a:ext cx="4391174" cy="266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0" y="3849054"/>
            <a:ext cx="3952874" cy="26088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0" y="1284288"/>
            <a:ext cx="3960170" cy="29305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38" y="3849054"/>
            <a:ext cx="3429000" cy="210538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207642" y="1512888"/>
            <a:ext cx="3328987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1300" b="1" dirty="0" smtClean="0">
                <a:latin typeface="Century Gothic" charset="0"/>
                <a:ea typeface="Century Gothic" charset="0"/>
                <a:cs typeface="Century Gothic" charset="0"/>
              </a:rPr>
              <a:t>A: área de </a:t>
            </a:r>
            <a:r>
              <a:rPr lang="es-ES_tradnl" sz="1300" b="1" i="1" dirty="0" smtClean="0">
                <a:latin typeface="Century Gothic" charset="0"/>
                <a:ea typeface="Century Gothic" charset="0"/>
                <a:cs typeface="Century Gothic" charset="0"/>
              </a:rPr>
              <a:t>en ruta</a:t>
            </a:r>
          </a:p>
          <a:p>
            <a:pPr marL="742950" lvl="1" indent="-285750">
              <a:lnSpc>
                <a:spcPct val="150000"/>
              </a:lnSpc>
              <a:buFont typeface="Courier New" charset="0"/>
              <a:buChar char="o"/>
            </a:pPr>
            <a:r>
              <a:rPr lang="es-ES_tradnl" sz="1300" i="1" dirty="0" smtClean="0">
                <a:latin typeface="Century Gothic" charset="0"/>
                <a:ea typeface="Century Gothic" charset="0"/>
                <a:cs typeface="Century Gothic" charset="0"/>
              </a:rPr>
              <a:t>VL53L0X &gt; 1000</a:t>
            </a:r>
          </a:p>
          <a:p>
            <a:pPr marL="742950" lvl="1" indent="-285750">
              <a:lnSpc>
                <a:spcPct val="150000"/>
              </a:lnSpc>
              <a:buFont typeface="Courier New" charset="0"/>
              <a:buChar char="o"/>
            </a:pPr>
            <a:r>
              <a:rPr lang="es-ES_tradnl" sz="1300" i="1" dirty="0" smtClean="0">
                <a:latin typeface="Century Gothic" charset="0"/>
                <a:ea typeface="Century Gothic" charset="0"/>
                <a:cs typeface="Century Gothic" charset="0"/>
              </a:rPr>
              <a:t>Zona de transición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1300" b="1" dirty="0" smtClean="0">
                <a:latin typeface="Century Gothic" charset="0"/>
                <a:ea typeface="Century Gothic" charset="0"/>
                <a:cs typeface="Century Gothic" charset="0"/>
              </a:rPr>
              <a:t>B: área de </a:t>
            </a:r>
            <a:r>
              <a:rPr lang="es-ES_tradnl" sz="1300" b="1" i="1" dirty="0" smtClean="0">
                <a:latin typeface="Century Gothic" charset="0"/>
                <a:ea typeface="Century Gothic" charset="0"/>
                <a:cs typeface="Century Gothic" charset="0"/>
              </a:rPr>
              <a:t>aterrizaje</a:t>
            </a:r>
          </a:p>
          <a:p>
            <a:pPr marL="742950" lvl="1" indent="-285750">
              <a:lnSpc>
                <a:spcPct val="150000"/>
              </a:lnSpc>
              <a:buFont typeface="Courier New" charset="0"/>
              <a:buChar char="o"/>
            </a:pPr>
            <a:r>
              <a:rPr lang="es-ES_tradnl" sz="1300" i="1" dirty="0" smtClean="0">
                <a:latin typeface="Century Gothic" charset="0"/>
                <a:ea typeface="Century Gothic" charset="0"/>
                <a:cs typeface="Century Gothic" charset="0"/>
              </a:rPr>
              <a:t>VL53L0X ≤ 100</a:t>
            </a:r>
          </a:p>
          <a:p>
            <a:pPr marL="742950" lvl="1" indent="-285750">
              <a:lnSpc>
                <a:spcPct val="150000"/>
              </a:lnSpc>
              <a:buFont typeface="Courier New" charset="0"/>
              <a:buChar char="o"/>
            </a:pPr>
            <a:r>
              <a:rPr lang="es-ES_tradnl" sz="1300" i="1" dirty="0">
                <a:latin typeface="Century Gothic" charset="0"/>
                <a:ea typeface="Century Gothic" charset="0"/>
                <a:cs typeface="Century Gothic" charset="0"/>
              </a:rPr>
              <a:t>VL53L0X ≤ 6</a:t>
            </a:r>
            <a:r>
              <a:rPr lang="es-ES_tradnl" sz="1300" i="1" dirty="0" smtClean="0">
                <a:latin typeface="Century Gothic" charset="0"/>
                <a:ea typeface="Century Gothic" charset="0"/>
                <a:cs typeface="Century Gothic" charset="0"/>
              </a:rPr>
              <a:t>00</a:t>
            </a:r>
            <a:endParaRPr lang="es-ES_tradnl" sz="1300" i="1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742950" lvl="1" indent="-285750">
              <a:lnSpc>
                <a:spcPct val="150000"/>
              </a:lnSpc>
              <a:buFont typeface="Courier New" charset="0"/>
              <a:buChar char="o"/>
            </a:pPr>
            <a:r>
              <a:rPr lang="es-ES_tradnl" sz="1300" i="1" dirty="0">
                <a:latin typeface="Century Gothic" charset="0"/>
                <a:ea typeface="Century Gothic" charset="0"/>
                <a:cs typeface="Century Gothic" charset="0"/>
              </a:rPr>
              <a:t>VL53L0X ≤ </a:t>
            </a:r>
            <a:r>
              <a:rPr lang="es-ES_tradnl" sz="1300" i="1" dirty="0" smtClean="0">
                <a:latin typeface="Century Gothic" charset="0"/>
                <a:ea typeface="Century Gothic" charset="0"/>
                <a:cs typeface="Century Gothic" charset="0"/>
              </a:rPr>
              <a:t>1000</a:t>
            </a:r>
            <a:endParaRPr lang="es-ES_tradnl" sz="1300" i="1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s-ES_tradnl" sz="1600" b="1" i="1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s-ES_tradnl" sz="1600" b="1" i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14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3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857375" y="1900238"/>
            <a:ext cx="5372100" cy="78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Prueba de concepto válida como sistema de ayuda al aterrizaje autónomo de un cuadricóptero.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42938" y="3700463"/>
            <a:ext cx="780097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Materia recurrente en líneas actuales de investigación</a:t>
            </a:r>
          </a:p>
          <a:p>
            <a:pPr marL="285750" indent="-285750">
              <a:buFont typeface="Arial" charset="0"/>
              <a:buChar char="•"/>
            </a:pPr>
            <a:endParaRPr lang="es-ES_tradnl" sz="16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Diseño del sistema susceptible de mejora. </a:t>
            </a:r>
          </a:p>
          <a:p>
            <a:pPr marL="285750" indent="-285750">
              <a:buFont typeface="Arial" charset="0"/>
              <a:buChar char="•"/>
            </a:pPr>
            <a:endParaRPr lang="es-ES_tradnl" sz="16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Caracterización de los sensores dentro de lo especificado por el fabricante. Adecuación de los límites de tolerancia.</a:t>
            </a:r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5" name="Rectángulo redondeado 4"/>
          <p:cNvSpPr/>
          <p:nvPr/>
        </p:nvSpPr>
        <p:spPr>
          <a:xfrm>
            <a:off x="1600200" y="1700213"/>
            <a:ext cx="6100763" cy="1343025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89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86" y="2968915"/>
            <a:ext cx="5019240" cy="28403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95786" y="1614489"/>
            <a:ext cx="7405252" cy="33855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Material empleado 					</a:t>
            </a: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102.84 €</a:t>
            </a:r>
            <a:endParaRPr lang="es-ES_tradnl" sz="16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95786" y="2194527"/>
            <a:ext cx="7405252" cy="33855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latin typeface="Century Gothic" charset="0"/>
                <a:ea typeface="Century Gothic" charset="0"/>
                <a:cs typeface="Century Gothic" charset="0"/>
              </a:rPr>
              <a:t>Mano de obra  					              </a:t>
            </a:r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3623.84 €</a:t>
            </a:r>
            <a:endParaRPr lang="es-ES_tradnl" sz="16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363136" y="3850478"/>
            <a:ext cx="1937902" cy="1077218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PRESUPUESTO TOTAL</a:t>
            </a:r>
          </a:p>
          <a:p>
            <a:pPr algn="ctr"/>
            <a:endParaRPr lang="es-ES_tradnl" sz="16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s-ES_tradnl" sz="1600" b="1" dirty="0" smtClean="0">
                <a:latin typeface="Century Gothic" charset="0"/>
                <a:ea typeface="Century Gothic" charset="0"/>
                <a:cs typeface="Century Gothic" charset="0"/>
              </a:rPr>
              <a:t>4 757.24 €</a:t>
            </a:r>
            <a:endParaRPr lang="es-ES_tradnl" sz="16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6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93800" y="1074725"/>
            <a:ext cx="7350125" cy="252572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</a:pPr>
            <a:r>
              <a:rPr lang="es-ES_tradnl" sz="24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SISTEMA DE AYUDA PARA EL ATERRIZAJE AUTÓNOMO DE CUADRICÓPTEROS BASADO EN SENSORES LÁSER</a:t>
            </a:r>
            <a:r>
              <a:rPr lang="es-ES_tradnl" sz="2400" b="1" dirty="0" smtClean="0"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s-ES_tradnl" sz="2400" b="1" dirty="0" smtClean="0"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 sz="5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</a:t>
            </a:r>
            <a:r>
              <a:rPr lang="es-ES_tradnl" sz="2400" b="1" dirty="0" smtClean="0"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s-ES_tradnl" sz="2400" b="1" dirty="0" smtClean="0"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_tradnl" sz="12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Trabajo Final de Grado. Ingeniería Aeroespacial</a:t>
            </a:r>
            <a:endParaRPr lang="es-ES_tradnl" sz="1200" dirty="0">
              <a:solidFill>
                <a:srgbClr val="25337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2823299"/>
            <a:ext cx="2835275" cy="10021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61" y="2939226"/>
            <a:ext cx="3020021" cy="77028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93800" y="4241028"/>
            <a:ext cx="4187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6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ALUMNO: </a:t>
            </a:r>
            <a:r>
              <a:rPr lang="es-ES_tradnl" sz="16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Claudia Lozano Navarro</a:t>
            </a:r>
          </a:p>
          <a:p>
            <a:pPr>
              <a:lnSpc>
                <a:spcPct val="150000"/>
              </a:lnSpc>
            </a:pPr>
            <a:r>
              <a:rPr lang="es-ES_tradnl" sz="14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TUTOR:</a:t>
            </a:r>
            <a:r>
              <a:rPr lang="es-ES_tradnl" sz="14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sz="1400" dirty="0" err="1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Rafel</a:t>
            </a:r>
            <a:r>
              <a:rPr lang="es-ES_tradnl" sz="14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sz="1400" dirty="0" err="1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Masot</a:t>
            </a:r>
            <a:r>
              <a:rPr lang="es-ES_tradnl" sz="14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Peris</a:t>
            </a:r>
          </a:p>
          <a:p>
            <a:pPr>
              <a:lnSpc>
                <a:spcPct val="150000"/>
              </a:lnSpc>
            </a:pPr>
            <a:r>
              <a:rPr lang="es-ES_tradnl" sz="14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COTUTOR:</a:t>
            </a:r>
            <a:r>
              <a:rPr lang="es-ES_tradnl" sz="14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Miguel </a:t>
            </a:r>
            <a:r>
              <a:rPr lang="es-ES_tradnl" sz="1400" dirty="0" err="1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Alcañiz</a:t>
            </a:r>
            <a:r>
              <a:rPr lang="es-ES_tradnl" sz="1400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 Fillol</a:t>
            </a:r>
            <a:endParaRPr lang="es-ES_tradnl" sz="1400" dirty="0">
              <a:solidFill>
                <a:srgbClr val="25337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930125" y="5989602"/>
            <a:ext cx="3877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>
                <a:solidFill>
                  <a:srgbClr val="253372"/>
                </a:solidFill>
                <a:latin typeface="Century Gothic" charset="0"/>
                <a:ea typeface="Century Gothic" charset="0"/>
                <a:cs typeface="Century Gothic" charset="0"/>
              </a:rPr>
              <a:t>GRACIAS POR SU ATENCIÓN</a:t>
            </a:r>
            <a:endParaRPr lang="es-ES_tradnl" sz="2000" b="1" dirty="0">
              <a:solidFill>
                <a:srgbClr val="25337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0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210</Words>
  <Application>Microsoft Macintosh PowerPoint</Application>
  <PresentationFormat>Presentación en pantalla (4:3)</PresentationFormat>
  <Paragraphs>39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Calibri</vt:lpstr>
      <vt:lpstr>Calibri Light</vt:lpstr>
      <vt:lpstr>Century Gothic</vt:lpstr>
      <vt:lpstr>Courier New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23</cp:revision>
  <dcterms:created xsi:type="dcterms:W3CDTF">2017-09-19T16:28:53Z</dcterms:created>
  <dcterms:modified xsi:type="dcterms:W3CDTF">2017-09-25T09:48:30Z</dcterms:modified>
</cp:coreProperties>
</file>