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6" r:id="rId6"/>
    <p:sldId id="267" r:id="rId7"/>
    <p:sldId id="261" r:id="rId8"/>
    <p:sldId id="263" r:id="rId9"/>
    <p:sldId id="272" r:id="rId10"/>
    <p:sldId id="265" r:id="rId11"/>
    <p:sldId id="268" r:id="rId12"/>
    <p:sldId id="269" r:id="rId13"/>
    <p:sldId id="270" r:id="rId14"/>
    <p:sldId id="271" r:id="rId15"/>
    <p:sldId id="264" r:id="rId16"/>
    <p:sldId id="262" r:id="rId17"/>
    <p:sldId id="257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6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5EF591-EC99-474E-8B1F-5F37A5FD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601AF0-F175-4F7B-89D7-DC5E3A3A6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FADECD-DD0A-4763-86BF-DA5BC0F57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0EB35F-660E-48F7-8DFF-C274A802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AA6B64-F4E6-498F-A236-684F14F7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300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82A56-06D8-42F5-A901-41C58118D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CF482A-071C-4FD7-B6D1-20AEDC0A8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C35D06-465B-4D8C-9EC3-21C5B3BC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520634-C90F-4D20-BC79-FD865D181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C09E28-91C3-4782-A7CE-D375F9C7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629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F1ACB-73A0-482B-BF44-C91A8EB1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116287-034A-4C81-81AE-893A5B6C7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B2D965-D056-40FC-A747-DC1FA9815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5CEF05-A33C-48A0-B724-FACCEAEF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23A4CC-4570-4A12-9E2E-4AD9D5679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14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28A16-0DE7-49FF-A683-EA7F893C9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F6AC24-F506-4152-8C5D-5E57D3DD7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26FE82-8840-4F4E-B8CC-A8D35A3D3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CF5DA6-205F-4B3C-A05C-10487A5A0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686B61-1FF5-4143-B765-BF404532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1AAA10-8921-4DBA-9100-3368E9B41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47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038A3-0AE8-4C01-8791-19707AC1E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782756-D618-40F4-AA25-5F9791C6A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DCE266-38BF-4B3F-B4EC-570CBEAC8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093D7E5-ADA8-4ED0-A844-7320385BC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793DFCE-ABB5-4F7C-BA83-B972A348F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86BF661-07A2-4BC0-90DC-18F77A5B7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E33A319-F8C4-44C0-8FCF-B31D0F89E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1C5836-3547-44E8-A818-5543EDFF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928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11A9B-DFB4-4244-AE88-523DF823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7D8084-37B0-427E-81E7-6482E287B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AE3B7B-F4C2-496C-8F94-2E5118A09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F7934F7-9C41-4BD8-B011-6EA2BCCE7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25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B69956-8DFA-4F63-9CE4-34829B41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11D164-11B6-42E5-803B-6353C961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7B6520-6649-419C-BF8B-1572700D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45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41CAA-7FBC-4B9E-A6C1-6F380223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908FD3-7AC0-4458-AE10-5D3254C5B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5072EC-1C4A-47FC-8738-F6D48F463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92A9D3-E14C-4732-9166-1C409DE87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EF04F3-F274-4F60-88AB-AF37529A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9638CB-FF4A-4FE4-9333-F168811D3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36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1DBD3-8A39-4A47-8536-18E078960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F21737-2EA3-4622-BC4A-BEA102AE7A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85DCA2-73BF-4FC6-96A4-373F6FA40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27BD03-3717-4CDB-8018-F0EE001A3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F57026-1D87-4A44-8D6B-35E1DC169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58793B-DBE7-4A39-8A5B-32AEA218D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162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EFCC8-2B76-4E58-99EA-396063D8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10F1BE-AD61-4E20-8ED1-332C4EFA5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652254-A084-47F1-A18A-1B5055077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232623-EA6B-4288-9C8C-5FA0FDA2C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F6D751-603C-47A6-88F0-3CBF91BC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190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68812A-CA32-44E2-8CC6-96C9427B1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EA4CA5-9E20-4018-8EDD-9DBF573BF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47FB3A-8AAE-47FA-B7B1-508853EF2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5A793-F089-4E82-9A62-378C636B2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95F405-6231-4493-9DEB-992AA5C1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089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03BE48-26D2-4FA6-9EB8-31BB6AC1A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38E84B-83DC-49A8-A4B5-868AED8B2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6934A2-0892-4FBF-B8B5-A572921C57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06680-2B4D-4468-91E5-A85BA9654219}" type="datetimeFigureOut">
              <a:rPr lang="es-ES" smtClean="0"/>
              <a:t>21/09/2017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9AAF9C-1F8B-4ABA-90BC-E99C9BAA6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C83055-BEFB-4DC0-8749-70EB23661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FDD1A-EC1A-4324-9C4C-6002F63862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992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4.wmf"/><Relationship Id="rId7" Type="http://schemas.openxmlformats.org/officeDocument/2006/relationships/image" Target="../media/image1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10" Type="http://schemas.openxmlformats.org/officeDocument/2006/relationships/image" Target="../media/image18.emf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4.wmf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CUADRO DE PROTECCIONES CONTROLADO MEDIANTE MICROCONTROLADOR ARDUINO, GOBERNADO Y MONITORIZADO DESDE DISPOSITIVO ANDROID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383583-8AA8-4D69-955B-0B57519D9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01" y="1637579"/>
            <a:ext cx="4565914" cy="34244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E0379C6-D6D6-4E51-A7C7-F6643676D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0920" y="5524086"/>
            <a:ext cx="1097375" cy="1085182"/>
          </a:xfrm>
          <a:prstGeom prst="rect">
            <a:avLst/>
          </a:prstGeom>
        </p:spPr>
      </p:pic>
      <p:sp>
        <p:nvSpPr>
          <p:cNvPr id="9" name="2 Subtítulo">
            <a:extLst>
              <a:ext uri="{FF2B5EF4-FFF2-40B4-BE49-F238E27FC236}">
                <a16:creationId xmlns:a16="http://schemas.microsoft.com/office/drawing/2014/main" id="{CECA48AF-015E-4FEF-87CF-F8E244A7FFD2}"/>
              </a:ext>
            </a:extLst>
          </p:cNvPr>
          <p:cNvSpPr txBox="1">
            <a:spLocks/>
          </p:cNvSpPr>
          <p:nvPr/>
        </p:nvSpPr>
        <p:spPr>
          <a:xfrm>
            <a:off x="3819626" y="5346597"/>
            <a:ext cx="4977698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Autor:             Ricardo Sánchez </a:t>
            </a:r>
            <a:r>
              <a:rPr lang="es-ES" sz="2000" dirty="0" err="1"/>
              <a:t>Sapiña</a:t>
            </a:r>
            <a:endParaRPr lang="es-ES" sz="2000" dirty="0"/>
          </a:p>
          <a:p>
            <a:r>
              <a:rPr lang="es-ES" sz="2000" dirty="0"/>
              <a:t>Director:         Vicente Casanova Clavo</a:t>
            </a:r>
          </a:p>
          <a:p>
            <a:r>
              <a:rPr lang="es-ES" sz="2000" dirty="0"/>
              <a:t>Codirector:     José Ángel Garrido </a:t>
            </a:r>
            <a:r>
              <a:rPr lang="es-ES" sz="2000" dirty="0" err="1"/>
              <a:t>Sarasol</a:t>
            </a:r>
            <a:endParaRPr lang="es-ES" sz="2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02" y="2259326"/>
            <a:ext cx="2817707" cy="1004574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324" y="2371257"/>
            <a:ext cx="2457966" cy="97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CEACF5F-CADB-4610-B17F-D58FD33657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8236" y="3668777"/>
            <a:ext cx="1840471" cy="109905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F5B709F-60FE-4052-B375-CE9BF0689E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510" y="4314960"/>
            <a:ext cx="3025006" cy="206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06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1. IDEA GENERAL DEL TFG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E4CBA16-FFB5-4293-A792-D7064B58D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54" y="1176107"/>
            <a:ext cx="10035309" cy="56153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4F4A9E8-A85E-4A0A-9E2D-A2D58BC42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00" y="3510138"/>
            <a:ext cx="1283999" cy="77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2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2. BLOQUES DEL TFG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3">
            <a:extLst>
              <a:ext uri="{FF2B5EF4-FFF2-40B4-BE49-F238E27FC236}">
                <a16:creationId xmlns:a16="http://schemas.microsoft.com/office/drawing/2014/main" id="{4AAEB3F2-3270-485D-89C9-CA06C45D0C27}"/>
              </a:ext>
            </a:extLst>
          </p:cNvPr>
          <p:cNvSpPr txBox="1">
            <a:spLocks/>
          </p:cNvSpPr>
          <p:nvPr/>
        </p:nvSpPr>
        <p:spPr>
          <a:xfrm>
            <a:off x="101599" y="1765301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200" b="1" dirty="0">
                <a:solidFill>
                  <a:srgbClr val="7030A0"/>
                </a:solidFill>
              </a:rPr>
              <a:t>2.1 SERVIDOR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r>
              <a:rPr lang="es-ES" sz="6200" b="1" dirty="0">
                <a:solidFill>
                  <a:srgbClr val="7030A0"/>
                </a:solidFill>
              </a:rPr>
              <a:t>Cuadro de Protecciones y Control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6B9CCC69-5D02-4511-8929-81B3CBF423DD}"/>
              </a:ext>
            </a:extLst>
          </p:cNvPr>
          <p:cNvSpPr txBox="1">
            <a:spLocks/>
          </p:cNvSpPr>
          <p:nvPr/>
        </p:nvSpPr>
        <p:spPr>
          <a:xfrm>
            <a:off x="7899399" y="1830645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200" b="1" dirty="0">
                <a:solidFill>
                  <a:srgbClr val="7030A0"/>
                </a:solidFill>
              </a:rPr>
              <a:t>2.2 CLIENTE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r>
              <a:rPr lang="es-ES" sz="6200" b="1" dirty="0">
                <a:solidFill>
                  <a:srgbClr val="7030A0"/>
                </a:solidFill>
              </a:rPr>
              <a:t>Cliente Aplicación Android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2396C07-675B-45C5-B57B-B6ED0961E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688" y="1760473"/>
            <a:ext cx="2121592" cy="14692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E7B57C9-4A1C-4B2E-AF66-04A46277C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57" y="3229736"/>
            <a:ext cx="3772021" cy="28252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394A074-BAAA-4CB0-BD96-20DC2696E5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507" y="3229736"/>
            <a:ext cx="3766984" cy="2825238"/>
          </a:xfrm>
          <a:prstGeom prst="rect">
            <a:avLst/>
          </a:prstGeom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92FB174-2021-4DA2-8981-92184A2446C2}"/>
              </a:ext>
            </a:extLst>
          </p:cNvPr>
          <p:cNvCxnSpPr>
            <a:cxnSpLocks/>
            <a:endCxn id="2" idx="3"/>
          </p:cNvCxnSpPr>
          <p:nvPr/>
        </p:nvCxnSpPr>
        <p:spPr>
          <a:xfrm flipH="1" flipV="1">
            <a:off x="6993280" y="2495105"/>
            <a:ext cx="1033980" cy="2147250"/>
          </a:xfrm>
          <a:prstGeom prst="straightConnector1">
            <a:avLst/>
          </a:prstGeom>
          <a:ln w="34925">
            <a:solidFill>
              <a:schemeClr val="accent5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B2937A9-7157-4F8C-B5A3-20346D9C209C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4166739" y="2495105"/>
            <a:ext cx="704949" cy="2147250"/>
          </a:xfrm>
          <a:prstGeom prst="straightConnector1">
            <a:avLst/>
          </a:prstGeom>
          <a:ln w="34925">
            <a:solidFill>
              <a:schemeClr val="accent5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13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3. SERVIDOR</a:t>
            </a:r>
            <a:br>
              <a:rPr lang="es-ES" sz="3100" b="1" dirty="0">
                <a:solidFill>
                  <a:srgbClr val="7030A0"/>
                </a:solidFill>
              </a:rPr>
            </a:br>
            <a:r>
              <a:rPr lang="es-ES" sz="3100" b="1" dirty="0">
                <a:solidFill>
                  <a:srgbClr val="7030A0"/>
                </a:solidFill>
              </a:rPr>
              <a:t>CUADRO DE PROTECIONES Y CONTROL 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3">
            <a:extLst>
              <a:ext uri="{FF2B5EF4-FFF2-40B4-BE49-F238E27FC236}">
                <a16:creationId xmlns:a16="http://schemas.microsoft.com/office/drawing/2014/main" id="{4AAEB3F2-3270-485D-89C9-CA06C45D0C27}"/>
              </a:ext>
            </a:extLst>
          </p:cNvPr>
          <p:cNvSpPr txBox="1">
            <a:spLocks/>
          </p:cNvSpPr>
          <p:nvPr/>
        </p:nvSpPr>
        <p:spPr>
          <a:xfrm>
            <a:off x="4258362" y="1400647"/>
            <a:ext cx="3736109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 HARDWARE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7DBEAB-137B-433D-9AF7-4ACEA0C4D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476" y="2699211"/>
            <a:ext cx="1310754" cy="334699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3A30C54-ECC8-4A38-9C8F-9B61D9812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692936" y="3407455"/>
            <a:ext cx="3600394" cy="19305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B086FA-E078-44DB-9CEF-FE533FFD3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5562" y="2986345"/>
            <a:ext cx="1439944" cy="25638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24C2A35-73DA-4787-BD42-43F1E415DB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917" y="2986345"/>
            <a:ext cx="2132990" cy="26264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0D1320-2288-4E12-A965-8E38203286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1161" y="2995278"/>
            <a:ext cx="2495307" cy="261746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6A62512-6909-4CE5-A923-A06200219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9400" y="1765301"/>
            <a:ext cx="1686983" cy="100548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F89FB03-F0D4-40A5-A97B-79ED2B3F79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9277" y="2986345"/>
            <a:ext cx="2725079" cy="2626400"/>
          </a:xfrm>
          <a:prstGeom prst="rect">
            <a:avLst/>
          </a:prstGeom>
        </p:spPr>
      </p:pic>
      <p:sp>
        <p:nvSpPr>
          <p:cNvPr id="16" name="Título 3">
            <a:extLst>
              <a:ext uri="{FF2B5EF4-FFF2-40B4-BE49-F238E27FC236}">
                <a16:creationId xmlns:a16="http://schemas.microsoft.com/office/drawing/2014/main" id="{494E9C16-5D07-43DA-812F-1978A6E22389}"/>
              </a:ext>
            </a:extLst>
          </p:cNvPr>
          <p:cNvSpPr txBox="1">
            <a:spLocks/>
          </p:cNvSpPr>
          <p:nvPr/>
        </p:nvSpPr>
        <p:spPr>
          <a:xfrm>
            <a:off x="138046" y="6172170"/>
            <a:ext cx="1678814" cy="685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400" b="1" dirty="0">
                <a:solidFill>
                  <a:srgbClr val="7030A0"/>
                </a:solidFill>
              </a:rPr>
              <a:t>ARDUINO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E619B1ED-DF46-4739-A560-B83B517B221A}"/>
              </a:ext>
            </a:extLst>
          </p:cNvPr>
          <p:cNvSpPr txBox="1">
            <a:spLocks/>
          </p:cNvSpPr>
          <p:nvPr/>
        </p:nvSpPr>
        <p:spPr>
          <a:xfrm>
            <a:off x="1827146" y="6197570"/>
            <a:ext cx="1678814" cy="685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400" b="1" dirty="0">
                <a:solidFill>
                  <a:srgbClr val="7030A0"/>
                </a:solidFill>
              </a:rPr>
              <a:t>RELÉS</a:t>
            </a:r>
          </a:p>
          <a:p>
            <a:pPr algn="ctr"/>
            <a:endParaRPr lang="es-ES" sz="64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OPTOACOPLADOS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8" name="Título 3">
            <a:extLst>
              <a:ext uri="{FF2B5EF4-FFF2-40B4-BE49-F238E27FC236}">
                <a16:creationId xmlns:a16="http://schemas.microsoft.com/office/drawing/2014/main" id="{D4B13BB1-2C63-4C39-B03C-A5DA91D1A9D5}"/>
              </a:ext>
            </a:extLst>
          </p:cNvPr>
          <p:cNvSpPr txBox="1">
            <a:spLocks/>
          </p:cNvSpPr>
          <p:nvPr/>
        </p:nvSpPr>
        <p:spPr>
          <a:xfrm>
            <a:off x="3250500" y="5905493"/>
            <a:ext cx="1678814" cy="685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400" b="1" dirty="0">
                <a:solidFill>
                  <a:srgbClr val="7030A0"/>
                </a:solidFill>
              </a:rPr>
              <a:t>CONTACTOR</a:t>
            </a:r>
          </a:p>
          <a:p>
            <a:pPr algn="ctr"/>
            <a:endParaRPr lang="es-ES" sz="64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DE</a:t>
            </a:r>
          </a:p>
          <a:p>
            <a:pPr algn="ctr"/>
            <a:endParaRPr lang="es-ES" sz="64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LÍNEA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9" name="Título 3">
            <a:extLst>
              <a:ext uri="{FF2B5EF4-FFF2-40B4-BE49-F238E27FC236}">
                <a16:creationId xmlns:a16="http://schemas.microsoft.com/office/drawing/2014/main" id="{3C866E7D-4B13-48FB-AE67-929391CD8B6E}"/>
              </a:ext>
            </a:extLst>
          </p:cNvPr>
          <p:cNvSpPr txBox="1">
            <a:spLocks/>
          </p:cNvSpPr>
          <p:nvPr/>
        </p:nvSpPr>
        <p:spPr>
          <a:xfrm>
            <a:off x="5141846" y="5944590"/>
            <a:ext cx="1678814" cy="685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400" b="1" dirty="0">
                <a:solidFill>
                  <a:srgbClr val="7030A0"/>
                </a:solidFill>
              </a:rPr>
              <a:t>MOTOR REARME</a:t>
            </a:r>
          </a:p>
          <a:p>
            <a:pPr algn="ctr"/>
            <a:endParaRPr lang="es-ES" sz="64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INTERRUPTOR</a:t>
            </a:r>
          </a:p>
          <a:p>
            <a:pPr algn="ctr"/>
            <a:endParaRPr lang="es-ES" sz="64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 DIFERENCIAL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8A86A20B-C6FB-4A6C-8F68-EBCF722CD797}"/>
              </a:ext>
            </a:extLst>
          </p:cNvPr>
          <p:cNvSpPr txBox="1">
            <a:spLocks/>
          </p:cNvSpPr>
          <p:nvPr/>
        </p:nvSpPr>
        <p:spPr>
          <a:xfrm>
            <a:off x="7539474" y="5764387"/>
            <a:ext cx="1678814" cy="685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400" b="1" dirty="0">
                <a:solidFill>
                  <a:srgbClr val="7030A0"/>
                </a:solidFill>
              </a:rPr>
              <a:t>INTERRUPTOR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DIFERENCIAL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21" name="Título 3">
            <a:extLst>
              <a:ext uri="{FF2B5EF4-FFF2-40B4-BE49-F238E27FC236}">
                <a16:creationId xmlns:a16="http://schemas.microsoft.com/office/drawing/2014/main" id="{9FA2386D-7C0E-41C2-9DE1-F924C9EAE1BB}"/>
              </a:ext>
            </a:extLst>
          </p:cNvPr>
          <p:cNvSpPr txBox="1">
            <a:spLocks/>
          </p:cNvSpPr>
          <p:nvPr/>
        </p:nvSpPr>
        <p:spPr>
          <a:xfrm>
            <a:off x="9937102" y="5904080"/>
            <a:ext cx="1891346" cy="685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400" b="1" dirty="0">
                <a:solidFill>
                  <a:srgbClr val="7030A0"/>
                </a:solidFill>
              </a:rPr>
              <a:t>INTERRUPTOR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MAGNETOTÉRMICO</a:t>
            </a:r>
          </a:p>
          <a:p>
            <a:pPr algn="ctr"/>
            <a:endParaRPr lang="es-ES" sz="6400" b="1" dirty="0">
              <a:solidFill>
                <a:srgbClr val="7030A0"/>
              </a:solidFill>
            </a:endParaRPr>
          </a:p>
          <a:p>
            <a:pPr algn="ctr"/>
            <a:r>
              <a:rPr lang="es-ES" sz="6400" b="1" dirty="0">
                <a:solidFill>
                  <a:srgbClr val="7030A0"/>
                </a:solidFill>
              </a:rPr>
              <a:t>CON TELEMANDO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542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3. SERVIDOR</a:t>
            </a:r>
            <a:br>
              <a:rPr lang="es-ES" sz="3100" b="1" dirty="0">
                <a:solidFill>
                  <a:srgbClr val="7030A0"/>
                </a:solidFill>
              </a:rPr>
            </a:br>
            <a:r>
              <a:rPr lang="es-ES" sz="3100" b="1" dirty="0">
                <a:solidFill>
                  <a:srgbClr val="7030A0"/>
                </a:solidFill>
              </a:rPr>
              <a:t>CUADRO DE PROTECIONES Y CONTROL 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6B9CCC69-5D02-4511-8929-81B3CBF423DD}"/>
              </a:ext>
            </a:extLst>
          </p:cNvPr>
          <p:cNvSpPr txBox="1">
            <a:spLocks/>
          </p:cNvSpPr>
          <p:nvPr/>
        </p:nvSpPr>
        <p:spPr>
          <a:xfrm>
            <a:off x="4258362" y="1397085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 SOFTWARE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3" name="Título 3">
            <a:extLst>
              <a:ext uri="{FF2B5EF4-FFF2-40B4-BE49-F238E27FC236}">
                <a16:creationId xmlns:a16="http://schemas.microsoft.com/office/drawing/2014/main" id="{B4666EAD-938A-4D44-9D29-BB30428AB2E3}"/>
              </a:ext>
            </a:extLst>
          </p:cNvPr>
          <p:cNvSpPr txBox="1">
            <a:spLocks/>
          </p:cNvSpPr>
          <p:nvPr/>
        </p:nvSpPr>
        <p:spPr>
          <a:xfrm>
            <a:off x="740062" y="2305995"/>
            <a:ext cx="10424391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Entorno de programación de Arduino IDE Gratuito.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Utilización de interrupciones para el muestreado a intervalos exactos de un milisegundo y Procesado de las señales cada 1000 milisegundos.</a:t>
            </a:r>
          </a:p>
          <a:p>
            <a:endParaRPr lang="es-E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s-ES" sz="6200" b="1" dirty="0">
              <a:solidFill>
                <a:srgbClr val="7030A0"/>
              </a:solidFill>
            </a:endParaRPr>
          </a:p>
          <a:p>
            <a:endParaRPr lang="es-ES" sz="6200" b="1" dirty="0">
              <a:solidFill>
                <a:srgbClr val="7030A0"/>
              </a:solidFill>
            </a:endParaRPr>
          </a:p>
          <a:p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43D7C977-8074-48C2-895B-43E21BC0D89A}"/>
              </a:ext>
            </a:extLst>
          </p:cNvPr>
          <p:cNvSpPr txBox="1">
            <a:spLocks/>
          </p:cNvSpPr>
          <p:nvPr/>
        </p:nvSpPr>
        <p:spPr>
          <a:xfrm>
            <a:off x="4084204" y="3410566"/>
            <a:ext cx="3736109" cy="139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COMPORTAMIENTO SÍNCRONO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5" name="Abrir llave 14">
            <a:extLst>
              <a:ext uri="{FF2B5EF4-FFF2-40B4-BE49-F238E27FC236}">
                <a16:creationId xmlns:a16="http://schemas.microsoft.com/office/drawing/2014/main" id="{0B4BA358-3070-45FA-8A4D-BF876C5EF7D9}"/>
              </a:ext>
            </a:extLst>
          </p:cNvPr>
          <p:cNvSpPr/>
          <p:nvPr/>
        </p:nvSpPr>
        <p:spPr>
          <a:xfrm rot="5400000">
            <a:off x="5562727" y="41918"/>
            <a:ext cx="1030752" cy="10858498"/>
          </a:xfrm>
          <a:prstGeom prst="leftBrace">
            <a:avLst>
              <a:gd name="adj1" fmla="val 8333"/>
              <a:gd name="adj2" fmla="val 5070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Abrir llave 16">
            <a:extLst>
              <a:ext uri="{FF2B5EF4-FFF2-40B4-BE49-F238E27FC236}">
                <a16:creationId xmlns:a16="http://schemas.microsoft.com/office/drawing/2014/main" id="{94A9A5A2-24B2-4226-8805-14E6FD45599A}"/>
              </a:ext>
            </a:extLst>
          </p:cNvPr>
          <p:cNvSpPr/>
          <p:nvPr/>
        </p:nvSpPr>
        <p:spPr>
          <a:xfrm rot="16200000">
            <a:off x="5436881" y="-2534060"/>
            <a:ext cx="1030752" cy="10858498"/>
          </a:xfrm>
          <a:prstGeom prst="leftBrace">
            <a:avLst>
              <a:gd name="adj1" fmla="val 8333"/>
              <a:gd name="adj2" fmla="val 5070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Título 3">
            <a:extLst>
              <a:ext uri="{FF2B5EF4-FFF2-40B4-BE49-F238E27FC236}">
                <a16:creationId xmlns:a16="http://schemas.microsoft.com/office/drawing/2014/main" id="{8F087F84-8C3C-4FB3-93A7-F113C1051473}"/>
              </a:ext>
            </a:extLst>
          </p:cNvPr>
          <p:cNvSpPr txBox="1">
            <a:spLocks/>
          </p:cNvSpPr>
          <p:nvPr/>
        </p:nvSpPr>
        <p:spPr>
          <a:xfrm>
            <a:off x="957118" y="5988594"/>
            <a:ext cx="10424391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Cliente-Servidor.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s-ES" sz="6200" b="1" dirty="0">
              <a:solidFill>
                <a:srgbClr val="7030A0"/>
              </a:solidFill>
            </a:endParaRPr>
          </a:p>
          <a:p>
            <a:endParaRPr lang="es-ES" sz="6200" b="1" dirty="0">
              <a:solidFill>
                <a:srgbClr val="7030A0"/>
              </a:solidFill>
            </a:endParaRPr>
          </a:p>
          <a:p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9" name="Título 3">
            <a:extLst>
              <a:ext uri="{FF2B5EF4-FFF2-40B4-BE49-F238E27FC236}">
                <a16:creationId xmlns:a16="http://schemas.microsoft.com/office/drawing/2014/main" id="{AE48AB94-39CC-459F-894B-CC14325E999C}"/>
              </a:ext>
            </a:extLst>
          </p:cNvPr>
          <p:cNvSpPr txBox="1">
            <a:spLocks/>
          </p:cNvSpPr>
          <p:nvPr/>
        </p:nvSpPr>
        <p:spPr>
          <a:xfrm>
            <a:off x="4210048" y="4199938"/>
            <a:ext cx="3736109" cy="139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COMPORTAMIENTO ASÍNCRONO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877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4. METODOLOGÍA DE PROGRAMACIÓN 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6B9CCC69-5D02-4511-8929-81B3CBF423DD}"/>
              </a:ext>
            </a:extLst>
          </p:cNvPr>
          <p:cNvSpPr txBox="1">
            <a:spLocks/>
          </p:cNvSpPr>
          <p:nvPr/>
        </p:nvSpPr>
        <p:spPr>
          <a:xfrm>
            <a:off x="-123138" y="1765301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 FLUJOGRAMA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45CF73B0-B28F-4BC4-A7EF-9EC4BA507BAE}"/>
              </a:ext>
            </a:extLst>
          </p:cNvPr>
          <p:cNvSpPr txBox="1">
            <a:spLocks/>
          </p:cNvSpPr>
          <p:nvPr/>
        </p:nvSpPr>
        <p:spPr>
          <a:xfrm>
            <a:off x="7406524" y="1816101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4.2 CÓDIGO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FC2D555-CD85-4BD6-80EA-15B237430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99" y="2540000"/>
            <a:ext cx="3733801" cy="33124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F77878-9EB6-4E03-BF66-5928C936A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238" y="2584450"/>
            <a:ext cx="5650382" cy="3295650"/>
          </a:xfrm>
          <a:prstGeom prst="rect">
            <a:avLst/>
          </a:prstGeom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5A9FBD73-7C03-4682-892C-6D33DC2C7063}"/>
              </a:ext>
            </a:extLst>
          </p:cNvPr>
          <p:cNvSpPr/>
          <p:nvPr/>
        </p:nvSpPr>
        <p:spPr>
          <a:xfrm>
            <a:off x="4286738" y="2971800"/>
            <a:ext cx="2016760" cy="482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CFE44001-9BC4-46B8-8480-BB19DDFC032D}"/>
              </a:ext>
            </a:extLst>
          </p:cNvPr>
          <p:cNvSpPr/>
          <p:nvPr/>
        </p:nvSpPr>
        <p:spPr>
          <a:xfrm rot="10800000">
            <a:off x="4211986" y="4483099"/>
            <a:ext cx="2036414" cy="482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829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75" y="449405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5. ELEMENTOS DE LA COMUNICACIÓN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3">
            <a:extLst>
              <a:ext uri="{FF2B5EF4-FFF2-40B4-BE49-F238E27FC236}">
                <a16:creationId xmlns:a16="http://schemas.microsoft.com/office/drawing/2014/main" id="{4AAEB3F2-3270-485D-89C9-CA06C45D0C27}"/>
              </a:ext>
            </a:extLst>
          </p:cNvPr>
          <p:cNvSpPr txBox="1">
            <a:spLocks/>
          </p:cNvSpPr>
          <p:nvPr/>
        </p:nvSpPr>
        <p:spPr>
          <a:xfrm>
            <a:off x="101599" y="1701801"/>
            <a:ext cx="3736109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200" b="1" dirty="0">
                <a:solidFill>
                  <a:srgbClr val="7030A0"/>
                </a:solidFill>
              </a:rPr>
              <a:t>5.1 PROTOCOLO DE COMUNICACIÓN</a:t>
            </a:r>
          </a:p>
          <a:p>
            <a:pPr algn="ctr"/>
            <a:endParaRPr lang="es-ES" sz="7200" b="1" dirty="0">
              <a:solidFill>
                <a:srgbClr val="7030A0"/>
              </a:solidFill>
            </a:endParaRPr>
          </a:p>
          <a:p>
            <a:pPr algn="ctr"/>
            <a:r>
              <a:rPr lang="es-ES" sz="7200" b="1" dirty="0">
                <a:solidFill>
                  <a:srgbClr val="7030A0"/>
                </a:solidFill>
              </a:rPr>
              <a:t>TCP-IP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6B9CCC69-5D02-4511-8929-81B3CBF423DD}"/>
              </a:ext>
            </a:extLst>
          </p:cNvPr>
          <p:cNvSpPr txBox="1">
            <a:spLocks/>
          </p:cNvSpPr>
          <p:nvPr/>
        </p:nvSpPr>
        <p:spPr>
          <a:xfrm>
            <a:off x="7899399" y="1589345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rgbClr val="7030A0"/>
                </a:solidFill>
              </a:rPr>
              <a:t> 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0E528A-77C6-458B-ADD1-4613E82D8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90" y="3367631"/>
            <a:ext cx="2834886" cy="17862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C10222F-6355-429F-8EC7-D348F69F5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397" y="3367631"/>
            <a:ext cx="1482804" cy="179870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7D9A405-0311-432B-8176-40FDC9635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57" y="1476091"/>
            <a:ext cx="2121592" cy="146926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C2D37CF-BD67-481B-86B7-414F46DD595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34" y="3367631"/>
            <a:ext cx="4168774" cy="2560700"/>
          </a:xfrm>
          <a:prstGeom prst="rect">
            <a:avLst/>
          </a:prstGeom>
        </p:spPr>
      </p:pic>
      <p:sp>
        <p:nvSpPr>
          <p:cNvPr id="15" name="Título 3">
            <a:extLst>
              <a:ext uri="{FF2B5EF4-FFF2-40B4-BE49-F238E27FC236}">
                <a16:creationId xmlns:a16="http://schemas.microsoft.com/office/drawing/2014/main" id="{9CA9778C-E1B3-4C9C-9127-6CFA52D48DB7}"/>
              </a:ext>
            </a:extLst>
          </p:cNvPr>
          <p:cNvSpPr txBox="1">
            <a:spLocks/>
          </p:cNvSpPr>
          <p:nvPr/>
        </p:nvSpPr>
        <p:spPr>
          <a:xfrm>
            <a:off x="7576231" y="2056245"/>
            <a:ext cx="3736109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200" b="1" dirty="0">
                <a:solidFill>
                  <a:srgbClr val="7030A0"/>
                </a:solidFill>
              </a:rPr>
              <a:t>5.2 SE ENVIAN BYTES PARA EVITAR</a:t>
            </a:r>
          </a:p>
          <a:p>
            <a:pPr algn="ctr"/>
            <a:endParaRPr lang="es-ES" sz="7200" b="1" dirty="0">
              <a:solidFill>
                <a:srgbClr val="7030A0"/>
              </a:solidFill>
            </a:endParaRPr>
          </a:p>
          <a:p>
            <a:pPr algn="ctr"/>
            <a:r>
              <a:rPr lang="es-ES" sz="7200" b="1" dirty="0">
                <a:solidFill>
                  <a:srgbClr val="7030A0"/>
                </a:solidFill>
              </a:rPr>
              <a:t> TRAMAS EXCESIVAMENTE GRANDES</a:t>
            </a:r>
          </a:p>
          <a:p>
            <a:pPr algn="ctr"/>
            <a:endParaRPr lang="es-ES" sz="7200" b="1" dirty="0">
              <a:solidFill>
                <a:srgbClr val="7030A0"/>
              </a:solidFill>
            </a:endParaRPr>
          </a:p>
          <a:p>
            <a:pPr algn="ctr"/>
            <a:r>
              <a:rPr lang="es-ES" sz="7200" b="1" dirty="0">
                <a:solidFill>
                  <a:srgbClr val="7030A0"/>
                </a:solidFill>
              </a:rPr>
              <a:t>PARA  FAVORECER LA COMUNICACIÓN</a:t>
            </a:r>
          </a:p>
          <a:p>
            <a:pPr algn="ctr"/>
            <a:endParaRPr lang="es-ES" sz="7200" b="1" dirty="0">
              <a:solidFill>
                <a:srgbClr val="7030A0"/>
              </a:solidFill>
            </a:endParaRPr>
          </a:p>
          <a:p>
            <a:pPr algn="ctr"/>
            <a:r>
              <a:rPr lang="es-ES" sz="7200" b="1" dirty="0">
                <a:solidFill>
                  <a:srgbClr val="7030A0"/>
                </a:solidFill>
              </a:rPr>
              <a:t> EN TIEMPO REAL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8541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7. LENGUAJES DE PROGRAMACIÓN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3">
            <a:extLst>
              <a:ext uri="{FF2B5EF4-FFF2-40B4-BE49-F238E27FC236}">
                <a16:creationId xmlns:a16="http://schemas.microsoft.com/office/drawing/2014/main" id="{4AAEB3F2-3270-485D-89C9-CA06C45D0C27}"/>
              </a:ext>
            </a:extLst>
          </p:cNvPr>
          <p:cNvSpPr txBox="1">
            <a:spLocks/>
          </p:cNvSpPr>
          <p:nvPr/>
        </p:nvSpPr>
        <p:spPr>
          <a:xfrm>
            <a:off x="101599" y="1765301"/>
            <a:ext cx="3736109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rgbClr val="7030A0"/>
                </a:solidFill>
              </a:rPr>
              <a:t>7.1 CÓDIGO EN </a:t>
            </a:r>
          </a:p>
          <a:p>
            <a:pPr algn="ctr"/>
            <a:r>
              <a:rPr lang="es-ES" sz="9600" b="1" dirty="0">
                <a:solidFill>
                  <a:srgbClr val="7030A0"/>
                </a:solidFill>
              </a:rPr>
              <a:t>C</a:t>
            </a:r>
          </a:p>
          <a:p>
            <a:pPr algn="ctr"/>
            <a:endParaRPr lang="es-ES" sz="9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6B9CCC69-5D02-4511-8929-81B3CBF423DD}"/>
              </a:ext>
            </a:extLst>
          </p:cNvPr>
          <p:cNvSpPr txBox="1">
            <a:spLocks/>
          </p:cNvSpPr>
          <p:nvPr/>
        </p:nvSpPr>
        <p:spPr>
          <a:xfrm>
            <a:off x="7899399" y="1830645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rgbClr val="7030A0"/>
                </a:solidFill>
              </a:rPr>
              <a:t>7.2 CÓDIGO EN </a:t>
            </a:r>
          </a:p>
          <a:p>
            <a:pPr algn="ctr"/>
            <a:r>
              <a:rPr lang="es-ES" sz="9600" b="1" dirty="0">
                <a:solidFill>
                  <a:srgbClr val="7030A0"/>
                </a:solidFill>
              </a:rPr>
              <a:t>ANDROID-JAVA</a:t>
            </a:r>
          </a:p>
          <a:p>
            <a:pPr algn="ctr"/>
            <a:endParaRPr lang="es-ES" sz="9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8" name="Título 3">
            <a:extLst>
              <a:ext uri="{FF2B5EF4-FFF2-40B4-BE49-F238E27FC236}">
                <a16:creationId xmlns:a16="http://schemas.microsoft.com/office/drawing/2014/main" id="{9A9172BA-2627-47AA-90D9-5BD30670E761}"/>
              </a:ext>
            </a:extLst>
          </p:cNvPr>
          <p:cNvSpPr txBox="1">
            <a:spLocks/>
          </p:cNvSpPr>
          <p:nvPr/>
        </p:nvSpPr>
        <p:spPr>
          <a:xfrm>
            <a:off x="101599" y="2989985"/>
            <a:ext cx="5618977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Programación sencilla, muy estructurada, y secuencial.</a:t>
            </a:r>
          </a:p>
          <a:p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Al utilizar Arduino existen gran cantidad de librerías gratuitas.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Se ha utilizado Interrupciones.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Se pueden crear librerías Propias.</a:t>
            </a:r>
          </a:p>
          <a:p>
            <a:pPr algn="ctr"/>
            <a:endParaRPr lang="es-ES" sz="5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9" name="Título 3">
            <a:extLst>
              <a:ext uri="{FF2B5EF4-FFF2-40B4-BE49-F238E27FC236}">
                <a16:creationId xmlns:a16="http://schemas.microsoft.com/office/drawing/2014/main" id="{7983D671-3A94-43A6-85AC-8030B0CD0D47}"/>
              </a:ext>
            </a:extLst>
          </p:cNvPr>
          <p:cNvSpPr txBox="1">
            <a:spLocks/>
          </p:cNvSpPr>
          <p:nvPr/>
        </p:nvSpPr>
        <p:spPr>
          <a:xfrm>
            <a:off x="6395533" y="2962788"/>
            <a:ext cx="5525121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Programación fuertemente ligada al concepto de multi hilo</a:t>
            </a:r>
          </a:p>
          <a:p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 err="1"/>
              <a:t>Aticvity</a:t>
            </a:r>
            <a:r>
              <a:rPr lang="es-ES" sz="7200" b="1" dirty="0"/>
              <a:t> – </a:t>
            </a:r>
            <a:r>
              <a:rPr lang="es-ES" sz="7200" b="1" dirty="0" err="1"/>
              <a:t>Layout</a:t>
            </a:r>
            <a:r>
              <a:rPr lang="es-ES" sz="7200" b="1" dirty="0"/>
              <a:t>  y  Android </a:t>
            </a:r>
            <a:r>
              <a:rPr lang="es-ES" sz="7200" b="1" dirty="0" err="1"/>
              <a:t>Manifest</a:t>
            </a:r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Vinculación entre </a:t>
            </a:r>
            <a:r>
              <a:rPr lang="es-ES" sz="7200" b="1" dirty="0" err="1"/>
              <a:t>Activity</a:t>
            </a:r>
            <a:r>
              <a:rPr lang="es-ES" sz="7200" b="1" dirty="0"/>
              <a:t> </a:t>
            </a:r>
            <a:r>
              <a:rPr lang="es-ES" sz="7200" b="1" dirty="0" err="1"/>
              <a:t>Layout</a:t>
            </a:r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72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7200" b="1" dirty="0"/>
              <a:t>Ciclo de vida Android</a:t>
            </a:r>
          </a:p>
          <a:p>
            <a:pPr algn="ctr"/>
            <a:endParaRPr lang="es-ES" sz="5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77208C-CF41-4E01-966B-AC563646B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738" y="4451293"/>
            <a:ext cx="1353429" cy="135342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8CF6EA-71A0-4B03-B7F2-A4A783A1F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2300" y="4451293"/>
            <a:ext cx="1754908" cy="133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75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8. TFG MULTIDISCIPLINAR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E7CC74C-86FF-4BD2-BF19-E6421ED53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9602" y="3066031"/>
            <a:ext cx="2146500" cy="213506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8D6C027-DB0F-44DA-80AB-87F5D7A77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9602" y="1176107"/>
            <a:ext cx="1908213" cy="18899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262024-5C16-46E3-9368-351F43932A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602" y="5201098"/>
            <a:ext cx="2101781" cy="150973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219B563-F076-482E-99EA-EA0E91C6CD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4538" y="3066031"/>
            <a:ext cx="3225064" cy="202404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059958B-5DD9-4FD0-84CA-2FB0166586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6102" y="3066031"/>
            <a:ext cx="3553222" cy="23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9. TIEMPO REAL EN LA COMUNICACIÓN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3">
            <a:extLst>
              <a:ext uri="{FF2B5EF4-FFF2-40B4-BE49-F238E27FC236}">
                <a16:creationId xmlns:a16="http://schemas.microsoft.com/office/drawing/2014/main" id="{4AAEB3F2-3270-485D-89C9-CA06C45D0C27}"/>
              </a:ext>
            </a:extLst>
          </p:cNvPr>
          <p:cNvSpPr txBox="1">
            <a:spLocks/>
          </p:cNvSpPr>
          <p:nvPr/>
        </p:nvSpPr>
        <p:spPr>
          <a:xfrm>
            <a:off x="101599" y="1765301"/>
            <a:ext cx="3736109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rgbClr val="7030A0"/>
                </a:solidFill>
              </a:rPr>
              <a:t>9.1 MONITORIZACIÓN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6B9CCC69-5D02-4511-8929-81B3CBF423DD}"/>
              </a:ext>
            </a:extLst>
          </p:cNvPr>
          <p:cNvSpPr txBox="1">
            <a:spLocks/>
          </p:cNvSpPr>
          <p:nvPr/>
        </p:nvSpPr>
        <p:spPr>
          <a:xfrm>
            <a:off x="7899399" y="1830645"/>
            <a:ext cx="3736109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rgbClr val="7030A0"/>
                </a:solidFill>
              </a:rPr>
              <a:t>9.2 ACTUACIÓN</a:t>
            </a: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8" name="Título 3">
            <a:extLst>
              <a:ext uri="{FF2B5EF4-FFF2-40B4-BE49-F238E27FC236}">
                <a16:creationId xmlns:a16="http://schemas.microsoft.com/office/drawing/2014/main" id="{9A42246A-AF7C-4232-B84C-9CE549A27946}"/>
              </a:ext>
            </a:extLst>
          </p:cNvPr>
          <p:cNvSpPr txBox="1">
            <a:spLocks/>
          </p:cNvSpPr>
          <p:nvPr/>
        </p:nvSpPr>
        <p:spPr>
          <a:xfrm>
            <a:off x="101599" y="2989985"/>
            <a:ext cx="4826001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s-ES" sz="7200" b="1" dirty="0"/>
              <a:t>Mientras se produce el intercambio de datos cliente servidor, si el medio no está saturado, se corre en tiempo real.</a:t>
            </a:r>
          </a:p>
          <a:p>
            <a:endParaRPr lang="es-ES" sz="5600" b="1" dirty="0"/>
          </a:p>
          <a:p>
            <a:endParaRPr lang="es-ES" sz="5600" b="1" dirty="0"/>
          </a:p>
          <a:p>
            <a:pPr algn="ctr"/>
            <a:endParaRPr lang="es-ES" sz="5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9" name="Título 3">
            <a:extLst>
              <a:ext uri="{FF2B5EF4-FFF2-40B4-BE49-F238E27FC236}">
                <a16:creationId xmlns:a16="http://schemas.microsoft.com/office/drawing/2014/main" id="{C5267419-FBCB-40F6-A791-D437BD1B7971}"/>
              </a:ext>
            </a:extLst>
          </p:cNvPr>
          <p:cNvSpPr txBox="1">
            <a:spLocks/>
          </p:cNvSpPr>
          <p:nvPr/>
        </p:nvSpPr>
        <p:spPr>
          <a:xfrm>
            <a:off x="6410959" y="3123366"/>
            <a:ext cx="4826001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s-ES" sz="7200" b="1" dirty="0"/>
              <a:t>Lógicamente, cuando se produce la petición de la actuación sobre la </a:t>
            </a:r>
            <a:r>
              <a:rPr lang="es-ES" sz="7200" b="1" dirty="0" err="1"/>
              <a:t>aparamenta</a:t>
            </a:r>
            <a:r>
              <a:rPr lang="es-ES" sz="7200" b="1" dirty="0"/>
              <a:t>, se produce un retardo variable mayor, en función del elemento sobre el que queremos actuar.</a:t>
            </a:r>
          </a:p>
          <a:p>
            <a:endParaRPr lang="es-ES" sz="5600" b="1" dirty="0"/>
          </a:p>
          <a:p>
            <a:pPr algn="ctr"/>
            <a:endParaRPr lang="es-ES" sz="5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5691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10. OBJETIVOS CONSEGUIDOS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3967C7A4-3A40-4167-A8BD-18C5D1B69A7A}"/>
              </a:ext>
            </a:extLst>
          </p:cNvPr>
          <p:cNvSpPr txBox="1">
            <a:spLocks/>
          </p:cNvSpPr>
          <p:nvPr/>
        </p:nvSpPr>
        <p:spPr>
          <a:xfrm>
            <a:off x="2204719" y="3005225"/>
            <a:ext cx="7145021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Programación y depuración correcta del código servidor Arduino.</a:t>
            </a:r>
          </a:p>
          <a:p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Programación y depuración correcta del código cliente Android.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Manejo y control mediante la </a:t>
            </a:r>
            <a:r>
              <a:rPr lang="es-ES" sz="6400" b="1" dirty="0" err="1"/>
              <a:t>optoacoplación</a:t>
            </a:r>
            <a:r>
              <a:rPr lang="es-ES" sz="6400" b="1" dirty="0"/>
              <a:t> de la </a:t>
            </a:r>
            <a:r>
              <a:rPr lang="es-ES" sz="6400" b="1" dirty="0" err="1"/>
              <a:t>aparamenta</a:t>
            </a:r>
            <a:r>
              <a:rPr lang="es-ES" sz="6400" b="1" dirty="0"/>
              <a:t>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Estado en todo momento de la </a:t>
            </a:r>
            <a:r>
              <a:rPr lang="es-ES" sz="6400" b="1" dirty="0" err="1"/>
              <a:t>aparamenta</a:t>
            </a:r>
            <a:r>
              <a:rPr lang="es-ES" sz="6400" b="1" dirty="0"/>
              <a:t> mediante contactos auxiliares y las resistencias </a:t>
            </a:r>
            <a:r>
              <a:rPr lang="es-ES" sz="6400" b="1" dirty="0" err="1"/>
              <a:t>pull-down</a:t>
            </a:r>
            <a:r>
              <a:rPr lang="es-ES" sz="6400" b="1" dirty="0"/>
              <a:t>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Comunicación fiable y rápida en el intercambio de datos (solo un Byte por </a:t>
            </a:r>
            <a:r>
              <a:rPr lang="es-ES" sz="6400" b="1" dirty="0" err="1"/>
              <a:t>envio</a:t>
            </a:r>
            <a:r>
              <a:rPr lang="es-ES" sz="6400" b="1" dirty="0"/>
              <a:t>).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Muestreado y procesado correctos del valor eficaz de la corriente de línea.</a:t>
            </a:r>
          </a:p>
          <a:p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algn="ctr"/>
            <a:endParaRPr lang="es-ES" sz="5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6644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540617"/>
            <a:ext cx="10515600" cy="1224684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10. POSIBLES MEJORAS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A83BD342-2861-4388-B5A5-552FBBC43A37}"/>
              </a:ext>
            </a:extLst>
          </p:cNvPr>
          <p:cNvSpPr txBox="1">
            <a:spLocks/>
          </p:cNvSpPr>
          <p:nvPr/>
        </p:nvSpPr>
        <p:spPr>
          <a:xfrm>
            <a:off x="2204719" y="3005225"/>
            <a:ext cx="7145021" cy="91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Incorporar el sensor de tensión.</a:t>
            </a:r>
          </a:p>
          <a:p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s-ES" sz="6400" b="1" dirty="0"/>
              <a:t>Cálculo de la potencia Activa, Reactiva y Aparente (Analizador de Red).</a:t>
            </a:r>
          </a:p>
          <a:p>
            <a:pPr marL="1143000" indent="-1143000" algn="just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s-ES" sz="6400" b="1" dirty="0"/>
              <a:t>Mejora del código en Android que permita establecer un mejor protocolo cuando se interrumpe la comunicación. (Abrir un nuevo socket).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s-ES" sz="6400" b="1" dirty="0"/>
              <a:t>Mejorar la resolución en la comunicación, en Arduino un byte es (255), mientras que en el otro extremo un byte es (-127 a 127), y desde Arduino no podemos enviar el byte en forma de número negativo.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endParaRPr lang="es-ES" sz="6400" b="1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s-ES" sz="6400" b="1" dirty="0"/>
          </a:p>
          <a:p>
            <a:pPr algn="ctr"/>
            <a:endParaRPr lang="es-ES" sz="5600" b="1" dirty="0">
              <a:solidFill>
                <a:srgbClr val="7030A0"/>
              </a:solidFill>
            </a:endParaRPr>
          </a:p>
          <a:p>
            <a:pPr algn="ctr"/>
            <a:endParaRPr lang="es-ES" sz="6200" b="1" dirty="0">
              <a:solidFill>
                <a:srgbClr val="7030A0"/>
              </a:solidFill>
            </a:endParaRP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2268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754" y="885467"/>
            <a:ext cx="10515600" cy="122468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b="1" dirty="0">
                <a:solidFill>
                  <a:srgbClr val="7030A0"/>
                </a:solidFill>
              </a:rPr>
              <a:t>11. FUTURO DEL PROYECTO Y</a:t>
            </a:r>
            <a:br>
              <a:rPr lang="es-ES" sz="3100" b="1" dirty="0">
                <a:solidFill>
                  <a:srgbClr val="7030A0"/>
                </a:solidFill>
              </a:rPr>
            </a:br>
            <a:r>
              <a:rPr lang="es-ES" sz="3100" b="1" dirty="0">
                <a:solidFill>
                  <a:srgbClr val="7030A0"/>
                </a:solidFill>
              </a:rPr>
              <a:t>SU APLICACIÓN EN ENTORNOS INDUSTRIALES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95EDCF1-2F64-4E8A-AC04-19A969578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77" y="1955136"/>
            <a:ext cx="1932599" cy="36030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86C7BBC-14B4-450C-A691-46A2BB965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056" y="2029823"/>
            <a:ext cx="1310754" cy="334699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08C6E-454F-4378-BEE8-EF44786D0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3506" y="2842723"/>
            <a:ext cx="2413917" cy="152102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FEFE183-674E-4B38-8432-124DDD1EC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6120" y="2110151"/>
            <a:ext cx="2715937" cy="2715937"/>
          </a:xfrm>
          <a:prstGeom prst="rect">
            <a:avLst/>
          </a:prstGeom>
        </p:spPr>
      </p:pic>
      <p:sp>
        <p:nvSpPr>
          <p:cNvPr id="13" name="Título 3">
            <a:extLst>
              <a:ext uri="{FF2B5EF4-FFF2-40B4-BE49-F238E27FC236}">
                <a16:creationId xmlns:a16="http://schemas.microsoft.com/office/drawing/2014/main" id="{250563BF-89B0-4327-B20A-F1399EF7B442}"/>
              </a:ext>
            </a:extLst>
          </p:cNvPr>
          <p:cNvSpPr txBox="1">
            <a:spLocks/>
          </p:cNvSpPr>
          <p:nvPr/>
        </p:nvSpPr>
        <p:spPr>
          <a:xfrm>
            <a:off x="2265798" y="3703320"/>
            <a:ext cx="359794" cy="6604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400" b="1" dirty="0">
                <a:solidFill>
                  <a:srgbClr val="7030A0"/>
                </a:solidFill>
              </a:rPr>
              <a:t>+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9423157-CE46-4F96-BCC0-455E72EE7C55}"/>
              </a:ext>
            </a:extLst>
          </p:cNvPr>
          <p:cNvSpPr txBox="1">
            <a:spLocks/>
          </p:cNvSpPr>
          <p:nvPr/>
        </p:nvSpPr>
        <p:spPr>
          <a:xfrm>
            <a:off x="3961350" y="3759215"/>
            <a:ext cx="359794" cy="6604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400" b="1" dirty="0">
                <a:solidFill>
                  <a:srgbClr val="7030A0"/>
                </a:solidFill>
              </a:rPr>
              <a:t>+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sp>
        <p:nvSpPr>
          <p:cNvPr id="15" name="Título 3">
            <a:extLst>
              <a:ext uri="{FF2B5EF4-FFF2-40B4-BE49-F238E27FC236}">
                <a16:creationId xmlns:a16="http://schemas.microsoft.com/office/drawing/2014/main" id="{062610FC-8BE7-4E42-8A45-EBABAB60AB85}"/>
              </a:ext>
            </a:extLst>
          </p:cNvPr>
          <p:cNvSpPr txBox="1">
            <a:spLocks/>
          </p:cNvSpPr>
          <p:nvPr/>
        </p:nvSpPr>
        <p:spPr>
          <a:xfrm>
            <a:off x="6696325" y="3703320"/>
            <a:ext cx="359794" cy="6604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400" b="1" dirty="0">
                <a:solidFill>
                  <a:srgbClr val="7030A0"/>
                </a:solidFill>
              </a:rPr>
              <a:t>=</a:t>
            </a:r>
          </a:p>
          <a:p>
            <a:pPr algn="ctr"/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9120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3168F3F-7D07-4090-952F-609512B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754" y="2879367"/>
            <a:ext cx="10515600" cy="122468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</a:rPr>
              <a:t>GRACIAS POR SU ATENCIÓN</a:t>
            </a:r>
            <a:br>
              <a:rPr lang="es-ES" b="1" dirty="0">
                <a:solidFill>
                  <a:srgbClr val="7030A0"/>
                </a:solidFill>
              </a:rPr>
            </a:br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E23EA2-8343-4994-9B1D-F846BB62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74" y="426234"/>
            <a:ext cx="2103302" cy="749873"/>
          </a:xfrm>
          <a:prstGeom prst="rect">
            <a:avLst/>
          </a:prstGeom>
        </p:spPr>
      </p:pic>
      <p:pic>
        <p:nvPicPr>
          <p:cNvPr id="12" name="Imagen 11" descr="etsid_tr.WMF">
            <a:extLst>
              <a:ext uri="{FF2B5EF4-FFF2-40B4-BE49-F238E27FC236}">
                <a16:creationId xmlns:a16="http://schemas.microsoft.com/office/drawing/2014/main" id="{5FC6A0FA-91E5-49F0-985F-324317677A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79" y="618577"/>
            <a:ext cx="2106930" cy="557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6693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BE08E-06FB-49A4-A6C5-BE6B1B68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3303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0C3BB-5C23-4E1F-9F0B-93FA52465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574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C2481-BF03-47C4-B308-EBA539D3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093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468</Words>
  <Application>Microsoft Office PowerPoint</Application>
  <PresentationFormat>Panorámica</PresentationFormat>
  <Paragraphs>199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CUADRO DE PROTECCIONES CONTROLADO MEDIANTE MICROCONTROLADOR ARDUINO, GOBERNADO Y MONITORIZADO DESDE DISPOSITIVO ANDROID </vt:lpstr>
      <vt:lpstr>1. IDEA GENERAL DEL TFG </vt:lpstr>
      <vt:lpstr>2. BLOQUES DEL TFG </vt:lpstr>
      <vt:lpstr>3. SERVIDOR CUADRO DE PROTECIONES Y CONTROL  </vt:lpstr>
      <vt:lpstr>3. SERVIDOR CUADRO DE PROTECIONES Y CONTROL  </vt:lpstr>
      <vt:lpstr>4. METODOLOGÍA DE PROGRAMACIÓN  </vt:lpstr>
      <vt:lpstr>5. ELEMENTOS DE LA COMUNICACIÓN </vt:lpstr>
      <vt:lpstr>7. LENGUAJES DE PROGRAMACIÓN </vt:lpstr>
      <vt:lpstr>8. TFG MULTIDISCIPLINAR </vt:lpstr>
      <vt:lpstr>9. TIEMPO REAL EN LA COMUNICACIÓN </vt:lpstr>
      <vt:lpstr>10. OBJETIVOS CONSEGUIDOS </vt:lpstr>
      <vt:lpstr>10. POSIBLES MEJORAS </vt:lpstr>
      <vt:lpstr>11. FUTURO DEL PROYECTO Y SU APLICACIÓN EN ENTORNOS INDUSTRIALES </vt:lpstr>
      <vt:lpstr>GRACIAS POR SU ATENCIÓN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CUADRO DE PROTECCIONES CONTROLADO MEDIANTE MICROCONTROLADOR ARDUINO, GOBERNADO Y MONITORIZADO DESDE DISPOSITIVO ANDROID </dc:title>
  <dc:creator>JoseAngel</dc:creator>
  <cp:lastModifiedBy>JoseAngel</cp:lastModifiedBy>
  <cp:revision>19</cp:revision>
  <dcterms:created xsi:type="dcterms:W3CDTF">2017-09-21T14:45:14Z</dcterms:created>
  <dcterms:modified xsi:type="dcterms:W3CDTF">2017-09-21T17:22:45Z</dcterms:modified>
</cp:coreProperties>
</file>