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60" r:id="rId6"/>
    <p:sldId id="271" r:id="rId7"/>
    <p:sldId id="270" r:id="rId8"/>
    <p:sldId id="259" r:id="rId9"/>
    <p:sldId id="267" r:id="rId10"/>
    <p:sldId id="262" r:id="rId11"/>
    <p:sldId id="261" r:id="rId12"/>
    <p:sldId id="263" r:id="rId13"/>
    <p:sldId id="264" r:id="rId14"/>
    <p:sldId id="272" r:id="rId15"/>
    <p:sldId id="273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255F6-C36D-4434-9D7D-B5AABE89FADB}" type="datetimeFigureOut">
              <a:rPr lang="es-ES" smtClean="0"/>
              <a:t>07/12/2017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238DA-8837-4E19-8DEA-448AB14D4C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0005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D0DC-8AE2-476F-9692-7826C619C378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95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95F-72CA-4988-8EDD-A7B7D974BE3F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74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C10C-5B1E-4A59-9548-CDEB6F5F6C9E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57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21DEF-C4E9-4E0A-AB45-252D8AB21285}" type="datetime1">
              <a:rPr lang="es-ES" smtClean="0"/>
              <a:t>07/12/2017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83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55B-30C2-4CA0-A08C-07CD391554BC}" type="datetime1">
              <a:rPr lang="es-ES" smtClean="0"/>
              <a:t>07/12/2017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80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9B9-3067-4547-B48A-08B7D29750D3}" type="datetime1">
              <a:rPr lang="es-ES" smtClean="0"/>
              <a:t>07/12/2017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213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64A1C-DCFE-43A8-9E98-389515F7BBE0}" type="datetime1">
              <a:rPr lang="es-ES" smtClean="0"/>
              <a:t>07/12/2017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19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B38D-044F-4B0A-BC0B-E1DF781FD3E0}" type="datetime1">
              <a:rPr lang="es-ES" smtClean="0"/>
              <a:t>07/12/2017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09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64A05-B121-4B05-B7E7-D9B0CC9F81A1}" type="datetime1">
              <a:rPr lang="es-ES" smtClean="0"/>
              <a:t>07/12/2017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6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FDD5E-BFE8-4D23-BF44-818BD91D05C3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85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EE9DA-C360-4FA1-A192-E96ADBA494F6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0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0BA20-666C-4393-A98C-2B4C6793FBF2}" type="datetime1">
              <a:rPr lang="es-ES" smtClean="0"/>
              <a:t>07/12/2017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19891-A565-4D98-9BD8-E1CC2F059F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37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24000" y="2206580"/>
            <a:ext cx="9144000" cy="2387600"/>
          </a:xfrm>
        </p:spPr>
        <p:txBody>
          <a:bodyPr>
            <a:noAutofit/>
          </a:bodyPr>
          <a:lstStyle/>
          <a:p>
            <a:r>
              <a:rPr lang="es-ES" sz="4400" dirty="0" smtClean="0"/>
              <a:t>-Análisis de los convertidores electrónicos de potencia necesarios para un sistema de iluminación fotovoltaico </a:t>
            </a:r>
            <a:r>
              <a:rPr lang="es-ES" sz="4400" dirty="0" err="1" smtClean="0"/>
              <a:t>semi</a:t>
            </a:r>
            <a:r>
              <a:rPr lang="es-ES" sz="4400" dirty="0" smtClean="0"/>
              <a:t>-autónomo.</a:t>
            </a:r>
            <a:endParaRPr lang="es-ES" sz="4400" dirty="0"/>
          </a:p>
        </p:txBody>
      </p:sp>
      <p:pic>
        <p:nvPicPr>
          <p:cNvPr id="1026" name="Imagen 275" descr="LogoEditorialH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658313" y="677318"/>
            <a:ext cx="241935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319" y="703761"/>
            <a:ext cx="2781699" cy="73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82834" y="2201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82834" y="14678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 de texto 274"/>
          <p:cNvSpPr txBox="1"/>
          <p:nvPr/>
        </p:nvSpPr>
        <p:spPr>
          <a:xfrm>
            <a:off x="7010400" y="5617029"/>
            <a:ext cx="4728618" cy="1183141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s-ES_tradnl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Alumno</a:t>
            </a:r>
            <a:r>
              <a:rPr lang="es-ES_tradnl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_tradnl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Brayan </a:t>
            </a:r>
            <a:r>
              <a:rPr lang="es-ES_trad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Leonardo Zambrano Parra</a:t>
            </a:r>
            <a:endParaRPr lang="es-E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s-ES_tradnl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Titulación</a:t>
            </a:r>
            <a:r>
              <a:rPr lang="es-ES_tradnl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_tradnl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Grado </a:t>
            </a:r>
            <a:r>
              <a:rPr lang="es-ES_trad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Ingeniería Electrónica Industrial y Automática</a:t>
            </a:r>
            <a:endParaRPr lang="es-E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s-ES_tradnl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Tutor del proyecto</a:t>
            </a:r>
            <a:r>
              <a:rPr lang="es-ES_tradnl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_tradnl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s-ES_trad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Salvador Seguí </a:t>
            </a:r>
            <a:r>
              <a:rPr lang="es-ES_tradnl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Chilet</a:t>
            </a:r>
            <a:endParaRPr lang="es-E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s-ES_tradnl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Valencia, Diciembre 2017</a:t>
            </a:r>
            <a:endParaRPr lang="es-E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524000" y="5104267"/>
            <a:ext cx="8965474" cy="512762"/>
          </a:xfrm>
        </p:spPr>
        <p:txBody>
          <a:bodyPr/>
          <a:lstStyle/>
          <a:p>
            <a:r>
              <a:rPr lang="es-ES" dirty="0" smtClean="0"/>
              <a:t>Trabajo de Fin de Grado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6421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94129"/>
            <a:ext cx="10515600" cy="1325563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08131" y="1931133"/>
            <a:ext cx="5175738" cy="338821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1. Introducción</a:t>
            </a:r>
          </a:p>
          <a:p>
            <a:endParaRPr lang="es-ES" sz="2400" dirty="0" smtClean="0"/>
          </a:p>
          <a:p>
            <a:r>
              <a:rPr lang="es-ES" sz="2400" dirty="0" smtClean="0"/>
              <a:t>2. Sistema y características</a:t>
            </a:r>
          </a:p>
          <a:p>
            <a:endParaRPr lang="es-ES" sz="2400" dirty="0" smtClean="0"/>
          </a:p>
          <a:p>
            <a:r>
              <a:rPr lang="es-ES" sz="2400" dirty="0" smtClean="0"/>
              <a:t>3. Simulaciones y comparativas</a:t>
            </a:r>
          </a:p>
          <a:p>
            <a:endParaRPr lang="es-ES" sz="2400" dirty="0" smtClean="0"/>
          </a:p>
          <a:p>
            <a:r>
              <a:rPr lang="es-ES" sz="2400" dirty="0" smtClean="0"/>
              <a:t>4 Conclusiones</a:t>
            </a:r>
            <a:endParaRPr lang="es-ES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2</a:t>
            </a:fld>
            <a:endParaRPr lang="es-ES"/>
          </a:p>
        </p:txBody>
      </p:sp>
      <p:pic>
        <p:nvPicPr>
          <p:cNvPr id="5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3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Introducción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Contexto y objetivo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1583348"/>
          </a:xfrm>
        </p:spPr>
        <p:txBody>
          <a:bodyPr/>
          <a:lstStyle/>
          <a:p>
            <a:r>
              <a:rPr lang="es-ES" dirty="0" smtClean="0"/>
              <a:t>Fuentes alternativas limpias</a:t>
            </a:r>
          </a:p>
          <a:p>
            <a:endParaRPr lang="es-ES" dirty="0"/>
          </a:p>
          <a:p>
            <a:r>
              <a:rPr lang="es-ES" dirty="0" smtClean="0"/>
              <a:t>Agotamiento de recursos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3</a:t>
            </a:fld>
            <a:endParaRPr lang="es-ES"/>
          </a:p>
        </p:txBody>
      </p:sp>
      <p:sp>
        <p:nvSpPr>
          <p:cNvPr id="9" name="Marcador de contenido 4"/>
          <p:cNvSpPr>
            <a:spLocks noGrp="1"/>
          </p:cNvSpPr>
          <p:nvPr>
            <p:ph sz="half" idx="2"/>
          </p:nvPr>
        </p:nvSpPr>
        <p:spPr>
          <a:xfrm>
            <a:off x="5158169" y="5241686"/>
            <a:ext cx="4909038" cy="952378"/>
          </a:xfrm>
        </p:spPr>
        <p:txBody>
          <a:bodyPr/>
          <a:lstStyle/>
          <a:p>
            <a:r>
              <a:rPr lang="es-ES" dirty="0" smtClean="0"/>
              <a:t>Evolución de las generadoras de energía eléctrica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706" y="1408423"/>
            <a:ext cx="2404734" cy="2398645"/>
          </a:xfrm>
          <a:prstGeom prst="rect">
            <a:avLst/>
          </a:prstGeom>
        </p:spPr>
      </p:pic>
      <p:pic>
        <p:nvPicPr>
          <p:cNvPr id="11" name="Imagen 275" descr="LogoEditorialH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193" y="4308115"/>
            <a:ext cx="2260145" cy="188594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5208" y="3310448"/>
            <a:ext cx="2625167" cy="15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8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2.Sistema y características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2278" y="3821478"/>
            <a:ext cx="4296508" cy="2016613"/>
          </a:xfrm>
        </p:spPr>
        <p:txBody>
          <a:bodyPr/>
          <a:lstStyle/>
          <a:p>
            <a:r>
              <a:rPr lang="es-ES" dirty="0" smtClean="0"/>
              <a:t>Fuentes conmutadas</a:t>
            </a:r>
          </a:p>
          <a:p>
            <a:endParaRPr lang="es-ES" dirty="0" smtClean="0"/>
          </a:p>
          <a:p>
            <a:r>
              <a:rPr lang="es-ES" dirty="0" smtClean="0"/>
              <a:t>Selección de tipologías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4</a:t>
            </a:fld>
            <a:endParaRPr lang="es-ES"/>
          </a:p>
        </p:txBody>
      </p:sp>
      <p:pic>
        <p:nvPicPr>
          <p:cNvPr id="5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29240"/>
              </p:ext>
            </p:extLst>
          </p:nvPr>
        </p:nvGraphicFramePr>
        <p:xfrm>
          <a:off x="5767755" y="1888506"/>
          <a:ext cx="5393690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7685">
                  <a:extLst>
                    <a:ext uri="{9D8B030D-6E8A-4147-A177-3AD203B41FA5}">
                      <a16:colId xmlns:a16="http://schemas.microsoft.com/office/drawing/2014/main" val="1137512719"/>
                    </a:ext>
                  </a:extLst>
                </a:gridCol>
                <a:gridCol w="1797685">
                  <a:extLst>
                    <a:ext uri="{9D8B030D-6E8A-4147-A177-3AD203B41FA5}">
                      <a16:colId xmlns:a16="http://schemas.microsoft.com/office/drawing/2014/main" val="2871982840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100518982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Características del sistema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30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Entrada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Salida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5545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Tensión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24V en DC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230V ≈@50Hz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7910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Potencia activa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200W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150W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0634795"/>
                  </a:ext>
                </a:extLst>
              </a:tr>
            </a:tbl>
          </a:graphicData>
        </a:graphic>
      </p:graphicFrame>
      <p:pic>
        <p:nvPicPr>
          <p:cNvPr id="11" name="Imagen 10" descr="sistem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12" y="1690688"/>
            <a:ext cx="4719443" cy="2785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110" y="4987753"/>
            <a:ext cx="2823845" cy="108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3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Inversor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5</a:t>
            </a:fld>
            <a:endParaRPr lang="es-ES"/>
          </a:p>
        </p:txBody>
      </p:sp>
      <p:pic>
        <p:nvPicPr>
          <p:cNvPr id="4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390249"/>
              </p:ext>
            </p:extLst>
          </p:nvPr>
        </p:nvGraphicFramePr>
        <p:xfrm>
          <a:off x="6178274" y="3381151"/>
          <a:ext cx="5393690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7685">
                  <a:extLst>
                    <a:ext uri="{9D8B030D-6E8A-4147-A177-3AD203B41FA5}">
                      <a16:colId xmlns:a16="http://schemas.microsoft.com/office/drawing/2014/main" val="1546519993"/>
                    </a:ext>
                  </a:extLst>
                </a:gridCol>
                <a:gridCol w="1797685">
                  <a:extLst>
                    <a:ext uri="{9D8B030D-6E8A-4147-A177-3AD203B41FA5}">
                      <a16:colId xmlns:a16="http://schemas.microsoft.com/office/drawing/2014/main" val="3039930708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7380403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Teórico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Simulado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0340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Tensión en la carga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230V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243.5V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7034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THD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---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0.05%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879829"/>
                  </a:ext>
                </a:extLst>
              </a:tr>
            </a:tbl>
          </a:graphicData>
        </a:graphic>
      </p:graphicFrame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" y="2763519"/>
            <a:ext cx="5400040" cy="2679065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38200" y="511309"/>
            <a:ext cx="10515600" cy="1325563"/>
          </a:xfrm>
        </p:spPr>
        <p:txBody>
          <a:bodyPr/>
          <a:lstStyle/>
          <a:p>
            <a:r>
              <a:rPr lang="es-ES" dirty="0" smtClean="0"/>
              <a:t>3. Simulaciones y comparativas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80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5960" y="1091246"/>
            <a:ext cx="3275149" cy="545829"/>
          </a:xfrm>
        </p:spPr>
        <p:txBody>
          <a:bodyPr/>
          <a:lstStyle/>
          <a:p>
            <a:r>
              <a:rPr lang="es-ES" dirty="0" smtClean="0"/>
              <a:t>Filtro del Inversor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6</a:t>
            </a:fld>
            <a:endParaRPr lang="es-ES"/>
          </a:p>
        </p:txBody>
      </p:sp>
      <p:pic>
        <p:nvPicPr>
          <p:cNvPr id="4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7" y="1637075"/>
            <a:ext cx="6474907" cy="3805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314" y="3664947"/>
            <a:ext cx="4654005" cy="460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75" y="3739492"/>
            <a:ext cx="399953" cy="31101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Marcador de contenido 2"/>
          <p:cNvSpPr txBox="1">
            <a:spLocks/>
          </p:cNvSpPr>
          <p:nvPr/>
        </p:nvSpPr>
        <p:spPr>
          <a:xfrm>
            <a:off x="6923314" y="2490048"/>
            <a:ext cx="4648650" cy="1212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Ganancia del filtro a frecuencia del mayor harmónico (7,5kHz)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91636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407" y="1155065"/>
            <a:ext cx="10515600" cy="4351338"/>
          </a:xfrm>
        </p:spPr>
        <p:txBody>
          <a:bodyPr/>
          <a:lstStyle/>
          <a:p>
            <a:r>
              <a:rPr lang="es-ES" dirty="0" smtClean="0"/>
              <a:t>Inversor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7</a:t>
            </a:fld>
            <a:endParaRPr lang="es-ES"/>
          </a:p>
        </p:txBody>
      </p:sp>
      <p:pic>
        <p:nvPicPr>
          <p:cNvPr id="4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Imagen 15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93" y="2143623"/>
            <a:ext cx="5385716" cy="204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192154" y="2768505"/>
            <a:ext cx="570615" cy="130268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2634569" y="2121382"/>
            <a:ext cx="2132110" cy="21637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3073" name="Imagen 1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207" y="2002313"/>
            <a:ext cx="540385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4295" y="205565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64295" y="20023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Salida entes del filtro, con harmónicos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75675" y="251285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s-ES" alt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Imagen 15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8" y="4734913"/>
            <a:ext cx="5400675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1102226" y="4763673"/>
            <a:ext cx="571500" cy="18764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4097" name="Imagen 1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772" y="4634021"/>
            <a:ext cx="2567496" cy="192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5893" y="6731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102226" y="44565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Salida tras el filtro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Simulaciones y comparativas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BOOST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8</a:t>
            </a:fld>
            <a:endParaRPr lang="es-ES"/>
          </a:p>
        </p:txBody>
      </p:sp>
      <p:pic>
        <p:nvPicPr>
          <p:cNvPr id="5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602732"/>
              </p:ext>
            </p:extLst>
          </p:nvPr>
        </p:nvGraphicFramePr>
        <p:xfrm>
          <a:off x="1123634" y="4145918"/>
          <a:ext cx="889959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99">
                  <a:extLst>
                    <a:ext uri="{9D8B030D-6E8A-4147-A177-3AD203B41FA5}">
                      <a16:colId xmlns:a16="http://schemas.microsoft.com/office/drawing/2014/main" val="421797320"/>
                    </a:ext>
                  </a:extLst>
                </a:gridCol>
                <a:gridCol w="2224899">
                  <a:extLst>
                    <a:ext uri="{9D8B030D-6E8A-4147-A177-3AD203B41FA5}">
                      <a16:colId xmlns:a16="http://schemas.microsoft.com/office/drawing/2014/main" val="4078375159"/>
                    </a:ext>
                  </a:extLst>
                </a:gridCol>
                <a:gridCol w="2224899">
                  <a:extLst>
                    <a:ext uri="{9D8B030D-6E8A-4147-A177-3AD203B41FA5}">
                      <a16:colId xmlns:a16="http://schemas.microsoft.com/office/drawing/2014/main" val="3102302738"/>
                    </a:ext>
                  </a:extLst>
                </a:gridCol>
                <a:gridCol w="2224899">
                  <a:extLst>
                    <a:ext uri="{9D8B030D-6E8A-4147-A177-3AD203B41FA5}">
                      <a16:colId xmlns:a16="http://schemas.microsoft.com/office/drawing/2014/main" val="1110735986"/>
                    </a:ext>
                  </a:extLst>
                </a:gridCol>
              </a:tblGrid>
              <a:tr h="26155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Teórico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Simulado </a:t>
                      </a:r>
                      <a:r>
                        <a:rPr lang="es-ES" dirty="0" err="1" smtClean="0"/>
                        <a:t>Boost</a:t>
                      </a:r>
                      <a:r>
                        <a:rPr lang="es-ES" dirty="0" smtClean="0"/>
                        <a:t> Batería -</a:t>
                      </a:r>
                      <a:r>
                        <a:rPr lang="es-ES" baseline="0" dirty="0" smtClean="0"/>
                        <a:t> Panel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Simulado </a:t>
                      </a:r>
                      <a:r>
                        <a:rPr lang="es-ES" dirty="0" err="1" smtClean="0"/>
                        <a:t>Boost</a:t>
                      </a:r>
                      <a:r>
                        <a:rPr lang="es-ES" dirty="0" smtClean="0"/>
                        <a:t> Rectificador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60563"/>
                  </a:ext>
                </a:extLst>
              </a:tr>
              <a:tr h="261555">
                <a:tc>
                  <a:txBody>
                    <a:bodyPr/>
                    <a:lstStyle/>
                    <a:p>
                      <a:r>
                        <a:rPr lang="es-ES" dirty="0" smtClean="0"/>
                        <a:t>Tensión</a:t>
                      </a:r>
                      <a:r>
                        <a:rPr lang="es-ES" baseline="0" dirty="0" smtClean="0"/>
                        <a:t> media OUT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400V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409,5 V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409,5</a:t>
                      </a:r>
                      <a:r>
                        <a:rPr lang="es-ES" baseline="0" dirty="0" smtClean="0"/>
                        <a:t> V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37787"/>
                  </a:ext>
                </a:extLst>
              </a:tr>
              <a:tr h="261555">
                <a:tc>
                  <a:txBody>
                    <a:bodyPr/>
                    <a:lstStyle/>
                    <a:p>
                      <a:r>
                        <a:rPr lang="es-ES" dirty="0" smtClean="0"/>
                        <a:t>Corriente media OUT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0,375 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0,3825 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0,3825 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34031"/>
                  </a:ext>
                </a:extLst>
              </a:tr>
              <a:tr h="261555">
                <a:tc>
                  <a:txBody>
                    <a:bodyPr/>
                    <a:lstStyle/>
                    <a:p>
                      <a:r>
                        <a:rPr lang="es-ES" dirty="0" smtClean="0"/>
                        <a:t>Rizado de tensión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12 V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 12 V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9,6 V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00801"/>
                  </a:ext>
                </a:extLst>
              </a:tr>
              <a:tr h="261555">
                <a:tc>
                  <a:txBody>
                    <a:bodyPr/>
                    <a:lstStyle/>
                    <a:p>
                      <a:r>
                        <a:rPr lang="es-ES" dirty="0" smtClean="0"/>
                        <a:t>Rizado de corriente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19 </a:t>
                      </a:r>
                      <a:r>
                        <a:rPr lang="es-ES" dirty="0" err="1" smtClean="0"/>
                        <a:t>mA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11,1 </a:t>
                      </a:r>
                      <a:r>
                        <a:rPr lang="es-ES" dirty="0" err="1" smtClean="0"/>
                        <a:t>mA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9,6 </a:t>
                      </a:r>
                      <a:r>
                        <a:rPr lang="es-ES" dirty="0" err="1" smtClean="0"/>
                        <a:t>mA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75144"/>
                  </a:ext>
                </a:extLst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809" y="1690688"/>
            <a:ext cx="5447669" cy="22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2252" y="4029329"/>
            <a:ext cx="2936631" cy="492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Rectificador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9</a:t>
            </a:fld>
            <a:endParaRPr lang="es-ES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48407" y="655762"/>
            <a:ext cx="2762250" cy="555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BOOST</a:t>
            </a:r>
          </a:p>
          <a:p>
            <a:endParaRPr lang="es-ES" dirty="0" smtClean="0"/>
          </a:p>
        </p:txBody>
      </p:sp>
      <p:pic>
        <p:nvPicPr>
          <p:cNvPr id="6" name="Imagen 5"/>
          <p:cNvPicPr/>
          <p:nvPr/>
        </p:nvPicPr>
        <p:blipFill>
          <a:blip r:embed="rId2"/>
          <a:stretch>
            <a:fillRect/>
          </a:stretch>
        </p:blipFill>
        <p:spPr>
          <a:xfrm>
            <a:off x="7446427" y="4444844"/>
            <a:ext cx="3172851" cy="1673469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07" y="4444844"/>
            <a:ext cx="3386070" cy="1673469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24" y="4478615"/>
            <a:ext cx="3335655" cy="1605925"/>
          </a:xfrm>
          <a:prstGeom prst="rect">
            <a:avLst/>
          </a:prstGeom>
        </p:spPr>
      </p:pic>
      <p:pic>
        <p:nvPicPr>
          <p:cNvPr id="9" name="Imagen 275" descr="LogoEditorialHV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16" y="1717394"/>
            <a:ext cx="2964280" cy="192148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02" y="1717394"/>
            <a:ext cx="3635327" cy="1921488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35" y="1717394"/>
            <a:ext cx="3379143" cy="1921488"/>
          </a:xfrm>
          <a:prstGeom prst="rect">
            <a:avLst/>
          </a:prstGeom>
        </p:spPr>
      </p:pic>
      <p:sp>
        <p:nvSpPr>
          <p:cNvPr id="14" name="Marcador de contenido 2"/>
          <p:cNvSpPr txBox="1">
            <a:spLocks/>
          </p:cNvSpPr>
          <p:nvPr/>
        </p:nvSpPr>
        <p:spPr>
          <a:xfrm>
            <a:off x="161216" y="1169254"/>
            <a:ext cx="3401134" cy="492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 smtClean="0"/>
              <a:t>Baterías – Panel solar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59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0550" y="892175"/>
            <a:ext cx="10515600" cy="4351338"/>
          </a:xfrm>
        </p:spPr>
        <p:txBody>
          <a:bodyPr/>
          <a:lstStyle/>
          <a:p>
            <a:r>
              <a:rPr lang="es-ES" dirty="0" smtClean="0"/>
              <a:t>BUCK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10</a:t>
            </a:fld>
            <a:endParaRPr lang="es-ES"/>
          </a:p>
        </p:txBody>
      </p:sp>
      <p:pic>
        <p:nvPicPr>
          <p:cNvPr id="4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1" y="1035916"/>
            <a:ext cx="5166995" cy="2516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78" y="3640455"/>
            <a:ext cx="4161790" cy="2445385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615" y="3739832"/>
            <a:ext cx="4045585" cy="2379980"/>
          </a:xfrm>
          <a:prstGeom prst="rect">
            <a:avLst/>
          </a:prstGeom>
        </p:spPr>
      </p:pic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705258"/>
              </p:ext>
            </p:extLst>
          </p:nvPr>
        </p:nvGraphicFramePr>
        <p:xfrm>
          <a:off x="6109408" y="1528745"/>
          <a:ext cx="5078046" cy="1531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682">
                  <a:extLst>
                    <a:ext uri="{9D8B030D-6E8A-4147-A177-3AD203B41FA5}">
                      <a16:colId xmlns:a16="http://schemas.microsoft.com/office/drawing/2014/main" val="3456062900"/>
                    </a:ext>
                  </a:extLst>
                </a:gridCol>
                <a:gridCol w="1692682">
                  <a:extLst>
                    <a:ext uri="{9D8B030D-6E8A-4147-A177-3AD203B41FA5}">
                      <a16:colId xmlns:a16="http://schemas.microsoft.com/office/drawing/2014/main" val="1743284111"/>
                    </a:ext>
                  </a:extLst>
                </a:gridCol>
                <a:gridCol w="1692682">
                  <a:extLst>
                    <a:ext uri="{9D8B030D-6E8A-4147-A177-3AD203B41FA5}">
                      <a16:colId xmlns:a16="http://schemas.microsoft.com/office/drawing/2014/main" val="2430362428"/>
                    </a:ext>
                  </a:extLst>
                </a:gridCol>
              </a:tblGrid>
              <a:tr h="51038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Teórico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Simulado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85375"/>
                  </a:ext>
                </a:extLst>
              </a:tr>
              <a:tr h="510388">
                <a:tc>
                  <a:txBody>
                    <a:bodyPr/>
                    <a:lstStyle/>
                    <a:p>
                      <a:r>
                        <a:rPr lang="es-ES" dirty="0" smtClean="0"/>
                        <a:t>Tensión OUT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24 V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20,2 V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14751"/>
                  </a:ext>
                </a:extLst>
              </a:tr>
              <a:tr h="510388">
                <a:tc>
                  <a:txBody>
                    <a:bodyPr/>
                    <a:lstStyle/>
                    <a:p>
                      <a:r>
                        <a:rPr lang="es-ES" dirty="0" smtClean="0"/>
                        <a:t>Corriente OUT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3,85 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5,25 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037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5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407" y="844550"/>
            <a:ext cx="10515600" cy="4351338"/>
          </a:xfrm>
        </p:spPr>
        <p:txBody>
          <a:bodyPr/>
          <a:lstStyle/>
          <a:p>
            <a:r>
              <a:rPr lang="es-ES" dirty="0" smtClean="0"/>
              <a:t>Rectificador – Puente de diodos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11</a:t>
            </a:fld>
            <a:endParaRPr lang="es-ES"/>
          </a:p>
        </p:txBody>
      </p:sp>
      <p:pic>
        <p:nvPicPr>
          <p:cNvPr id="4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7" y="1575119"/>
            <a:ext cx="4495068" cy="205390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237414"/>
              </p:ext>
            </p:extLst>
          </p:nvPr>
        </p:nvGraphicFramePr>
        <p:xfrm>
          <a:off x="5926772" y="1732439"/>
          <a:ext cx="3596005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7685">
                  <a:extLst>
                    <a:ext uri="{9D8B030D-6E8A-4147-A177-3AD203B41FA5}">
                      <a16:colId xmlns:a16="http://schemas.microsoft.com/office/drawing/2014/main" val="953107353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688137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Simulado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4399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Rizado Tensión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 V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9910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Rizado Corriente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45 </a:t>
                      </a:r>
                      <a:r>
                        <a:rPr lang="es-ES" sz="1200" dirty="0" err="1">
                          <a:effectLst/>
                        </a:rPr>
                        <a:t>mA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0937394"/>
                  </a:ext>
                </a:extLst>
              </a:tr>
            </a:tbl>
          </a:graphicData>
        </a:graphic>
      </p:graphicFrame>
      <p:pic>
        <p:nvPicPr>
          <p:cNvPr id="8" name="Imagen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53" y="4035426"/>
            <a:ext cx="3887109" cy="2224087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407" y="4132263"/>
            <a:ext cx="3552825" cy="21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7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7143750" cy="4287791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Objetivos alcanzados</a:t>
            </a:r>
          </a:p>
          <a:p>
            <a:endParaRPr lang="es-ES" dirty="0"/>
          </a:p>
          <a:p>
            <a:r>
              <a:rPr lang="es-ES" dirty="0" smtClean="0"/>
              <a:t>Modelos de etapas de potencia válidos</a:t>
            </a:r>
          </a:p>
          <a:p>
            <a:endParaRPr lang="es-ES" dirty="0"/>
          </a:p>
          <a:p>
            <a:r>
              <a:rPr lang="es-ES" dirty="0" smtClean="0"/>
              <a:t>Base para proseguir establecida, diseño de lazos de control</a:t>
            </a:r>
          </a:p>
          <a:p>
            <a:endParaRPr lang="es-ES" dirty="0"/>
          </a:p>
          <a:p>
            <a:r>
              <a:rPr lang="es-ES" dirty="0" smtClean="0"/>
              <a:t>Capacidad para proseguir con los análisis que se requieran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12</a:t>
            </a:fld>
            <a:endParaRPr lang="es-ES"/>
          </a:p>
        </p:txBody>
      </p:sp>
      <p:pic>
        <p:nvPicPr>
          <p:cNvPr id="5" name="Imagen 275" descr="LogoEditorialH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448407" y="166929"/>
            <a:ext cx="1029055" cy="33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786" y="178177"/>
            <a:ext cx="1183178" cy="3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sistem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1543050"/>
            <a:ext cx="2157780" cy="11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882" y="3017020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2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Fin de presentación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6118134" y="5543052"/>
            <a:ext cx="5229316" cy="505051"/>
          </a:xfrm>
        </p:spPr>
        <p:txBody>
          <a:bodyPr/>
          <a:lstStyle/>
          <a:p>
            <a:r>
              <a:rPr lang="es-ES" dirty="0" smtClean="0"/>
              <a:t>Muchas gracias por la atención prestada.</a:t>
            </a:r>
            <a:endParaRPr lang="es-ES" dirty="0"/>
          </a:p>
        </p:txBody>
      </p:sp>
      <p:pic>
        <p:nvPicPr>
          <p:cNvPr id="6" name="Imagen 275" descr="LogoEditorialH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8"/>
          <a:stretch>
            <a:fillRect/>
          </a:stretch>
        </p:blipFill>
        <p:spPr bwMode="auto">
          <a:xfrm>
            <a:off x="501558" y="428874"/>
            <a:ext cx="241935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564" y="455317"/>
            <a:ext cx="2781699" cy="73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88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FAQ 1: Porque no está la pequeña señal expuesta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No lo está, porque los elementos de pequeña señal buscan ayudar a establecer de una forma aproximada las perturbaciones propias del sistema. Esto busca ayudar al control de las mismas, no ha su modelización de etapas de potencia.</a:t>
            </a:r>
            <a:endParaRPr lang="es-ES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218" y="2031115"/>
            <a:ext cx="3013284" cy="2318816"/>
          </a:xfr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267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FAQ </a:t>
            </a:r>
            <a:r>
              <a:rPr lang="es-ES" dirty="0" smtClean="0"/>
              <a:t>2: </a:t>
            </a:r>
            <a:r>
              <a:rPr lang="es-ES" dirty="0" smtClean="0"/>
              <a:t>Porque </a:t>
            </a:r>
            <a:r>
              <a:rPr lang="es-ES" dirty="0" smtClean="0"/>
              <a:t>dos convertidores diferentes para alimentar las baterías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Esto se propone para poder modelizar un sistema de baterías escalado, a bloques o de cualquier otro tipo; y además con la idea de que el propio sistema se pueda interconectar con otros, y crear un único sistema de mayor capacidad.</a:t>
            </a:r>
            <a:endParaRPr lang="es-ES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218" y="2031115"/>
            <a:ext cx="3013284" cy="2318816"/>
          </a:xfr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9891-A565-4D98-9BD8-E1CC2F059FC4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9213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390</Words>
  <Application>Microsoft Office PowerPoint</Application>
  <PresentationFormat>Panorámica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Tema de Office</vt:lpstr>
      <vt:lpstr>-Análisis de los convertidores electrónicos de potencia necesarios para un sistema de iluminación fotovoltaico semi-autónomo.</vt:lpstr>
      <vt:lpstr>ÍNDICE</vt:lpstr>
      <vt:lpstr>1. Introducción</vt:lpstr>
      <vt:lpstr>2.Sistema y características </vt:lpstr>
      <vt:lpstr>3. Simulaciones y comparativas</vt:lpstr>
      <vt:lpstr>Presentación de PowerPoint</vt:lpstr>
      <vt:lpstr>Presentación de PowerPoint</vt:lpstr>
      <vt:lpstr>Simulaciones y comparativas</vt:lpstr>
      <vt:lpstr>Presentación de PowerPoint</vt:lpstr>
      <vt:lpstr>Presentación de PowerPoint</vt:lpstr>
      <vt:lpstr>Presentación de PowerPoint</vt:lpstr>
      <vt:lpstr>4. Conclusiones</vt:lpstr>
      <vt:lpstr>Fin de presentación</vt:lpstr>
      <vt:lpstr>FAQ 1: Porque no está la pequeña señal expuesta</vt:lpstr>
      <vt:lpstr>FAQ 2: Porque dos convertidores diferentes para alimentar las baterías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-Análisis de los convertidores electrónicos de potencia necesarios para un sistema de iluminación fotovoltaico semi-autónomo.</dc:title>
  <dc:creator>Brayan Zambrano</dc:creator>
  <cp:lastModifiedBy>Brayan Zambrano</cp:lastModifiedBy>
  <cp:revision>20</cp:revision>
  <dcterms:created xsi:type="dcterms:W3CDTF">2017-12-01T01:17:23Z</dcterms:created>
  <dcterms:modified xsi:type="dcterms:W3CDTF">2017-12-07T04:30:40Z</dcterms:modified>
</cp:coreProperties>
</file>