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2" r:id="rId1"/>
    <p:sldMasterId id="2147483814" r:id="rId2"/>
    <p:sldMasterId id="2147483898" r:id="rId3"/>
  </p:sldMasterIdLst>
  <p:sldIdLst>
    <p:sldId id="256" r:id="rId4"/>
    <p:sldId id="315" r:id="rId5"/>
    <p:sldId id="257" r:id="rId6"/>
    <p:sldId id="259" r:id="rId7"/>
    <p:sldId id="261" r:id="rId8"/>
    <p:sldId id="262" r:id="rId9"/>
    <p:sldId id="269" r:id="rId10"/>
    <p:sldId id="270" r:id="rId11"/>
    <p:sldId id="271" r:id="rId12"/>
    <p:sldId id="272" r:id="rId13"/>
    <p:sldId id="294" r:id="rId14"/>
    <p:sldId id="288" r:id="rId15"/>
    <p:sldId id="291" r:id="rId16"/>
    <p:sldId id="285" r:id="rId17"/>
    <p:sldId id="290" r:id="rId18"/>
    <p:sldId id="286" r:id="rId19"/>
    <p:sldId id="292" r:id="rId20"/>
    <p:sldId id="302" r:id="rId21"/>
    <p:sldId id="306" r:id="rId22"/>
    <p:sldId id="307" r:id="rId23"/>
    <p:sldId id="317" r:id="rId24"/>
    <p:sldId id="318" r:id="rId25"/>
    <p:sldId id="314" r:id="rId26"/>
    <p:sldId id="319" r:id="rId27"/>
    <p:sldId id="320" r:id="rId28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70" d="100"/>
          <a:sy n="70" d="100"/>
        </p:scale>
        <p:origin x="738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CB763-CD2C-4DEA-9FE1-36ED33F31EA7}" type="datetimeFigureOut">
              <a:rPr lang="es-ES" smtClean="0"/>
              <a:t>06/12/2017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E6A06-6A9A-44AB-A408-F2A62DCAB1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60376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CB763-CD2C-4DEA-9FE1-36ED33F31EA7}" type="datetimeFigureOut">
              <a:rPr lang="es-ES" smtClean="0"/>
              <a:t>06/12/2017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E6A06-6A9A-44AB-A408-F2A62DCAB1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66598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CB763-CD2C-4DEA-9FE1-36ED33F31EA7}" type="datetimeFigureOut">
              <a:rPr lang="es-ES" smtClean="0"/>
              <a:t>06/12/2017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E6A06-6A9A-44AB-A408-F2A62DCAB1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14347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CB763-CD2C-4DEA-9FE1-36ED33F31EA7}" type="datetimeFigureOut">
              <a:rPr lang="es-ES" smtClean="0"/>
              <a:t>06/12/2017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E6A06-6A9A-44AB-A408-F2A62DCAB1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528598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CB763-CD2C-4DEA-9FE1-36ED33F31EA7}" type="datetimeFigureOut">
              <a:rPr lang="es-ES" smtClean="0"/>
              <a:t>06/12/2017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E6A06-6A9A-44AB-A408-F2A62DCAB11E}" type="slidenum">
              <a:rPr lang="es-ES" smtClean="0"/>
              <a:t>‹Nº›</a:t>
            </a:fld>
            <a:endParaRPr lang="es-E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9811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CB763-CD2C-4DEA-9FE1-36ED33F31EA7}" type="datetimeFigureOut">
              <a:rPr lang="es-ES" smtClean="0"/>
              <a:t>06/12/2017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E6A06-6A9A-44AB-A408-F2A62DCAB11E}" type="slidenum">
              <a:rPr lang="es-ES" smtClean="0"/>
              <a:t>‹Nº›</a:t>
            </a:fld>
            <a:endParaRPr lang="es-E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4304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CB763-CD2C-4DEA-9FE1-36ED33F31EA7}" type="datetimeFigureOut">
              <a:rPr lang="es-ES" smtClean="0"/>
              <a:t>06/12/2017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E6A06-6A9A-44AB-A408-F2A62DCAB1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45082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CB763-CD2C-4DEA-9FE1-36ED33F31EA7}" type="datetimeFigureOut">
              <a:rPr lang="es-ES" smtClean="0"/>
              <a:t>06/12/2017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E6A06-6A9A-44AB-A408-F2A62DCAB1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2271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CB763-CD2C-4DEA-9FE1-36ED33F31EA7}" type="datetimeFigureOut">
              <a:rPr lang="es-ES" smtClean="0"/>
              <a:t>06/12/2017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E6A06-6A9A-44AB-A408-F2A62DCAB1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684970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CB763-CD2C-4DEA-9FE1-36ED33F31EA7}" type="datetimeFigureOut">
              <a:rPr lang="es-ES" smtClean="0"/>
              <a:t>06/12/2017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E6A06-6A9A-44AB-A408-F2A62DCAB1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27087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CB763-CD2C-4DEA-9FE1-36ED33F31EA7}" type="datetimeFigureOut">
              <a:rPr lang="es-ES" smtClean="0"/>
              <a:t>06/12/2017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E6A06-6A9A-44AB-A408-F2A62DCAB1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832239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CB763-CD2C-4DEA-9FE1-36ED33F31EA7}" type="datetimeFigureOut">
              <a:rPr lang="es-ES" smtClean="0"/>
              <a:t>06/12/2017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E6A06-6A9A-44AB-A408-F2A62DCAB1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951302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CB763-CD2C-4DEA-9FE1-36ED33F31EA7}" type="datetimeFigureOut">
              <a:rPr lang="es-ES" smtClean="0"/>
              <a:t>06/12/2017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E6A06-6A9A-44AB-A408-F2A62DCAB1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440332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CB763-CD2C-4DEA-9FE1-36ED33F31EA7}" type="datetimeFigureOut">
              <a:rPr lang="es-ES" smtClean="0"/>
              <a:t>06/12/2017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E6A06-6A9A-44AB-A408-F2A62DCAB1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470724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CB763-CD2C-4DEA-9FE1-36ED33F31EA7}" type="datetimeFigureOut">
              <a:rPr lang="es-ES" smtClean="0"/>
              <a:t>06/12/2017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E6A06-6A9A-44AB-A408-F2A62DCAB1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270952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CB763-CD2C-4DEA-9FE1-36ED33F31EA7}" type="datetimeFigureOut">
              <a:rPr lang="es-ES" smtClean="0"/>
              <a:t>06/12/2017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E6A06-6A9A-44AB-A408-F2A62DCAB11E}" type="slidenum">
              <a:rPr lang="es-ES" smtClean="0"/>
              <a:t>‹Nº›</a:t>
            </a:fld>
            <a:endParaRPr lang="es-E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7546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CB763-CD2C-4DEA-9FE1-36ED33F31EA7}" type="datetimeFigureOut">
              <a:rPr lang="es-ES" smtClean="0"/>
              <a:t>06/12/2017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E6A06-6A9A-44AB-A408-F2A62DCAB11E}" type="slidenum">
              <a:rPr lang="es-ES" smtClean="0"/>
              <a:t>‹Nº›</a:t>
            </a:fld>
            <a:endParaRPr lang="es-E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9086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CB763-CD2C-4DEA-9FE1-36ED33F31EA7}" type="datetimeFigureOut">
              <a:rPr lang="es-ES" smtClean="0"/>
              <a:t>06/12/2017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E6A06-6A9A-44AB-A408-F2A62DCAB1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17958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CB763-CD2C-4DEA-9FE1-36ED33F31EA7}" type="datetimeFigureOut">
              <a:rPr lang="es-ES" smtClean="0"/>
              <a:t>06/12/2017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E6A06-6A9A-44AB-A408-F2A62DCAB1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658536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CB763-CD2C-4DEA-9FE1-36ED33F31EA7}" type="datetimeFigureOut">
              <a:rPr lang="es-ES" smtClean="0"/>
              <a:t>06/12/2017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E6A06-6A9A-44AB-A408-F2A62DCAB1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268575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CB763-CD2C-4DEA-9FE1-36ED33F31EA7}" type="datetimeFigureOut">
              <a:rPr lang="es-ES" smtClean="0"/>
              <a:t>06/12/2017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E6A06-6A9A-44AB-A408-F2A62DCAB1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747032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CB763-CD2C-4DEA-9FE1-36ED33F31EA7}" type="datetimeFigureOut">
              <a:rPr lang="es-ES" smtClean="0"/>
              <a:t>06/12/2017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E6A06-6A9A-44AB-A408-F2A62DCAB1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6558524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CB763-CD2C-4DEA-9FE1-36ED33F31EA7}" type="datetimeFigureOut">
              <a:rPr lang="es-ES" smtClean="0"/>
              <a:t>06/12/2017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E6A06-6A9A-44AB-A408-F2A62DCAB11E}" type="slidenum">
              <a:rPr lang="es-ES" smtClean="0"/>
              <a:t>‹Nº›</a:t>
            </a:fld>
            <a:endParaRPr lang="es-E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447605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CB763-CD2C-4DEA-9FE1-36ED33F31EA7}" type="datetimeFigureOut">
              <a:rPr lang="es-ES" smtClean="0"/>
              <a:t>06/12/2017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E6A06-6A9A-44AB-A408-F2A62DCAB1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87033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CB763-CD2C-4DEA-9FE1-36ED33F31EA7}" type="datetimeFigureOut">
              <a:rPr lang="es-ES" smtClean="0"/>
              <a:t>06/12/2017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E6A06-6A9A-44AB-A408-F2A62DCAB1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641163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CB763-CD2C-4DEA-9FE1-36ED33F31EA7}" type="datetimeFigureOut">
              <a:rPr lang="es-ES" smtClean="0"/>
              <a:t>06/12/2017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E6A06-6A9A-44AB-A408-F2A62DCAB1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9523304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CB763-CD2C-4DEA-9FE1-36ED33F31EA7}" type="datetimeFigureOut">
              <a:rPr lang="es-ES" smtClean="0"/>
              <a:t>06/12/2017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E6A06-6A9A-44AB-A408-F2A62DCAB1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0594725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CB763-CD2C-4DEA-9FE1-36ED33F31EA7}" type="datetimeFigureOut">
              <a:rPr lang="es-ES" smtClean="0"/>
              <a:t>06/12/2017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E6A06-6A9A-44AB-A408-F2A62DCAB1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1130833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CB763-CD2C-4DEA-9FE1-36ED33F31EA7}" type="datetimeFigureOut">
              <a:rPr lang="es-ES" smtClean="0"/>
              <a:t>06/12/2017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E6A06-6A9A-44AB-A408-F2A62DCAB1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442190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CB763-CD2C-4DEA-9FE1-36ED33F31EA7}" type="datetimeFigureOut">
              <a:rPr lang="es-ES" smtClean="0"/>
              <a:t>06/12/2017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E6A06-6A9A-44AB-A408-F2A62DCAB1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6307335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CB763-CD2C-4DEA-9FE1-36ED33F31EA7}" type="datetimeFigureOut">
              <a:rPr lang="es-ES" smtClean="0"/>
              <a:t>06/12/2017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E6A06-6A9A-44AB-A408-F2A62DCAB1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829035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CB763-CD2C-4DEA-9FE1-36ED33F31EA7}" type="datetimeFigureOut">
              <a:rPr lang="es-ES" smtClean="0"/>
              <a:t>06/12/2017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E6A06-6A9A-44AB-A408-F2A62DCAB1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754946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CB763-CD2C-4DEA-9FE1-36ED33F31EA7}" type="datetimeFigureOut">
              <a:rPr lang="es-ES" smtClean="0"/>
              <a:t>06/12/2017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E6A06-6A9A-44AB-A408-F2A62DCAB1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110138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CB763-CD2C-4DEA-9FE1-36ED33F31EA7}" type="datetimeFigureOut">
              <a:rPr lang="es-ES" smtClean="0"/>
              <a:t>06/12/2017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E6A06-6A9A-44AB-A408-F2A62DCAB11E}" type="slidenum">
              <a:rPr lang="es-ES" smtClean="0"/>
              <a:t>‹Nº›</a:t>
            </a:fld>
            <a:endParaRPr lang="es-ES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4019812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CB763-CD2C-4DEA-9FE1-36ED33F31EA7}" type="datetimeFigureOut">
              <a:rPr lang="es-ES" smtClean="0"/>
              <a:t>06/12/2017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E6A06-6A9A-44AB-A408-F2A62DCAB1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2229074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CB763-CD2C-4DEA-9FE1-36ED33F31EA7}" type="datetimeFigureOut">
              <a:rPr lang="es-ES" smtClean="0"/>
              <a:t>06/12/2017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E6A06-6A9A-44AB-A408-F2A62DCAB11E}" type="slidenum">
              <a:rPr lang="es-ES" smtClean="0"/>
              <a:t>‹Nº›</a:t>
            </a:fld>
            <a:endParaRPr lang="es-ES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4514664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CB763-CD2C-4DEA-9FE1-36ED33F31EA7}" type="datetimeFigureOut">
              <a:rPr lang="es-ES" smtClean="0"/>
              <a:t>06/12/2017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E6A06-6A9A-44AB-A408-F2A62DCAB1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3809469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CB763-CD2C-4DEA-9FE1-36ED33F31EA7}" type="datetimeFigureOut">
              <a:rPr lang="es-ES" smtClean="0"/>
              <a:t>06/12/2017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E6A06-6A9A-44AB-A408-F2A62DCAB1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8804948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CB763-CD2C-4DEA-9FE1-36ED33F31EA7}" type="datetimeFigureOut">
              <a:rPr lang="es-ES" smtClean="0"/>
              <a:t>06/12/2017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E6A06-6A9A-44AB-A408-F2A62DCAB1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547654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EA5CB763-CD2C-4DEA-9FE1-36ED33F31EA7}" type="datetimeFigureOut">
              <a:rPr lang="es-ES" smtClean="0"/>
              <a:t>06/12/2017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BE6A06-6A9A-44AB-A408-F2A62DCAB1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14650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4" r:id="rId2"/>
    <p:sldLayoutId id="2147483805" r:id="rId3"/>
    <p:sldLayoutId id="2147483806" r:id="rId4"/>
    <p:sldLayoutId id="2147483807" r:id="rId5"/>
    <p:sldLayoutId id="2147483808" r:id="rId6"/>
    <p:sldLayoutId id="2147483809" r:id="rId7"/>
    <p:sldLayoutId id="2147483810" r:id="rId8"/>
    <p:sldLayoutId id="2147483811" r:id="rId9"/>
    <p:sldLayoutId id="2147483812" r:id="rId10"/>
    <p:sldLayoutId id="214748381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EA5CB763-CD2C-4DEA-9FE1-36ED33F31EA7}" type="datetimeFigureOut">
              <a:rPr lang="es-ES" smtClean="0"/>
              <a:t>06/12/2017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BE6A06-6A9A-44AB-A408-F2A62DCAB1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21510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EA5CB763-CD2C-4DEA-9FE1-36ED33F31EA7}" type="datetimeFigureOut">
              <a:rPr lang="es-ES" smtClean="0"/>
              <a:t>06/12/2017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46BE6A06-6A9A-44AB-A408-F2A62DCAB1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7995296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99" r:id="rId1"/>
    <p:sldLayoutId id="2147483900" r:id="rId2"/>
    <p:sldLayoutId id="2147483901" r:id="rId3"/>
    <p:sldLayoutId id="2147483902" r:id="rId4"/>
    <p:sldLayoutId id="2147483903" r:id="rId5"/>
    <p:sldLayoutId id="2147483904" r:id="rId6"/>
    <p:sldLayoutId id="2147483905" r:id="rId7"/>
    <p:sldLayoutId id="2147483906" r:id="rId8"/>
    <p:sldLayoutId id="2147483907" r:id="rId9"/>
    <p:sldLayoutId id="2147483908" r:id="rId10"/>
    <p:sldLayoutId id="2147483909" r:id="rId11"/>
    <p:sldLayoutId id="2147483910" r:id="rId12"/>
    <p:sldLayoutId id="2147483911" r:id="rId13"/>
    <p:sldLayoutId id="2147483912" r:id="rId14"/>
    <p:sldLayoutId id="2147483913" r:id="rId15"/>
    <p:sldLayoutId id="2147483914" r:id="rId16"/>
    <p:sldLayoutId id="214748391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4pPr>
      <a:lvl5pPr marL="21145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18186" y="130690"/>
            <a:ext cx="11165983" cy="4376916"/>
          </a:xfrm>
        </p:spPr>
        <p:txBody>
          <a:bodyPr anchor="ctr">
            <a:normAutofit/>
          </a:bodyPr>
          <a:lstStyle/>
          <a:p>
            <a:r>
              <a:rPr lang="es-ES" b="1" dirty="0" smtClean="0">
                <a:latin typeface="Arial Narrow" panose="020B0606020202030204" pitchFamily="34" charset="0"/>
              </a:rPr>
              <a:t>Diseño de la instalación de climatización y agua caliente sanitaria para edificio terciario (hostel</a:t>
            </a:r>
            <a:r>
              <a:rPr lang="ca-ES" b="1" dirty="0" smtClean="0">
                <a:latin typeface="Arial Narrow" panose="020B0606020202030204" pitchFamily="34" charset="0"/>
              </a:rPr>
              <a:t>) </a:t>
            </a:r>
            <a:r>
              <a:rPr lang="ca-ES" b="1" dirty="0">
                <a:latin typeface="Arial Narrow" panose="020B0606020202030204" pitchFamily="34" charset="0"/>
              </a:rPr>
              <a:t>en Valencia</a:t>
            </a:r>
            <a:endParaRPr lang="es-ES" b="1" dirty="0">
              <a:latin typeface="Arial Narrow" panose="020B0606020202030204" pitchFamily="34" charset="0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8680360" y="5692461"/>
            <a:ext cx="35116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latin typeface="Arial Narrow" panose="020B0606020202030204" pitchFamily="34" charset="0"/>
              </a:rPr>
              <a:t>Autor: </a:t>
            </a:r>
            <a:r>
              <a:rPr lang="es-ES" b="1" dirty="0" smtClean="0">
                <a:latin typeface="Arial Narrow" panose="020B0606020202030204" pitchFamily="34" charset="0"/>
              </a:rPr>
              <a:t>Alberto Montoya García</a:t>
            </a:r>
          </a:p>
          <a:p>
            <a:r>
              <a:rPr lang="es-ES" b="1" dirty="0" smtClean="0">
                <a:latin typeface="Arial Narrow" panose="020B0606020202030204" pitchFamily="34" charset="0"/>
              </a:rPr>
              <a:t>Tutor: Antonio García Laespada</a:t>
            </a:r>
            <a:endParaRPr lang="es-ES" b="1" dirty="0">
              <a:latin typeface="Arial Narrow" panose="020B0606020202030204" pitchFamily="34" charset="0"/>
            </a:endParaRPr>
          </a:p>
          <a:p>
            <a:r>
              <a:rPr lang="es-ES" b="1" dirty="0" smtClean="0">
                <a:latin typeface="Arial Narrow" panose="020B0606020202030204" pitchFamily="34" charset="0"/>
              </a:rPr>
              <a:t>Grado en Ingeniería Mecánica</a:t>
            </a:r>
          </a:p>
          <a:p>
            <a:r>
              <a:rPr lang="es-ES" b="1" dirty="0" smtClean="0">
                <a:latin typeface="Arial Narrow" panose="020B0606020202030204" pitchFamily="34" charset="0"/>
              </a:rPr>
              <a:t>07/12/2017</a:t>
            </a:r>
            <a:endParaRPr lang="es-ES" b="1" dirty="0">
              <a:latin typeface="Arial Narrow" panose="020B0606020202030204" pitchFamily="34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643" y="5486399"/>
            <a:ext cx="3333750" cy="112939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7393" y="5486399"/>
            <a:ext cx="4304630" cy="1129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790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93241" y="0"/>
            <a:ext cx="10018713" cy="859809"/>
          </a:xfrm>
        </p:spPr>
        <p:txBody>
          <a:bodyPr/>
          <a:lstStyle/>
          <a:p>
            <a:pPr algn="ctr"/>
            <a:r>
              <a:rPr lang="es-ES" dirty="0" smtClean="0"/>
              <a:t>INDICE DE CONTENIDOS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839152" y="859809"/>
            <a:ext cx="5533659" cy="5718412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 startAt="3"/>
            </a:pPr>
            <a:r>
              <a:rPr lang="es-ES" dirty="0" smtClean="0"/>
              <a:t>Objetivos</a:t>
            </a:r>
          </a:p>
          <a:p>
            <a:pPr marL="457200" indent="-457200">
              <a:buFont typeface="+mj-lt"/>
              <a:buAutoNum type="arabicPeriod" startAt="3"/>
            </a:pPr>
            <a:r>
              <a:rPr lang="es-ES" dirty="0" smtClean="0"/>
              <a:t>Climatización – Datos de partida</a:t>
            </a:r>
          </a:p>
          <a:p>
            <a:pPr marL="457200" indent="-457200">
              <a:buFont typeface="+mj-lt"/>
              <a:buAutoNum type="arabicPeriod" startAt="3"/>
            </a:pPr>
            <a:r>
              <a:rPr lang="es-ES" dirty="0" smtClean="0"/>
              <a:t>Forjados sanitarios</a:t>
            </a:r>
          </a:p>
          <a:p>
            <a:pPr marL="457200" indent="-457200">
              <a:buFont typeface="+mj-lt"/>
              <a:buAutoNum type="arabicPeriod" startAt="3"/>
            </a:pPr>
            <a:r>
              <a:rPr lang="es-ES" dirty="0" smtClean="0"/>
              <a:t>Fachadas y medianería</a:t>
            </a:r>
          </a:p>
          <a:p>
            <a:pPr marL="457200" indent="-457200">
              <a:buFont typeface="+mj-lt"/>
              <a:buAutoNum type="arabicPeriod" startAt="3"/>
            </a:pPr>
            <a:r>
              <a:rPr lang="es-ES" dirty="0" smtClean="0"/>
              <a:t>Cubiertas</a:t>
            </a:r>
          </a:p>
          <a:p>
            <a:pPr marL="457200" indent="-457200">
              <a:buFont typeface="+mj-lt"/>
              <a:buAutoNum type="arabicPeriod" startAt="3"/>
            </a:pPr>
            <a:r>
              <a:rPr lang="es-ES" dirty="0" smtClean="0"/>
              <a:t>Tabiques</a:t>
            </a:r>
          </a:p>
          <a:p>
            <a:pPr marL="457200" indent="-457200">
              <a:buFont typeface="+mj-lt"/>
              <a:buAutoNum type="arabicPeriod" startAt="3"/>
            </a:pPr>
            <a:r>
              <a:rPr lang="es-ES" dirty="0" smtClean="0"/>
              <a:t>Falsos techos</a:t>
            </a:r>
          </a:p>
          <a:p>
            <a:pPr marL="457200" indent="-457200">
              <a:buFont typeface="+mj-lt"/>
              <a:buAutoNum type="arabicPeriod" startAt="3"/>
            </a:pPr>
            <a:r>
              <a:rPr lang="es-ES" dirty="0" smtClean="0"/>
              <a:t>Cargas térmicas</a:t>
            </a:r>
          </a:p>
          <a:p>
            <a:pPr marL="457200" indent="-457200">
              <a:buFont typeface="+mj-lt"/>
              <a:buAutoNum type="arabicPeriod" startAt="3"/>
            </a:pPr>
            <a:r>
              <a:rPr lang="es-ES" dirty="0" smtClean="0"/>
              <a:t>Esquema funcionamiento – Climatización</a:t>
            </a:r>
          </a:p>
          <a:p>
            <a:pPr marL="457200" indent="-457200">
              <a:buFont typeface="+mj-lt"/>
              <a:buAutoNum type="arabicPeriod" startAt="3"/>
            </a:pPr>
            <a:r>
              <a:rPr lang="es-ES" dirty="0" smtClean="0"/>
              <a:t>P3 – Tuberías</a:t>
            </a:r>
          </a:p>
          <a:p>
            <a:pPr marL="457200" indent="-457200">
              <a:buFont typeface="+mj-lt"/>
              <a:buAutoNum type="arabicPeriod" startAt="3"/>
            </a:pPr>
            <a:r>
              <a:rPr lang="es-ES" dirty="0" smtClean="0"/>
              <a:t>P1-2 – Tuberías</a:t>
            </a:r>
          </a:p>
          <a:p>
            <a:endParaRPr lang="es-ES" dirty="0"/>
          </a:p>
        </p:txBody>
      </p:sp>
      <p:sp>
        <p:nvSpPr>
          <p:cNvPr id="4" name="Marcador de contenido 2"/>
          <p:cNvSpPr txBox="1">
            <a:spLocks/>
          </p:cNvSpPr>
          <p:nvPr/>
        </p:nvSpPr>
        <p:spPr>
          <a:xfrm>
            <a:off x="6673481" y="873457"/>
            <a:ext cx="5174031" cy="57184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Clr>
                <a:schemeClr val="tx1"/>
              </a:buClr>
              <a:buSzPct val="80000"/>
              <a:buFont typeface="+mj-lt"/>
              <a:buAutoNum type="arabicPeriod" startAt="14"/>
            </a:pPr>
            <a:r>
              <a:rPr lang="es-ES" sz="2000" dirty="0">
                <a:solidFill>
                  <a:schemeClr val="bg2">
                    <a:lumMod val="50000"/>
                  </a:schemeClr>
                </a:solidFill>
              </a:rPr>
              <a:t>PB – Tuberías</a:t>
            </a:r>
          </a:p>
          <a:p>
            <a:pPr marL="457200" indent="-457200">
              <a:buClr>
                <a:schemeClr val="tx1"/>
              </a:buClr>
              <a:buSzPct val="80000"/>
              <a:buFont typeface="+mj-lt"/>
              <a:buAutoNum type="arabicPeriod" startAt="14"/>
            </a:pPr>
            <a:r>
              <a:rPr lang="es-ES" sz="2000" dirty="0">
                <a:solidFill>
                  <a:schemeClr val="bg2">
                    <a:lumMod val="50000"/>
                  </a:schemeClr>
                </a:solidFill>
              </a:rPr>
              <a:t>PB – Conductos</a:t>
            </a:r>
          </a:p>
          <a:p>
            <a:pPr marL="457200" indent="-457200">
              <a:buClr>
                <a:schemeClr val="tx1"/>
              </a:buClr>
              <a:buSzPct val="80000"/>
              <a:buFont typeface="+mj-lt"/>
              <a:buAutoNum type="arabicPeriod" startAt="14"/>
            </a:pPr>
            <a:r>
              <a:rPr lang="es-ES" sz="2000" dirty="0">
                <a:solidFill>
                  <a:schemeClr val="bg2">
                    <a:lumMod val="50000"/>
                  </a:schemeClr>
                </a:solidFill>
              </a:rPr>
              <a:t>P1-2 – Conductos</a:t>
            </a:r>
          </a:p>
          <a:p>
            <a:pPr marL="457200" indent="-457200">
              <a:buClr>
                <a:schemeClr val="tx1"/>
              </a:buClr>
              <a:buSzPct val="80000"/>
              <a:buFont typeface="+mj-lt"/>
              <a:buAutoNum type="arabicPeriod" startAt="14"/>
            </a:pPr>
            <a:r>
              <a:rPr lang="es-ES" sz="2000" dirty="0">
                <a:solidFill>
                  <a:schemeClr val="bg2">
                    <a:lumMod val="50000"/>
                  </a:schemeClr>
                </a:solidFill>
              </a:rPr>
              <a:t>P3 – Conductos</a:t>
            </a:r>
          </a:p>
          <a:p>
            <a:pPr marL="457200" indent="-457200">
              <a:buClr>
                <a:schemeClr val="tx1"/>
              </a:buClr>
              <a:buSzPct val="80000"/>
              <a:buFont typeface="+mj-lt"/>
              <a:buAutoNum type="arabicPeriod" startAt="14"/>
            </a:pPr>
            <a:r>
              <a:rPr lang="es-ES" sz="2000" dirty="0">
                <a:solidFill>
                  <a:schemeClr val="bg2">
                    <a:lumMod val="50000"/>
                  </a:schemeClr>
                </a:solidFill>
              </a:rPr>
              <a:t>ACS – Datos de partida</a:t>
            </a:r>
          </a:p>
          <a:p>
            <a:pPr marL="457200" indent="-457200">
              <a:buClr>
                <a:schemeClr val="tx1"/>
              </a:buClr>
              <a:buSzPct val="80000"/>
              <a:buFont typeface="+mj-lt"/>
              <a:buAutoNum type="arabicPeriod" startAt="14"/>
            </a:pPr>
            <a:r>
              <a:rPr lang="es-ES" sz="2000" dirty="0">
                <a:solidFill>
                  <a:schemeClr val="bg2">
                    <a:lumMod val="50000"/>
                  </a:schemeClr>
                </a:solidFill>
              </a:rPr>
              <a:t>Cálculo sombras</a:t>
            </a:r>
          </a:p>
          <a:p>
            <a:pPr marL="457200" indent="-457200">
              <a:buClr>
                <a:schemeClr val="tx1"/>
              </a:buClr>
              <a:buSzPct val="80000"/>
              <a:buFont typeface="+mj-lt"/>
              <a:buAutoNum type="arabicPeriod" startAt="14"/>
            </a:pPr>
            <a:r>
              <a:rPr lang="es-ES" sz="2000" dirty="0">
                <a:solidFill>
                  <a:schemeClr val="bg2">
                    <a:lumMod val="50000"/>
                  </a:schemeClr>
                </a:solidFill>
              </a:rPr>
              <a:t>Fracción solar</a:t>
            </a:r>
          </a:p>
          <a:p>
            <a:pPr marL="457200" indent="-457200">
              <a:buClr>
                <a:schemeClr val="tx1"/>
              </a:buClr>
              <a:buSzPct val="80000"/>
              <a:buFont typeface="+mj-lt"/>
              <a:buAutoNum type="arabicPeriod" startAt="14"/>
            </a:pPr>
            <a:r>
              <a:rPr lang="es-ES" sz="2000" dirty="0">
                <a:solidFill>
                  <a:schemeClr val="bg2">
                    <a:lumMod val="50000"/>
                  </a:schemeClr>
                </a:solidFill>
              </a:rPr>
              <a:t>P3 – ACS</a:t>
            </a:r>
          </a:p>
          <a:p>
            <a:pPr marL="457200" indent="-457200">
              <a:buClr>
                <a:schemeClr val="tx1"/>
              </a:buClr>
              <a:buSzPct val="80000"/>
              <a:buFont typeface="+mj-lt"/>
              <a:buAutoNum type="arabicPeriod" startAt="14"/>
            </a:pPr>
            <a:r>
              <a:rPr lang="es-ES" sz="2000" dirty="0">
                <a:solidFill>
                  <a:schemeClr val="bg2">
                    <a:lumMod val="50000"/>
                  </a:schemeClr>
                </a:solidFill>
              </a:rPr>
              <a:t>Esquema de funcionamiento – ACS</a:t>
            </a:r>
          </a:p>
          <a:p>
            <a:pPr marL="457200" indent="-457200">
              <a:buClr>
                <a:schemeClr val="tx1"/>
              </a:buClr>
              <a:buSzPct val="80000"/>
              <a:buFont typeface="+mj-lt"/>
              <a:buAutoNum type="arabicPeriod" startAt="14"/>
            </a:pPr>
            <a:r>
              <a:rPr lang="es-ES" sz="2000" dirty="0">
                <a:solidFill>
                  <a:schemeClr val="bg2">
                    <a:lumMod val="50000"/>
                  </a:schemeClr>
                </a:solidFill>
              </a:rPr>
              <a:t>Resumen presupuesto</a:t>
            </a:r>
          </a:p>
          <a:p>
            <a:pPr marL="457200" indent="-457200">
              <a:buClr>
                <a:schemeClr val="tx1"/>
              </a:buClr>
              <a:buSzPct val="80000"/>
              <a:buFont typeface="+mj-lt"/>
              <a:buAutoNum type="arabicPeriod" startAt="14"/>
            </a:pPr>
            <a:r>
              <a:rPr lang="es-ES" sz="2000" dirty="0">
                <a:solidFill>
                  <a:schemeClr val="bg2">
                    <a:lumMod val="50000"/>
                  </a:schemeClr>
                </a:solidFill>
              </a:rPr>
              <a:t>Agradecimientos</a:t>
            </a:r>
          </a:p>
          <a:p>
            <a:pPr marL="457200" indent="-457200">
              <a:buClr>
                <a:schemeClr val="tx1"/>
              </a:buClr>
              <a:buSzPct val="80000"/>
              <a:buFont typeface="+mj-lt"/>
              <a:buAutoNum type="arabicPeriod" startAt="14"/>
            </a:pPr>
            <a:r>
              <a:rPr lang="es-ES" sz="2000" dirty="0">
                <a:solidFill>
                  <a:schemeClr val="bg2">
                    <a:lumMod val="50000"/>
                  </a:schemeClr>
                </a:solidFill>
              </a:rPr>
              <a:t>Cierre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47766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28800" y="286602"/>
            <a:ext cx="8534400" cy="1507067"/>
          </a:xfrm>
        </p:spPr>
        <p:txBody>
          <a:bodyPr/>
          <a:lstStyle/>
          <a:p>
            <a:pPr algn="ctr"/>
            <a:r>
              <a:rPr lang="es-ES" dirty="0" smtClean="0"/>
              <a:t>OBJETIVO DEL PROYECTO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538560" y="1507067"/>
            <a:ext cx="9114881" cy="4497948"/>
          </a:xfrm>
        </p:spPr>
        <p:txBody>
          <a:bodyPr>
            <a:normAutofit/>
          </a:bodyPr>
          <a:lstStyle/>
          <a:p>
            <a:r>
              <a:rPr lang="es-ES" sz="2400" dirty="0" smtClean="0"/>
              <a:t>Cálculo y dimensionado de la instalación de climatización que permita mantener las condiciones de confort requeridas en cada recinto.</a:t>
            </a:r>
          </a:p>
          <a:p>
            <a:r>
              <a:rPr lang="es-ES" sz="2400" dirty="0" smtClean="0"/>
              <a:t>Cálculo y dimensionado de la instalación de agua caliente sanitaria que tenga apoyo térmico de una instalación solar fototérmica.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78961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076283" y="370548"/>
            <a:ext cx="8534400" cy="1507067"/>
          </a:xfrm>
        </p:spPr>
        <p:txBody>
          <a:bodyPr/>
          <a:lstStyle/>
          <a:p>
            <a:r>
              <a:rPr lang="es-ES" dirty="0" smtClean="0"/>
              <a:t>CLIMATIZACIÓN-Datos </a:t>
            </a:r>
            <a:r>
              <a:rPr lang="es-ES" dirty="0" smtClean="0"/>
              <a:t>de partida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484310" y="2583872"/>
            <a:ext cx="4616239" cy="3124201"/>
          </a:xfrm>
        </p:spPr>
        <p:txBody>
          <a:bodyPr>
            <a:normAutofit/>
          </a:bodyPr>
          <a:lstStyle/>
          <a:p>
            <a:r>
              <a:rPr lang="es-ES" dirty="0" smtClean="0"/>
              <a:t>Edificio de nueva planta. Sin restricciones a la hora de dimensionar la instalación.</a:t>
            </a:r>
          </a:p>
          <a:p>
            <a:r>
              <a:rPr lang="es-ES" dirty="0" smtClean="0"/>
              <a:t>Edificio dedicado a la actividad de residencial público y de pública concurrencia.</a:t>
            </a:r>
          </a:p>
          <a:p>
            <a:r>
              <a:rPr lang="es-ES" dirty="0" smtClean="0"/>
              <a:t>Consta de 4 plantas.  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0549" y="2595297"/>
            <a:ext cx="5151136" cy="3195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609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86644" y="379088"/>
            <a:ext cx="10018713" cy="1752599"/>
          </a:xfrm>
        </p:spPr>
        <p:txBody>
          <a:bodyPr/>
          <a:lstStyle/>
          <a:p>
            <a:pPr algn="ctr"/>
            <a:r>
              <a:rPr lang="es-ES" dirty="0" smtClean="0"/>
              <a:t>Forjados </a:t>
            </a:r>
            <a:r>
              <a:rPr lang="es-ES" dirty="0" smtClean="0"/>
              <a:t>sanitarios</a:t>
            </a:r>
            <a:endParaRPr lang="es-ES" dirty="0"/>
          </a:p>
        </p:txBody>
      </p:sp>
      <p:pic>
        <p:nvPicPr>
          <p:cNvPr id="1026" name="0 Imagen" descr="image5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3855" y="2998634"/>
            <a:ext cx="2305440" cy="139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image6.b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2366" y="3034578"/>
            <a:ext cx="2307269" cy="1358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image7.bmp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2706" y="3016605"/>
            <a:ext cx="2487482" cy="1233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uadroTexto 9"/>
          <p:cNvSpPr txBox="1"/>
          <p:nvPr/>
        </p:nvSpPr>
        <p:spPr>
          <a:xfrm>
            <a:off x="1213855" y="4452492"/>
            <a:ext cx="2305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Comedor </a:t>
            </a:r>
            <a:endParaRPr lang="es-ES" dirty="0"/>
          </a:p>
        </p:txBody>
      </p:sp>
      <p:sp>
        <p:nvSpPr>
          <p:cNvPr id="14" name="CuadroTexto 13"/>
          <p:cNvSpPr txBox="1"/>
          <p:nvPr/>
        </p:nvSpPr>
        <p:spPr>
          <a:xfrm>
            <a:off x="5071405" y="4446505"/>
            <a:ext cx="2305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Recepción</a:t>
            </a:r>
            <a:endParaRPr lang="es-ES" dirty="0"/>
          </a:p>
        </p:txBody>
      </p:sp>
      <p:sp>
        <p:nvSpPr>
          <p:cNvPr id="15" name="CuadroTexto 14"/>
          <p:cNvSpPr txBox="1"/>
          <p:nvPr/>
        </p:nvSpPr>
        <p:spPr>
          <a:xfrm>
            <a:off x="8763727" y="4393321"/>
            <a:ext cx="2305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Resto Planta Baja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35986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1498490" y="547298"/>
            <a:ext cx="10018713" cy="1752599"/>
          </a:xfrm>
        </p:spPr>
        <p:txBody>
          <a:bodyPr/>
          <a:lstStyle/>
          <a:p>
            <a:pPr algn="ctr"/>
            <a:r>
              <a:rPr lang="es-ES" dirty="0" smtClean="0"/>
              <a:t>Fachadas</a:t>
            </a:r>
            <a:endParaRPr lang="es-ES" dirty="0"/>
          </a:p>
        </p:txBody>
      </p:sp>
      <p:pic>
        <p:nvPicPr>
          <p:cNvPr id="2050" name="Picture 2" descr="image8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8909" y="2749618"/>
            <a:ext cx="1712854" cy="292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image9.b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224" y="2749618"/>
            <a:ext cx="1169161" cy="292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uadroTexto 9"/>
          <p:cNvSpPr txBox="1"/>
          <p:nvPr/>
        </p:nvSpPr>
        <p:spPr>
          <a:xfrm>
            <a:off x="869341" y="2069066"/>
            <a:ext cx="28719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/>
              <a:t>Frontal</a:t>
            </a:r>
            <a:endParaRPr lang="es-ES" dirty="0"/>
          </a:p>
        </p:txBody>
      </p:sp>
      <p:sp>
        <p:nvSpPr>
          <p:cNvPr id="13" name="CuadroTexto 12"/>
          <p:cNvSpPr txBox="1"/>
          <p:nvPr/>
        </p:nvSpPr>
        <p:spPr>
          <a:xfrm>
            <a:off x="3100809" y="2069065"/>
            <a:ext cx="28719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/>
              <a:t>Trasera</a:t>
            </a:r>
            <a:endParaRPr lang="es-ES" dirty="0"/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5839282" y="666817"/>
            <a:ext cx="5986352" cy="151356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3600" dirty="0" smtClean="0"/>
              <a:t>MEDIANERÍA</a:t>
            </a:r>
            <a:endParaRPr lang="es-ES" sz="3600" dirty="0"/>
          </a:p>
        </p:txBody>
      </p:sp>
      <p:pic>
        <p:nvPicPr>
          <p:cNvPr id="8" name="Picture 2" descr="image10.bmp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8604" y="2749618"/>
            <a:ext cx="1227709" cy="292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9261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28800" y="529482"/>
            <a:ext cx="8534400" cy="1507067"/>
          </a:xfrm>
        </p:spPr>
        <p:txBody>
          <a:bodyPr/>
          <a:lstStyle/>
          <a:p>
            <a:pPr algn="ctr"/>
            <a:r>
              <a:rPr lang="es-ES" dirty="0" smtClean="0"/>
              <a:t>Cubiertas</a:t>
            </a:r>
            <a:endParaRPr lang="es-ES" dirty="0"/>
          </a:p>
        </p:txBody>
      </p:sp>
      <p:pic>
        <p:nvPicPr>
          <p:cNvPr id="4098" name="Picture 2" descr="image11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028" y="2518758"/>
            <a:ext cx="2866513" cy="1978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 descr="image12.b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4004" y="2518758"/>
            <a:ext cx="2983993" cy="1978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 descr="image13.bmp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4458" y="2518757"/>
            <a:ext cx="3024925" cy="1978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uadroTexto 2"/>
          <p:cNvSpPr txBox="1"/>
          <p:nvPr/>
        </p:nvSpPr>
        <p:spPr>
          <a:xfrm>
            <a:off x="711028" y="4687910"/>
            <a:ext cx="28665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Terrazas </a:t>
            </a:r>
            <a:endParaRPr lang="es-ES" dirty="0"/>
          </a:p>
        </p:txBody>
      </p:sp>
      <p:sp>
        <p:nvSpPr>
          <p:cNvPr id="9" name="CuadroTexto 8"/>
          <p:cNvSpPr txBox="1"/>
          <p:nvPr/>
        </p:nvSpPr>
        <p:spPr>
          <a:xfrm>
            <a:off x="8693665" y="4668185"/>
            <a:ext cx="28665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Almacén Planta Baja</a:t>
            </a:r>
            <a:endParaRPr lang="es-ES" dirty="0"/>
          </a:p>
        </p:txBody>
      </p:sp>
      <p:sp>
        <p:nvSpPr>
          <p:cNvPr id="10" name="CuadroTexto 9"/>
          <p:cNvSpPr txBox="1"/>
          <p:nvPr/>
        </p:nvSpPr>
        <p:spPr>
          <a:xfrm>
            <a:off x="4923873" y="4687910"/>
            <a:ext cx="28665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Cubierta 3ra planta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88118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28800" y="515833"/>
            <a:ext cx="8534400" cy="1507067"/>
          </a:xfrm>
        </p:spPr>
        <p:txBody>
          <a:bodyPr/>
          <a:lstStyle/>
          <a:p>
            <a:pPr algn="ctr"/>
            <a:r>
              <a:rPr lang="es-ES" dirty="0" smtClean="0"/>
              <a:t>Tabiques</a:t>
            </a:r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1642719" y="5357611"/>
            <a:ext cx="28665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Entre locales climatizados</a:t>
            </a:r>
            <a:endParaRPr lang="es-ES" dirty="0"/>
          </a:p>
        </p:txBody>
      </p:sp>
      <p:sp>
        <p:nvSpPr>
          <p:cNvPr id="9" name="CuadroTexto 8"/>
          <p:cNvSpPr txBox="1"/>
          <p:nvPr/>
        </p:nvSpPr>
        <p:spPr>
          <a:xfrm>
            <a:off x="7545925" y="5357611"/>
            <a:ext cx="28665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Entre locales no climatizados</a:t>
            </a:r>
            <a:endParaRPr lang="es-ES" dirty="0"/>
          </a:p>
        </p:txBody>
      </p:sp>
      <p:sp>
        <p:nvSpPr>
          <p:cNvPr id="10" name="CuadroTexto 9"/>
          <p:cNvSpPr txBox="1"/>
          <p:nvPr/>
        </p:nvSpPr>
        <p:spPr>
          <a:xfrm>
            <a:off x="4594322" y="5365300"/>
            <a:ext cx="28665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Entre local climatizado y no climatizado</a:t>
            </a:r>
            <a:endParaRPr lang="es-ES" dirty="0"/>
          </a:p>
        </p:txBody>
      </p:sp>
      <p:pic>
        <p:nvPicPr>
          <p:cNvPr id="5122" name="Picture 2" descr="image14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9916" y="2438397"/>
            <a:ext cx="932169" cy="2723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 descr="image16.b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5000" y="2424110"/>
            <a:ext cx="941949" cy="2752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 descr="image15.bmp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9387" y="2452686"/>
            <a:ext cx="759587" cy="2723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5542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28800" y="488538"/>
            <a:ext cx="8534400" cy="1507067"/>
          </a:xfrm>
        </p:spPr>
        <p:txBody>
          <a:bodyPr/>
          <a:lstStyle/>
          <a:p>
            <a:pPr algn="ctr"/>
            <a:r>
              <a:rPr lang="es-ES" dirty="0" smtClean="0"/>
              <a:t>Falsos techos</a:t>
            </a:r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768182" y="4503244"/>
            <a:ext cx="28665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Entre locales climatizados</a:t>
            </a:r>
            <a:endParaRPr lang="es-ES" dirty="0"/>
          </a:p>
        </p:txBody>
      </p:sp>
      <p:sp>
        <p:nvSpPr>
          <p:cNvPr id="9" name="CuadroTexto 8"/>
          <p:cNvSpPr txBox="1"/>
          <p:nvPr/>
        </p:nvSpPr>
        <p:spPr>
          <a:xfrm>
            <a:off x="8743920" y="4503244"/>
            <a:ext cx="28665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Entre recintos no climatizados</a:t>
            </a:r>
            <a:endParaRPr lang="es-ES" dirty="0"/>
          </a:p>
        </p:txBody>
      </p:sp>
      <p:sp>
        <p:nvSpPr>
          <p:cNvPr id="10" name="CuadroTexto 9"/>
          <p:cNvSpPr txBox="1"/>
          <p:nvPr/>
        </p:nvSpPr>
        <p:spPr>
          <a:xfrm>
            <a:off x="4662743" y="4503244"/>
            <a:ext cx="28665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Entre recintos climatizados y no climatizados</a:t>
            </a:r>
            <a:endParaRPr lang="es-ES" dirty="0"/>
          </a:p>
        </p:txBody>
      </p:sp>
      <p:pic>
        <p:nvPicPr>
          <p:cNvPr id="6146" name="Picture 2" descr="image18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649" y="2491325"/>
            <a:ext cx="2965046" cy="1872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 descr="image13.b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7305" y="2438399"/>
            <a:ext cx="3239744" cy="1890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 descr="image19.bmp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394" y="2473683"/>
            <a:ext cx="3191212" cy="1890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4831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70070" y="174640"/>
            <a:ext cx="9851860" cy="1507067"/>
          </a:xfrm>
        </p:spPr>
        <p:txBody>
          <a:bodyPr/>
          <a:lstStyle/>
          <a:p>
            <a:r>
              <a:rPr lang="es-ES" dirty="0" smtClean="0"/>
              <a:t>Cargas térmicas totales y simultáneas</a:t>
            </a:r>
            <a:endParaRPr lang="es-ES" dirty="0"/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5815191"/>
              </p:ext>
            </p:extLst>
          </p:nvPr>
        </p:nvGraphicFramePr>
        <p:xfrm>
          <a:off x="532023" y="1744841"/>
          <a:ext cx="11127954" cy="4806080"/>
        </p:xfrm>
        <a:graphic>
          <a:graphicData uri="http://schemas.openxmlformats.org/drawingml/2006/table">
            <a:tbl>
              <a:tblPr firstRow="1" firstCol="1" bandRow="1"/>
              <a:tblGrid>
                <a:gridCol w="3709318"/>
                <a:gridCol w="3709318"/>
                <a:gridCol w="3709318"/>
              </a:tblGrid>
              <a:tr h="258432"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Verdana" panose="020B0604030504040204" pitchFamily="34" charset="0"/>
                        </a:rPr>
                        <a:t>Refrigeración</a:t>
                      </a:r>
                      <a:endParaRPr lang="es-ES" sz="14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17302" marR="17302" marT="17302" marB="1730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4648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Verdana" panose="020B0604030504040204" pitchFamily="34" charset="0"/>
                        </a:rPr>
                        <a:t>Conjunto</a:t>
                      </a:r>
                      <a:endParaRPr lang="es-ES" sz="14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17302" marR="17302" marT="17302" marB="1730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Verdana" panose="020B0604030504040204" pitchFamily="34" charset="0"/>
                        </a:rPr>
                        <a:t>Potencia por superficie</a:t>
                      </a:r>
                      <a:endParaRPr lang="es-ES" sz="14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Verdana" panose="020B0604030504040204" pitchFamily="34" charset="0"/>
                        </a:rPr>
                        <a:t>(W/m²)</a:t>
                      </a:r>
                      <a:endParaRPr lang="es-ES" sz="14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17302" marR="17302" marT="17302" marB="1730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Verdana" panose="020B0604030504040204" pitchFamily="34" charset="0"/>
                        </a:rPr>
                        <a:t>Potencia total</a:t>
                      </a:r>
                      <a:endParaRPr lang="es-ES" sz="14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Verdana" panose="020B0604030504040204" pitchFamily="34" charset="0"/>
                        </a:rPr>
                        <a:t>(W)</a:t>
                      </a:r>
                      <a:endParaRPr lang="es-ES" sz="14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17302" marR="17302" marT="17302" marB="1730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4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Verdana" panose="020B0604030504040204" pitchFamily="34" charset="0"/>
                        </a:rPr>
                        <a:t>Planta baja</a:t>
                      </a:r>
                      <a:endParaRPr lang="es-ES" sz="14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17302" marR="17302" marT="17302" marB="1730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Verdana" panose="020B0604030504040204" pitchFamily="34" charset="0"/>
                        </a:rPr>
                        <a:t>129.2</a:t>
                      </a:r>
                      <a:endParaRPr lang="es-ES" sz="14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17302" marR="17302" marT="17302" marB="1730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Verdana" panose="020B0604030504040204" pitchFamily="34" charset="0"/>
                        </a:rPr>
                        <a:t>47389.1</a:t>
                      </a:r>
                      <a:endParaRPr lang="es-ES" sz="14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17302" marR="17302" marT="17302" marB="1730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584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Verdana" panose="020B0604030504040204" pitchFamily="34" charset="0"/>
                        </a:rPr>
                        <a:t>Primera planta</a:t>
                      </a:r>
                      <a:endParaRPr lang="es-ES" sz="14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17302" marR="17302" marT="17302" marB="1730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Verdana" panose="020B0604030504040204" pitchFamily="34" charset="0"/>
                        </a:rPr>
                        <a:t>68.2</a:t>
                      </a:r>
                      <a:endParaRPr lang="es-ES" sz="14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17302" marR="17302" marT="17302" marB="1730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Verdana" panose="020B0604030504040204" pitchFamily="34" charset="0"/>
                        </a:rPr>
                        <a:t>18775.6</a:t>
                      </a:r>
                      <a:endParaRPr lang="es-ES" sz="14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17302" marR="17302" marT="17302" marB="1730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84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Verdana" panose="020B0604030504040204" pitchFamily="34" charset="0"/>
                        </a:rPr>
                        <a:t>Segunda planta</a:t>
                      </a:r>
                      <a:endParaRPr lang="es-ES" sz="14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17302" marR="17302" marT="17302" marB="1730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Verdana" panose="020B0604030504040204" pitchFamily="34" charset="0"/>
                        </a:rPr>
                        <a:t>66.7</a:t>
                      </a:r>
                      <a:endParaRPr lang="es-ES" sz="14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17302" marR="17302" marT="17302" marB="1730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Verdana" panose="020B0604030504040204" pitchFamily="34" charset="0"/>
                        </a:rPr>
                        <a:t>18266.1</a:t>
                      </a:r>
                      <a:endParaRPr lang="es-ES" sz="14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17302" marR="17302" marT="17302" marB="1730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84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Verdana" panose="020B0604030504040204" pitchFamily="34" charset="0"/>
                        </a:rPr>
                        <a:t>Tercera planta</a:t>
                      </a:r>
                      <a:endParaRPr lang="es-ES" sz="14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17302" marR="17302" marT="17302" marB="1730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Verdana" panose="020B0604030504040204" pitchFamily="34" charset="0"/>
                        </a:rPr>
                        <a:t>12.7</a:t>
                      </a:r>
                      <a:endParaRPr lang="es-ES" sz="14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17302" marR="17302" marT="17302" marB="1730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Verdana" panose="020B0604030504040204" pitchFamily="34" charset="0"/>
                        </a:rPr>
                        <a:t>1368.6</a:t>
                      </a:r>
                      <a:endParaRPr lang="es-ES" sz="14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17302" marR="17302" marT="17302" marB="1730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432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Verdana" panose="020B0604030504040204" pitchFamily="34" charset="0"/>
                        </a:rPr>
                        <a:t>TOTAL EDIFICIO</a:t>
                      </a:r>
                      <a:endParaRPr lang="es-ES" sz="14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17302" marR="17302" marT="17302" marB="1730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Verdana" panose="020B0604030504040204" pitchFamily="34" charset="0"/>
                        </a:rPr>
                        <a:t>85799,4</a:t>
                      </a:r>
                      <a:endParaRPr lang="es-ES" sz="14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17302" marR="17302" marT="17302" marB="1730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432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Verdana" panose="020B0604030504040204" pitchFamily="34" charset="0"/>
                        </a:rPr>
                        <a:t>TOTAL EDIFICIO </a:t>
                      </a:r>
                      <a:r>
                        <a:rPr lang="es-ES" sz="1400" b="1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Verdana" panose="020B0604030504040204" pitchFamily="34" charset="0"/>
                        </a:rPr>
                        <a:t>SIMULTÁNEA (15%)</a:t>
                      </a:r>
                      <a:endParaRPr lang="es-ES" sz="14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17302" marR="17302" marT="17302" marB="1730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Verdana" panose="020B0604030504040204" pitchFamily="34" charset="0"/>
                        </a:rPr>
                        <a:t>72929,49</a:t>
                      </a:r>
                      <a:endParaRPr lang="es-ES" sz="14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17302" marR="17302" marT="17302" marB="1730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432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Verdana" panose="020B0604030504040204" pitchFamily="34" charset="0"/>
                        </a:rPr>
                        <a:t> </a:t>
                      </a:r>
                      <a:endParaRPr lang="es-ES" sz="14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17302" marR="17302" marT="17302" marB="17302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Verdana" panose="020B0604030504040204" pitchFamily="34" charset="0"/>
                        </a:rPr>
                        <a:t> </a:t>
                      </a:r>
                      <a:endParaRPr lang="es-ES" sz="14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17302" marR="17302" marT="17302" marB="17302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432"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Verdana" panose="020B0604030504040204" pitchFamily="34" charset="0"/>
                        </a:rPr>
                        <a:t>Calefacción</a:t>
                      </a:r>
                      <a:endParaRPr lang="es-ES" sz="14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17302" marR="17302" marT="17302" marB="1730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4648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Verdana" panose="020B0604030504040204" pitchFamily="34" charset="0"/>
                        </a:rPr>
                        <a:t>Conjunto</a:t>
                      </a:r>
                      <a:endParaRPr lang="es-ES" sz="14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17302" marR="17302" marT="17302" marB="1730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Verdana" panose="020B0604030504040204" pitchFamily="34" charset="0"/>
                        </a:rPr>
                        <a:t>Potencia por superficie</a:t>
                      </a:r>
                      <a:endParaRPr lang="es-ES" sz="14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Verdana" panose="020B0604030504040204" pitchFamily="34" charset="0"/>
                        </a:rPr>
                        <a:t>(W/m²)</a:t>
                      </a:r>
                      <a:endParaRPr lang="es-ES" sz="14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17302" marR="17302" marT="17302" marB="1730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Verdana" panose="020B0604030504040204" pitchFamily="34" charset="0"/>
                        </a:rPr>
                        <a:t>Potencia total</a:t>
                      </a:r>
                      <a:endParaRPr lang="es-ES" sz="14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Verdana" panose="020B0604030504040204" pitchFamily="34" charset="0"/>
                        </a:rPr>
                        <a:t>(W)</a:t>
                      </a:r>
                      <a:endParaRPr lang="es-ES" sz="14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17302" marR="17302" marT="17302" marB="1730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4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Verdana" panose="020B0604030504040204" pitchFamily="34" charset="0"/>
                        </a:rPr>
                        <a:t>Planta baja</a:t>
                      </a:r>
                      <a:endParaRPr lang="es-ES" sz="14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17302" marR="17302" marT="17302" marB="1730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Verdana" panose="020B0604030504040204" pitchFamily="34" charset="0"/>
                        </a:rPr>
                        <a:t>50.4</a:t>
                      </a:r>
                      <a:endParaRPr lang="es-ES" sz="14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17302" marR="17302" marT="17302" marB="1730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Verdana" panose="020B0604030504040204" pitchFamily="34" charset="0"/>
                        </a:rPr>
                        <a:t>18490.8</a:t>
                      </a:r>
                      <a:endParaRPr lang="es-ES" sz="14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17302" marR="17302" marT="17302" marB="1730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584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Verdana" panose="020B0604030504040204" pitchFamily="34" charset="0"/>
                        </a:rPr>
                        <a:t>Primera planta</a:t>
                      </a:r>
                      <a:endParaRPr lang="es-ES" sz="14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17302" marR="17302" marT="17302" marB="1730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Verdana" panose="020B0604030504040204" pitchFamily="34" charset="0"/>
                        </a:rPr>
                        <a:t>39.4</a:t>
                      </a:r>
                      <a:endParaRPr lang="es-ES" sz="14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17302" marR="17302" marT="17302" marB="1730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Verdana" panose="020B0604030504040204" pitchFamily="34" charset="0"/>
                        </a:rPr>
                        <a:t>10858.0</a:t>
                      </a:r>
                      <a:endParaRPr lang="es-ES" sz="14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17302" marR="17302" marT="17302" marB="1730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84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Verdana" panose="020B0604030504040204" pitchFamily="34" charset="0"/>
                        </a:rPr>
                        <a:t>Segunda planta</a:t>
                      </a:r>
                      <a:endParaRPr lang="es-ES" sz="14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17302" marR="17302" marT="17302" marB="1730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Verdana" panose="020B0604030504040204" pitchFamily="34" charset="0"/>
                        </a:rPr>
                        <a:t>40.6</a:t>
                      </a:r>
                      <a:endParaRPr lang="es-ES" sz="14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17302" marR="17302" marT="17302" marB="1730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Verdana" panose="020B0604030504040204" pitchFamily="34" charset="0"/>
                        </a:rPr>
                        <a:t>11131.7</a:t>
                      </a:r>
                      <a:endParaRPr lang="es-ES" sz="14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17302" marR="17302" marT="17302" marB="1730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84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Verdana" panose="020B0604030504040204" pitchFamily="34" charset="0"/>
                        </a:rPr>
                        <a:t>Tercera planta</a:t>
                      </a:r>
                      <a:endParaRPr lang="es-ES" sz="14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17302" marR="17302" marT="17302" marB="1730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Verdana" panose="020B0604030504040204" pitchFamily="34" charset="0"/>
                        </a:rPr>
                        <a:t>9.3</a:t>
                      </a:r>
                      <a:endParaRPr lang="es-ES" sz="14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17302" marR="17302" marT="17302" marB="1730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Verdana" panose="020B0604030504040204" pitchFamily="34" charset="0"/>
                        </a:rPr>
                        <a:t>1002.8</a:t>
                      </a:r>
                      <a:endParaRPr lang="es-ES" sz="14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17302" marR="17302" marT="17302" marB="1730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432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Verdana" panose="020B0604030504040204" pitchFamily="34" charset="0"/>
                        </a:rPr>
                        <a:t>TOTAL EDIFICIO</a:t>
                      </a:r>
                      <a:endParaRPr lang="es-ES" sz="14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17302" marR="17302" marT="17302" marB="1730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Verdana" panose="020B0604030504040204" pitchFamily="34" charset="0"/>
                        </a:rPr>
                        <a:t>41483,3</a:t>
                      </a:r>
                      <a:endParaRPr lang="es-ES" sz="14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17302" marR="17302" marT="17302" marB="1730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432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Verdana" panose="020B0604030504040204" pitchFamily="34" charset="0"/>
                        </a:rPr>
                        <a:t>TOTAL EDIFICIO </a:t>
                      </a:r>
                      <a:r>
                        <a:rPr lang="es-ES" sz="1400" b="1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Verdana" panose="020B0604030504040204" pitchFamily="34" charset="0"/>
                        </a:rPr>
                        <a:t>SIMULTÁNEA (15%)</a:t>
                      </a:r>
                      <a:endParaRPr lang="es-ES" sz="14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17302" marR="17302" marT="17302" marB="1730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Verdana" panose="020B0604030504040204" pitchFamily="34" charset="0"/>
                        </a:rPr>
                        <a:t> 35260,81</a:t>
                      </a:r>
                      <a:endParaRPr lang="es-ES" sz="14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17302" marR="17302" marT="17302" marB="1730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7865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05406" y="685801"/>
            <a:ext cx="9381189" cy="640724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ESQUEMA </a:t>
            </a:r>
            <a:r>
              <a:rPr lang="es-ES" dirty="0" smtClean="0"/>
              <a:t>FUNCIONAMIENTO - CLIMATIZACIÓN</a:t>
            </a:r>
            <a:endParaRPr lang="es-E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1725" y="1463002"/>
            <a:ext cx="7448550" cy="5038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060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839361" y="412846"/>
            <a:ext cx="6513278" cy="640724"/>
          </a:xfrm>
        </p:spPr>
        <p:txBody>
          <a:bodyPr>
            <a:normAutofit/>
          </a:bodyPr>
          <a:lstStyle/>
          <a:p>
            <a:r>
              <a:rPr lang="es-ES" dirty="0" smtClean="0"/>
              <a:t>PLANTA TERCERA - TUBERÍAS</a:t>
            </a:r>
            <a:endParaRPr lang="es-E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8313" y="1326525"/>
            <a:ext cx="8715375" cy="5381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308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89651" y="685801"/>
            <a:ext cx="9012699" cy="640724"/>
          </a:xfrm>
        </p:spPr>
        <p:txBody>
          <a:bodyPr>
            <a:normAutofit/>
          </a:bodyPr>
          <a:lstStyle/>
          <a:p>
            <a:r>
              <a:rPr lang="es-ES" dirty="0" smtClean="0"/>
              <a:t>PLANTA PRIMERA Y SEGUNDA - TUBERÍAS</a:t>
            </a:r>
            <a:endParaRPr lang="es-E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012" y="1723018"/>
            <a:ext cx="10365976" cy="4806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122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329740" y="685801"/>
            <a:ext cx="5532520" cy="640724"/>
          </a:xfrm>
        </p:spPr>
        <p:txBody>
          <a:bodyPr>
            <a:normAutofit/>
          </a:bodyPr>
          <a:lstStyle/>
          <a:p>
            <a:r>
              <a:rPr lang="es-ES" dirty="0" smtClean="0"/>
              <a:t>PLANTA BAJA - TUBERIAS</a:t>
            </a:r>
            <a:endParaRPr lang="es-E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296" y="1481673"/>
            <a:ext cx="10219409" cy="4777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11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845245" y="685801"/>
            <a:ext cx="6501511" cy="640724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PLANTA BAJA - CONDUCTOS</a:t>
            </a:r>
            <a:endParaRPr lang="es-E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403" y="1665467"/>
            <a:ext cx="11037194" cy="4961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703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86644" y="685801"/>
            <a:ext cx="10018713" cy="640724"/>
          </a:xfrm>
        </p:spPr>
        <p:txBody>
          <a:bodyPr>
            <a:normAutofit/>
          </a:bodyPr>
          <a:lstStyle/>
          <a:p>
            <a:r>
              <a:rPr lang="es-ES" dirty="0" smtClean="0"/>
              <a:t>PLANTA PRIMERA Y SEGUNDA - CONDUCTOS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139" y="1786005"/>
            <a:ext cx="10919723" cy="4923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627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443576" y="467436"/>
            <a:ext cx="7304847" cy="640724"/>
          </a:xfrm>
        </p:spPr>
        <p:txBody>
          <a:bodyPr>
            <a:normAutofit/>
          </a:bodyPr>
          <a:lstStyle/>
          <a:p>
            <a:r>
              <a:rPr lang="es-ES" dirty="0" smtClean="0"/>
              <a:t>PLANTA TERCERA - CONDUCTOS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9712" y="1326525"/>
            <a:ext cx="8512577" cy="5278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472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86644" y="110602"/>
            <a:ext cx="10018713" cy="1752599"/>
          </a:xfrm>
        </p:spPr>
        <p:txBody>
          <a:bodyPr/>
          <a:lstStyle/>
          <a:p>
            <a:pPr algn="ctr"/>
            <a:r>
              <a:rPr lang="es-ES" dirty="0" smtClean="0"/>
              <a:t>ACS-Datos </a:t>
            </a:r>
            <a:r>
              <a:rPr lang="es-ES" dirty="0" smtClean="0"/>
              <a:t>de partida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86644" y="1681516"/>
            <a:ext cx="10018713" cy="2871454"/>
          </a:xfrm>
        </p:spPr>
        <p:txBody>
          <a:bodyPr/>
          <a:lstStyle/>
          <a:p>
            <a:r>
              <a:rPr lang="es-ES" dirty="0" smtClean="0"/>
              <a:t>Aplicando </a:t>
            </a:r>
            <a:r>
              <a:rPr lang="es-ES" dirty="0"/>
              <a:t>el CTE-HE4 determinamos que para Valencia, zona climática IV, la fracción mínima solar debe ser del 50</a:t>
            </a:r>
            <a:r>
              <a:rPr lang="es-ES" dirty="0" smtClean="0"/>
              <a:t>%.</a:t>
            </a:r>
          </a:p>
          <a:p>
            <a:r>
              <a:rPr lang="es-ES" dirty="0"/>
              <a:t>La temperatura de preparación del agua será de 60 ⁰C con el fin de prevenir la legionela y alcanzado los 70 ⁰C para realizar el tratamiento del agua. </a:t>
            </a:r>
            <a:endParaRPr lang="es-ES" dirty="0" smtClean="0"/>
          </a:p>
          <a:p>
            <a:r>
              <a:rPr lang="es-ES" dirty="0"/>
              <a:t>Mediante el criterio de demanda para ACS a 60⁰C (litros/día persona) determinamos el consumo </a:t>
            </a:r>
            <a:r>
              <a:rPr lang="es-ES" dirty="0" smtClean="0"/>
              <a:t>diario</a:t>
            </a:r>
            <a:r>
              <a:rPr lang="es-ES" dirty="0"/>
              <a:t>:</a:t>
            </a:r>
          </a:p>
          <a:p>
            <a:endParaRPr lang="es-ES" dirty="0"/>
          </a:p>
          <a:p>
            <a:endParaRPr lang="es-ES" dirty="0"/>
          </a:p>
        </p:txBody>
      </p:sp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1653546"/>
              </p:ext>
            </p:extLst>
          </p:nvPr>
        </p:nvGraphicFramePr>
        <p:xfrm>
          <a:off x="2810742" y="4307306"/>
          <a:ext cx="6570516" cy="1816577"/>
        </p:xfrm>
        <a:graphic>
          <a:graphicData uri="http://schemas.openxmlformats.org/drawingml/2006/table">
            <a:tbl>
              <a:tblPr firstRow="1" firstCol="1" bandRow="1"/>
              <a:tblGrid>
                <a:gridCol w="1642629"/>
                <a:gridCol w="1979970"/>
                <a:gridCol w="1305288"/>
                <a:gridCol w="1642629"/>
              </a:tblGrid>
              <a:tr h="6055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Recinto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6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Demanda (litros/día persona)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6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Ocupación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6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Total (litros/día)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76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Hostal/Pensión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28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88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2.464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76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Oficina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2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1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2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76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Restaurante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8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100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800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763">
                <a:tc gridSpan="3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6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TOTAL CONSUMO DIARIO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3.266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Marcador de contenido 2"/>
          <p:cNvSpPr txBox="1">
            <a:spLocks/>
          </p:cNvSpPr>
          <p:nvPr/>
        </p:nvSpPr>
        <p:spPr>
          <a:xfrm>
            <a:off x="1086645" y="3505197"/>
            <a:ext cx="10416378" cy="28714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s-ES" sz="20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4596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4363" y="275165"/>
            <a:ext cx="10963275" cy="1507067"/>
          </a:xfrm>
        </p:spPr>
        <p:txBody>
          <a:bodyPr/>
          <a:lstStyle/>
          <a:p>
            <a:pPr algn="ctr"/>
            <a:r>
              <a:rPr lang="es-ES" dirty="0" smtClean="0"/>
              <a:t>CÁLCULO DE SOMBRAS</a:t>
            </a:r>
            <a:endParaRPr lang="es-ES" dirty="0"/>
          </a:p>
        </p:txBody>
      </p:sp>
      <p:pic>
        <p:nvPicPr>
          <p:cNvPr id="3074" name="Imagen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3439" y="2438399"/>
            <a:ext cx="5400675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839" y="2438399"/>
            <a:ext cx="5562600" cy="1562100"/>
          </a:xfrm>
          <a:prstGeom prst="rect">
            <a:avLst/>
          </a:prstGeom>
        </p:spPr>
      </p:pic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0323066"/>
              </p:ext>
            </p:extLst>
          </p:nvPr>
        </p:nvGraphicFramePr>
        <p:xfrm>
          <a:off x="2909252" y="5600696"/>
          <a:ext cx="6373497" cy="731864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490269"/>
                <a:gridCol w="490269"/>
                <a:gridCol w="490269"/>
                <a:gridCol w="490269"/>
                <a:gridCol w="490269"/>
                <a:gridCol w="490269"/>
                <a:gridCol w="490269"/>
                <a:gridCol w="490269"/>
                <a:gridCol w="490269"/>
                <a:gridCol w="490269"/>
                <a:gridCol w="490269"/>
                <a:gridCol w="490269"/>
                <a:gridCol w="490269"/>
              </a:tblGrid>
              <a:tr h="36593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6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Ene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6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Feb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6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Mar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6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Abr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6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May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6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Jun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6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Jul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6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Ago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6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Sep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6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Oct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6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Nov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6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Dic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93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6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%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0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0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0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4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12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13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12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6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2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0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0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0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3008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86643" y="150126"/>
            <a:ext cx="10018713" cy="1748307"/>
          </a:xfrm>
        </p:spPr>
        <p:txBody>
          <a:bodyPr>
            <a:normAutofit/>
          </a:bodyPr>
          <a:lstStyle/>
          <a:p>
            <a:pPr algn="ctr"/>
            <a:r>
              <a:rPr lang="es-ES" dirty="0" smtClean="0"/>
              <a:t>CÁLCULO FRACCIÓN SOLAR ÚTIL</a:t>
            </a:r>
            <a:endParaRPr lang="es-ES" dirty="0"/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7987488"/>
              </p:ext>
            </p:extLst>
          </p:nvPr>
        </p:nvGraphicFramePr>
        <p:xfrm>
          <a:off x="951809" y="1822457"/>
          <a:ext cx="10288382" cy="3718536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791414"/>
                <a:gridCol w="791414"/>
                <a:gridCol w="791414"/>
                <a:gridCol w="791414"/>
                <a:gridCol w="791414"/>
                <a:gridCol w="791414"/>
                <a:gridCol w="791414"/>
                <a:gridCol w="791414"/>
                <a:gridCol w="791414"/>
                <a:gridCol w="791414"/>
                <a:gridCol w="791414"/>
                <a:gridCol w="791414"/>
                <a:gridCol w="791414"/>
              </a:tblGrid>
              <a:tr h="61975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E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2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Ene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2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Feb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2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Mar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2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Abr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2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May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2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Jun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2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Jul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2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Ago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2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Sep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2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Oct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2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Nov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2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Dic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975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2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X/A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2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0,062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2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0,063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2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0,066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2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0,067</a:t>
                      </a:r>
                      <a:endParaRPr lang="es-E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2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0,070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2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0,074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2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0,077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2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0,082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2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0,077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2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0,073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2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0,068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2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0,065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975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2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Y/A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2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0,014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2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0,017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2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0,020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2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0,021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2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0,021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2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0,022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2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0,025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2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0,026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2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0,024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2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0,020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2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0,015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2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0,012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975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2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X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2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1,897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2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1,925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2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1,998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2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2,049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2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2,136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2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2,248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2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2,348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2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2,512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2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2,345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2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2,226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2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2,084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2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1,989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975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2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Y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2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0,431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2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0,509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2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0,606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2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0,655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2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0,628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2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0,677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2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0,760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2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0,800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2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0,733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2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0,601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2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0,468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2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0,379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975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2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f(%)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2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28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2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34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2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42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2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45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2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42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2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45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2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51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2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53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2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49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2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40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2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30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2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23</a:t>
                      </a:r>
                      <a:endParaRPr lang="es-E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CuadroTexto 5"/>
          <p:cNvSpPr txBox="1"/>
          <p:nvPr/>
        </p:nvSpPr>
        <p:spPr>
          <a:xfrm>
            <a:off x="2354688" y="5770120"/>
            <a:ext cx="7482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Fracción Solar </a:t>
            </a:r>
            <a:r>
              <a:rPr lang="es-ES" b="1" dirty="0" smtClean="0"/>
              <a:t>Útil </a:t>
            </a:r>
            <a:r>
              <a:rPr lang="es-ES" b="1" dirty="0"/>
              <a:t>Anual 40 % &lt; 50 %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60578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412568" y="399198"/>
            <a:ext cx="5366865" cy="640724"/>
          </a:xfrm>
        </p:spPr>
        <p:txBody>
          <a:bodyPr>
            <a:normAutofit/>
          </a:bodyPr>
          <a:lstStyle/>
          <a:p>
            <a:r>
              <a:rPr lang="es-ES" dirty="0" smtClean="0"/>
              <a:t>PLANTA TERCERA - </a:t>
            </a:r>
            <a:r>
              <a:rPr lang="es-ES" dirty="0" smtClean="0"/>
              <a:t>ACS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7817" y="1203695"/>
            <a:ext cx="8776365" cy="5435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624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25212" y="194481"/>
            <a:ext cx="7741576" cy="640724"/>
          </a:xfrm>
        </p:spPr>
        <p:txBody>
          <a:bodyPr>
            <a:normAutofit/>
          </a:bodyPr>
          <a:lstStyle/>
          <a:p>
            <a:r>
              <a:rPr lang="es-ES" dirty="0" smtClean="0"/>
              <a:t>ESQUEMA FUNCIONAMIENTO </a:t>
            </a:r>
            <a:r>
              <a:rPr lang="es-ES" dirty="0" smtClean="0"/>
              <a:t>ACS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22" y="1135456"/>
            <a:ext cx="11110356" cy="5347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219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0632" y="0"/>
            <a:ext cx="6798902" cy="6859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755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86644" y="2405418"/>
            <a:ext cx="10018713" cy="1752599"/>
          </a:xfrm>
        </p:spPr>
        <p:txBody>
          <a:bodyPr>
            <a:noAutofit/>
          </a:bodyPr>
          <a:lstStyle/>
          <a:p>
            <a:r>
              <a:rPr lang="es-ES" sz="8000" dirty="0"/>
              <a:t>¡</a:t>
            </a:r>
            <a:r>
              <a:rPr lang="es-ES" sz="8000" dirty="0" smtClean="0"/>
              <a:t>MUCHAS GRACIAS POR SU ATENCIÓN!</a:t>
            </a:r>
            <a:endParaRPr lang="es-ES" sz="8000" dirty="0"/>
          </a:p>
        </p:txBody>
      </p:sp>
    </p:spTree>
    <p:extLst>
      <p:ext uri="{BB962C8B-B14F-4D97-AF65-F5344CB8AC3E}">
        <p14:creationId xmlns:p14="http://schemas.microsoft.com/office/powerpoint/2010/main" val="1071661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18186" y="130690"/>
            <a:ext cx="11165983" cy="4376916"/>
          </a:xfrm>
        </p:spPr>
        <p:txBody>
          <a:bodyPr anchor="ctr">
            <a:normAutofit/>
          </a:bodyPr>
          <a:lstStyle/>
          <a:p>
            <a:r>
              <a:rPr lang="es-ES" b="1" dirty="0" smtClean="0">
                <a:latin typeface="Arial Narrow" panose="020B0606020202030204" pitchFamily="34" charset="0"/>
              </a:rPr>
              <a:t>Diseño de la instalación de climatización y agua caliente sanitaria para edificio terciario (hostel</a:t>
            </a:r>
            <a:r>
              <a:rPr lang="ca-ES" b="1" dirty="0" smtClean="0">
                <a:latin typeface="Arial Narrow" panose="020B0606020202030204" pitchFamily="34" charset="0"/>
              </a:rPr>
              <a:t>) </a:t>
            </a:r>
            <a:r>
              <a:rPr lang="ca-ES" b="1" dirty="0">
                <a:latin typeface="Arial Narrow" panose="020B0606020202030204" pitchFamily="34" charset="0"/>
              </a:rPr>
              <a:t>en Valencia</a:t>
            </a:r>
            <a:endParaRPr lang="es-ES" b="1" dirty="0">
              <a:latin typeface="Arial Narrow" panose="020B0606020202030204" pitchFamily="34" charset="0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8680360" y="5692461"/>
            <a:ext cx="35116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latin typeface="Arial Narrow" panose="020B0606020202030204" pitchFamily="34" charset="0"/>
              </a:rPr>
              <a:t>Autor: </a:t>
            </a:r>
            <a:r>
              <a:rPr lang="es-ES" b="1" dirty="0" smtClean="0">
                <a:latin typeface="Arial Narrow" panose="020B0606020202030204" pitchFamily="34" charset="0"/>
              </a:rPr>
              <a:t>Alberto Montoya García</a:t>
            </a:r>
          </a:p>
          <a:p>
            <a:r>
              <a:rPr lang="es-ES" b="1" dirty="0" smtClean="0">
                <a:latin typeface="Arial Narrow" panose="020B0606020202030204" pitchFamily="34" charset="0"/>
              </a:rPr>
              <a:t>Tutor: Antonio García Laespada</a:t>
            </a:r>
            <a:endParaRPr lang="es-ES" b="1" dirty="0">
              <a:latin typeface="Arial Narrow" panose="020B0606020202030204" pitchFamily="34" charset="0"/>
            </a:endParaRPr>
          </a:p>
          <a:p>
            <a:r>
              <a:rPr lang="es-ES" b="1" dirty="0" smtClean="0">
                <a:latin typeface="Arial Narrow" panose="020B0606020202030204" pitchFamily="34" charset="0"/>
              </a:rPr>
              <a:t>Grado en Ingeniería Mecánica</a:t>
            </a:r>
          </a:p>
          <a:p>
            <a:r>
              <a:rPr lang="es-ES" b="1" dirty="0" smtClean="0">
                <a:latin typeface="Arial Narrow" panose="020B0606020202030204" pitchFamily="34" charset="0"/>
              </a:rPr>
              <a:t>07/12/2017</a:t>
            </a:r>
            <a:endParaRPr lang="es-ES" b="1" dirty="0">
              <a:latin typeface="Arial Narrow" panose="020B0606020202030204" pitchFamily="34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643" y="5486399"/>
            <a:ext cx="3333750" cy="112939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7393" y="5486399"/>
            <a:ext cx="4304630" cy="1129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841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ector">
  <a:themeElements>
    <a:clrScheme name="Sector">
      <a:dk1>
        <a:sysClr val="windowText" lastClr="000000"/>
      </a:dk1>
      <a:lt1>
        <a:sysClr val="window" lastClr="FFFFFF"/>
      </a:lt1>
      <a:dk2>
        <a:srgbClr val="D06F1E"/>
      </a:dk2>
      <a:lt2>
        <a:srgbClr val="F0BE21"/>
      </a:lt2>
      <a:accent1>
        <a:srgbClr val="760603"/>
      </a:accent1>
      <a:accent2>
        <a:srgbClr val="9F761A"/>
      </a:accent2>
      <a:accent3>
        <a:srgbClr val="92A200"/>
      </a:accent3>
      <a:accent4>
        <a:srgbClr val="4AA157"/>
      </a:accent4>
      <a:accent5>
        <a:srgbClr val="46788D"/>
      </a:accent5>
      <a:accent6>
        <a:srgbClr val="A848A8"/>
      </a:accent6>
      <a:hlink>
        <a:srgbClr val="460402"/>
      </a:hlink>
      <a:folHlink>
        <a:srgbClr val="991111"/>
      </a:folHlink>
    </a:clrScheme>
    <a:fontScheme name="Sector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ector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162000"/>
                <a:satMod val="200000"/>
                <a:lumMod val="124000"/>
              </a:schemeClr>
            </a:gs>
            <a:gs pos="100000">
              <a:schemeClr val="phClr">
                <a:shade val="96000"/>
                <a:hueMod val="88000"/>
                <a:satMod val="220000"/>
                <a:lumMod val="82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142000"/>
                <a:satMod val="200000"/>
                <a:lumMod val="118000"/>
              </a:schemeClr>
            </a:gs>
            <a:gs pos="100000">
              <a:schemeClr val="phClr">
                <a:shade val="92000"/>
                <a:hueMod val="22000"/>
                <a:satMod val="220000"/>
                <a:lumMod val="62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282EB108-EDE6-4B8E-957B-D4A69BF580E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TM02900688[[fn=Faceta]]</Template>
  <TotalTime>1667</TotalTime>
  <Words>607</Words>
  <Application>Microsoft Office PowerPoint</Application>
  <PresentationFormat>Panorámica</PresentationFormat>
  <Paragraphs>247</Paragraphs>
  <Slides>25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25</vt:i4>
      </vt:variant>
    </vt:vector>
  </HeadingPairs>
  <TitlesOfParts>
    <vt:vector size="37" baseType="lpstr">
      <vt:lpstr>Arial</vt:lpstr>
      <vt:lpstr>Arial Narrow</vt:lpstr>
      <vt:lpstr>Calibri</vt:lpstr>
      <vt:lpstr>Calibri Light</vt:lpstr>
      <vt:lpstr>Century Gothic</vt:lpstr>
      <vt:lpstr>Times New Roman</vt:lpstr>
      <vt:lpstr>Verdana</vt:lpstr>
      <vt:lpstr>Wingdings 2</vt:lpstr>
      <vt:lpstr>Wingdings 3</vt:lpstr>
      <vt:lpstr>HDOfficeLightV0</vt:lpstr>
      <vt:lpstr>1_HDOfficeLightV0</vt:lpstr>
      <vt:lpstr>Sector</vt:lpstr>
      <vt:lpstr>Diseño de la instalación de climatización y agua caliente sanitaria para edificio terciario (hostel) en Valencia</vt:lpstr>
      <vt:lpstr>INDICE DE CONTENIDOS</vt:lpstr>
      <vt:lpstr>OBJETIVO DEL PROYECTO</vt:lpstr>
      <vt:lpstr>CLIMATIZACIÓN-Datos de partida</vt:lpstr>
      <vt:lpstr>Forjados sanitarios</vt:lpstr>
      <vt:lpstr>Fachadas</vt:lpstr>
      <vt:lpstr>Cubiertas</vt:lpstr>
      <vt:lpstr>Tabiques</vt:lpstr>
      <vt:lpstr>Falsos techos</vt:lpstr>
      <vt:lpstr>Cargas térmicas totales y simultáneas</vt:lpstr>
      <vt:lpstr>ESQUEMA FUNCIONAMIENTO - CLIMATIZACIÓN</vt:lpstr>
      <vt:lpstr>PLANTA TERCERA - TUBERÍAS</vt:lpstr>
      <vt:lpstr>PLANTA PRIMERA Y SEGUNDA - TUBERÍAS</vt:lpstr>
      <vt:lpstr>PLANTA BAJA - TUBERIAS</vt:lpstr>
      <vt:lpstr>PLANTA BAJA - CONDUCTOS</vt:lpstr>
      <vt:lpstr>PLANTA PRIMERA Y SEGUNDA - CONDUCTOS</vt:lpstr>
      <vt:lpstr>PLANTA TERCERA - CONDUCTOS</vt:lpstr>
      <vt:lpstr>ACS-Datos de partida</vt:lpstr>
      <vt:lpstr>CÁLCULO DE SOMBRAS</vt:lpstr>
      <vt:lpstr>CÁLCULO FRACCIÓN SOLAR ÚTIL</vt:lpstr>
      <vt:lpstr>PLANTA TERCERA - ACS</vt:lpstr>
      <vt:lpstr>ESQUEMA FUNCIONAMIENTO ACS</vt:lpstr>
      <vt:lpstr>Presentación de PowerPoint</vt:lpstr>
      <vt:lpstr>¡MUCHAS GRACIAS POR SU ATENCIÓN!</vt:lpstr>
      <vt:lpstr>Diseño de la instalación de climatización y agua caliente sanitaria para edificio terciario (hostel) en Valencia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Diseño de la instalación de climatización y agua caliente sanitaria para edificio terciario (hostel) en Valencia</dc:title>
  <dc:creator>Alberto</dc:creator>
  <cp:lastModifiedBy>Alberto</cp:lastModifiedBy>
  <cp:revision>39</cp:revision>
  <dcterms:created xsi:type="dcterms:W3CDTF">2017-12-03T13:41:40Z</dcterms:created>
  <dcterms:modified xsi:type="dcterms:W3CDTF">2017-12-06T17:22:47Z</dcterms:modified>
</cp:coreProperties>
</file>