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0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81" r:id="rId25"/>
    <p:sldId id="278" r:id="rId26"/>
    <p:sldId id="279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217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704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7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740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006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196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844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098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595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699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308687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659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844152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0173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6375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494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199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microsoft.com/office/2007/relationships/hdphoto" Target="../media/hdphoto3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_tradnl" sz="3600" b="1" cap="all" dirty="0"/>
              <a:t>diseño de una noria infantil</a:t>
            </a:r>
            <a:r>
              <a:rPr lang="es-ES" sz="3600" b="1" cap="all" dirty="0"/>
              <a:t/>
            </a:r>
            <a:br>
              <a:rPr lang="es-ES" sz="3600" b="1" cap="all" dirty="0"/>
            </a:br>
            <a:r>
              <a:rPr lang="es-ES_tradnl" sz="3600" b="1" cap="all" dirty="0"/>
              <a:t>de altura inferior a 8 metros</a:t>
            </a:r>
            <a:r>
              <a:rPr lang="es-ES" b="1" cap="all" dirty="0"/>
              <a:t/>
            </a:r>
            <a:br>
              <a:rPr lang="es-ES" b="1" cap="all" dirty="0"/>
            </a:b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s-ES" b="1" dirty="0"/>
              <a:t>Autor/alumno:</a:t>
            </a:r>
            <a:endParaRPr lang="es-ES" dirty="0"/>
          </a:p>
          <a:p>
            <a:r>
              <a:rPr lang="es-ES" dirty="0"/>
              <a:t>Pau </a:t>
            </a:r>
            <a:r>
              <a:rPr lang="es-ES" dirty="0" err="1"/>
              <a:t>Senent</a:t>
            </a:r>
            <a:r>
              <a:rPr lang="es-ES" dirty="0"/>
              <a:t> </a:t>
            </a:r>
            <a:r>
              <a:rPr lang="es-ES" dirty="0" err="1"/>
              <a:t>Sifre</a:t>
            </a:r>
            <a:endParaRPr lang="es-ES" dirty="0"/>
          </a:p>
          <a:p>
            <a:r>
              <a:rPr lang="es-ES" b="1" dirty="0"/>
              <a:t>Director: </a:t>
            </a:r>
            <a:endParaRPr lang="es-ES" dirty="0"/>
          </a:p>
          <a:p>
            <a:r>
              <a:rPr lang="es-ES" dirty="0"/>
              <a:t>Manuel  Tur Valiente</a:t>
            </a:r>
          </a:p>
        </p:txBody>
      </p:sp>
      <p:pic>
        <p:nvPicPr>
          <p:cNvPr id="4" name="Imagen 3" descr="Descripción: UPV.tif"/>
          <p:cNvPicPr/>
          <p:nvPr/>
        </p:nvPicPr>
        <p:blipFill>
          <a:blip r:embed="rId2"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875"/>
                    </a14:imgEffect>
                    <a14:imgEffect>
                      <a14:saturation sat="40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723515"/>
            <a:ext cx="2317115" cy="1626870"/>
          </a:xfrm>
          <a:prstGeom prst="rect">
            <a:avLst/>
          </a:prstGeom>
          <a:noFill/>
        </p:spPr>
      </p:pic>
      <p:pic>
        <p:nvPicPr>
          <p:cNvPr id="5" name="0 Imagen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641214"/>
            <a:ext cx="3041650" cy="1544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11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INDICE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+mj-lt"/>
              <a:buAutoNum type="arabicPeriod"/>
            </a:pPr>
            <a:r>
              <a:rPr lang="es-ES" dirty="0"/>
              <a:t>DATOS DECOMIENZO EL PROYECTO</a:t>
            </a:r>
          </a:p>
          <a:p>
            <a:pPr lvl="0">
              <a:buFont typeface="+mj-lt"/>
              <a:buAutoNum type="arabicPeriod"/>
            </a:pPr>
            <a:r>
              <a:rPr lang="es-ES" dirty="0"/>
              <a:t>OBJETIVOS DEL PROYECTO</a:t>
            </a:r>
          </a:p>
          <a:p>
            <a:pPr lvl="0">
              <a:buFont typeface="+mj-lt"/>
              <a:buAutoNum type="arabicPeriod"/>
            </a:pPr>
            <a:r>
              <a:rPr lang="es-ES" dirty="0"/>
              <a:t>BENCHMARKING</a:t>
            </a:r>
          </a:p>
          <a:p>
            <a:pPr lvl="0">
              <a:buFont typeface="+mj-lt"/>
              <a:buAutoNum type="arabicPeriod"/>
            </a:pPr>
            <a:r>
              <a:rPr lang="es-ES" dirty="0"/>
              <a:t>NUEVO MOVIMIENTO</a:t>
            </a:r>
          </a:p>
          <a:p>
            <a:pPr lvl="0">
              <a:buFont typeface="+mj-lt"/>
              <a:buAutoNum type="arabicPeriod"/>
            </a:pPr>
            <a:r>
              <a:rPr lang="es-ES" dirty="0"/>
              <a:t>DESARROLLO DE COMPONENTES</a:t>
            </a:r>
          </a:p>
          <a:p>
            <a:pPr lvl="0">
              <a:buFont typeface="+mj-lt"/>
              <a:buAutoNum type="arabicPeriod"/>
            </a:pPr>
            <a:r>
              <a:rPr lang="es-ES" dirty="0"/>
              <a:t>DESARROLLO NUEVO MOVIMIENTO</a:t>
            </a:r>
          </a:p>
          <a:p>
            <a:pPr lvl="0">
              <a:buFont typeface="+mj-lt"/>
              <a:buAutoNum type="arabicPeriod"/>
            </a:pPr>
            <a:r>
              <a:rPr lang="es-ES" dirty="0"/>
              <a:t>ESTUDIO ERGONOMICO Y DE </a:t>
            </a:r>
            <a:r>
              <a:rPr lang="es-ES" dirty="0" smtClean="0"/>
              <a:t>SEGURIDAD</a:t>
            </a:r>
          </a:p>
          <a:p>
            <a:pPr lvl="0">
              <a:buFont typeface="+mj-lt"/>
              <a:buAutoNum type="arabicPeriod"/>
            </a:pPr>
            <a:r>
              <a:rPr lang="es-ES" dirty="0" smtClean="0"/>
              <a:t>RESUMEN PRESUPUESTO</a:t>
            </a:r>
            <a:endParaRPr lang="es-ES" dirty="0"/>
          </a:p>
          <a:p>
            <a:pPr lvl="0">
              <a:buFont typeface="+mj-lt"/>
              <a:buAutoNum type="arabicPeriod"/>
            </a:pPr>
            <a:r>
              <a:rPr lang="es-ES" dirty="0"/>
              <a:t>CONCLUSIONES</a:t>
            </a:r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95473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1. DATOS DE COMENZO DEL PROYECTO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MODELO BASE SARTORI RIDES</a:t>
            </a:r>
            <a:endParaRPr lang="es-ES" dirty="0"/>
          </a:p>
          <a:p>
            <a:r>
              <a:rPr lang="es-ES" dirty="0" smtClean="0"/>
              <a:t>ALTURA INFERIOR A 8 METROS</a:t>
            </a:r>
            <a:endParaRPr lang="es-ES" dirty="0"/>
          </a:p>
          <a:p>
            <a:r>
              <a:rPr lang="es-ES" dirty="0" smtClean="0"/>
              <a:t>UBICACIÓN FIJA</a:t>
            </a:r>
            <a:endParaRPr lang="es-ES" dirty="0"/>
          </a:p>
          <a:p>
            <a:r>
              <a:rPr lang="es-ES" dirty="0" smtClean="0"/>
              <a:t>PARA CENTROS COMERCIALES</a:t>
            </a:r>
            <a:endParaRPr lang="es-ES" dirty="0"/>
          </a:p>
          <a:p>
            <a:r>
              <a:rPr lang="es-ES" dirty="0" smtClean="0"/>
              <a:t>DESMONTADA EN UN CONTENEDOR DE 40 PIES</a:t>
            </a:r>
          </a:p>
          <a:p>
            <a:r>
              <a:rPr lang="es-ES" dirty="0" smtClean="0"/>
              <a:t>15 OCUAPANTES MÁXIMO</a:t>
            </a:r>
          </a:p>
          <a:p>
            <a:r>
              <a:rPr lang="es-ES" dirty="0" smtClean="0"/>
              <a:t>NUEVO MOVIMIENTO</a:t>
            </a: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984862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2. OBJETIVOS DEL PROYECTO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DESARROLLAR COMPONENTES EN DISEÑO PARAMETRICO 3D.</a:t>
            </a:r>
          </a:p>
          <a:p>
            <a:r>
              <a:rPr lang="es-ES" dirty="0" smtClean="0"/>
              <a:t>DESARROLLO DE NUEVO MOVIMIENTO</a:t>
            </a:r>
          </a:p>
          <a:p>
            <a:r>
              <a:rPr lang="es-ES" dirty="0" smtClean="0"/>
              <a:t>CUMPLIR NORMATIVA Y SEGURIDAD</a:t>
            </a:r>
          </a:p>
          <a:p>
            <a:r>
              <a:rPr lang="es-ES" dirty="0" smtClean="0"/>
              <a:t>BASE PARA POSTERIOR PRODUCCIÓN Y COMERCIAIZACIÓN DEL PRODUCTO</a:t>
            </a:r>
          </a:p>
          <a:p>
            <a:r>
              <a:rPr lang="es-ES" dirty="0" smtClean="0"/>
              <a:t>SIMPLICIDAD  Y ECONOMÍA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83263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3. BENCHMARKING</a:t>
            </a:r>
            <a:endParaRPr lang="es-ES" dirty="0"/>
          </a:p>
        </p:txBody>
      </p:sp>
      <p:pic>
        <p:nvPicPr>
          <p:cNvPr id="4" name="Marcador de contenido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1454650"/>
            <a:ext cx="1790700" cy="16993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Imagen 4" descr="balloon fiesta gallery 04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454649"/>
            <a:ext cx="2128157" cy="17187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Imagen 5" descr="MiniFerrisWheel03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4003766"/>
            <a:ext cx="1981200" cy="1676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Imagen 7"/>
          <p:cNvPicPr/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866" t="14913" r="43651" b="9626"/>
          <a:stretch/>
        </p:blipFill>
        <p:spPr bwMode="auto">
          <a:xfrm>
            <a:off x="4914899" y="4003766"/>
            <a:ext cx="2509157" cy="18009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CuadroTexto 9"/>
          <p:cNvSpPr txBox="1"/>
          <p:nvPr/>
        </p:nvSpPr>
        <p:spPr>
          <a:xfrm>
            <a:off x="5407477" y="5901657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CHINA RIDES</a:t>
            </a:r>
            <a:endParaRPr lang="es-ES" dirty="0"/>
          </a:p>
        </p:txBody>
      </p:sp>
      <p:sp>
        <p:nvSpPr>
          <p:cNvPr id="11" name="CuadroTexto 10"/>
          <p:cNvSpPr txBox="1"/>
          <p:nvPr/>
        </p:nvSpPr>
        <p:spPr>
          <a:xfrm>
            <a:off x="1828800" y="59436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MONCIGOLI RIDES</a:t>
            </a:r>
            <a:endParaRPr lang="es-ES" dirty="0"/>
          </a:p>
        </p:txBody>
      </p:sp>
      <p:sp>
        <p:nvSpPr>
          <p:cNvPr id="12" name="CuadroTexto 11"/>
          <p:cNvSpPr txBox="1"/>
          <p:nvPr/>
        </p:nvSpPr>
        <p:spPr>
          <a:xfrm>
            <a:off x="5562600" y="3311287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ZAMPERLA</a:t>
            </a:r>
            <a:endParaRPr lang="es-ES" dirty="0"/>
          </a:p>
        </p:txBody>
      </p:sp>
      <p:sp>
        <p:nvSpPr>
          <p:cNvPr id="13" name="CuadroTexto 12"/>
          <p:cNvSpPr txBox="1"/>
          <p:nvPr/>
        </p:nvSpPr>
        <p:spPr>
          <a:xfrm>
            <a:off x="1905000" y="3311287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SBF Visa  </a:t>
            </a:r>
            <a:r>
              <a:rPr lang="es-ES" b="1" dirty="0" err="1"/>
              <a:t>Group</a:t>
            </a:r>
            <a:r>
              <a:rPr lang="es-ES" b="1" dirty="0"/>
              <a:t>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9653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4. NUEVO MOVIMIENTO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ES" dirty="0" smtClean="0"/>
              <a:t>ADICIONAL AL MOVIMIENTO DE ROTACIÓN</a:t>
            </a:r>
          </a:p>
          <a:p>
            <a:r>
              <a:rPr lang="es-ES" dirty="0" smtClean="0"/>
              <a:t>0 A10 GRADOS</a:t>
            </a:r>
          </a:p>
          <a:p>
            <a:r>
              <a:rPr lang="es-ES" dirty="0" smtClean="0"/>
              <a:t>CONTROLADO HIDRAULICAMENTE</a:t>
            </a:r>
          </a:p>
          <a:p>
            <a:r>
              <a:rPr lang="es-ES" dirty="0" smtClean="0"/>
              <a:t>MOVIMIENTO DE BRAZOS INDEPENDIENTE</a:t>
            </a:r>
          </a:p>
          <a:p>
            <a:endParaRPr lang="es-ES" dirty="0"/>
          </a:p>
        </p:txBody>
      </p:sp>
      <p:pic>
        <p:nvPicPr>
          <p:cNvPr id="5" name="Imagen 4"/>
          <p:cNvPicPr/>
          <p:nvPr/>
        </p:nvPicPr>
        <p:blipFill>
          <a:blip r:embed="rId2"/>
          <a:stretch>
            <a:fillRect/>
          </a:stretch>
        </p:blipFill>
        <p:spPr>
          <a:xfrm>
            <a:off x="5112724" y="4114800"/>
            <a:ext cx="2888276" cy="2209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Imagen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2724" y="1452472"/>
            <a:ext cx="2888276" cy="24306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5613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5. DESARROLLO COMPONETES</a:t>
            </a:r>
            <a:endParaRPr lang="es-ES" sz="3200" dirty="0"/>
          </a:p>
        </p:txBody>
      </p:sp>
      <p:sp>
        <p:nvSpPr>
          <p:cNvPr id="8" name="Marcador de contenido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ES" dirty="0" smtClean="0"/>
              <a:t>SUBCONJUNTOS</a:t>
            </a:r>
          </a:p>
          <a:p>
            <a:pPr lvl="1"/>
            <a:r>
              <a:rPr lang="es-ES" dirty="0" smtClean="0"/>
              <a:t>BASE</a:t>
            </a:r>
          </a:p>
          <a:p>
            <a:pPr lvl="1"/>
            <a:r>
              <a:rPr lang="es-ES" dirty="0" smtClean="0"/>
              <a:t>COLUMNA</a:t>
            </a:r>
          </a:p>
          <a:p>
            <a:pPr lvl="1"/>
            <a:r>
              <a:rPr lang="es-ES" dirty="0" smtClean="0"/>
              <a:t>BLOQUE CENTRAL PENTAGONAL</a:t>
            </a:r>
          </a:p>
          <a:p>
            <a:pPr lvl="1"/>
            <a:r>
              <a:rPr lang="es-ES" dirty="0" smtClean="0"/>
              <a:t>ARTICULACCIÓN</a:t>
            </a:r>
          </a:p>
          <a:p>
            <a:pPr lvl="1"/>
            <a:r>
              <a:rPr lang="es-ES" dirty="0" smtClean="0"/>
              <a:t>BRAZO</a:t>
            </a:r>
            <a:endParaRPr lang="es-ES" dirty="0"/>
          </a:p>
        </p:txBody>
      </p:sp>
      <p:pic>
        <p:nvPicPr>
          <p:cNvPr id="4" name="Imagen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828800"/>
            <a:ext cx="3699254" cy="37036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292706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5.1 BASE</a:t>
            </a:r>
            <a:endParaRPr lang="es-ES" dirty="0"/>
          </a:p>
        </p:txBody>
      </p:sp>
      <p:pic>
        <p:nvPicPr>
          <p:cNvPr id="7" name="Imagen 6"/>
          <p:cNvPicPr/>
          <p:nvPr/>
        </p:nvPicPr>
        <p:blipFill>
          <a:blip r:embed="rId2"/>
          <a:stretch>
            <a:fillRect/>
          </a:stretch>
        </p:blipFill>
        <p:spPr>
          <a:xfrm>
            <a:off x="1945200" y="1600200"/>
            <a:ext cx="6284400" cy="3962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270326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5.2 COLUMNA</a:t>
            </a:r>
            <a:endParaRPr lang="es-ES" dirty="0"/>
          </a:p>
        </p:txBody>
      </p:sp>
      <p:pic>
        <p:nvPicPr>
          <p:cNvPr id="5" name="Imagen 4"/>
          <p:cNvPicPr/>
          <p:nvPr/>
        </p:nvPicPr>
        <p:blipFill>
          <a:blip r:embed="rId2"/>
          <a:stretch>
            <a:fillRect/>
          </a:stretch>
        </p:blipFill>
        <p:spPr>
          <a:xfrm>
            <a:off x="5181601" y="1524000"/>
            <a:ext cx="2514600" cy="2209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Imagen 5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2" r="7333"/>
          <a:stretch/>
        </p:blipFill>
        <p:spPr bwMode="auto">
          <a:xfrm>
            <a:off x="2435751" y="1524000"/>
            <a:ext cx="2060049" cy="4648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Imagen 6"/>
          <p:cNvPicPr/>
          <p:nvPr/>
        </p:nvPicPr>
        <p:blipFill>
          <a:blip r:embed="rId4"/>
          <a:stretch>
            <a:fillRect/>
          </a:stretch>
        </p:blipFill>
        <p:spPr>
          <a:xfrm>
            <a:off x="5181601" y="4190999"/>
            <a:ext cx="2514600" cy="19812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868055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5.3 BLOQUE PENTAGONAL CENTRAL</a:t>
            </a:r>
            <a:endParaRPr lang="es-ES" dirty="0"/>
          </a:p>
        </p:txBody>
      </p:sp>
      <p:pic>
        <p:nvPicPr>
          <p:cNvPr id="7" name="Marcador de contenido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828800" y="2438400"/>
            <a:ext cx="3302512" cy="32714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0200" y="2438400"/>
            <a:ext cx="3439448" cy="32670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606052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894000" cy="1280890"/>
          </a:xfrm>
        </p:spPr>
        <p:txBody>
          <a:bodyPr>
            <a:noAutofit/>
          </a:bodyPr>
          <a:lstStyle/>
          <a:p>
            <a:r>
              <a:rPr lang="es-ES" sz="2800" dirty="0" smtClean="0"/>
              <a:t>5.4 DESARROLLO NUEVO MOVIMIENTO </a:t>
            </a:r>
            <a:br>
              <a:rPr lang="es-ES" sz="2800" dirty="0" smtClean="0"/>
            </a:br>
            <a:r>
              <a:rPr lang="es-ES" sz="2800" dirty="0" smtClean="0"/>
              <a:t>MODELO 0</a:t>
            </a:r>
            <a:endParaRPr lang="es-ES" sz="2800" dirty="0"/>
          </a:p>
        </p:txBody>
      </p:sp>
      <p:pic>
        <p:nvPicPr>
          <p:cNvPr id="5" name="Imagen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5200" y="1874520"/>
            <a:ext cx="2855400" cy="2087880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" name="Imagen 5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9" r="14833"/>
          <a:stretch/>
        </p:blipFill>
        <p:spPr bwMode="auto">
          <a:xfrm>
            <a:off x="5620702" y="1929629"/>
            <a:ext cx="2290445" cy="2008142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 cmpd="sng" algn="ctr">
            <a:solidFill>
              <a:sysClr val="windowText" lastClr="000000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n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5200" y="4343400"/>
            <a:ext cx="2317750" cy="2063750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" name="Imagen 9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59" b="3624"/>
          <a:stretch/>
        </p:blipFill>
        <p:spPr bwMode="auto">
          <a:xfrm>
            <a:off x="4997450" y="4419600"/>
            <a:ext cx="3536950" cy="1905000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 cmpd="sng" algn="ctr">
            <a:solidFill>
              <a:sysClr val="windowText" lastClr="000000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048097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894000" cy="1280890"/>
          </a:xfrm>
        </p:spPr>
        <p:txBody>
          <a:bodyPr>
            <a:noAutofit/>
          </a:bodyPr>
          <a:lstStyle/>
          <a:p>
            <a:r>
              <a:rPr lang="es-ES" sz="2800" dirty="0" smtClean="0"/>
              <a:t>5.4 DESARROLLO NUEVO MOVIMIENTO </a:t>
            </a:r>
            <a:br>
              <a:rPr lang="es-ES" sz="2800" dirty="0" smtClean="0"/>
            </a:br>
            <a:r>
              <a:rPr lang="es-ES" sz="2800" dirty="0" smtClean="0"/>
              <a:t>MODELO 1</a:t>
            </a:r>
            <a:endParaRPr lang="es-ES" sz="2800" dirty="0"/>
          </a:p>
        </p:txBody>
      </p:sp>
      <p:pic>
        <p:nvPicPr>
          <p:cNvPr id="7" name="Imagen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1" y="1854472"/>
            <a:ext cx="2438400" cy="1751693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" name="Imagen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854472"/>
            <a:ext cx="2147570" cy="1751693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2" name="Imagen 1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810000"/>
            <a:ext cx="4813300" cy="2667000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754312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7198800" cy="1280890"/>
          </a:xfrm>
        </p:spPr>
        <p:txBody>
          <a:bodyPr>
            <a:noAutofit/>
          </a:bodyPr>
          <a:lstStyle/>
          <a:p>
            <a:r>
              <a:rPr lang="es-ES" sz="2800" dirty="0"/>
              <a:t>5.4 </a:t>
            </a:r>
            <a:r>
              <a:rPr lang="es-ES" sz="2800" dirty="0" smtClean="0"/>
              <a:t> DESARROLLO NUEVO MOVIMIENTO </a:t>
            </a:r>
            <a:br>
              <a:rPr lang="es-ES" sz="2800" dirty="0" smtClean="0"/>
            </a:br>
            <a:r>
              <a:rPr lang="es-ES" sz="2800" dirty="0" smtClean="0"/>
              <a:t>MODELO 1</a:t>
            </a:r>
            <a:endParaRPr lang="es-ES" sz="2800" dirty="0"/>
          </a:p>
        </p:txBody>
      </p:sp>
      <p:pic>
        <p:nvPicPr>
          <p:cNvPr id="6" name="Imagen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752600"/>
            <a:ext cx="3159760" cy="24714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0092372"/>
              </p:ext>
            </p:extLst>
          </p:nvPr>
        </p:nvGraphicFramePr>
        <p:xfrm>
          <a:off x="1371600" y="4419600"/>
          <a:ext cx="7391400" cy="22462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95700"/>
                <a:gridCol w="3695700"/>
              </a:tblGrid>
              <a:tr h="5806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chemeClr val="tx1"/>
                          </a:solidFill>
                          <a:effectLst/>
                        </a:rPr>
                        <a:t>VENTAJAS</a:t>
                      </a:r>
                      <a:endParaRPr lang="es-ES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chemeClr val="tx1"/>
                          </a:solidFill>
                          <a:effectLst/>
                        </a:rPr>
                        <a:t>INCONVENIENTES</a:t>
                      </a:r>
                      <a:endParaRPr lang="es-ES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</a:tr>
              <a:tr h="1629123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800" b="0" dirty="0" smtClean="0">
                          <a:solidFill>
                            <a:schemeClr val="tx1"/>
                          </a:solidFill>
                          <a:effectLst/>
                        </a:rPr>
                        <a:t>Forma</a:t>
                      </a:r>
                      <a:r>
                        <a:rPr lang="es-ES" sz="1800" b="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1800" b="0" dirty="0" smtClean="0">
                          <a:solidFill>
                            <a:schemeClr val="tx1"/>
                          </a:solidFill>
                          <a:effectLst/>
                        </a:rPr>
                        <a:t>de </a:t>
                      </a:r>
                      <a:r>
                        <a:rPr lang="es-ES" sz="1800" b="0" dirty="0">
                          <a:solidFill>
                            <a:schemeClr val="tx1"/>
                          </a:solidFill>
                          <a:effectLst/>
                        </a:rPr>
                        <a:t>construir conocida y verificada.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800" b="0" dirty="0">
                          <a:solidFill>
                            <a:schemeClr val="tx1"/>
                          </a:solidFill>
                          <a:effectLst/>
                        </a:rPr>
                        <a:t>Unión con el bloque central sólida</a:t>
                      </a:r>
                      <a:r>
                        <a:rPr lang="es-ES" sz="1800" b="0" dirty="0" smtClean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r>
                        <a:rPr lang="es-ES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es-ES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400" dirty="0">
                          <a:solidFill>
                            <a:schemeClr val="tx1"/>
                          </a:solidFill>
                          <a:effectLst/>
                        </a:rPr>
                        <a:t>Complejidad constructiva de los brazos alta.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400" dirty="0">
                          <a:solidFill>
                            <a:schemeClr val="tx1"/>
                          </a:solidFill>
                          <a:effectLst/>
                        </a:rPr>
                        <a:t>Bisagra </a:t>
                      </a:r>
                      <a:r>
                        <a:rPr lang="es-ES" sz="1400" dirty="0" smtClean="0">
                          <a:solidFill>
                            <a:schemeClr val="tx1"/>
                          </a:solidFill>
                          <a:effectLst/>
                        </a:rPr>
                        <a:t>débil.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400" dirty="0" smtClean="0">
                          <a:solidFill>
                            <a:schemeClr val="tx1"/>
                          </a:solidFill>
                          <a:effectLst/>
                        </a:rPr>
                        <a:t>Longitud </a:t>
                      </a:r>
                      <a:r>
                        <a:rPr lang="es-ES" sz="1400" dirty="0">
                          <a:solidFill>
                            <a:schemeClr val="tx1"/>
                          </a:solidFill>
                          <a:effectLst/>
                        </a:rPr>
                        <a:t>excesiva del </a:t>
                      </a:r>
                      <a:r>
                        <a:rPr lang="es-ES" sz="1400" dirty="0" smtClean="0">
                          <a:solidFill>
                            <a:schemeClr val="tx1"/>
                          </a:solidFill>
                          <a:effectLst/>
                        </a:rPr>
                        <a:t>cilindro.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400" dirty="0" smtClean="0">
                          <a:solidFill>
                            <a:schemeClr val="tx1"/>
                          </a:solidFill>
                          <a:effectLst/>
                        </a:rPr>
                        <a:t>Tornillos</a:t>
                      </a:r>
                      <a:r>
                        <a:rPr lang="es-ES" sz="1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0005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2800" dirty="0" smtClean="0"/>
              <a:t>DESARROLLO NUEVO MOVIMIENTO </a:t>
            </a:r>
            <a:br>
              <a:rPr lang="es-ES" sz="2800" dirty="0" smtClean="0"/>
            </a:br>
            <a:r>
              <a:rPr lang="es-ES" sz="2800" dirty="0" smtClean="0"/>
              <a:t>MODELO 2</a:t>
            </a:r>
            <a:endParaRPr lang="es-ES" sz="2800" dirty="0"/>
          </a:p>
        </p:txBody>
      </p:sp>
      <p:pic>
        <p:nvPicPr>
          <p:cNvPr id="6" name="Imagen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606" y="1905000"/>
            <a:ext cx="2962275" cy="19669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Imagen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905000"/>
            <a:ext cx="2590800" cy="19669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8594267"/>
              </p:ext>
            </p:extLst>
          </p:nvPr>
        </p:nvGraphicFramePr>
        <p:xfrm>
          <a:off x="1888595" y="4114800"/>
          <a:ext cx="5996940" cy="26464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98470"/>
                <a:gridCol w="2998470"/>
              </a:tblGrid>
              <a:tr h="464185">
                <a:tc>
                  <a:txBody>
                    <a:bodyPr/>
                    <a:lstStyle/>
                    <a:p>
                      <a:pPr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VENTAJAS</a:t>
                      </a:r>
                    </a:p>
                    <a:p>
                      <a:pPr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INCONVENIENTES</a:t>
                      </a:r>
                    </a:p>
                    <a:p>
                      <a:pPr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</a:tr>
              <a:tr h="1654175">
                <a:tc>
                  <a:txBody>
                    <a:bodyPr/>
                    <a:lstStyle/>
                    <a:p>
                      <a:pPr marL="342900" lvl="0" indent="-342900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Articulación robusta.</a:t>
                      </a:r>
                    </a:p>
                    <a:p>
                      <a:pPr marL="342900" lvl="0" indent="-342900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Brazo</a:t>
                      </a:r>
                      <a:r>
                        <a:rPr lang="es-ES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una pieza</a:t>
                      </a:r>
                      <a:endParaRPr lang="es-ES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lvl="0" indent="-342900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Diversos puntos de apoyo de las dos partes de la bisagra.</a:t>
                      </a:r>
                    </a:p>
                    <a:p>
                      <a:pPr marL="342900" lvl="0" indent="-342900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propia articulación impide el vuelco hacia atrás.</a:t>
                      </a:r>
                    </a:p>
                    <a:p>
                      <a:pPr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68580" marR="68580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Complejidad mecánica.</a:t>
                      </a:r>
                    </a:p>
                    <a:p>
                      <a:pPr marL="342900" lvl="0" indent="-342900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Dificultad de alineación de las 5 </a:t>
                      </a:r>
                      <a:r>
                        <a:rPr lang="es-E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piezas</a:t>
                      </a:r>
                    </a:p>
                    <a:p>
                      <a:pPr marL="342900" lvl="0" indent="-342900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Mayor </a:t>
                      </a:r>
                      <a:r>
                        <a:rPr lang="es-E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número de componentes.</a:t>
                      </a:r>
                    </a:p>
                    <a:p>
                      <a:pPr marL="342900" lvl="0" indent="-342900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 cilindro tiene que salvar la altura de la bisagra.</a:t>
                      </a:r>
                    </a:p>
                    <a:p>
                      <a:pPr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68580" marR="6858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44939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7005034" cy="1280890"/>
          </a:xfrm>
        </p:spPr>
        <p:txBody>
          <a:bodyPr>
            <a:noAutofit/>
          </a:bodyPr>
          <a:lstStyle/>
          <a:p>
            <a:r>
              <a:rPr lang="es-ES" sz="2800" dirty="0" smtClean="0"/>
              <a:t> </a:t>
            </a:r>
            <a:r>
              <a:rPr lang="es-ES" sz="2800" dirty="0"/>
              <a:t>5.4 </a:t>
            </a:r>
            <a:r>
              <a:rPr lang="es-ES" sz="2800" dirty="0" smtClean="0"/>
              <a:t>DESARROLLO NUEVO MOVIMIENTO </a:t>
            </a:r>
            <a:br>
              <a:rPr lang="es-ES" sz="2800" dirty="0" smtClean="0"/>
            </a:br>
            <a:r>
              <a:rPr lang="es-ES" sz="2800" dirty="0" smtClean="0"/>
              <a:t>MODELO 3</a:t>
            </a:r>
            <a:endParaRPr lang="es-ES" sz="2800" dirty="0"/>
          </a:p>
        </p:txBody>
      </p:sp>
      <p:pic>
        <p:nvPicPr>
          <p:cNvPr id="6" name="Imagen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600200"/>
            <a:ext cx="2645811" cy="2362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Imagen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5200" y="1600200"/>
            <a:ext cx="3007800" cy="2362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209613"/>
              </p:ext>
            </p:extLst>
          </p:nvPr>
        </p:nvGraphicFramePr>
        <p:xfrm>
          <a:off x="1828800" y="4114801"/>
          <a:ext cx="6364800" cy="24528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82400"/>
                <a:gridCol w="3182400"/>
              </a:tblGrid>
              <a:tr h="5265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chemeClr val="tx1"/>
                          </a:solidFill>
                          <a:effectLst/>
                        </a:rPr>
                        <a:t>VENTAJAS</a:t>
                      </a:r>
                      <a:endParaRPr lang="es-ES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" sz="11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chemeClr val="tx1"/>
                          </a:solidFill>
                          <a:effectLst/>
                        </a:rPr>
                        <a:t>INCONVENIENTES</a:t>
                      </a:r>
                      <a:endParaRPr lang="es-ES" sz="11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835696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100" dirty="0">
                          <a:solidFill>
                            <a:schemeClr val="tx1"/>
                          </a:solidFill>
                          <a:effectLst/>
                        </a:rPr>
                        <a:t>Simplicidad mecánica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100" dirty="0" smtClean="0">
                          <a:solidFill>
                            <a:schemeClr val="tx1"/>
                          </a:solidFill>
                          <a:effectLst/>
                        </a:rPr>
                        <a:t>Articulación </a:t>
                      </a:r>
                      <a:r>
                        <a:rPr lang="es-ES" sz="1100" dirty="0">
                          <a:solidFill>
                            <a:schemeClr val="tx1"/>
                          </a:solidFill>
                          <a:effectLst/>
                        </a:rPr>
                        <a:t>más </a:t>
                      </a:r>
                      <a:r>
                        <a:rPr lang="es-ES" sz="1100" dirty="0" smtClean="0">
                          <a:solidFill>
                            <a:schemeClr val="tx1"/>
                          </a:solidFill>
                          <a:effectLst/>
                        </a:rPr>
                        <a:t>robusta.</a:t>
                      </a:r>
                      <a:endParaRPr lang="es-ES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100" dirty="0" smtClean="0">
                          <a:solidFill>
                            <a:schemeClr val="tx1"/>
                          </a:solidFill>
                          <a:effectLst/>
                        </a:rPr>
                        <a:t>Articulación</a:t>
                      </a:r>
                      <a:r>
                        <a:rPr lang="es-ES" sz="1100" baseline="0" dirty="0" smtClean="0">
                          <a:solidFill>
                            <a:schemeClr val="tx1"/>
                          </a:solidFill>
                          <a:effectLst/>
                        </a:rPr>
                        <a:t> soldada</a:t>
                      </a:r>
                      <a:endParaRPr lang="es-ES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100" dirty="0">
                          <a:solidFill>
                            <a:schemeClr val="tx1"/>
                          </a:solidFill>
                          <a:effectLst/>
                        </a:rPr>
                        <a:t>Refuerzo en la parte inferior del brazo.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100" dirty="0">
                          <a:solidFill>
                            <a:schemeClr val="tx1"/>
                          </a:solidFill>
                          <a:effectLst/>
                        </a:rPr>
                        <a:t>Montaje simple.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100" dirty="0">
                          <a:solidFill>
                            <a:schemeClr val="tx1"/>
                          </a:solidFill>
                          <a:effectLst/>
                        </a:rPr>
                        <a:t>Sistema probado y efectivo en excavadoras.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100" dirty="0">
                          <a:solidFill>
                            <a:schemeClr val="tx1"/>
                          </a:solidFill>
                          <a:effectLst/>
                        </a:rPr>
                        <a:t>No se implementan seguridades en caso de fallo catastrófico del cilindro.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100" dirty="0">
                          <a:solidFill>
                            <a:schemeClr val="tx1"/>
                          </a:solidFill>
                          <a:effectLst/>
                        </a:rPr>
                        <a:t>Menor resistencia a flexión en el eje transversal.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100" dirty="0">
                          <a:solidFill>
                            <a:schemeClr val="tx1"/>
                          </a:solidFill>
                          <a:effectLst/>
                        </a:rPr>
                        <a:t>Cierta complejidad mecánica, 6 piezas 3 de ellas soldadas.</a:t>
                      </a:r>
                    </a:p>
                    <a:p>
                      <a:pPr marL="27051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marL="27051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0056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7122600" cy="1280890"/>
          </a:xfrm>
        </p:spPr>
        <p:txBody>
          <a:bodyPr>
            <a:noAutofit/>
          </a:bodyPr>
          <a:lstStyle/>
          <a:p>
            <a:r>
              <a:rPr lang="es-ES" sz="2800" dirty="0"/>
              <a:t>5.4 </a:t>
            </a:r>
            <a:r>
              <a:rPr lang="es-ES" sz="2800" dirty="0" smtClean="0"/>
              <a:t> DESARROLLO NUEVO MOVIMIENTO </a:t>
            </a:r>
            <a:br>
              <a:rPr lang="es-ES" sz="2800" dirty="0" smtClean="0"/>
            </a:br>
            <a:r>
              <a:rPr lang="es-ES" sz="2800" dirty="0" smtClean="0"/>
              <a:t>MODELO 4</a:t>
            </a:r>
            <a:endParaRPr lang="es-ES" sz="2800" dirty="0"/>
          </a:p>
        </p:txBody>
      </p:sp>
      <p:pic>
        <p:nvPicPr>
          <p:cNvPr id="6" name="Imagen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905000"/>
            <a:ext cx="2491423" cy="20218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Imagen 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9800" y="1902460"/>
            <a:ext cx="2366645" cy="20243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Imagen 10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967650" y="3499950"/>
            <a:ext cx="2286000" cy="36681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455311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40400" y="609600"/>
            <a:ext cx="6894000" cy="1280890"/>
          </a:xfrm>
        </p:spPr>
        <p:txBody>
          <a:bodyPr>
            <a:noAutofit/>
          </a:bodyPr>
          <a:lstStyle/>
          <a:p>
            <a:r>
              <a:rPr lang="es-ES" sz="2800" dirty="0" smtClean="0"/>
              <a:t> </a:t>
            </a:r>
            <a:r>
              <a:rPr lang="es-ES" sz="2800" dirty="0"/>
              <a:t>5.4 </a:t>
            </a:r>
            <a:r>
              <a:rPr lang="es-ES" sz="2800" dirty="0" smtClean="0"/>
              <a:t>DESARROLLO NUEVO MOVIMIENTO </a:t>
            </a:r>
            <a:br>
              <a:rPr lang="es-ES" sz="2800" dirty="0" smtClean="0"/>
            </a:br>
            <a:r>
              <a:rPr lang="es-ES" sz="2800" dirty="0" smtClean="0"/>
              <a:t>MODELO 4</a:t>
            </a:r>
            <a:endParaRPr lang="es-ES" sz="2800" dirty="0"/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5221070"/>
              </p:ext>
            </p:extLst>
          </p:nvPr>
        </p:nvGraphicFramePr>
        <p:xfrm>
          <a:off x="1524000" y="1745339"/>
          <a:ext cx="7010400" cy="49026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05200"/>
                <a:gridCol w="3505200"/>
              </a:tblGrid>
              <a:tr h="10026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chemeClr val="tx1"/>
                          </a:solidFill>
                          <a:effectLst/>
                        </a:rPr>
                        <a:t>VENTAJAS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01" marR="54701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chemeClr val="tx1"/>
                          </a:solidFill>
                          <a:effectLst/>
                        </a:rPr>
                        <a:t>INCONVENIENTES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01" marR="54701" marT="0" marB="0"/>
                </a:tc>
              </a:tr>
              <a:tr h="3874125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600" dirty="0" smtClean="0">
                          <a:solidFill>
                            <a:schemeClr val="tx1"/>
                          </a:solidFill>
                          <a:effectLst/>
                        </a:rPr>
                        <a:t>Reducción </a:t>
                      </a:r>
                      <a:r>
                        <a:rPr lang="es-ES" sz="1600" dirty="0">
                          <a:solidFill>
                            <a:schemeClr val="tx1"/>
                          </a:solidFill>
                          <a:effectLst/>
                        </a:rPr>
                        <a:t>de componentes </a:t>
                      </a:r>
                      <a:endParaRPr lang="es-ES" sz="16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600" dirty="0" err="1" smtClean="0">
                          <a:solidFill>
                            <a:schemeClr val="tx1"/>
                          </a:solidFill>
                          <a:effectLst/>
                        </a:rPr>
                        <a:t>Articualción</a:t>
                      </a:r>
                      <a:r>
                        <a:rPr lang="es-ES" sz="1600" dirty="0" smtClean="0">
                          <a:solidFill>
                            <a:schemeClr val="tx1"/>
                          </a:solidFill>
                          <a:effectLst/>
                        </a:rPr>
                        <a:t> soldada.</a:t>
                      </a:r>
                      <a:endParaRPr lang="es-ES" sz="16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600" dirty="0">
                          <a:solidFill>
                            <a:schemeClr val="tx1"/>
                          </a:solidFill>
                          <a:effectLst/>
                        </a:rPr>
                        <a:t>Brazo de una pieza.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600" dirty="0">
                          <a:solidFill>
                            <a:schemeClr val="tx1"/>
                          </a:solidFill>
                          <a:effectLst/>
                        </a:rPr>
                        <a:t>Refuerzo </a:t>
                      </a:r>
                      <a:r>
                        <a:rPr lang="es-ES" sz="1600" dirty="0" smtClean="0">
                          <a:solidFill>
                            <a:schemeClr val="tx1"/>
                          </a:solidFill>
                          <a:effectLst/>
                        </a:rPr>
                        <a:t>parte </a:t>
                      </a:r>
                      <a:r>
                        <a:rPr lang="es-ES" sz="1600" dirty="0">
                          <a:solidFill>
                            <a:schemeClr val="tx1"/>
                          </a:solidFill>
                          <a:effectLst/>
                        </a:rPr>
                        <a:t>inferior del brazo.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600" dirty="0">
                          <a:solidFill>
                            <a:schemeClr val="tx1"/>
                          </a:solidFill>
                          <a:effectLst/>
                        </a:rPr>
                        <a:t>Montaje simple.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600" dirty="0">
                          <a:solidFill>
                            <a:schemeClr val="tx1"/>
                          </a:solidFill>
                          <a:effectLst/>
                        </a:rPr>
                        <a:t>Soporte articulación cilindro en el brazo reforzado.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600" dirty="0">
                          <a:solidFill>
                            <a:schemeClr val="tx1"/>
                          </a:solidFill>
                          <a:effectLst/>
                        </a:rPr>
                        <a:t>Cabeza del brazo reforzada.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600" dirty="0">
                          <a:solidFill>
                            <a:schemeClr val="tx1"/>
                          </a:solidFill>
                          <a:effectLst/>
                        </a:rPr>
                        <a:t>Dispone de seguridad </a:t>
                      </a:r>
                      <a:r>
                        <a:rPr lang="es-ES" sz="1600" dirty="0" smtClean="0">
                          <a:solidFill>
                            <a:schemeClr val="tx1"/>
                          </a:solidFill>
                          <a:effectLst/>
                        </a:rPr>
                        <a:t>pasiva.</a:t>
                      </a:r>
                      <a:endParaRPr lang="es-ES" sz="9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27051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marL="27051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01" marR="5470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600" dirty="0" smtClean="0">
                          <a:solidFill>
                            <a:schemeClr val="tx1"/>
                          </a:solidFill>
                          <a:effectLst/>
                        </a:rPr>
                        <a:t>Tornillos</a:t>
                      </a:r>
                      <a:endParaRPr lang="es-ES" sz="16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600" dirty="0">
                          <a:solidFill>
                            <a:schemeClr val="tx1"/>
                          </a:solidFill>
                          <a:effectLst/>
                        </a:rPr>
                        <a:t>Coste superior de mecanizado.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600" dirty="0" smtClean="0">
                          <a:solidFill>
                            <a:schemeClr val="tx1"/>
                          </a:solidFill>
                          <a:effectLst/>
                        </a:rPr>
                        <a:t>Se pueden reducir componentes</a:t>
                      </a:r>
                      <a:endParaRPr lang="es-ES" sz="16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27051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01" marR="54701" marT="0" marB="0"/>
                </a:tc>
              </a:tr>
            </a:tbl>
          </a:graphicData>
        </a:graphic>
      </p:graphicFrame>
      <p:pic>
        <p:nvPicPr>
          <p:cNvPr id="9" name="Imagen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4267200"/>
            <a:ext cx="2514600" cy="21279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103108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76400" y="624110"/>
            <a:ext cx="6894000" cy="1280890"/>
          </a:xfrm>
        </p:spPr>
        <p:txBody>
          <a:bodyPr>
            <a:noAutofit/>
          </a:bodyPr>
          <a:lstStyle/>
          <a:p>
            <a:r>
              <a:rPr lang="es-ES" sz="2800" dirty="0"/>
              <a:t>5.4 </a:t>
            </a:r>
            <a:r>
              <a:rPr lang="es-ES" sz="2800" dirty="0" smtClean="0"/>
              <a:t>DESARROLLO NUEVO MOVIMIENTO </a:t>
            </a:r>
            <a:br>
              <a:rPr lang="es-ES" sz="2800" dirty="0" smtClean="0"/>
            </a:br>
            <a:r>
              <a:rPr lang="es-ES" sz="2800" dirty="0" smtClean="0"/>
              <a:t>MODELO DEFINITIVO</a:t>
            </a:r>
            <a:endParaRPr lang="es-ES" sz="2800" dirty="0"/>
          </a:p>
        </p:txBody>
      </p:sp>
      <p:pic>
        <p:nvPicPr>
          <p:cNvPr id="7" name="Imagen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133599"/>
            <a:ext cx="1752600" cy="162759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pic>
        <p:nvPicPr>
          <p:cNvPr id="8" name="Imagen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5200" y="2133599"/>
            <a:ext cx="4074600" cy="162759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pic>
        <p:nvPicPr>
          <p:cNvPr id="9" name="Imagen 8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5842" y="3989794"/>
            <a:ext cx="4907915" cy="2590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948752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6894000" cy="1280890"/>
          </a:xfrm>
        </p:spPr>
        <p:txBody>
          <a:bodyPr>
            <a:noAutofit/>
          </a:bodyPr>
          <a:lstStyle/>
          <a:p>
            <a:r>
              <a:rPr lang="es-ES" sz="2800" dirty="0"/>
              <a:t>5.4 DESARROLLO NUEVO MOVIMIENTO </a:t>
            </a:r>
            <a:br>
              <a:rPr lang="es-ES" sz="2800" dirty="0"/>
            </a:br>
            <a:r>
              <a:rPr lang="es-ES" sz="2800" dirty="0"/>
              <a:t>MODELO DEFINITIVO</a:t>
            </a: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3149820"/>
              </p:ext>
            </p:extLst>
          </p:nvPr>
        </p:nvGraphicFramePr>
        <p:xfrm>
          <a:off x="1828800" y="1602576"/>
          <a:ext cx="6513000" cy="4917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56500"/>
                <a:gridCol w="3256500"/>
              </a:tblGrid>
              <a:tr h="4013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chemeClr val="tx1"/>
                          </a:solidFill>
                          <a:effectLst/>
                        </a:rPr>
                        <a:t>VENTAJAS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66" marR="45666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chemeClr val="tx1"/>
                          </a:solidFill>
                          <a:effectLst/>
                        </a:rPr>
                        <a:t>INCONVENIENTES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66" marR="45666" marT="0" marB="0"/>
                </a:tc>
              </a:tr>
              <a:tr h="409443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600" dirty="0">
                          <a:solidFill>
                            <a:schemeClr val="tx1"/>
                          </a:solidFill>
                          <a:effectLst/>
                        </a:rPr>
                        <a:t>Simplicidad mecánica.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600" dirty="0">
                          <a:solidFill>
                            <a:schemeClr val="tx1"/>
                          </a:solidFill>
                          <a:effectLst/>
                        </a:rPr>
                        <a:t>Montaje simple, mantenimiento sencillo.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600" dirty="0">
                          <a:solidFill>
                            <a:schemeClr val="tx1"/>
                          </a:solidFill>
                          <a:effectLst/>
                        </a:rPr>
                        <a:t>Bloque base </a:t>
                      </a:r>
                      <a:r>
                        <a:rPr lang="es-ES" sz="1600" dirty="0" smtClean="0">
                          <a:solidFill>
                            <a:schemeClr val="tx1"/>
                          </a:solidFill>
                          <a:effectLst/>
                        </a:rPr>
                        <a:t>una </a:t>
                      </a:r>
                      <a:r>
                        <a:rPr lang="es-ES" sz="1600" dirty="0">
                          <a:solidFill>
                            <a:schemeClr val="tx1"/>
                          </a:solidFill>
                          <a:effectLst/>
                        </a:rPr>
                        <a:t>sola pieza.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600" dirty="0" smtClean="0">
                          <a:solidFill>
                            <a:schemeClr val="tx1"/>
                          </a:solidFill>
                          <a:effectLst/>
                        </a:rPr>
                        <a:t>Reducción </a:t>
                      </a:r>
                      <a:r>
                        <a:rPr lang="es-ES" sz="1600" dirty="0">
                          <a:solidFill>
                            <a:schemeClr val="tx1"/>
                          </a:solidFill>
                          <a:effectLst/>
                        </a:rPr>
                        <a:t>de componentes </a:t>
                      </a:r>
                      <a:endParaRPr lang="es-ES" sz="16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600" dirty="0" smtClean="0">
                          <a:solidFill>
                            <a:schemeClr val="tx1"/>
                          </a:solidFill>
                          <a:effectLst/>
                        </a:rPr>
                        <a:t>Soldadura.</a:t>
                      </a:r>
                      <a:endParaRPr lang="es-ES" sz="16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600" dirty="0">
                          <a:solidFill>
                            <a:schemeClr val="tx1"/>
                          </a:solidFill>
                          <a:effectLst/>
                        </a:rPr>
                        <a:t>Brazo de una pieza.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600" dirty="0">
                          <a:solidFill>
                            <a:schemeClr val="tx1"/>
                          </a:solidFill>
                          <a:effectLst/>
                        </a:rPr>
                        <a:t>Refuerzo en la parte inferior del brazo.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600" dirty="0">
                          <a:solidFill>
                            <a:schemeClr val="tx1"/>
                          </a:solidFill>
                          <a:effectLst/>
                        </a:rPr>
                        <a:t>Cabeza del brazo reforzada.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600" dirty="0" smtClean="0">
                          <a:solidFill>
                            <a:schemeClr val="tx1"/>
                          </a:solidFill>
                          <a:effectLst/>
                        </a:rPr>
                        <a:t>Elementos reforzados</a:t>
                      </a:r>
                      <a:endParaRPr lang="es-ES" sz="16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600" dirty="0">
                          <a:solidFill>
                            <a:schemeClr val="tx1"/>
                          </a:solidFill>
                          <a:effectLst/>
                        </a:rPr>
                        <a:t>Dispone de seguridad </a:t>
                      </a:r>
                      <a:r>
                        <a:rPr lang="es-ES" sz="1600" dirty="0" smtClean="0">
                          <a:solidFill>
                            <a:schemeClr val="tx1"/>
                          </a:solidFill>
                          <a:effectLst/>
                        </a:rPr>
                        <a:t>pasiva. </a:t>
                      </a: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" sz="7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66" marR="45666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  <a:effectLst/>
                        </a:rPr>
                        <a:t>Mayor calidad exigida al material del bloque base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  <a:effectLst/>
                        </a:rPr>
                        <a:t>Coste de mecanizado del bloque base alto.</a:t>
                      </a:r>
                    </a:p>
                    <a:p>
                      <a:pPr marL="24193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" sz="7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66" marR="45666" marT="0" marB="0"/>
                </a:tc>
              </a:tr>
            </a:tbl>
          </a:graphicData>
        </a:graphic>
      </p:graphicFrame>
      <p:pic>
        <p:nvPicPr>
          <p:cNvPr id="10" name="Imagen 9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4061176"/>
            <a:ext cx="2362200" cy="2057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59107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2800" dirty="0" smtClean="0"/>
              <a:t>6. DESARROLLO NUEVO MOVIMIENTO </a:t>
            </a:r>
            <a:br>
              <a:rPr lang="es-ES" sz="2800" dirty="0" smtClean="0"/>
            </a:br>
            <a:r>
              <a:rPr lang="es-ES" sz="2800" dirty="0" smtClean="0"/>
              <a:t>MODELO DEFINITIVO</a:t>
            </a:r>
            <a:endParaRPr lang="es-ES" sz="2800" dirty="0"/>
          </a:p>
        </p:txBody>
      </p:sp>
      <p:pic>
        <p:nvPicPr>
          <p:cNvPr id="6" name="Imagen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5200" y="1905000"/>
            <a:ext cx="3105618" cy="4343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Imagen 9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76"/>
          <a:stretch/>
        </p:blipFill>
        <p:spPr bwMode="auto">
          <a:xfrm>
            <a:off x="5255040" y="1905000"/>
            <a:ext cx="3200400" cy="4343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537156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52600" y="533400"/>
            <a:ext cx="6589200" cy="1280890"/>
          </a:xfrm>
        </p:spPr>
        <p:txBody>
          <a:bodyPr>
            <a:normAutofit/>
          </a:bodyPr>
          <a:lstStyle/>
          <a:p>
            <a:r>
              <a:rPr lang="es-ES" sz="2800" dirty="0" smtClean="0"/>
              <a:t>6. DESARROLLO </a:t>
            </a:r>
            <a:r>
              <a:rPr lang="es-ES" sz="2800" dirty="0"/>
              <a:t>NUEVO MOVIMIENTO </a:t>
            </a:r>
            <a:br>
              <a:rPr lang="es-ES" sz="2800" dirty="0"/>
            </a:br>
            <a:r>
              <a:rPr lang="es-ES" sz="2800" dirty="0" smtClean="0"/>
              <a:t>PUNTOS CRITICOS</a:t>
            </a:r>
            <a:endParaRPr lang="es-ES" sz="2800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257800" y="1466770"/>
            <a:ext cx="1361645" cy="21972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1787434" y="2133601"/>
            <a:ext cx="3197093" cy="2743200"/>
          </a:xfrm>
        </p:spPr>
        <p:txBody>
          <a:bodyPr/>
          <a:lstStyle/>
          <a:p>
            <a:r>
              <a:rPr lang="es-ES" dirty="0" smtClean="0"/>
              <a:t>EJE CARROZA</a:t>
            </a:r>
          </a:p>
          <a:p>
            <a:r>
              <a:rPr lang="es-ES" dirty="0" smtClean="0"/>
              <a:t>BRAZO EN POSICIÓN VERTICAL</a:t>
            </a:r>
          </a:p>
          <a:p>
            <a:r>
              <a:rPr lang="es-ES" dirty="0" smtClean="0"/>
              <a:t>INCLINACIÓN 12 º</a:t>
            </a:r>
          </a:p>
          <a:p>
            <a:r>
              <a:rPr lang="es-ES" dirty="0" smtClean="0"/>
              <a:t>BASE ARTICULACIÓN ANSYS</a:t>
            </a:r>
          </a:p>
          <a:p>
            <a:r>
              <a:rPr lang="es-ES" dirty="0" smtClean="0"/>
              <a:t>CILINDRO HIDRAULICO</a:t>
            </a:r>
            <a:endParaRPr lang="es-ES" dirty="0"/>
          </a:p>
        </p:txBody>
      </p:sp>
      <p:pic>
        <p:nvPicPr>
          <p:cNvPr id="5" name="Imagen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035" y="1466771"/>
            <a:ext cx="1560525" cy="21972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Imagen 7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5"/>
          <a:stretch/>
        </p:blipFill>
        <p:spPr bwMode="auto">
          <a:xfrm>
            <a:off x="5257800" y="3810000"/>
            <a:ext cx="3068760" cy="2514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767997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52600" y="533400"/>
            <a:ext cx="6589200" cy="1280890"/>
          </a:xfrm>
        </p:spPr>
        <p:txBody>
          <a:bodyPr>
            <a:normAutofit/>
          </a:bodyPr>
          <a:lstStyle/>
          <a:p>
            <a:r>
              <a:rPr lang="es-ES" sz="2800" dirty="0" smtClean="0"/>
              <a:t>6. DESARROLLO </a:t>
            </a:r>
            <a:r>
              <a:rPr lang="es-ES" sz="2800" dirty="0"/>
              <a:t>NUEVO MOVIMIENTO </a:t>
            </a:r>
            <a:br>
              <a:rPr lang="es-ES" sz="2800" dirty="0"/>
            </a:br>
            <a:r>
              <a:rPr lang="es-ES" sz="2800" dirty="0" smtClean="0"/>
              <a:t>ANALISIS ANSYS</a:t>
            </a:r>
            <a:endParaRPr lang="es-ES" sz="2800" dirty="0"/>
          </a:p>
        </p:txBody>
      </p:sp>
      <p:pic>
        <p:nvPicPr>
          <p:cNvPr id="7" name="Imagen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1669869"/>
            <a:ext cx="2191068" cy="1371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ES" dirty="0" smtClean="0"/>
              <a:t>DEFINICIÓN DE TENSIONES</a:t>
            </a:r>
          </a:p>
          <a:p>
            <a:endParaRPr lang="es-ES" dirty="0" smtClean="0"/>
          </a:p>
          <a:p>
            <a:r>
              <a:rPr lang="es-ES" dirty="0" smtClean="0"/>
              <a:t>MALLADO PIEZA</a:t>
            </a:r>
          </a:p>
          <a:p>
            <a:pPr lvl="1"/>
            <a:r>
              <a:rPr lang="es-ES" dirty="0"/>
              <a:t>ELEMENTOS CUADRATICOS LINEALES</a:t>
            </a:r>
          </a:p>
          <a:p>
            <a:endParaRPr lang="es-ES" dirty="0" smtClean="0"/>
          </a:p>
          <a:p>
            <a:r>
              <a:rPr lang="es-ES" dirty="0" smtClean="0"/>
              <a:t>RESULTADO TENSIONES</a:t>
            </a:r>
          </a:p>
          <a:p>
            <a:endParaRPr lang="es-ES" dirty="0"/>
          </a:p>
        </p:txBody>
      </p:sp>
      <p:pic>
        <p:nvPicPr>
          <p:cNvPr id="8" name="Imagen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9434" y="3276600"/>
            <a:ext cx="2362200" cy="1219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Imagen 8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9" r="8337"/>
          <a:stretch/>
        </p:blipFill>
        <p:spPr bwMode="auto">
          <a:xfrm>
            <a:off x="5648484" y="4777036"/>
            <a:ext cx="2324100" cy="15160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546713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69000" y="624110"/>
            <a:ext cx="6589200" cy="1280890"/>
          </a:xfrm>
        </p:spPr>
        <p:txBody>
          <a:bodyPr>
            <a:noAutofit/>
          </a:bodyPr>
          <a:lstStyle/>
          <a:p>
            <a:r>
              <a:rPr lang="es-ES" sz="2800" dirty="0" smtClean="0"/>
              <a:t>7. ESTUDIO ERGONÓMICO Y DE SEGURIDAD</a:t>
            </a:r>
            <a:endParaRPr lang="es-ES" sz="2800" dirty="0"/>
          </a:p>
        </p:txBody>
      </p:sp>
      <p:pic>
        <p:nvPicPr>
          <p:cNvPr id="5" name="Imagen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905000"/>
            <a:ext cx="4191000" cy="4267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828800"/>
            <a:ext cx="2528067" cy="21097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Imagen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293" r="2"/>
          <a:stretch>
            <a:fillRect/>
          </a:stretch>
        </p:blipFill>
        <p:spPr bwMode="auto">
          <a:xfrm>
            <a:off x="6096000" y="4082871"/>
            <a:ext cx="2362200" cy="20893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799027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8. RESUMEN PRESUPUESTO</a:t>
            </a:r>
            <a:endParaRPr lang="es-ES" dirty="0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6266929"/>
              </p:ext>
            </p:extLst>
          </p:nvPr>
        </p:nvGraphicFramePr>
        <p:xfrm>
          <a:off x="1828800" y="1600200"/>
          <a:ext cx="6172200" cy="4677327"/>
        </p:xfrm>
        <a:graphic>
          <a:graphicData uri="http://schemas.openxmlformats.org/drawingml/2006/table">
            <a:tbl>
              <a:tblPr/>
              <a:tblGrid>
                <a:gridCol w="3046193"/>
                <a:gridCol w="3126007"/>
              </a:tblGrid>
              <a:tr h="51016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RESUMEN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83582"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Concepto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Importe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</a:tr>
              <a:tr h="383582">
                <a:tc>
                  <a:txBody>
                    <a:bodyPr/>
                    <a:lstStyle/>
                    <a:p>
                      <a:pPr algn="l" fontAlgn="b"/>
                      <a:r>
                        <a:rPr lang="es-E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Centrino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7.644,94 €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582">
                <a:tc>
                  <a:txBody>
                    <a:bodyPr/>
                    <a:lstStyle/>
                    <a:p>
                      <a:pPr algn="l" fontAlgn="b"/>
                      <a:r>
                        <a:rPr lang="es-E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Columna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1.764,18 €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582">
                <a:tc>
                  <a:txBody>
                    <a:bodyPr/>
                    <a:lstStyle/>
                    <a:p>
                      <a:pPr algn="l" fontAlgn="b"/>
                      <a:r>
                        <a:rPr lang="es-E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Brazo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6.202,30 €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582">
                <a:tc>
                  <a:txBody>
                    <a:bodyPr/>
                    <a:lstStyle/>
                    <a:p>
                      <a:pPr algn="l" fontAlgn="b"/>
                      <a:r>
                        <a:rPr lang="es-E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Base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4.151,54 €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582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83582">
                <a:tc>
                  <a:txBody>
                    <a:bodyPr/>
                    <a:lstStyle/>
                    <a:p>
                      <a:pPr algn="l" fontAlgn="b"/>
                      <a:r>
                        <a:rPr lang="es-E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presupuesto proyecto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19.762,97 €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83582"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Honorarios ingeniería (22€/h x 350 h)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7.700,00 €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582">
                <a:tc>
                  <a:txBody>
                    <a:bodyPr/>
                    <a:lstStyle/>
                    <a:p>
                      <a:pPr algn="l" fontAlgn="b"/>
                      <a:r>
                        <a:rPr lang="es-E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presupuesto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27.462,97 €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80657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9</a:t>
            </a:r>
            <a:r>
              <a:rPr lang="es-ES" dirty="0" smtClean="0"/>
              <a:t>. </a:t>
            </a:r>
            <a:r>
              <a:rPr lang="es-ES" dirty="0" smtClean="0"/>
              <a:t>CONCLUSIONES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400" dirty="0" smtClean="0"/>
              <a:t>Se realiza con éxito el proceso de desarrollo 3D de los componentes.</a:t>
            </a:r>
          </a:p>
          <a:p>
            <a:r>
              <a:rPr lang="es-ES" sz="2400" dirty="0" smtClean="0"/>
              <a:t>Se genera y estudia técnicamente la posibilidad de un nuevo movimiento añadido al convencional.</a:t>
            </a:r>
          </a:p>
          <a:p>
            <a:r>
              <a:rPr lang="es-ES" sz="2400" dirty="0" smtClean="0"/>
              <a:t>Se sientan las bases para el posterior desarrollo y comercialización de la atracción.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2540711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Gracias por su atención.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46973952"/>
      </p:ext>
    </p:extLst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176</TotalTime>
  <Words>536</Words>
  <Application>Microsoft Office PowerPoint</Application>
  <PresentationFormat>Presentación en pantalla (4:3)</PresentationFormat>
  <Paragraphs>186</Paragraphs>
  <Slides>26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3" baseType="lpstr">
      <vt:lpstr>Arial</vt:lpstr>
      <vt:lpstr>Calibri</vt:lpstr>
      <vt:lpstr>Century Gothic</vt:lpstr>
      <vt:lpstr>Symbol</vt:lpstr>
      <vt:lpstr>Times New Roman</vt:lpstr>
      <vt:lpstr>Wingdings 3</vt:lpstr>
      <vt:lpstr>Espiral</vt:lpstr>
      <vt:lpstr>diseño de una noria infantil de altura inferior a 8 metros </vt:lpstr>
      <vt:lpstr>INDICE</vt:lpstr>
      <vt:lpstr>1. DATOS DE COMENZO DEL PROYECTO</vt:lpstr>
      <vt:lpstr>2. OBJETIVOS DEL PROYECTO</vt:lpstr>
      <vt:lpstr>3. BENCHMARKING</vt:lpstr>
      <vt:lpstr>4. NUEVO MOVIMIENTO</vt:lpstr>
      <vt:lpstr>5. DESARROLLO COMPONETES</vt:lpstr>
      <vt:lpstr>5.1 BASE</vt:lpstr>
      <vt:lpstr>5.2 COLUMNA</vt:lpstr>
      <vt:lpstr>5.3 BLOQUE PENTAGONAL CENTRAL</vt:lpstr>
      <vt:lpstr>5.4 DESARROLLO NUEVO MOVIMIENTO  MODELO 0</vt:lpstr>
      <vt:lpstr>5.4 DESARROLLO NUEVO MOVIMIENTO  MODELO 1</vt:lpstr>
      <vt:lpstr>5.4  DESARROLLO NUEVO MOVIMIENTO  MODELO 1</vt:lpstr>
      <vt:lpstr>DESARROLLO NUEVO MOVIMIENTO  MODELO 2</vt:lpstr>
      <vt:lpstr> 5.4 DESARROLLO NUEVO MOVIMIENTO  MODELO 3</vt:lpstr>
      <vt:lpstr>5.4  DESARROLLO NUEVO MOVIMIENTO  MODELO 4</vt:lpstr>
      <vt:lpstr> 5.4 DESARROLLO NUEVO MOVIMIENTO  MODELO 4</vt:lpstr>
      <vt:lpstr>5.4 DESARROLLO NUEVO MOVIMIENTO  MODELO DEFINITIVO</vt:lpstr>
      <vt:lpstr>5.4 DESARROLLO NUEVO MOVIMIENTO  MODELO DEFINITIVO</vt:lpstr>
      <vt:lpstr>6. DESARROLLO NUEVO MOVIMIENTO  MODELO DEFINITIVO</vt:lpstr>
      <vt:lpstr>6. DESARROLLO NUEVO MOVIMIENTO  PUNTOS CRITICOS</vt:lpstr>
      <vt:lpstr>6. DESARROLLO NUEVO MOVIMIENTO  ANALISIS ANSYS</vt:lpstr>
      <vt:lpstr>7. ESTUDIO ERGONÓMICO Y DE SEGURIDAD</vt:lpstr>
      <vt:lpstr>8. RESUMEN PRESUPUESTO</vt:lpstr>
      <vt:lpstr>9. CONCLUSIONES</vt:lpstr>
      <vt:lpstr>Gracias por su atención.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diseño de una noria infantil de altura inferior a 8 metros</dc:title>
  <dc:creator>Pau</dc:creator>
  <cp:lastModifiedBy>Pau</cp:lastModifiedBy>
  <cp:revision>21</cp:revision>
  <dcterms:created xsi:type="dcterms:W3CDTF">2006-08-16T00:00:00Z</dcterms:created>
  <dcterms:modified xsi:type="dcterms:W3CDTF">2017-07-21T16:19:05Z</dcterms:modified>
</cp:coreProperties>
</file>