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3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40"/>
  </p:notesMasterIdLst>
  <p:sldIdLst>
    <p:sldId id="276" r:id="rId2"/>
    <p:sldId id="280" r:id="rId3"/>
    <p:sldId id="281" r:id="rId4"/>
    <p:sldId id="285" r:id="rId5"/>
    <p:sldId id="282" r:id="rId6"/>
    <p:sldId id="300" r:id="rId7"/>
    <p:sldId id="302" r:id="rId8"/>
    <p:sldId id="303" r:id="rId9"/>
    <p:sldId id="283" r:id="rId10"/>
    <p:sldId id="284" r:id="rId11"/>
    <p:sldId id="286" r:id="rId12"/>
    <p:sldId id="287" r:id="rId13"/>
    <p:sldId id="304" r:id="rId14"/>
    <p:sldId id="305" r:id="rId15"/>
    <p:sldId id="306" r:id="rId16"/>
    <p:sldId id="309" r:id="rId17"/>
    <p:sldId id="310" r:id="rId18"/>
    <p:sldId id="311" r:id="rId19"/>
    <p:sldId id="312" r:id="rId20"/>
    <p:sldId id="327" r:id="rId21"/>
    <p:sldId id="288" r:id="rId22"/>
    <p:sldId id="289" r:id="rId23"/>
    <p:sldId id="295" r:id="rId24"/>
    <p:sldId id="292" r:id="rId25"/>
    <p:sldId id="297" r:id="rId26"/>
    <p:sldId id="296" r:id="rId27"/>
    <p:sldId id="298" r:id="rId28"/>
    <p:sldId id="319" r:id="rId29"/>
    <p:sldId id="328" r:id="rId30"/>
    <p:sldId id="329" r:id="rId31"/>
    <p:sldId id="330" r:id="rId32"/>
    <p:sldId id="323" r:id="rId33"/>
    <p:sldId id="326" r:id="rId34"/>
    <p:sldId id="318" r:id="rId35"/>
    <p:sldId id="324" r:id="rId36"/>
    <p:sldId id="325" r:id="rId37"/>
    <p:sldId id="315" r:id="rId38"/>
    <p:sldId id="314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7FF"/>
    <a:srgbClr val="99CCFF"/>
    <a:srgbClr val="F67B00"/>
    <a:srgbClr val="FF9F3F"/>
    <a:srgbClr val="FFAD75"/>
    <a:srgbClr val="6699FF"/>
    <a:srgbClr val="33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89111" autoAdjust="0"/>
  </p:normalViewPr>
  <p:slideViewPr>
    <p:cSldViewPr>
      <p:cViewPr>
        <p:scale>
          <a:sx n="66" d="100"/>
          <a:sy n="66" d="100"/>
        </p:scale>
        <p:origin x="-1554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0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0305E-D46A-42D2-9610-8997170B2CCB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21F4E-90BF-41C4-ACD3-85AD2ED81B2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65006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468856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468856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27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468856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>
                <a:solidFill>
                  <a:prstClr val="black"/>
                </a:solidFill>
              </a:rPr>
              <a:pPr/>
              <a:t>33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34</a:t>
            </a:fld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21F4E-90BF-41C4-ACD3-85AD2ED81B24}" type="slidenum">
              <a:rPr lang="es-ES" smtClean="0"/>
              <a:pPr/>
              <a:t>38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46885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9940E64-649A-4342-9E97-A70FDDDF44DF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0A5D4BD-BE0D-4D82-9170-9C719F8071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microsoft.com/office/2007/relationships/hdphoto" Target="NUL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5" Type="http://schemas.microsoft.com/office/2007/relationships/hdphoto" Target="../media/hdphoto6.wdp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microsoft.com/office/2007/relationships/hdphoto" Target="../media/hdphoto7.wdp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13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6.png"/><Relationship Id="rId12" Type="http://schemas.microsoft.com/office/2007/relationships/hdphoto" Target="../media/hdphoto12.wdp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6" Type="http://schemas.microsoft.com/office/2007/relationships/hdphoto" Target="../media/hdphoto9.wdp"/><Relationship Id="rId11" Type="http://schemas.openxmlformats.org/officeDocument/2006/relationships/image" Target="../media/image48.png"/><Relationship Id="rId5" Type="http://schemas.openxmlformats.org/officeDocument/2006/relationships/image" Target="../media/image45.png"/><Relationship Id="rId10" Type="http://schemas.microsoft.com/office/2007/relationships/hdphoto" Target="../media/hdphoto11.wdp"/><Relationship Id="rId4" Type="http://schemas.microsoft.com/office/2007/relationships/hdphoto" Target="../media/hdphoto8.wdp"/><Relationship Id="rId9" Type="http://schemas.openxmlformats.org/officeDocument/2006/relationships/image" Target="../media/image47.png"/><Relationship Id="rId14" Type="http://schemas.microsoft.com/office/2007/relationships/hdphoto" Target="../media/hdphoto13.wdp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48652" y="3493024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es-ES" sz="4400" i="1" dirty="0" smtClean="0">
                <a:solidFill>
                  <a:schemeClr val="bg1"/>
                </a:solidFill>
                <a:latin typeface="+mn-lt"/>
              </a:rPr>
              <a:t>Monasterio de Aguas Vivas</a:t>
            </a:r>
            <a:endParaRPr lang="es-ES" sz="44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638420" y="2564904"/>
            <a:ext cx="6102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Intervención en Construcciones  Históricas</a:t>
            </a:r>
          </a:p>
        </p:txBody>
      </p:sp>
      <p:cxnSp>
        <p:nvCxnSpPr>
          <p:cNvPr id="9" name="8 Conector recto"/>
          <p:cNvCxnSpPr/>
          <p:nvPr/>
        </p:nvCxnSpPr>
        <p:spPr>
          <a:xfrm>
            <a:off x="323528" y="5445224"/>
            <a:ext cx="837980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"/>
          <p:cNvCxnSpPr/>
          <p:nvPr/>
        </p:nvCxnSpPr>
        <p:spPr>
          <a:xfrm>
            <a:off x="323528" y="6453336"/>
            <a:ext cx="837980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Rectángulo"/>
          <p:cNvSpPr/>
          <p:nvPr/>
        </p:nvSpPr>
        <p:spPr>
          <a:xfrm>
            <a:off x="-180528" y="5013176"/>
            <a:ext cx="41217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Tutores</a:t>
            </a:r>
          </a:p>
          <a:p>
            <a:pPr algn="ctr"/>
            <a:endParaRPr lang="es-ES" b="1" spc="-100" dirty="0" smtClean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ea typeface="+mj-ea"/>
              <a:cs typeface="+mj-cs"/>
            </a:endParaRPr>
          </a:p>
          <a:p>
            <a:pPr algn="ctr"/>
            <a:r>
              <a:rPr lang="es-ES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López González, Mª Concepción</a:t>
            </a:r>
          </a:p>
          <a:p>
            <a:pPr algn="ctr"/>
            <a:r>
              <a:rPr lang="es-ES" b="1" spc="-100" dirty="0" err="1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Couto</a:t>
            </a:r>
            <a:r>
              <a:rPr lang="es-ES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 López, Simeón</a:t>
            </a:r>
          </a:p>
          <a:p>
            <a:pPr algn="ctr"/>
            <a:r>
              <a:rPr lang="es-ES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Navarro García,  </a:t>
            </a:r>
            <a:r>
              <a:rPr lang="es-ES" b="1" spc="-100" dirty="0" err="1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MªLuisa</a:t>
            </a:r>
            <a:endParaRPr lang="es-ES" b="1" spc="-100" dirty="0" smtClean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ea typeface="+mj-ea"/>
              <a:cs typeface="+mj-cs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681520" y="5074281"/>
            <a:ext cx="20162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Taller 21</a:t>
            </a:r>
          </a:p>
          <a:p>
            <a:pPr algn="ctr"/>
            <a:endParaRPr lang="es-ES" b="1" spc="-100" dirty="0" smtClean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ea typeface="+mj-ea"/>
              <a:cs typeface="+mj-cs"/>
            </a:endParaRPr>
          </a:p>
          <a:p>
            <a:pPr algn="ctr"/>
            <a:r>
              <a:rPr lang="es-ES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Curso Académico</a:t>
            </a:r>
          </a:p>
          <a:p>
            <a:pPr algn="ctr"/>
            <a:r>
              <a:rPr lang="es-ES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2012/2013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5724128" y="5074281"/>
            <a:ext cx="33123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Autores</a:t>
            </a:r>
          </a:p>
          <a:p>
            <a:pPr algn="ctr"/>
            <a:endParaRPr lang="es-ES" b="1" spc="-100" dirty="0" smtClean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ea typeface="+mj-ea"/>
              <a:cs typeface="+mj-cs"/>
            </a:endParaRPr>
          </a:p>
          <a:p>
            <a:pPr algn="ctr"/>
            <a:r>
              <a:rPr lang="es-ES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Clemente García, Eduardo</a:t>
            </a:r>
          </a:p>
          <a:p>
            <a:pPr algn="ctr"/>
            <a:r>
              <a:rPr lang="es-ES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Soldevila Santonja, Guillermo</a:t>
            </a:r>
          </a:p>
        </p:txBody>
      </p:sp>
      <p:sp>
        <p:nvSpPr>
          <p:cNvPr id="17" name="3 Título"/>
          <p:cNvSpPr txBox="1">
            <a:spLocks/>
          </p:cNvSpPr>
          <p:nvPr/>
        </p:nvSpPr>
        <p:spPr>
          <a:xfrm>
            <a:off x="601216" y="1628800"/>
            <a:ext cx="8229600" cy="936104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4000" i="1" dirty="0" smtClean="0">
                <a:solidFill>
                  <a:schemeClr val="bg1"/>
                </a:solidFill>
                <a:latin typeface="+mn-lt"/>
              </a:rPr>
              <a:t>Proyecto Fin de Grado</a:t>
            </a:r>
            <a:endParaRPr lang="es-ES" sz="4000" i="1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18" name="17 Conector recto"/>
          <p:cNvCxnSpPr/>
          <p:nvPr/>
        </p:nvCxnSpPr>
        <p:spPr>
          <a:xfrm>
            <a:off x="323528" y="2420888"/>
            <a:ext cx="8379804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2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288" y="614770"/>
            <a:ext cx="2376264" cy="803166"/>
          </a:xfrm>
          <a:prstGeom prst="rect">
            <a:avLst/>
          </a:prstGeom>
        </p:spPr>
      </p:pic>
      <p:pic>
        <p:nvPicPr>
          <p:cNvPr id="24" name="23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63580" y="614770"/>
            <a:ext cx="2339752" cy="8279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91550"/>
            <a:ext cx="59046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CAPÍTULO 1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. </a:t>
            </a: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DATOS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GENERALES</a:t>
            </a:r>
            <a:r>
              <a:rPr lang="es-ES" sz="1600" i="1" dirty="0">
                <a:latin typeface="Cambria" pitchFamily="18" charset="0"/>
              </a:rPr>
              <a:t>		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2. ANTECEDENTES </a:t>
            </a:r>
            <a:r>
              <a:rPr lang="es-ES" sz="1600" i="1" dirty="0" smtClean="0">
                <a:latin typeface="Cambria" pitchFamily="18" charset="0"/>
              </a:rPr>
              <a:t>HISTÓRICOS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3. </a:t>
            </a:r>
            <a:r>
              <a:rPr lang="es-ES" sz="1600" i="1" dirty="0" smtClean="0">
                <a:latin typeface="Cambria" pitchFamily="18" charset="0"/>
              </a:rPr>
              <a:t>LOCALIZACIÓN DE ACCESOS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4. DESCRIPCIÓN </a:t>
            </a:r>
            <a:r>
              <a:rPr lang="es-ES" sz="1600" i="1" dirty="0" smtClean="0">
                <a:latin typeface="Cambria" pitchFamily="18" charset="0"/>
              </a:rPr>
              <a:t>GENERAL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5. INTERVENCIONES REALIZADAS SOBRE 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6. ESTUDIO CONSTRUCTIVO DEL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7. MEMORIA </a:t>
            </a:r>
            <a:r>
              <a:rPr lang="es-ES" sz="1600" i="1" dirty="0" smtClean="0">
                <a:latin typeface="Cambria" pitchFamily="18" charset="0"/>
              </a:rPr>
              <a:t>FOTOGRÁFICA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8. ESTUDIO DE LESIONES DEL </a:t>
            </a:r>
            <a:r>
              <a:rPr lang="es-ES" sz="1600" i="1" dirty="0" smtClean="0">
                <a:latin typeface="Cambria" pitchFamily="18" charset="0"/>
              </a:rPr>
              <a:t>CLAUTRO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9. PROPUESTAS DE </a:t>
            </a:r>
            <a:r>
              <a:rPr lang="es-ES" sz="1600" i="1" dirty="0" smtClean="0">
                <a:latin typeface="Cambria" pitchFamily="18" charset="0"/>
              </a:rPr>
              <a:t>INTERVENCIÓN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10. CÁLCULO </a:t>
            </a:r>
            <a:r>
              <a:rPr lang="es-ES" sz="1600" i="1" dirty="0" smtClean="0">
                <a:latin typeface="Cambria" pitchFamily="18" charset="0"/>
              </a:rPr>
              <a:t>ESTRUCTURAL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11. LEVANTAMIENTO </a:t>
            </a:r>
            <a:r>
              <a:rPr lang="es-ES" sz="1600" i="1" dirty="0" smtClean="0">
                <a:latin typeface="Cambria" pitchFamily="18" charset="0"/>
              </a:rPr>
              <a:t>GRÁFICO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12. </a:t>
            </a:r>
            <a:r>
              <a:rPr lang="es-ES" sz="1600" i="1" dirty="0" smtClean="0">
                <a:latin typeface="Cambria" pitchFamily="18" charset="0"/>
              </a:rPr>
              <a:t>CONCLUSIONES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13</a:t>
            </a:r>
            <a:r>
              <a:rPr lang="es-ES" sz="1600" i="1" dirty="0">
                <a:latin typeface="Cambria" pitchFamily="18" charset="0"/>
              </a:rPr>
              <a:t>. </a:t>
            </a:r>
            <a:r>
              <a:rPr lang="es-ES" sz="1600" i="1" dirty="0" smtClean="0">
                <a:latin typeface="Cambria" pitchFamily="18" charset="0"/>
              </a:rPr>
              <a:t>BIBLIOGRAFÍA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14. </a:t>
            </a:r>
            <a:r>
              <a:rPr lang="es-ES" sz="1600" i="1" dirty="0" smtClean="0">
                <a:latin typeface="Cambria" pitchFamily="18" charset="0"/>
              </a:rPr>
              <a:t>AGRADECIMIENTOS</a:t>
            </a:r>
            <a:endParaRPr lang="es-ES" sz="16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5209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1. DATOS GENERALES</a:t>
            </a:r>
            <a:endParaRPr lang="es-ES" sz="2000" i="1" dirty="0">
              <a:latin typeface="Cambria" pitchFamily="18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768481" y="959874"/>
            <a:ext cx="57098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600" dirty="0" smtClean="0">
                <a:latin typeface="Cambria" pitchFamily="18" charset="0"/>
              </a:rPr>
              <a:t>La </a:t>
            </a:r>
            <a:r>
              <a:rPr lang="es-ES" sz="1600" dirty="0">
                <a:latin typeface="Cambria" pitchFamily="18" charset="0"/>
              </a:rPr>
              <a:t>Barraca de Aguas Vivas </a:t>
            </a:r>
            <a:r>
              <a:rPr lang="es-ES" sz="1600" dirty="0" smtClean="0">
                <a:latin typeface="Cambria" pitchFamily="18" charset="0"/>
              </a:rPr>
              <a:t>está situada </a:t>
            </a:r>
            <a:r>
              <a:rPr lang="es-ES" sz="1600" dirty="0">
                <a:latin typeface="Cambria" pitchFamily="18" charset="0"/>
              </a:rPr>
              <a:t>en la comarca valenciana de la </a:t>
            </a:r>
            <a:r>
              <a:rPr lang="es-ES" sz="1600" dirty="0" smtClean="0">
                <a:latin typeface="Cambria" pitchFamily="18" charset="0"/>
              </a:rPr>
              <a:t>Ribera Alta, </a:t>
            </a:r>
            <a:r>
              <a:rPr lang="es-ES" sz="1600" dirty="0">
                <a:latin typeface="Cambria" pitchFamily="18" charset="0"/>
              </a:rPr>
              <a:t>en el </a:t>
            </a:r>
            <a:r>
              <a:rPr lang="es-ES" sz="1600" dirty="0" smtClean="0">
                <a:latin typeface="Cambria" pitchFamily="18" charset="0"/>
              </a:rPr>
              <a:t>Valle de Aguas Vivas.</a:t>
            </a:r>
          </a:p>
          <a:p>
            <a:pPr algn="just"/>
            <a:r>
              <a:rPr lang="es-ES" sz="1600" dirty="0" smtClean="0">
                <a:latin typeface="Cambria" pitchFamily="18" charset="0"/>
              </a:rPr>
              <a:t>El monasterio está ubicado entre dos poblaciones Alcira y Carcagente.</a:t>
            </a:r>
            <a:endParaRPr lang="es-ES" sz="1600" dirty="0">
              <a:latin typeface="Cambria" pitchFamily="18" charset="0"/>
            </a:endParaRPr>
          </a:p>
        </p:txBody>
      </p:sp>
      <p:pic>
        <p:nvPicPr>
          <p:cNvPr id="5" name="0 Imagen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8847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102" t="8194" r="10703" b="5059"/>
          <a:stretch/>
        </p:blipFill>
        <p:spPr bwMode="auto">
          <a:xfrm>
            <a:off x="5849807" y="440248"/>
            <a:ext cx="3230813" cy="59560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7" name="33 Elipse"/>
          <p:cNvSpPr/>
          <p:nvPr/>
        </p:nvSpPr>
        <p:spPr>
          <a:xfrm>
            <a:off x="7199903" y="3284984"/>
            <a:ext cx="601853" cy="6177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ES"/>
          </a:p>
        </p:txBody>
      </p:sp>
      <p:pic>
        <p:nvPicPr>
          <p:cNvPr id="8" name="0 Imagen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495" b="4616"/>
          <a:stretch/>
        </p:blipFill>
        <p:spPr bwMode="auto">
          <a:xfrm>
            <a:off x="4285" y="1913981"/>
            <a:ext cx="3528392" cy="30979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9" name="0 Imagen"/>
          <p:cNvPicPr/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449" b="2247"/>
          <a:stretch/>
        </p:blipFill>
        <p:spPr bwMode="auto">
          <a:xfrm>
            <a:off x="2842684" y="2847893"/>
            <a:ext cx="4095283" cy="33703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0" name="34 Elipse"/>
          <p:cNvSpPr/>
          <p:nvPr/>
        </p:nvSpPr>
        <p:spPr>
          <a:xfrm>
            <a:off x="5160782" y="5013176"/>
            <a:ext cx="282719" cy="2956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478287" y="5848924"/>
            <a:ext cx="15355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 </a:t>
            </a:r>
            <a:r>
              <a:rPr lang="es-ES" sz="1600" dirty="0">
                <a:latin typeface="Cambria" pitchFamily="18" charset="0"/>
              </a:rPr>
              <a:t>16. Rivera Alta</a:t>
            </a:r>
          </a:p>
        </p:txBody>
      </p:sp>
      <p:pic>
        <p:nvPicPr>
          <p:cNvPr id="12" name="11 Imagen" descr="C:\Users\Guillermo\Desktop\18-PLANOS CAD BUENOS-A3cartografía.jpg"/>
          <p:cNvPicPr/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88" t="36618" r="30364" b="26259"/>
          <a:stretch/>
        </p:blipFill>
        <p:spPr bwMode="auto">
          <a:xfrm>
            <a:off x="2298319" y="2316810"/>
            <a:ext cx="4901584" cy="28697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3" name="1 Título"/>
          <p:cNvSpPr txBox="1">
            <a:spLocks/>
          </p:cNvSpPr>
          <p:nvPr/>
        </p:nvSpPr>
        <p:spPr>
          <a:xfrm>
            <a:off x="438825" y="527826"/>
            <a:ext cx="1902783" cy="432048"/>
          </a:xfrm>
          <a:prstGeom prst="rect">
            <a:avLst/>
          </a:prstGeom>
          <a:noFill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s-ES" sz="1600" i="1" dirty="0" smtClean="0">
                <a:latin typeface="Cambria" pitchFamily="18" charset="0"/>
              </a:rPr>
              <a:t>Localización</a:t>
            </a:r>
            <a:endParaRPr lang="es-ES" sz="1600" i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2186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91550"/>
            <a:ext cx="59046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</a:t>
            </a:r>
            <a:r>
              <a:rPr lang="es-ES" sz="1600" i="1" dirty="0" smtClean="0">
                <a:latin typeface="Cambria" pitchFamily="18" charset="0"/>
              </a:rPr>
              <a:t>. </a:t>
            </a:r>
            <a:r>
              <a:rPr lang="es-ES" sz="1600" i="1" dirty="0">
                <a:latin typeface="Cambria" pitchFamily="18" charset="0"/>
              </a:rPr>
              <a:t>DATOS </a:t>
            </a:r>
            <a:r>
              <a:rPr lang="es-ES" sz="1600" i="1" dirty="0" smtClean="0">
                <a:latin typeface="Cambria" pitchFamily="18" charset="0"/>
              </a:rPr>
              <a:t>GENERALES</a:t>
            </a:r>
            <a:r>
              <a:rPr lang="es-ES" sz="1600" i="1" dirty="0">
                <a:latin typeface="Cambria" pitchFamily="18" charset="0"/>
              </a:rPr>
              <a:t>	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	</a:t>
            </a:r>
            <a:endParaRPr lang="es-ES" sz="1600" dirty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CAPÍTULO 2. ANTECEDENTES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HISTÓRICOS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3. LOCALIZACIÓN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DE ACCESOS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4. DESCRIPCIÓN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GENERAL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5. INTERVENCIONES REALIZADAS SOBRE EL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EDIFICIO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6. ESTUDIO CONSTRUCTIVO DEL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EDIFICIO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7. MEMORIA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FOTOGRÁFICA</a:t>
            </a:r>
            <a:endParaRPr lang="es-ES" sz="1600" dirty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CAPÍTULO 8. ESTUDIO DE LESIONES DEL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CLAUTRO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9. PROPUESTAS DE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INTERVENCIÓN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10. CÁLCULO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ESTRUCTURAL</a:t>
            </a:r>
            <a:endParaRPr lang="es-ES" sz="1600" dirty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CAPÍTULO 11. LEVANTAMIENTO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GRÁFICO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12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.</a:t>
            </a:r>
            <a:r>
              <a:rPr lang="es-ES" sz="1600" i="1" dirty="0" smtClean="0">
                <a:latin typeface="Cambria" pitchFamily="18" charset="0"/>
              </a:rPr>
              <a:t> CONCLUSIONES</a:t>
            </a:r>
            <a:endParaRPr lang="es-ES" sz="1600" i="1" dirty="0" smtClean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13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.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BIBLIOGRAFÍA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14.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AGRADECIMIENTOS</a:t>
            </a:r>
            <a:endParaRPr lang="es-ES" sz="1600" dirty="0">
              <a:solidFill>
                <a:prstClr val="black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7386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2. ANTECEDENTES HISTÓRICOS</a:t>
            </a:r>
            <a:endParaRPr lang="es-ES" sz="2000" i="1" dirty="0">
              <a:latin typeface="Cambria" pitchFamily="18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51520" y="714832"/>
            <a:ext cx="8712968" cy="6196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Existen 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diversas teorías sobre la fecha de la constitución del </a:t>
            </a: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Convento.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Cronología del Monasterio de Aguas Vivas: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endParaRPr lang="es-ES" sz="1300" dirty="0" smtClean="0">
              <a:latin typeface="Cambria" pitchFamily="18" charset="0"/>
              <a:ea typeface="Calibri"/>
              <a:cs typeface="Times New Roman"/>
            </a:endParaRP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b="1" dirty="0" smtClean="0">
                <a:latin typeface="Cambria" pitchFamily="18" charset="0"/>
                <a:ea typeface="Calibri"/>
                <a:cs typeface="Times New Roman"/>
              </a:rPr>
              <a:t>1239</a:t>
            </a:r>
            <a:r>
              <a:rPr lang="es-ES" sz="1300" b="1" dirty="0">
                <a:latin typeface="Cambria" pitchFamily="18" charset="0"/>
                <a:ea typeface="Calibri"/>
                <a:cs typeface="Times New Roman"/>
              </a:rPr>
              <a:t>. Fundación del </a:t>
            </a:r>
            <a:r>
              <a:rPr lang="es-ES" sz="1300" b="1" dirty="0" smtClean="0">
                <a:latin typeface="Cambria" pitchFamily="18" charset="0"/>
                <a:ea typeface="Calibri"/>
                <a:cs typeface="Times New Roman"/>
              </a:rPr>
              <a:t>Convento.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1267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. Privilegio del Rey Jaime I a favor de los Ermitaños [sic] de San Agustín, otorgándoles por heredad  todo el valle comprendido entre el Monasterio y el </a:t>
            </a:r>
            <a:r>
              <a:rPr lang="es-ES" sz="1300" dirty="0" err="1" smtClean="0">
                <a:latin typeface="Cambria" pitchFamily="18" charset="0"/>
                <a:ea typeface="Calibri"/>
                <a:cs typeface="Times New Roman"/>
              </a:rPr>
              <a:t>Portichol</a:t>
            </a: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S.XIV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. Primera mitad. Ampliación del </a:t>
            </a: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Convento.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b="1" dirty="0" smtClean="0">
                <a:latin typeface="Cambria" pitchFamily="18" charset="0"/>
                <a:ea typeface="Calibri"/>
                <a:cs typeface="Times New Roman"/>
              </a:rPr>
              <a:t>1597</a:t>
            </a:r>
            <a:r>
              <a:rPr lang="es-ES" sz="1300" b="1" dirty="0">
                <a:latin typeface="Cambria" pitchFamily="18" charset="0"/>
                <a:ea typeface="Calibri"/>
                <a:cs typeface="Times New Roman"/>
              </a:rPr>
              <a:t>. Nueva ampliación: se levantan dos alas del claustro por el artífice valenciano </a:t>
            </a:r>
            <a:r>
              <a:rPr lang="es-ES" sz="1300" b="1" u="sng" dirty="0">
                <a:latin typeface="Cambria" pitchFamily="18" charset="0"/>
                <a:ea typeface="Calibri"/>
                <a:cs typeface="Times New Roman"/>
              </a:rPr>
              <a:t>Francisco </a:t>
            </a:r>
            <a:r>
              <a:rPr lang="es-ES" sz="1300" b="1" u="sng" dirty="0" smtClean="0">
                <a:latin typeface="Cambria" pitchFamily="18" charset="0"/>
                <a:ea typeface="Calibri"/>
                <a:cs typeface="Times New Roman"/>
              </a:rPr>
              <a:t>Colom</a:t>
            </a:r>
            <a:r>
              <a:rPr lang="es-ES" sz="1300" b="1" dirty="0" smtClean="0">
                <a:latin typeface="Cambria" pitchFamily="18" charset="0"/>
                <a:ea typeface="Calibri"/>
                <a:cs typeface="Times New Roman"/>
              </a:rPr>
              <a:t>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b="1" dirty="0" smtClean="0">
                <a:latin typeface="Cambria" pitchFamily="18" charset="0"/>
                <a:ea typeface="Calibri"/>
                <a:cs typeface="Times New Roman"/>
              </a:rPr>
              <a:t>1633-1767</a:t>
            </a:r>
            <a:r>
              <a:rPr lang="es-ES" sz="1300" b="1" dirty="0">
                <a:latin typeface="Cambria" pitchFamily="18" charset="0"/>
                <a:ea typeface="Calibri"/>
                <a:cs typeface="Times New Roman"/>
              </a:rPr>
              <a:t>. Nueva ampliación: construcción del ala </a:t>
            </a:r>
            <a:r>
              <a:rPr lang="es-ES" sz="1300" b="1" dirty="0" smtClean="0">
                <a:latin typeface="Cambria" pitchFamily="18" charset="0"/>
                <a:ea typeface="Calibri"/>
                <a:cs typeface="Times New Roman"/>
              </a:rPr>
              <a:t>Norte.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b="1" dirty="0" smtClean="0">
                <a:latin typeface="Cambria" pitchFamily="18" charset="0"/>
                <a:ea typeface="Calibri"/>
                <a:cs typeface="Times New Roman"/>
              </a:rPr>
              <a:t>1695-1697</a:t>
            </a:r>
            <a:r>
              <a:rPr lang="es-ES" sz="1300" b="1" dirty="0">
                <a:latin typeface="Cambria" pitchFamily="18" charset="0"/>
                <a:ea typeface="Calibri"/>
                <a:cs typeface="Times New Roman"/>
              </a:rPr>
              <a:t>. Construcción de la iglesia y del campanario. </a:t>
            </a:r>
            <a:endParaRPr lang="es-ES" sz="1300" b="1" dirty="0" smtClean="0">
              <a:latin typeface="Cambria" pitchFamily="18" charset="0"/>
              <a:ea typeface="Calibri"/>
              <a:cs typeface="Times New Roman"/>
            </a:endParaRP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1707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. Saqueo del convento por parte de los </a:t>
            </a:r>
            <a:r>
              <a:rPr lang="es-ES" sz="1300" i="1" dirty="0" smtClean="0">
                <a:latin typeface="Cambria" pitchFamily="18" charset="0"/>
                <a:ea typeface="Calibri"/>
                <a:cs typeface="Times New Roman"/>
              </a:rPr>
              <a:t>migueletes.</a:t>
            </a:r>
            <a:endParaRPr lang="es-ES" sz="1300" dirty="0">
              <a:latin typeface="Cambria" pitchFamily="18" charset="0"/>
              <a:ea typeface="Calibri"/>
              <a:cs typeface="Times New Roman"/>
            </a:endParaRP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b="1" dirty="0" smtClean="0">
                <a:latin typeface="Cambria" pitchFamily="18" charset="0"/>
                <a:ea typeface="Calibri"/>
                <a:cs typeface="Times New Roman"/>
              </a:rPr>
              <a:t>1713</a:t>
            </a:r>
            <a:r>
              <a:rPr lang="es-ES" sz="1300" b="1" dirty="0">
                <a:latin typeface="Cambria" pitchFamily="18" charset="0"/>
                <a:ea typeface="Calibri"/>
                <a:cs typeface="Times New Roman"/>
              </a:rPr>
              <a:t>. Remodelación del </a:t>
            </a:r>
            <a:r>
              <a:rPr lang="es-ES" sz="1300" b="1" dirty="0" smtClean="0">
                <a:latin typeface="Cambria" pitchFamily="18" charset="0"/>
                <a:ea typeface="Calibri"/>
                <a:cs typeface="Times New Roman"/>
              </a:rPr>
              <a:t>claustro.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1777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. Nueva sacristía. Aguamanil de jaspes y mármol de </a:t>
            </a: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Génova.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1784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. Se propone el traslado del monasterio al núcleo urbano de Carcaixent</a:t>
            </a: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.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 </a:t>
            </a:r>
            <a:endParaRPr lang="es-ES" sz="1300" dirty="0" smtClean="0">
              <a:latin typeface="Cambria" pitchFamily="18" charset="0"/>
              <a:ea typeface="Calibri"/>
              <a:cs typeface="Times New Roman"/>
            </a:endParaRP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1812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. El Gobierno incauta el Convento y sus </a:t>
            </a: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posesiones.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1814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. Vuelven los frailes al </a:t>
            </a: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Convento.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1820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. Nuevo </a:t>
            </a: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desalojo.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1823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. Los frailes recuperan la </a:t>
            </a: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propiedad.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1835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. Exclaustración. Los frailes abandonan definitivamente el </a:t>
            </a: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Convento.</a:t>
            </a:r>
          </a:p>
          <a:p>
            <a:pPr marL="171450" lvl="0" indent="-171450" algn="just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1853</a:t>
            </a:r>
            <a:r>
              <a:rPr lang="es-ES" sz="1300" dirty="0">
                <a:latin typeface="Cambria" pitchFamily="18" charset="0"/>
                <a:ea typeface="Calibri"/>
                <a:cs typeface="Times New Roman"/>
              </a:rPr>
              <a:t>. El Monasterio es adjudicado en pública subasta a Francisco Belda. Utilización como granja y vivienda </a:t>
            </a:r>
            <a:r>
              <a:rPr lang="es-ES" sz="1300" dirty="0" smtClean="0">
                <a:latin typeface="Cambria" pitchFamily="18" charset="0"/>
                <a:ea typeface="Calibri"/>
                <a:cs typeface="Times New Roman"/>
              </a:rPr>
              <a:t>rural.</a:t>
            </a:r>
          </a:p>
          <a:p>
            <a:pPr>
              <a:spcAft>
                <a:spcPts val="0"/>
              </a:spcAft>
            </a:pPr>
            <a:r>
              <a:rPr lang="es-ES" sz="1200" dirty="0">
                <a:latin typeface="Calibri"/>
                <a:ea typeface="Calibri"/>
                <a:cs typeface="Times New Roman"/>
              </a:rPr>
              <a:t> </a:t>
            </a:r>
            <a:endParaRPr lang="es-ES" sz="12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284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91550"/>
            <a:ext cx="59046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1. DATOS GENERALES		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2. ANTECEDENTES HISTÓRICOS</a:t>
            </a:r>
          </a:p>
          <a:p>
            <a:pPr lvl="0">
              <a:lnSpc>
                <a:spcPct val="150000"/>
              </a:lnSpc>
            </a:pP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CAPÍTULO </a:t>
            </a: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3. LOCALIZACIÓN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DE ACCESOS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4. DESCRIPCIÓN </a:t>
            </a:r>
            <a:r>
              <a:rPr lang="es-ES" sz="1600" i="1" dirty="0" smtClean="0">
                <a:latin typeface="Cambria" pitchFamily="18" charset="0"/>
              </a:rPr>
              <a:t>GENERAL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5. INTERVENCIONES REALIZADAS SOBRE 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6. ESTUDIO CONSTRUCTIVO DEL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7. MEMORIA </a:t>
            </a:r>
            <a:r>
              <a:rPr lang="es-ES" sz="1600" i="1" dirty="0" smtClean="0">
                <a:latin typeface="Cambria" pitchFamily="18" charset="0"/>
              </a:rPr>
              <a:t>FOTOGRÁFICA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8. ESTUDIO DE LESIONES DEL </a:t>
            </a:r>
            <a:r>
              <a:rPr lang="es-ES" sz="1600" i="1" dirty="0" smtClean="0">
                <a:latin typeface="Cambria" pitchFamily="18" charset="0"/>
              </a:rPr>
              <a:t>CLAUTRO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9. PROPUESTAS DE </a:t>
            </a:r>
            <a:r>
              <a:rPr lang="es-ES" sz="1600" i="1" dirty="0" smtClean="0">
                <a:latin typeface="Cambria" pitchFamily="18" charset="0"/>
              </a:rPr>
              <a:t>INTERVENCIÓN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10. CÁLCULO </a:t>
            </a:r>
            <a:r>
              <a:rPr lang="es-ES" sz="1600" i="1" dirty="0" smtClean="0">
                <a:latin typeface="Cambria" pitchFamily="18" charset="0"/>
              </a:rPr>
              <a:t>ESTRUCTURAL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11. LEVANTAMIENTO </a:t>
            </a:r>
            <a:r>
              <a:rPr lang="es-ES" sz="1600" i="1" dirty="0" smtClean="0">
                <a:latin typeface="Cambria" pitchFamily="18" charset="0"/>
              </a:rPr>
              <a:t>GRÁFICO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12. </a:t>
            </a:r>
            <a:r>
              <a:rPr lang="es-ES" sz="1600" i="1" dirty="0" smtClean="0">
                <a:latin typeface="Cambria" pitchFamily="18" charset="0"/>
              </a:rPr>
              <a:t>CONCLUSIONES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13</a:t>
            </a:r>
            <a:r>
              <a:rPr lang="es-ES" sz="1600" i="1" dirty="0">
                <a:latin typeface="Cambria" pitchFamily="18" charset="0"/>
              </a:rPr>
              <a:t>. </a:t>
            </a:r>
            <a:r>
              <a:rPr lang="es-ES" sz="1600" i="1" dirty="0" smtClean="0">
                <a:latin typeface="Cambria" pitchFamily="18" charset="0"/>
              </a:rPr>
              <a:t>BIBLIOGRAFÍA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14. </a:t>
            </a:r>
            <a:r>
              <a:rPr lang="es-ES" sz="1600" i="1" dirty="0" smtClean="0">
                <a:latin typeface="Cambria" pitchFamily="18" charset="0"/>
              </a:rPr>
              <a:t>AGRADECIMIENTOS</a:t>
            </a:r>
            <a:endParaRPr lang="es-ES" sz="16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78126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3.LOCALIZACIÓN Y ACCESOS EXTERIORES </a:t>
            </a:r>
            <a:endParaRPr lang="es-ES" sz="2000" i="1" dirty="0">
              <a:latin typeface="Cambria" pitchFamily="18" charset="0"/>
            </a:endParaRPr>
          </a:p>
        </p:txBody>
      </p:sp>
      <p:pic>
        <p:nvPicPr>
          <p:cNvPr id="3" name="0 Imagen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/>
                    </a14:imgEffect>
                    <a14:imgEffect>
                      <a14:artisticPhotocopy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2132856"/>
            <a:ext cx="5040560" cy="3096344"/>
          </a:xfrm>
          <a:prstGeom prst="rect">
            <a:avLst/>
          </a:prstGeom>
          <a:ln>
            <a:noFill/>
          </a:ln>
        </p:spPr>
      </p:pic>
      <p:pic>
        <p:nvPicPr>
          <p:cNvPr id="4" name="0 Imagen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003"/>
          <a:stretch/>
        </p:blipFill>
        <p:spPr bwMode="auto">
          <a:xfrm>
            <a:off x="2555776" y="548680"/>
            <a:ext cx="3096344" cy="20882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5" name="0 Imagen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489" b="14619"/>
          <a:stretch/>
        </p:blipFill>
        <p:spPr bwMode="auto">
          <a:xfrm>
            <a:off x="2699792" y="4437112"/>
            <a:ext cx="3096344" cy="20724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6" name="0 Imagen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143"/>
          <a:stretch/>
        </p:blipFill>
        <p:spPr bwMode="auto">
          <a:xfrm>
            <a:off x="5796136" y="1916832"/>
            <a:ext cx="2142453" cy="24482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5724128" y="1268760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latin typeface="Cambria" pitchFamily="18" charset="0"/>
              </a:rPr>
              <a:t>FACHADA NORESTE</a:t>
            </a:r>
            <a:endParaRPr lang="es-ES" sz="1400" b="1" dirty="0">
              <a:latin typeface="Cambria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156176" y="4437112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latin typeface="Cambria" pitchFamily="18" charset="0"/>
              </a:rPr>
              <a:t>FACHADA ESTE</a:t>
            </a:r>
            <a:endParaRPr lang="es-ES" sz="1400" b="1" dirty="0">
              <a:latin typeface="Cambria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868144" y="5301208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latin typeface="Cambria" pitchFamily="18" charset="0"/>
              </a:rPr>
              <a:t>FACHADA SUR</a:t>
            </a:r>
            <a:endParaRPr lang="es-ES" sz="1400" b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8318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0 Imagen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00" t="1460" b="1460"/>
          <a:stretch/>
        </p:blipFill>
        <p:spPr bwMode="auto">
          <a:xfrm>
            <a:off x="1641021" y="934538"/>
            <a:ext cx="5861957" cy="49889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2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ACCESOS DEL CLAUSTRO</a:t>
            </a:r>
            <a:endParaRPr lang="es-ES" sz="2000" i="1" dirty="0">
              <a:latin typeface="Cambria" pitchFamily="18" charset="0"/>
            </a:endParaRPr>
          </a:p>
        </p:txBody>
      </p:sp>
      <p:pic>
        <p:nvPicPr>
          <p:cNvPr id="13" name="0 Imagen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833" t="11130" r="11002" b="16326"/>
          <a:stretch/>
        </p:blipFill>
        <p:spPr bwMode="auto">
          <a:xfrm>
            <a:off x="179512" y="404664"/>
            <a:ext cx="1440160" cy="18773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4" name="0 Imagen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585" t="15302" r="15092" b="15835"/>
          <a:stretch/>
        </p:blipFill>
        <p:spPr bwMode="auto">
          <a:xfrm>
            <a:off x="6948264" y="260648"/>
            <a:ext cx="1512168" cy="19442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5" name="0 Imagen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504" r="8473"/>
          <a:stretch>
            <a:fillRect/>
          </a:stretch>
        </p:blipFill>
        <p:spPr>
          <a:xfrm>
            <a:off x="2411760" y="3717032"/>
            <a:ext cx="2376264" cy="2924944"/>
          </a:xfrm>
          <a:prstGeom prst="rect">
            <a:avLst/>
          </a:prstGeom>
        </p:spPr>
      </p:pic>
      <p:pic>
        <p:nvPicPr>
          <p:cNvPr id="16" name="0 Imagen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00" t="16790" r="11801" b="15008"/>
          <a:stretch/>
        </p:blipFill>
        <p:spPr bwMode="auto">
          <a:xfrm>
            <a:off x="7164288" y="2708920"/>
            <a:ext cx="1728192" cy="20162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21" name="20 CuadroTexto"/>
          <p:cNvSpPr txBox="1"/>
          <p:nvPr/>
        </p:nvSpPr>
        <p:spPr>
          <a:xfrm>
            <a:off x="4932040" y="6165304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mbria" pitchFamily="18" charset="0"/>
              </a:rPr>
              <a:t>ENTRADA PRINCIPAL</a:t>
            </a:r>
            <a:endParaRPr lang="es-ES" sz="1200" b="1" dirty="0">
              <a:latin typeface="Cambria" pitchFamily="18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7380312" y="4797152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mbria" pitchFamily="18" charset="0"/>
              </a:rPr>
              <a:t>ENTRADA A IGLESIA</a:t>
            </a:r>
            <a:endParaRPr lang="es-ES" sz="1200" b="1" dirty="0">
              <a:latin typeface="Cambria" pitchFamily="18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7308304" y="2204864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mbria" pitchFamily="18" charset="0"/>
              </a:rPr>
              <a:t>ENTRADA A MODULO NORESTE</a:t>
            </a:r>
            <a:endParaRPr lang="es-ES" sz="1200" b="1" dirty="0">
              <a:latin typeface="Cambria" pitchFamily="18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0" y="2276872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mbria" pitchFamily="18" charset="0"/>
              </a:rPr>
              <a:t>ENTRADA A SALÓN DE BANQUETES </a:t>
            </a:r>
            <a:endParaRPr lang="es-ES" sz="1200" b="1" dirty="0">
              <a:latin typeface="Cambria" pitchFamily="18" charset="0"/>
            </a:endParaRPr>
          </a:p>
        </p:txBody>
      </p:sp>
      <p:sp>
        <p:nvSpPr>
          <p:cNvPr id="25" name="24 Elipse"/>
          <p:cNvSpPr/>
          <p:nvPr/>
        </p:nvSpPr>
        <p:spPr>
          <a:xfrm>
            <a:off x="2195736" y="1052736"/>
            <a:ext cx="648072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6156176" y="980728"/>
            <a:ext cx="648072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6588224" y="3284984"/>
            <a:ext cx="576064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4860032" y="5157192"/>
            <a:ext cx="720080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6696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91550"/>
            <a:ext cx="59046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1. DATOS GENERALES		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2. ANTECEDENTES HISTÓRICOS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3. LOCALIZACIÓN </a:t>
            </a:r>
            <a:r>
              <a:rPr lang="es-ES" sz="1600" i="1" dirty="0" smtClean="0">
                <a:latin typeface="Cambria" pitchFamily="18" charset="0"/>
              </a:rPr>
              <a:t>DE ACCESOS</a:t>
            </a:r>
          </a:p>
          <a:p>
            <a:pPr lvl="0">
              <a:lnSpc>
                <a:spcPct val="150000"/>
              </a:lnSpc>
            </a:pP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CAPÍTULO </a:t>
            </a: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4. DESCRIPCIÓN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GENERAL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5. INTERVENCIONES REALIZADAS SOBRE 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6. ESTUDIO CONSTRUCTIVO DEL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7. MEMORIA </a:t>
            </a:r>
            <a:r>
              <a:rPr lang="es-ES" sz="1600" i="1" dirty="0" smtClean="0">
                <a:latin typeface="Cambria" pitchFamily="18" charset="0"/>
              </a:rPr>
              <a:t>FOTOGRÁFICA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8. ESTUDIO DE LESIONES DEL </a:t>
            </a:r>
            <a:r>
              <a:rPr lang="es-ES" sz="1600" i="1" dirty="0" smtClean="0">
                <a:latin typeface="Cambria" pitchFamily="18" charset="0"/>
              </a:rPr>
              <a:t>CLAUTRO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9. PROPUESTAS DE </a:t>
            </a:r>
            <a:r>
              <a:rPr lang="es-ES" sz="1600" i="1" dirty="0" smtClean="0">
                <a:latin typeface="Cambria" pitchFamily="18" charset="0"/>
              </a:rPr>
              <a:t>INTERVENCIÓN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10. CÁLCULO </a:t>
            </a:r>
            <a:r>
              <a:rPr lang="es-ES" sz="1600" i="1" dirty="0" smtClean="0">
                <a:latin typeface="Cambria" pitchFamily="18" charset="0"/>
              </a:rPr>
              <a:t>ESTRUCTURAL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11. LEVANTAMIENTO </a:t>
            </a:r>
            <a:r>
              <a:rPr lang="es-ES" sz="1600" i="1" dirty="0" smtClean="0">
                <a:latin typeface="Cambria" pitchFamily="18" charset="0"/>
              </a:rPr>
              <a:t>GRÁFICO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12. </a:t>
            </a:r>
            <a:r>
              <a:rPr lang="es-ES" sz="1600" i="1" dirty="0" smtClean="0">
                <a:latin typeface="Cambria" pitchFamily="18" charset="0"/>
              </a:rPr>
              <a:t>CONCLUSIONES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13</a:t>
            </a:r>
            <a:r>
              <a:rPr lang="es-ES" sz="1600" i="1" dirty="0">
                <a:latin typeface="Cambria" pitchFamily="18" charset="0"/>
              </a:rPr>
              <a:t>. </a:t>
            </a:r>
            <a:r>
              <a:rPr lang="es-ES" sz="1600" i="1" dirty="0" smtClean="0">
                <a:latin typeface="Cambria" pitchFamily="18" charset="0"/>
              </a:rPr>
              <a:t>BIBLIOGRAFÍA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14. </a:t>
            </a:r>
            <a:r>
              <a:rPr lang="es-ES" sz="1600" i="1" dirty="0" smtClean="0">
                <a:latin typeface="Cambria" pitchFamily="18" charset="0"/>
              </a:rPr>
              <a:t>AGRADECIMIENTOS</a:t>
            </a:r>
            <a:endParaRPr lang="es-ES" sz="16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5589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4. DESCRIPCIÓN GENERAL</a:t>
            </a:r>
            <a:endParaRPr lang="es-ES" sz="2000" i="1" dirty="0">
              <a:latin typeface="Cambria" pitchFamily="18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23528" y="2060848"/>
            <a:ext cx="2520280" cy="3392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sz="1600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Desde el punto de vista espacial, en el edificio se distingue el núcleo original como un sólido rectangular (</a:t>
            </a:r>
            <a:r>
              <a:rPr lang="es-ES" sz="1600" b="1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claustro</a:t>
            </a:r>
            <a:r>
              <a:rPr lang="es-ES" sz="1600" dirty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), que ha crecido por la adición de nuevos cuerpos de mayor importancia </a:t>
            </a:r>
            <a:r>
              <a:rPr lang="es-ES" sz="1600" dirty="0" smtClean="0">
                <a:solidFill>
                  <a:srgbClr val="000000"/>
                </a:solidFill>
                <a:latin typeface="Cambria" pitchFamily="18" charset="0"/>
                <a:ea typeface="Calibri"/>
                <a:cs typeface="Times New Roman"/>
              </a:rPr>
              <a:t>volumétrica.</a:t>
            </a:r>
            <a:endParaRPr lang="es-ES" sz="1600" dirty="0">
              <a:solidFill>
                <a:srgbClr val="000000"/>
              </a:solidFill>
              <a:latin typeface="Cambria" pitchFamily="18" charset="0"/>
              <a:ea typeface="Calibri"/>
              <a:cs typeface="Times New Roman"/>
            </a:endParaRP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v"/>
            </a:pPr>
            <a:endParaRPr lang="es-ES" sz="1400" dirty="0" smtClean="0">
              <a:solidFill>
                <a:srgbClr val="000000"/>
              </a:solidFill>
              <a:effectLst/>
              <a:latin typeface="Cambria" pitchFamily="18" charset="0"/>
              <a:ea typeface="Calibri"/>
              <a:cs typeface="Times New Roman"/>
            </a:endParaRP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v"/>
            </a:pPr>
            <a:endParaRPr lang="es-ES" sz="1400" dirty="0">
              <a:effectLst/>
              <a:latin typeface="Cambria" pitchFamily="18" charset="0"/>
              <a:ea typeface="Calibri"/>
              <a:cs typeface="Times New Roman"/>
            </a:endParaRPr>
          </a:p>
        </p:txBody>
      </p:sp>
      <p:pic>
        <p:nvPicPr>
          <p:cNvPr id="6" name="5 Imagen" descr="power.jpg"/>
          <p:cNvPicPr>
            <a:picLocks noChangeAspect="1"/>
          </p:cNvPicPr>
          <p:nvPr/>
        </p:nvPicPr>
        <p:blipFill>
          <a:blip r:embed="rId3" cstate="print"/>
          <a:srcRect l="23317" t="10003"/>
          <a:stretch>
            <a:fillRect/>
          </a:stretch>
        </p:blipFill>
        <p:spPr>
          <a:xfrm>
            <a:off x="3131840" y="836712"/>
            <a:ext cx="5760640" cy="5562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587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572000" y="1844824"/>
            <a:ext cx="4392488" cy="4345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sz="1600" u="sng" dirty="0" smtClean="0">
                <a:latin typeface="Cambria" pitchFamily="18" charset="0"/>
                <a:ea typeface="Calibri"/>
                <a:cs typeface="Times New Roman"/>
              </a:rPr>
              <a:t>Características </a:t>
            </a:r>
            <a:r>
              <a:rPr lang="es-ES" sz="1600" u="sng" dirty="0">
                <a:latin typeface="Cambria" pitchFamily="18" charset="0"/>
                <a:ea typeface="Calibri"/>
                <a:cs typeface="Times New Roman"/>
              </a:rPr>
              <a:t>de la fachada:</a:t>
            </a:r>
          </a:p>
          <a:p>
            <a:pPr marL="34290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es-ES" sz="1600" dirty="0">
                <a:latin typeface="Cambria" pitchFamily="18" charset="0"/>
              </a:rPr>
              <a:t>Los huecos están ordenados de forma simétrica.   </a:t>
            </a:r>
            <a:endParaRPr lang="es-ES" sz="1600" dirty="0" smtClean="0">
              <a:latin typeface="Cambria" pitchFamily="18" charset="0"/>
            </a:endParaRPr>
          </a:p>
          <a:p>
            <a:pPr marL="34290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es-ES" sz="1600" dirty="0" smtClean="0">
                <a:latin typeface="Cambria" pitchFamily="18" charset="0"/>
              </a:rPr>
              <a:t>Formado </a:t>
            </a:r>
            <a:r>
              <a:rPr lang="es-ES" sz="1600" dirty="0">
                <a:latin typeface="Cambria" pitchFamily="18" charset="0"/>
              </a:rPr>
              <a:t>por seis ejes </a:t>
            </a:r>
            <a:r>
              <a:rPr lang="es-ES" sz="1600" dirty="0" smtClean="0">
                <a:latin typeface="Cambria" pitchFamily="18" charset="0"/>
              </a:rPr>
              <a:t>verticales.</a:t>
            </a:r>
          </a:p>
          <a:p>
            <a:pPr marL="34290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es-ES" sz="1600" dirty="0" smtClean="0">
                <a:latin typeface="Cambria" pitchFamily="18" charset="0"/>
              </a:rPr>
              <a:t>Entre </a:t>
            </a:r>
            <a:r>
              <a:rPr lang="es-ES" sz="1600" dirty="0">
                <a:latin typeface="Cambria" pitchFamily="18" charset="0"/>
              </a:rPr>
              <a:t>estos ejes se alternan en las plantas primera y segunda, huecos de menor </a:t>
            </a:r>
            <a:r>
              <a:rPr lang="es-ES" sz="1600" dirty="0" smtClean="0">
                <a:latin typeface="Cambria" pitchFamily="18" charset="0"/>
              </a:rPr>
              <a:t>tamaño.</a:t>
            </a:r>
          </a:p>
          <a:p>
            <a:pPr marL="34290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es-ES" sz="1600" dirty="0" smtClean="0">
                <a:latin typeface="Cambria" pitchFamily="18" charset="0"/>
              </a:rPr>
              <a:t>Poco </a:t>
            </a:r>
            <a:r>
              <a:rPr lang="es-ES" sz="1600" dirty="0">
                <a:latin typeface="Cambria" pitchFamily="18" charset="0"/>
              </a:rPr>
              <a:t>contenido ornamental, que se reduce al tratamiento pictórico de la misma (falseado de </a:t>
            </a:r>
            <a:r>
              <a:rPr lang="es-ES" sz="1600" dirty="0" smtClean="0">
                <a:latin typeface="Cambria" pitchFamily="18" charset="0"/>
              </a:rPr>
              <a:t>elementos).</a:t>
            </a:r>
          </a:p>
          <a:p>
            <a:pPr marL="34290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es-ES" sz="1600" dirty="0" smtClean="0">
                <a:latin typeface="Cambria" pitchFamily="18" charset="0"/>
              </a:rPr>
              <a:t>Únicamente </a:t>
            </a:r>
            <a:r>
              <a:rPr lang="es-ES" sz="1600" dirty="0">
                <a:latin typeface="Cambria" pitchFamily="18" charset="0"/>
              </a:rPr>
              <a:t>en los extremos se presenta los fuertes sillares que refuerzan las </a:t>
            </a:r>
            <a:r>
              <a:rPr lang="es-ES" sz="1600" dirty="0" smtClean="0">
                <a:latin typeface="Cambria" pitchFamily="18" charset="0"/>
              </a:rPr>
              <a:t>esquinas.</a:t>
            </a:r>
          </a:p>
          <a:p>
            <a:pPr marL="34290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es-ES" sz="1600" dirty="0">
                <a:latin typeface="Cambria" pitchFamily="18" charset="0"/>
              </a:rPr>
              <a:t>Interiormente, una cómoda escalera pone en comunicación los pisos altos</a:t>
            </a:r>
            <a:r>
              <a:rPr lang="es-ES" sz="1600" dirty="0" smtClean="0">
                <a:latin typeface="Cambria" pitchFamily="18" charset="0"/>
              </a:rPr>
              <a:t>.</a:t>
            </a:r>
            <a:endParaRPr lang="es-ES" sz="1600" dirty="0">
              <a:latin typeface="Cambria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572000" y="1412776"/>
            <a:ext cx="80972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Fachada Noreste: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764704"/>
            <a:ext cx="4032448" cy="3024336"/>
          </a:xfrm>
          <a:prstGeom prst="rect">
            <a:avLst/>
          </a:prstGeom>
        </p:spPr>
      </p:pic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4. DESCRIPCIÓN GENERAL</a:t>
            </a:r>
            <a:endParaRPr lang="es-ES" sz="2000" i="1" dirty="0">
              <a:latin typeface="Cambria" pitchFamily="18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3645024"/>
            <a:ext cx="4032447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24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539552" y="3933056"/>
            <a:ext cx="80972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Fachada Este:</a:t>
            </a:r>
          </a:p>
        </p:txBody>
      </p:sp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4. DESCRIPCIÓN GENERAL</a:t>
            </a:r>
            <a:endParaRPr lang="es-ES" sz="2000" i="1" dirty="0">
              <a:latin typeface="Cambria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860032" y="4149080"/>
            <a:ext cx="3672409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3410" indent="-342900" algn="just">
              <a:buFont typeface="Wingdings" pitchFamily="2" charset="2"/>
              <a:buChar char="§"/>
            </a:pPr>
            <a:r>
              <a:rPr lang="es-ES" sz="1500" dirty="0" smtClean="0">
                <a:latin typeface="Cambria" pitchFamily="18" charset="0"/>
              </a:rPr>
              <a:t>Fachada principal del convento con aspecto heterogéneo.</a:t>
            </a:r>
          </a:p>
          <a:p>
            <a:pPr marL="613410" indent="-342900" algn="just">
              <a:buFont typeface="Wingdings" pitchFamily="2" charset="2"/>
              <a:buChar char="§"/>
            </a:pPr>
            <a:r>
              <a:rPr lang="es-ES" sz="1500" dirty="0" smtClean="0">
                <a:latin typeface="Cambria" pitchFamily="18" charset="0"/>
              </a:rPr>
              <a:t>Modificada desde su configuración inicial.</a:t>
            </a:r>
          </a:p>
          <a:p>
            <a:pPr marL="613410" indent="-342900" algn="just">
              <a:buFont typeface="Wingdings" pitchFamily="2" charset="2"/>
              <a:buChar char="§"/>
            </a:pPr>
            <a:r>
              <a:rPr lang="es-ES" sz="1500" dirty="0" smtClean="0">
                <a:latin typeface="Cambria" pitchFamily="18" charset="0"/>
              </a:rPr>
              <a:t>La </a:t>
            </a:r>
            <a:r>
              <a:rPr lang="es-ES" sz="1500" dirty="0">
                <a:latin typeface="Cambria" pitchFamily="18" charset="0"/>
              </a:rPr>
              <a:t>puerta principal de acceso al convento presenta un arco de </a:t>
            </a:r>
            <a:r>
              <a:rPr lang="es-ES" sz="1500" dirty="0" smtClean="0">
                <a:latin typeface="Cambria" pitchFamily="18" charset="0"/>
              </a:rPr>
              <a:t>piedra </a:t>
            </a:r>
            <a:r>
              <a:rPr lang="es-ES" sz="1500" dirty="0">
                <a:latin typeface="Cambria" pitchFamily="18" charset="0"/>
              </a:rPr>
              <a:t>probablemente modificado respecto a su origen, que de acuerdo con su época debió ser adintelado.</a:t>
            </a:r>
            <a:endParaRPr lang="es-ES" sz="1500" dirty="0">
              <a:effectLst/>
              <a:latin typeface="Cambria" pitchFamily="18" charset="0"/>
            </a:endParaRPr>
          </a:p>
        </p:txBody>
      </p:sp>
      <p:pic>
        <p:nvPicPr>
          <p:cNvPr id="8" name="0 Imagen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41" r="17671"/>
          <a:stretch/>
        </p:blipFill>
        <p:spPr>
          <a:xfrm>
            <a:off x="6052719" y="1280908"/>
            <a:ext cx="2953087" cy="2346437"/>
          </a:xfrm>
          <a:prstGeom prst="rect">
            <a:avLst/>
          </a:prstGeom>
        </p:spPr>
      </p:pic>
      <p:pic>
        <p:nvPicPr>
          <p:cNvPr id="9" name="0 Imagen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850" t="8990" r="11754" b="7563"/>
          <a:stretch/>
        </p:blipFill>
        <p:spPr>
          <a:xfrm>
            <a:off x="3030772" y="1290735"/>
            <a:ext cx="2880320" cy="2341861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508104" y="3861048"/>
            <a:ext cx="80972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Fachada Sur: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0" y="4221088"/>
            <a:ext cx="392392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6260" indent="-285750">
              <a:buFont typeface="Wingdings" pitchFamily="2" charset="2"/>
              <a:buChar char="§"/>
            </a:pPr>
            <a:r>
              <a:rPr lang="es-ES" sz="1500" dirty="0">
                <a:latin typeface="Cambria" pitchFamily="18" charset="0"/>
              </a:rPr>
              <a:t>Ha sufrido numerosas intervenciones. </a:t>
            </a:r>
            <a:endParaRPr lang="es-ES" sz="1500" dirty="0" smtClean="0">
              <a:latin typeface="Cambria" pitchFamily="18" charset="0"/>
            </a:endParaRPr>
          </a:p>
          <a:p>
            <a:pPr marL="556260" indent="-285750" algn="just">
              <a:buFont typeface="Wingdings" pitchFamily="2" charset="2"/>
              <a:buChar char="§"/>
            </a:pPr>
            <a:r>
              <a:rPr lang="es-ES" sz="1500" dirty="0" smtClean="0">
                <a:latin typeface="Cambria" pitchFamily="18" charset="0"/>
              </a:rPr>
              <a:t>Junto </a:t>
            </a:r>
            <a:r>
              <a:rPr lang="es-ES" sz="1500" dirty="0">
                <a:latin typeface="Cambria" pitchFamily="18" charset="0"/>
              </a:rPr>
              <a:t>a lo que era la antigua sacristía, se han adosado </a:t>
            </a:r>
            <a:r>
              <a:rPr lang="es-ES" sz="1500" dirty="0" smtClean="0">
                <a:latin typeface="Cambria" pitchFamily="18" charset="0"/>
              </a:rPr>
              <a:t>algunas pequeñas edificaciones. terraza-cafetería</a:t>
            </a:r>
            <a:r>
              <a:rPr lang="es-ES" sz="1500" dirty="0">
                <a:latin typeface="Cambria" pitchFamily="18" charset="0"/>
              </a:rPr>
              <a:t>, con una configuración de huecos totalmente diferente al resto de la edificación.</a:t>
            </a:r>
          </a:p>
        </p:txBody>
      </p:sp>
      <p:pic>
        <p:nvPicPr>
          <p:cNvPr id="13" name="0 Imagen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304617"/>
            <a:ext cx="2736304" cy="2344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882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91550"/>
            <a:ext cx="60486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1. DATOS GENERALES		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2. ANTECEDENTES HISTÓRICOS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3. LOCALIZACIÓN </a:t>
            </a:r>
            <a:r>
              <a:rPr lang="es-ES" sz="1600" i="1" dirty="0" smtClean="0">
                <a:latin typeface="Cambria" pitchFamily="18" charset="0"/>
              </a:rPr>
              <a:t>DE ACCESOS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4. DESCRIPCIÓN </a:t>
            </a:r>
            <a:r>
              <a:rPr lang="es-ES" sz="1600" i="1" dirty="0" smtClean="0">
                <a:latin typeface="Cambria" pitchFamily="18" charset="0"/>
              </a:rPr>
              <a:t>GENERAL</a:t>
            </a:r>
          </a:p>
          <a:p>
            <a:pPr lvl="0">
              <a:lnSpc>
                <a:spcPct val="150000"/>
              </a:lnSpc>
            </a:pP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CAPÍTULO </a:t>
            </a: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5. INTERVENCIONES REALIZADAS SOBRE EL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6. ESTUDIO CONSTRUCTIVO DEL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7. MEMORIA </a:t>
            </a:r>
            <a:r>
              <a:rPr lang="es-ES" sz="1600" i="1" dirty="0" smtClean="0">
                <a:latin typeface="Cambria" pitchFamily="18" charset="0"/>
              </a:rPr>
              <a:t>FOTOGRÁFICA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8. ESTUDIO DE LESIONES DEL </a:t>
            </a:r>
            <a:r>
              <a:rPr lang="es-ES" sz="1600" i="1" dirty="0" smtClean="0">
                <a:latin typeface="Cambria" pitchFamily="18" charset="0"/>
              </a:rPr>
              <a:t>CLAUTRO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9. PROPUESTAS DE </a:t>
            </a:r>
            <a:r>
              <a:rPr lang="es-ES" sz="1600" i="1" dirty="0" smtClean="0">
                <a:latin typeface="Cambria" pitchFamily="18" charset="0"/>
              </a:rPr>
              <a:t>INTERVENCIÓN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10. CÁLCULO </a:t>
            </a:r>
            <a:r>
              <a:rPr lang="es-ES" sz="1600" i="1" dirty="0" smtClean="0">
                <a:latin typeface="Cambria" pitchFamily="18" charset="0"/>
              </a:rPr>
              <a:t>ESTRUCTURAL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11. LEVANTAMIENTO </a:t>
            </a:r>
            <a:r>
              <a:rPr lang="es-ES" sz="1600" i="1" dirty="0" smtClean="0">
                <a:latin typeface="Cambria" pitchFamily="18" charset="0"/>
              </a:rPr>
              <a:t>GRÁFICO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12. </a:t>
            </a:r>
            <a:r>
              <a:rPr lang="es-ES" sz="1600" i="1" dirty="0" smtClean="0">
                <a:latin typeface="Cambria" pitchFamily="18" charset="0"/>
              </a:rPr>
              <a:t>CONCLUSIONES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13</a:t>
            </a:r>
            <a:r>
              <a:rPr lang="es-ES" sz="1600" i="1" dirty="0">
                <a:latin typeface="Cambria" pitchFamily="18" charset="0"/>
              </a:rPr>
              <a:t>. </a:t>
            </a:r>
            <a:r>
              <a:rPr lang="es-ES" sz="1600" i="1" dirty="0" smtClean="0">
                <a:latin typeface="Cambria" pitchFamily="18" charset="0"/>
              </a:rPr>
              <a:t>BIBLIOGRAFÍA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14. </a:t>
            </a:r>
            <a:r>
              <a:rPr lang="es-ES" sz="1600" i="1" dirty="0" smtClean="0">
                <a:latin typeface="Cambria" pitchFamily="18" charset="0"/>
              </a:rPr>
              <a:t>AGRADECIMIENTOS</a:t>
            </a:r>
            <a:endParaRPr lang="es-ES" sz="16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2584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 Imagen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734"/>
          <a:stretch/>
        </p:blipFill>
        <p:spPr bwMode="auto">
          <a:xfrm>
            <a:off x="467544" y="908720"/>
            <a:ext cx="1368152" cy="18579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6" name="0 Imagen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000" t="53279"/>
          <a:stretch/>
        </p:blipFill>
        <p:spPr bwMode="auto">
          <a:xfrm>
            <a:off x="2123728" y="908720"/>
            <a:ext cx="3178628" cy="18647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7" name="0 Imagen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499" t="33668" r="3753"/>
          <a:stretch/>
        </p:blipFill>
        <p:spPr bwMode="auto">
          <a:xfrm>
            <a:off x="5508104" y="908720"/>
            <a:ext cx="3178629" cy="187234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467544" y="2996952"/>
            <a:ext cx="835292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 Intervención en planta baja en los años 70 para transformarla en salón de banquetes.</a:t>
            </a:r>
          </a:p>
          <a:p>
            <a:pPr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 Rehabilitación en los años 90 para adecuarla al desarrollo de la actividad de Restaurante- Salón.</a:t>
            </a:r>
          </a:p>
          <a:p>
            <a:pPr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 Sustitución: </a:t>
            </a:r>
          </a:p>
          <a:p>
            <a:pPr algn="just"/>
            <a:r>
              <a:rPr lang="es-ES" sz="1600" dirty="0" smtClean="0">
                <a:latin typeface="Cambria" pitchFamily="18" charset="0"/>
              </a:rPr>
              <a:t>Solados, alicatados, picado y sustitución de enlucidos y estucos, carpintería en mal estado y pintura.</a:t>
            </a:r>
          </a:p>
          <a:p>
            <a:pPr algn="just"/>
            <a:endParaRPr lang="es-ES" sz="1600" dirty="0" smtClean="0">
              <a:latin typeface="Cambria" pitchFamily="18" charset="0"/>
            </a:endParaRPr>
          </a:p>
          <a:p>
            <a:pPr algn="ctr"/>
            <a:r>
              <a:rPr lang="es-ES" sz="1600" b="1" dirty="0" smtClean="0">
                <a:latin typeface="Cambria" pitchFamily="18" charset="0"/>
              </a:rPr>
              <a:t>1</a:t>
            </a:r>
            <a:r>
              <a:rPr lang="es-ES" sz="1600" dirty="0" smtClean="0">
                <a:latin typeface="Cambria" pitchFamily="18" charset="0"/>
              </a:rPr>
              <a:t>. Pavimento de terrazo </a:t>
            </a:r>
            <a:r>
              <a:rPr lang="es-ES" sz="1600" dirty="0" smtClean="0">
                <a:latin typeface="Cambria" pitchFamily="18" charset="0"/>
                <a:sym typeface="Wingdings" pitchFamily="2" charset="2"/>
              </a:rPr>
              <a:t> baldosas cerámicas de gres.</a:t>
            </a:r>
          </a:p>
          <a:p>
            <a:pPr algn="ctr"/>
            <a:r>
              <a:rPr lang="es-ES" sz="1600" b="1" dirty="0" smtClean="0">
                <a:latin typeface="Cambria" pitchFamily="18" charset="0"/>
                <a:sym typeface="Wingdings" pitchFamily="2" charset="2"/>
              </a:rPr>
              <a:t>2</a:t>
            </a:r>
            <a:r>
              <a:rPr lang="es-ES" sz="1600" dirty="0" smtClean="0">
                <a:latin typeface="Cambria" pitchFamily="18" charset="0"/>
                <a:sym typeface="Wingdings" pitchFamily="2" charset="2"/>
              </a:rPr>
              <a:t>. Revestimiento vertical de cal  Revestimiento vertical de yeso o cemento.</a:t>
            </a:r>
          </a:p>
          <a:p>
            <a:pPr algn="ctr"/>
            <a:r>
              <a:rPr lang="es-ES" sz="1600" b="1" dirty="0" smtClean="0">
                <a:latin typeface="Cambria" pitchFamily="18" charset="0"/>
                <a:sym typeface="Wingdings" pitchFamily="2" charset="2"/>
              </a:rPr>
              <a:t>3</a:t>
            </a:r>
            <a:r>
              <a:rPr lang="es-ES" sz="1600" dirty="0" smtClean="0">
                <a:latin typeface="Cambria" pitchFamily="18" charset="0"/>
                <a:sym typeface="Wingdings" pitchFamily="2" charset="2"/>
              </a:rPr>
              <a:t>. Patio abierto  Cobertura con estructura metálica y lucernario.</a:t>
            </a:r>
          </a:p>
          <a:p>
            <a:pPr algn="ctr"/>
            <a:r>
              <a:rPr lang="es-ES" sz="1600" b="1" dirty="0" smtClean="0">
                <a:latin typeface="Cambria" pitchFamily="18" charset="0"/>
                <a:sym typeface="Wingdings" pitchFamily="2" charset="2"/>
              </a:rPr>
              <a:t>4</a:t>
            </a:r>
            <a:r>
              <a:rPr lang="es-ES" sz="1600" dirty="0" smtClean="0">
                <a:latin typeface="Cambria" pitchFamily="18" charset="0"/>
                <a:sym typeface="Wingdings" pitchFamily="2" charset="2"/>
              </a:rPr>
              <a:t>. Instalaciones de fontanería, saneamiento y eléctricas .</a:t>
            </a:r>
          </a:p>
          <a:p>
            <a:pPr algn="just"/>
            <a:endParaRPr lang="es-ES" sz="1400" dirty="0" smtClean="0"/>
          </a:p>
          <a:p>
            <a:pPr algn="just"/>
            <a:endParaRPr lang="es-ES" sz="1400" dirty="0" smtClean="0"/>
          </a:p>
          <a:p>
            <a:endParaRPr lang="es-ES" dirty="0"/>
          </a:p>
        </p:txBody>
      </p:sp>
      <p:sp>
        <p:nvSpPr>
          <p:cNvPr id="11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5.INTERVENCIONES REALIZADAS SOBRE EL EDIFICIO  </a:t>
            </a:r>
            <a:endParaRPr lang="es-ES" sz="2000" i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737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80728"/>
            <a:ext cx="60486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1. DATOS GENERALES		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2. ANTECEDENTES HISTÓRICOS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3. LOCALIZACIÓN </a:t>
            </a:r>
            <a:r>
              <a:rPr lang="es-ES" sz="1600" i="1" dirty="0" smtClean="0">
                <a:latin typeface="Cambria" pitchFamily="18" charset="0"/>
              </a:rPr>
              <a:t>DE ACCESOS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4. DESCRIPCIÓN </a:t>
            </a:r>
            <a:r>
              <a:rPr lang="es-ES" sz="1600" i="1" dirty="0" smtClean="0">
                <a:latin typeface="Cambria" pitchFamily="18" charset="0"/>
              </a:rPr>
              <a:t>GENERAL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5. INTERVENCIONES REALIZADAS SOBRE 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CAPÍTULO </a:t>
            </a: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6. ESTUDIO CONSTRUCTIVO DEL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7. MEMORIA </a:t>
            </a:r>
            <a:r>
              <a:rPr lang="es-ES" sz="1600" i="1" dirty="0" smtClean="0">
                <a:latin typeface="Cambria" pitchFamily="18" charset="0"/>
              </a:rPr>
              <a:t>FOTOGRÁFICA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8. ESTUDIO DE LESIONES DEL </a:t>
            </a:r>
            <a:r>
              <a:rPr lang="es-ES" sz="1600" i="1" dirty="0" smtClean="0">
                <a:latin typeface="Cambria" pitchFamily="18" charset="0"/>
              </a:rPr>
              <a:t>CLAUTRO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9. PROPUESTAS DE </a:t>
            </a:r>
            <a:r>
              <a:rPr lang="es-ES" sz="1600" i="1" dirty="0" smtClean="0">
                <a:latin typeface="Cambria" pitchFamily="18" charset="0"/>
              </a:rPr>
              <a:t>INTERVENCIÓN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10. CÁLCULO </a:t>
            </a:r>
            <a:r>
              <a:rPr lang="es-ES" sz="1600" i="1" dirty="0" smtClean="0">
                <a:latin typeface="Cambria" pitchFamily="18" charset="0"/>
              </a:rPr>
              <a:t>ESTRUCTURAL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11. LEVANTAMIENTO </a:t>
            </a:r>
            <a:r>
              <a:rPr lang="es-ES" sz="1600" i="1" dirty="0" smtClean="0">
                <a:latin typeface="Cambria" pitchFamily="18" charset="0"/>
              </a:rPr>
              <a:t>GRÁFICO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12. </a:t>
            </a:r>
            <a:r>
              <a:rPr lang="es-ES" sz="1600" i="1" dirty="0" smtClean="0">
                <a:latin typeface="Cambria" pitchFamily="18" charset="0"/>
              </a:rPr>
              <a:t>CONCLUSIONES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13</a:t>
            </a:r>
            <a:r>
              <a:rPr lang="es-ES" sz="1600" i="1" dirty="0">
                <a:latin typeface="Cambria" pitchFamily="18" charset="0"/>
              </a:rPr>
              <a:t>. </a:t>
            </a:r>
            <a:r>
              <a:rPr lang="es-ES" sz="1600" i="1" dirty="0" smtClean="0">
                <a:latin typeface="Cambria" pitchFamily="18" charset="0"/>
              </a:rPr>
              <a:t>BIBLIOGRAFÍA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14. </a:t>
            </a:r>
            <a:r>
              <a:rPr lang="es-ES" sz="1600" i="1" dirty="0" smtClean="0">
                <a:latin typeface="Cambria" pitchFamily="18" charset="0"/>
              </a:rPr>
              <a:t>AGRADECIMIENTOS</a:t>
            </a:r>
            <a:endParaRPr lang="es-ES" sz="16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09540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23528" y="2492896"/>
            <a:ext cx="388843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1600" dirty="0" smtClean="0">
              <a:latin typeface="Cambria" pitchFamily="18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    Planta con forma rectangular.</a:t>
            </a:r>
          </a:p>
          <a:p>
            <a:pPr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   Una división en cuatro vanos en sus</a:t>
            </a:r>
          </a:p>
          <a:p>
            <a:pPr algn="just"/>
            <a:r>
              <a:rPr lang="es-ES" sz="1600" dirty="0">
                <a:latin typeface="Cambria" pitchFamily="18" charset="0"/>
              </a:rPr>
              <a:t> </a:t>
            </a:r>
            <a:r>
              <a:rPr lang="es-ES" sz="1600" dirty="0" smtClean="0">
                <a:latin typeface="Cambria" pitchFamily="18" charset="0"/>
              </a:rPr>
              <a:t>    lados Norte y Sur y  de tres en los del</a:t>
            </a:r>
          </a:p>
          <a:p>
            <a:pPr algn="just"/>
            <a:r>
              <a:rPr lang="es-ES" sz="1600" dirty="0" smtClean="0">
                <a:latin typeface="Cambria" pitchFamily="18" charset="0"/>
              </a:rPr>
              <a:t>     Este y Oeste.</a:t>
            </a:r>
          </a:p>
          <a:p>
            <a:pPr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   Cuatro jardineras.</a:t>
            </a:r>
          </a:p>
          <a:p>
            <a:pPr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   En el centro del patio un pozo.</a:t>
            </a:r>
          </a:p>
          <a:p>
            <a:pPr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   División en planta baja y planta primera</a:t>
            </a: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endParaRPr lang="es-ES" u="sng" dirty="0">
              <a:latin typeface="Cambria" pitchFamily="18" charset="0"/>
            </a:endParaRPr>
          </a:p>
        </p:txBody>
      </p:sp>
      <p:pic>
        <p:nvPicPr>
          <p:cNvPr id="5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3284984"/>
            <a:ext cx="4518113" cy="3384376"/>
          </a:xfrm>
          <a:prstGeom prst="rect">
            <a:avLst/>
          </a:prstGeom>
        </p:spPr>
      </p:pic>
      <p:pic>
        <p:nvPicPr>
          <p:cNvPr id="6" name="0 Ima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88640"/>
            <a:ext cx="4516791" cy="3384376"/>
          </a:xfrm>
          <a:prstGeom prst="rect">
            <a:avLst/>
          </a:prstGeom>
        </p:spPr>
      </p:pic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-540568" y="2132856"/>
            <a:ext cx="4968552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1600" i="1" dirty="0" smtClean="0">
                <a:latin typeface="Cambria" pitchFamily="18" charset="0"/>
              </a:rPr>
              <a:t>CARACTERISTICAS DEL CLAUSTRO </a:t>
            </a:r>
            <a:endParaRPr lang="es-ES" sz="1600" i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943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467544" y="188640"/>
            <a:ext cx="4176464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u="sng" dirty="0" smtClean="0">
                <a:latin typeface="Cambria" pitchFamily="18" charset="0"/>
              </a:rPr>
              <a:t>Elementos singulares del claustro</a:t>
            </a:r>
          </a:p>
          <a:p>
            <a:endParaRPr lang="es-ES" u="sng" dirty="0" smtClean="0">
              <a:latin typeface="Cambria" pitchFamily="18" charset="0"/>
            </a:endParaRPr>
          </a:p>
          <a:p>
            <a:endParaRPr lang="es-ES" u="sng" dirty="0" smtClean="0">
              <a:latin typeface="Cambria" pitchFamily="18" charset="0"/>
            </a:endParaRPr>
          </a:p>
          <a:p>
            <a:endParaRPr lang="es-ES" u="sng" dirty="0" smtClean="0">
              <a:latin typeface="Cambria" pitchFamily="18" charset="0"/>
            </a:endParaRPr>
          </a:p>
          <a:p>
            <a:endParaRPr lang="es-ES" u="sng" dirty="0" smtClean="0">
              <a:latin typeface="Cambria" pitchFamily="18" charset="0"/>
            </a:endParaRPr>
          </a:p>
          <a:p>
            <a:r>
              <a:rPr lang="es-ES" sz="1600" u="sng" dirty="0" smtClean="0">
                <a:latin typeface="Cambria" pitchFamily="18" charset="0"/>
              </a:rPr>
              <a:t>Bóvedas de arista</a:t>
            </a:r>
          </a:p>
          <a:p>
            <a:endParaRPr lang="es-ES" sz="1600" u="sng" dirty="0" smtClean="0">
              <a:latin typeface="Cambria" pitchFamily="18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   Las naves del claustro se resuelven con bóvedas de arista:</a:t>
            </a:r>
          </a:p>
          <a:p>
            <a:pPr marL="285750" indent="-285750" algn="just">
              <a:buFontTx/>
              <a:buChar char="-"/>
            </a:pPr>
            <a:r>
              <a:rPr lang="es-ES" sz="1600" dirty="0" smtClean="0">
                <a:latin typeface="Cambria" pitchFamily="18" charset="0"/>
              </a:rPr>
              <a:t>En la zona Norte y zona Sur por seis bóvedas. </a:t>
            </a:r>
          </a:p>
          <a:p>
            <a:pPr marL="285750" indent="-285750" algn="just">
              <a:buFontTx/>
              <a:buChar char="-"/>
            </a:pPr>
            <a:r>
              <a:rPr lang="es-ES" sz="1600" dirty="0" smtClean="0">
                <a:latin typeface="Cambria" pitchFamily="18" charset="0"/>
              </a:rPr>
              <a:t>En la zona Este y Oeste por cinco.</a:t>
            </a:r>
          </a:p>
          <a:p>
            <a:pPr algn="just"/>
            <a:endParaRPr lang="es-ES" sz="1600" dirty="0" smtClean="0">
              <a:latin typeface="Cambria" pitchFamily="18" charset="0"/>
            </a:endParaRPr>
          </a:p>
          <a:p>
            <a:pPr algn="just"/>
            <a:r>
              <a:rPr lang="es-ES" sz="1600" u="sng" dirty="0" smtClean="0">
                <a:latin typeface="Cambria" pitchFamily="18" charset="0"/>
              </a:rPr>
              <a:t>Resueltas con:</a:t>
            </a:r>
          </a:p>
          <a:p>
            <a:pPr algn="just"/>
            <a:endParaRPr lang="es-ES" sz="1600" dirty="0" smtClean="0">
              <a:latin typeface="Cambria" pitchFamily="18" charset="0"/>
            </a:endParaRPr>
          </a:p>
          <a:p>
            <a:pPr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   Dos hileras superpuestas y trabadas de ladrillos cerámicos para la formación de la plementería. </a:t>
            </a:r>
          </a:p>
          <a:p>
            <a:pPr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   En la parte superior una capa de arena y grava para nivelación del piso superior.</a:t>
            </a:r>
          </a:p>
          <a:p>
            <a:endParaRPr lang="es-ES" sz="1400" dirty="0" smtClean="0">
              <a:latin typeface="Cambria" pitchFamily="18" charset="0"/>
            </a:endParaRPr>
          </a:p>
          <a:p>
            <a:endParaRPr lang="es-ES" u="sng" dirty="0" smtClean="0">
              <a:latin typeface="Cambria" pitchFamily="18" charset="0"/>
            </a:endParaRPr>
          </a:p>
          <a:p>
            <a:endParaRPr lang="es-ES" u="sng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endParaRPr lang="es-ES" u="sng" dirty="0">
              <a:latin typeface="Cambria" pitchFamily="18" charset="0"/>
            </a:endParaRPr>
          </a:p>
        </p:txBody>
      </p:sp>
      <p:pic>
        <p:nvPicPr>
          <p:cNvPr id="4" name="0 Imagen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741"/>
          <a:stretch/>
        </p:blipFill>
        <p:spPr bwMode="auto">
          <a:xfrm>
            <a:off x="5364088" y="188640"/>
            <a:ext cx="3027639" cy="36003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7" name="0 Imagen"/>
          <p:cNvPicPr/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25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85" t="1631" r="1256" b="8159"/>
          <a:stretch/>
        </p:blipFill>
        <p:spPr bwMode="auto">
          <a:xfrm>
            <a:off x="5292080" y="3861048"/>
            <a:ext cx="3240360" cy="28439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106409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931" t="26815" r="32037" b="22900"/>
          <a:stretch/>
        </p:blipFill>
        <p:spPr bwMode="auto">
          <a:xfrm>
            <a:off x="4788024" y="116632"/>
            <a:ext cx="4031792" cy="35314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51520" y="640913"/>
            <a:ext cx="396044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u="sng" dirty="0" smtClean="0">
              <a:latin typeface="Cambria" pitchFamily="18" charset="0"/>
            </a:endParaRPr>
          </a:p>
          <a:p>
            <a:r>
              <a:rPr lang="es-ES" sz="1400" u="sng" dirty="0" smtClean="0">
                <a:latin typeface="Cambria" pitchFamily="18" charset="0"/>
              </a:rPr>
              <a:t>Pavimento</a:t>
            </a:r>
          </a:p>
          <a:p>
            <a:endParaRPr lang="es-ES" u="sng" dirty="0" smtClean="0">
              <a:latin typeface="Cambria" pitchFamily="18" charset="0"/>
            </a:endParaRPr>
          </a:p>
          <a:p>
            <a:pPr algn="just"/>
            <a:r>
              <a:rPr lang="es-ES" sz="1400" b="1" dirty="0" smtClean="0">
                <a:latin typeface="Cambria" pitchFamily="18" charset="0"/>
              </a:rPr>
              <a:t>El pavimento del patio</a:t>
            </a:r>
            <a:r>
              <a:rPr lang="es-ES" sz="1400" dirty="0" smtClean="0">
                <a:latin typeface="Cambria" pitchFamily="18" charset="0"/>
              </a:rPr>
              <a:t> del claustro está  formado por grandes losas de piedra caliza,.</a:t>
            </a:r>
          </a:p>
          <a:p>
            <a:pPr algn="just">
              <a:buFont typeface="Wingdings" pitchFamily="2" charset="2"/>
              <a:buChar char="§"/>
            </a:pPr>
            <a:r>
              <a:rPr lang="es-ES" sz="1400" dirty="0" smtClean="0">
                <a:latin typeface="Cambria" pitchFamily="18" charset="0"/>
              </a:rPr>
              <a:t>   Cubren las cuatro naves y marca la delimitación del jardín. </a:t>
            </a:r>
          </a:p>
          <a:p>
            <a:pPr algn="just">
              <a:buFont typeface="Wingdings" pitchFamily="2" charset="2"/>
              <a:buChar char="§"/>
            </a:pPr>
            <a:r>
              <a:rPr lang="es-ES" sz="1400" dirty="0" smtClean="0">
                <a:latin typeface="Cambria" pitchFamily="18" charset="0"/>
              </a:rPr>
              <a:t>   No se han sustituido nunca por lo que deducimos que son las originales del claustro.</a:t>
            </a: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pPr algn="just"/>
            <a:r>
              <a:rPr lang="es-ES" sz="1400" b="1" dirty="0" smtClean="0">
                <a:latin typeface="Cambria" pitchFamily="18" charset="0"/>
              </a:rPr>
              <a:t>El pavimento del interior </a:t>
            </a:r>
            <a:r>
              <a:rPr lang="es-ES" sz="1400" dirty="0" smtClean="0">
                <a:latin typeface="Cambria" pitchFamily="18" charset="0"/>
              </a:rPr>
              <a:t>del claustro está formado por baldosas hidráulicas, blancas y negras.</a:t>
            </a:r>
          </a:p>
          <a:p>
            <a:pPr algn="just">
              <a:buFont typeface="Wingdings" pitchFamily="2" charset="2"/>
              <a:buChar char="§"/>
            </a:pPr>
            <a:r>
              <a:rPr lang="es-ES" sz="1400" dirty="0" smtClean="0">
                <a:latin typeface="Cambria" pitchFamily="18" charset="0"/>
              </a:rPr>
              <a:t>   Distribución asimétrica. </a:t>
            </a:r>
          </a:p>
          <a:p>
            <a:pPr algn="just">
              <a:buFont typeface="Wingdings" pitchFamily="2" charset="2"/>
              <a:buChar char="§"/>
            </a:pPr>
            <a:r>
              <a:rPr lang="es-ES" sz="1400" dirty="0" smtClean="0">
                <a:latin typeface="Cambria" pitchFamily="18" charset="0"/>
              </a:rPr>
              <a:t>   En este caso seguramente colocadas en la intervención de los años 70 y por lo tanto deducimos que no son las originales del claustro.</a:t>
            </a:r>
            <a:endParaRPr lang="es-ES" sz="1400" dirty="0" smtClean="0"/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endParaRPr lang="es-ES" u="sng" dirty="0" smtClean="0">
              <a:latin typeface="Cambria" pitchFamily="18" charset="0"/>
            </a:endParaRPr>
          </a:p>
          <a:p>
            <a:endParaRPr lang="es-ES" u="sng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  <a:p>
            <a:endParaRPr lang="es-ES" u="sng" dirty="0">
              <a:latin typeface="Cambria" pitchFamily="18" charset="0"/>
            </a:endParaRPr>
          </a:p>
        </p:txBody>
      </p:sp>
      <p:pic>
        <p:nvPicPr>
          <p:cNvPr id="6" name="0 Imagen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00" t="53518" r="9629" b="1667"/>
          <a:stretch/>
        </p:blipFill>
        <p:spPr bwMode="auto">
          <a:xfrm>
            <a:off x="4788024" y="3717032"/>
            <a:ext cx="4036489" cy="31000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184043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 Imagen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039" t="22778" r="9872" b="18423"/>
          <a:stretch/>
        </p:blipFill>
        <p:spPr bwMode="auto">
          <a:xfrm>
            <a:off x="5640017" y="102237"/>
            <a:ext cx="3330263" cy="36337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322887" y="3712741"/>
            <a:ext cx="2647393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u="sng" dirty="0" smtClean="0">
                <a:latin typeface="Cambria" pitchFamily="18" charset="0"/>
              </a:rPr>
              <a:t>Pinturas</a:t>
            </a:r>
          </a:p>
          <a:p>
            <a:endParaRPr lang="es-ES" sz="1400" u="sng" dirty="0" smtClean="0">
              <a:latin typeface="Cambria" pitchFamily="18" charset="0"/>
            </a:endParaRPr>
          </a:p>
          <a:p>
            <a:pPr marL="285750" indent="-285750" algn="just">
              <a:buFont typeface="Wingdings" pitchFamily="2" charset="2"/>
              <a:buChar char="§"/>
            </a:pPr>
            <a:r>
              <a:rPr lang="es-ES" sz="1400" dirty="0" smtClean="0">
                <a:latin typeface="Cambria" pitchFamily="18" charset="0"/>
              </a:rPr>
              <a:t>En paramentos cubiertos predominan los colores blanco y crema.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es-ES" sz="1400" dirty="0" smtClean="0">
                <a:latin typeface="Cambria" pitchFamily="18" charset="0"/>
              </a:rPr>
              <a:t>En las fachadas del patio, se produce, un gran colorido, basado en colores ocres predominantes que se alternan con el blanco y el gris azulado. </a:t>
            </a:r>
          </a:p>
          <a:p>
            <a:pPr algn="just"/>
            <a:endParaRPr lang="es-ES" sz="1400" dirty="0">
              <a:latin typeface="Cambria" pitchFamily="18" charset="0"/>
            </a:endParaRPr>
          </a:p>
          <a:p>
            <a:pPr algn="just"/>
            <a:endParaRPr lang="es-ES" sz="1400" dirty="0" smtClean="0">
              <a:latin typeface="Cambria" pitchFamily="18" charset="0"/>
            </a:endParaRPr>
          </a:p>
        </p:txBody>
      </p:sp>
      <p:pic>
        <p:nvPicPr>
          <p:cNvPr id="1026" name="Picture 2" descr="C:\Users\Guillermo\Dropbox\AREA Y PROYECTO GUILLE-EDU\MONASTERIO\Fotos 8-5-2013\DSCN65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7537" y="2566580"/>
            <a:ext cx="2711748" cy="203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Guillermo\Dropbox\AREA Y PROYECTO GUILLE-EDU\MONASTERIO\Fotos 8-5-2013\DSCN652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3604"/>
          <a:stretch/>
        </p:blipFill>
        <p:spPr bwMode="auto">
          <a:xfrm>
            <a:off x="2487537" y="158655"/>
            <a:ext cx="2711748" cy="2354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Guillermo\Dropbox\AREA Y PROYECTO GUILLE-EDU\MONASTERIO\Fotos 8-5-2013\DSCN6526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912"/>
          <a:stretch/>
        </p:blipFill>
        <p:spPr bwMode="auto">
          <a:xfrm>
            <a:off x="323528" y="3259537"/>
            <a:ext cx="2049543" cy="3412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Guillermo\Dropbox\AREA Y PROYECTO GUILLE-EDU\MONASTERIO\Fotos 8-5-2013\DSCN6527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501" r="6927" b="4653"/>
          <a:stretch/>
        </p:blipFill>
        <p:spPr bwMode="auto">
          <a:xfrm>
            <a:off x="323528" y="158655"/>
            <a:ext cx="2049543" cy="3009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83768" y="4509120"/>
            <a:ext cx="3956671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ES" sz="1500" u="sng" dirty="0" smtClean="0">
                <a:solidFill>
                  <a:prstClr val="black"/>
                </a:solidFill>
                <a:latin typeface="Cambria" pitchFamily="18" charset="0"/>
              </a:rPr>
              <a:t>Ornamentación</a:t>
            </a:r>
          </a:p>
          <a:p>
            <a:pPr lvl="0" algn="just"/>
            <a:endParaRPr lang="es-ES" sz="1500" dirty="0">
              <a:solidFill>
                <a:prstClr val="black"/>
              </a:solidFill>
              <a:latin typeface="Cambria" pitchFamily="18" charset="0"/>
            </a:endParaRPr>
          </a:p>
          <a:p>
            <a:pPr marL="285750" lvl="0" indent="-285750" algn="just">
              <a:buFont typeface="Wingdings" pitchFamily="2" charset="2"/>
              <a:buChar char="§"/>
            </a:pPr>
            <a:r>
              <a:rPr lang="es-ES" sz="1500" dirty="0" smtClean="0">
                <a:solidFill>
                  <a:prstClr val="black"/>
                </a:solidFill>
                <a:latin typeface="Cambria" pitchFamily="18" charset="0"/>
              </a:rPr>
              <a:t>El </a:t>
            </a:r>
            <a:r>
              <a:rPr lang="es-ES" sz="1500" dirty="0">
                <a:solidFill>
                  <a:prstClr val="black"/>
                </a:solidFill>
                <a:latin typeface="Cambria" pitchFamily="18" charset="0"/>
              </a:rPr>
              <a:t>ornamento de las fachadas se complementa mediante la ejecución de ménsulas, impostas, escudos y </a:t>
            </a:r>
            <a:r>
              <a:rPr lang="es-ES" sz="1500" dirty="0" smtClean="0">
                <a:solidFill>
                  <a:prstClr val="black"/>
                </a:solidFill>
                <a:latin typeface="Cambria" pitchFamily="18" charset="0"/>
              </a:rPr>
              <a:t>molduras.</a:t>
            </a:r>
          </a:p>
          <a:p>
            <a:pPr marL="285750" lvl="0" indent="-285750" algn="just">
              <a:buFont typeface="Wingdings" pitchFamily="2" charset="2"/>
              <a:buChar char="§"/>
            </a:pPr>
            <a:r>
              <a:rPr lang="es-ES" sz="1500" dirty="0" smtClean="0">
                <a:solidFill>
                  <a:prstClr val="black"/>
                </a:solidFill>
                <a:latin typeface="Cambria" pitchFamily="18" charset="0"/>
              </a:rPr>
              <a:t>Las </a:t>
            </a:r>
            <a:r>
              <a:rPr lang="es-ES" sz="1500" dirty="0">
                <a:solidFill>
                  <a:prstClr val="black"/>
                </a:solidFill>
                <a:latin typeface="Cambria" pitchFamily="18" charset="0"/>
              </a:rPr>
              <a:t>molduras se centran principalmente en la zona inferior de los pilares de las cuatro fachadas y también en el punto medio de la altura del claustro, coincidiendo con el nivel de forjado.</a:t>
            </a:r>
          </a:p>
          <a:p>
            <a:pPr lvl="0" algn="just"/>
            <a:endParaRPr lang="es-ES" sz="1400" dirty="0">
              <a:solidFill>
                <a:prstClr val="black"/>
              </a:solidFill>
              <a:latin typeface="Cambria" pitchFamily="18" charset="0"/>
            </a:endParaRPr>
          </a:p>
          <a:p>
            <a:pPr lvl="0" algn="just"/>
            <a:endParaRPr lang="es-ES" sz="1400" dirty="0">
              <a:solidFill>
                <a:prstClr val="black"/>
              </a:solidFill>
              <a:latin typeface="Cambria" pitchFamily="18" charset="0"/>
            </a:endParaRPr>
          </a:p>
          <a:p>
            <a:pPr lvl="0" algn="just"/>
            <a:endParaRPr lang="es-ES" sz="1400" dirty="0">
              <a:solidFill>
                <a:prstClr val="black"/>
              </a:solidFill>
              <a:latin typeface="Cambria" pitchFamily="18" charset="0"/>
            </a:endParaRPr>
          </a:p>
          <a:p>
            <a:pPr lvl="0" algn="just"/>
            <a:r>
              <a:rPr lang="es-ES" sz="1400" dirty="0">
                <a:solidFill>
                  <a:prstClr val="black"/>
                </a:solidFill>
                <a:latin typeface="Cambria" pitchFamily="18" charset="0"/>
              </a:rPr>
              <a:t> </a:t>
            </a:r>
          </a:p>
          <a:p>
            <a:pPr lvl="0"/>
            <a:endParaRPr lang="es-ES" sz="1400" u="sng" dirty="0">
              <a:solidFill>
                <a:prstClr val="black"/>
              </a:solidFill>
              <a:latin typeface="Cambria" pitchFamily="18" charset="0"/>
            </a:endParaRPr>
          </a:p>
          <a:p>
            <a:pPr lvl="0"/>
            <a:endParaRPr lang="es-ES" u="sng" dirty="0">
              <a:solidFill>
                <a:prstClr val="black"/>
              </a:solidFill>
              <a:latin typeface="Cambria" pitchFamily="18" charset="0"/>
            </a:endParaRPr>
          </a:p>
          <a:p>
            <a:pPr lvl="0" algn="just"/>
            <a:endParaRPr lang="es-ES" sz="1400" dirty="0">
              <a:solidFill>
                <a:prstClr val="black"/>
              </a:solidFill>
              <a:latin typeface="Cambria" pitchFamily="18" charset="0"/>
            </a:endParaRPr>
          </a:p>
          <a:p>
            <a:pPr lvl="0" algn="just"/>
            <a:endParaRPr lang="es-ES" sz="1400" dirty="0">
              <a:solidFill>
                <a:prstClr val="black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36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467544" y="0"/>
            <a:ext cx="44644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400" u="sng" dirty="0" smtClean="0">
              <a:latin typeface="Cambria" pitchFamily="18" charset="0"/>
            </a:endParaRPr>
          </a:p>
          <a:p>
            <a:endParaRPr lang="es-ES" sz="1400" u="sng" dirty="0" smtClean="0">
              <a:latin typeface="Cambria" pitchFamily="18" charset="0"/>
            </a:endParaRPr>
          </a:p>
          <a:p>
            <a:r>
              <a:rPr lang="es-ES" sz="1400" u="sng" dirty="0" smtClean="0">
                <a:latin typeface="Cambria" pitchFamily="18" charset="0"/>
              </a:rPr>
              <a:t>Cubiertas</a:t>
            </a:r>
          </a:p>
        </p:txBody>
      </p:sp>
      <p:pic>
        <p:nvPicPr>
          <p:cNvPr id="4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0" y="404664"/>
            <a:ext cx="4316110" cy="3244115"/>
          </a:xfrm>
          <a:prstGeom prst="rect">
            <a:avLst/>
          </a:prstGeom>
        </p:spPr>
      </p:pic>
      <p:pic>
        <p:nvPicPr>
          <p:cNvPr id="5" name="0 Ima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59" y="2492332"/>
            <a:ext cx="3168353" cy="2382450"/>
          </a:xfrm>
          <a:prstGeom prst="rect">
            <a:avLst/>
          </a:prstGeom>
        </p:spPr>
      </p:pic>
      <p:pic>
        <p:nvPicPr>
          <p:cNvPr id="6" name="0 Imagen"/>
          <p:cNvPicPr/>
          <p:nvPr/>
        </p:nvPicPr>
        <p:blipFill>
          <a:blip r:embed="rId5" cstate="print">
            <a:clrChange>
              <a:clrFrom>
                <a:srgbClr val="F4F3F1"/>
              </a:clrFrom>
              <a:clrTo>
                <a:srgbClr val="F4F3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3645024"/>
            <a:ext cx="4081714" cy="306896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67544" y="4903936"/>
            <a:ext cx="4464496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u="sng" dirty="0" smtClean="0">
                <a:latin typeface="Cambria" pitchFamily="18" charset="0"/>
              </a:rPr>
              <a:t>Estructura de los forjados</a:t>
            </a:r>
          </a:p>
          <a:p>
            <a:endParaRPr lang="es-ES" sz="1600" u="sng" dirty="0" smtClean="0">
              <a:latin typeface="Cambria" pitchFamily="18" charset="0"/>
            </a:endParaRPr>
          </a:p>
          <a:p>
            <a:r>
              <a:rPr lang="es-ES" sz="1600" dirty="0" smtClean="0">
                <a:latin typeface="Cambria" pitchFamily="18" charset="0"/>
              </a:rPr>
              <a:t>Revoltón</a:t>
            </a:r>
          </a:p>
          <a:p>
            <a:endParaRPr lang="es-ES" sz="1600" dirty="0" smtClean="0">
              <a:latin typeface="Cambria" pitchFamily="18" charset="0"/>
            </a:endParaRPr>
          </a:p>
          <a:p>
            <a:r>
              <a:rPr lang="es-ES" sz="1600" dirty="0" smtClean="0">
                <a:latin typeface="Cambria" pitchFamily="18" charset="0"/>
              </a:rPr>
              <a:t>Viguetas de madera</a:t>
            </a:r>
          </a:p>
          <a:p>
            <a:endParaRPr lang="es-ES" sz="1400" dirty="0" smtClean="0">
              <a:latin typeface="Cambria" pitchFamily="18" charset="0"/>
            </a:endParaRP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2428663" y="6093296"/>
            <a:ext cx="439248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>
            <a:off x="1475656" y="5517232"/>
            <a:ext cx="475252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>
            <a:off x="140046" y="763825"/>
            <a:ext cx="306380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Cambria" pitchFamily="18" charset="0"/>
              </a:rPr>
              <a:t>Pares de madera empotrados en los muros de fábrica de ladrillo</a:t>
            </a:r>
          </a:p>
          <a:p>
            <a:endParaRPr lang="es-ES" sz="1400" u="sng" dirty="0" smtClean="0">
              <a:latin typeface="Cambria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87524" y="1477479"/>
            <a:ext cx="44644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Cambria" pitchFamily="18" charset="0"/>
              </a:rPr>
              <a:t>Cañizo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287524" y="1988840"/>
            <a:ext cx="44644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Cambria" pitchFamily="18" charset="0"/>
              </a:rPr>
              <a:t>Teja cerámica curva</a:t>
            </a:r>
          </a:p>
          <a:p>
            <a:endParaRPr lang="es-ES" sz="1400" u="sng" dirty="0" smtClean="0">
              <a:latin typeface="Cambria" pitchFamily="18" charset="0"/>
            </a:endParaRPr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1115616" y="1628800"/>
            <a:ext cx="475252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/>
          <p:cNvCxnSpPr/>
          <p:nvPr/>
        </p:nvCxnSpPr>
        <p:spPr>
          <a:xfrm>
            <a:off x="2987824" y="1124744"/>
            <a:ext cx="2088232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 de flecha"/>
          <p:cNvCxnSpPr/>
          <p:nvPr/>
        </p:nvCxnSpPr>
        <p:spPr>
          <a:xfrm>
            <a:off x="2915816" y="2132856"/>
            <a:ext cx="0" cy="151216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 flipH="1">
            <a:off x="2123728" y="2132856"/>
            <a:ext cx="7920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9526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91550"/>
            <a:ext cx="59046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1. DATOS GENERALES		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2. ANTECEDENTES HISTÓRICOS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3. LOCALIZACIÓN </a:t>
            </a:r>
            <a:r>
              <a:rPr lang="es-ES" sz="1600" i="1" dirty="0" smtClean="0">
                <a:latin typeface="Cambria" pitchFamily="18" charset="0"/>
              </a:rPr>
              <a:t>DE ACCESOS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4. DESCRIPCIÓN </a:t>
            </a:r>
            <a:r>
              <a:rPr lang="es-ES" sz="1600" i="1" dirty="0" smtClean="0">
                <a:latin typeface="Cambria" pitchFamily="18" charset="0"/>
              </a:rPr>
              <a:t>GENERAL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5. INTERVENCIONES REALIZADAS SOBRE 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6. ESTUDIO CONSTRUCTIVO DEL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7. MEMORIA </a:t>
            </a:r>
            <a:r>
              <a:rPr lang="es-ES" sz="1600" i="1" dirty="0" smtClean="0">
                <a:latin typeface="Cambria" pitchFamily="18" charset="0"/>
              </a:rPr>
              <a:t>FOTOGRÁFICA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CAPÍTULO 8. ESTUDIO DE LESIONES DEL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CLAUTRO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9. PROPUESTAS DE </a:t>
            </a:r>
            <a:r>
              <a:rPr lang="es-ES" sz="1600" i="1" dirty="0" smtClean="0">
                <a:latin typeface="Cambria" pitchFamily="18" charset="0"/>
              </a:rPr>
              <a:t>INTERVENCIÓN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10. CÁLCULO </a:t>
            </a:r>
            <a:r>
              <a:rPr lang="es-ES" sz="1600" i="1" dirty="0" smtClean="0">
                <a:latin typeface="Cambria" pitchFamily="18" charset="0"/>
              </a:rPr>
              <a:t>ESTRUCTURAL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11. LEVANTAMIENTO </a:t>
            </a:r>
            <a:r>
              <a:rPr lang="es-ES" sz="1600" i="1" dirty="0" smtClean="0">
                <a:latin typeface="Cambria" pitchFamily="18" charset="0"/>
              </a:rPr>
              <a:t>GRÁFICO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12. </a:t>
            </a:r>
            <a:r>
              <a:rPr lang="es-ES" sz="1600" i="1" dirty="0" smtClean="0">
                <a:latin typeface="Cambria" pitchFamily="18" charset="0"/>
              </a:rPr>
              <a:t>CONCLUSIONES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13</a:t>
            </a:r>
            <a:r>
              <a:rPr lang="es-ES" sz="1600" i="1" dirty="0">
                <a:latin typeface="Cambria" pitchFamily="18" charset="0"/>
              </a:rPr>
              <a:t>. </a:t>
            </a:r>
            <a:r>
              <a:rPr lang="es-ES" sz="1600" i="1" dirty="0" smtClean="0">
                <a:latin typeface="Cambria" pitchFamily="18" charset="0"/>
              </a:rPr>
              <a:t>BIBLIOGRAFÍA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14. </a:t>
            </a:r>
            <a:r>
              <a:rPr lang="es-ES" sz="1600" i="1" dirty="0" smtClean="0">
                <a:latin typeface="Cambria" pitchFamily="18" charset="0"/>
              </a:rPr>
              <a:t>AGRADECIMIENTOS</a:t>
            </a:r>
            <a:endParaRPr lang="es-ES" sz="16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9844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323528" y="150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8. ESTUDIO DE LESIONES DEL CLAUSTRO</a:t>
            </a:r>
            <a:endParaRPr lang="es-ES" sz="2000" i="1" dirty="0">
              <a:latin typeface="Cambria" pitchFamily="18" charset="0"/>
            </a:endParaRPr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1481485"/>
              </p:ext>
            </p:extLst>
          </p:nvPr>
        </p:nvGraphicFramePr>
        <p:xfrm>
          <a:off x="323528" y="473694"/>
          <a:ext cx="8631308" cy="6272818"/>
        </p:xfrm>
        <a:graphic>
          <a:graphicData uri="http://schemas.openxmlformats.org/drawingml/2006/table">
            <a:tbl>
              <a:tblPr firstRow="1" firstCol="1" bandRow="1">
                <a:tableStyleId>{08FB837D-C827-4EFA-A057-4D05807E0F7C}</a:tableStyleId>
              </a:tblPr>
              <a:tblGrid>
                <a:gridCol w="1224135"/>
                <a:gridCol w="1907045"/>
                <a:gridCol w="792088"/>
                <a:gridCol w="648072"/>
                <a:gridCol w="648072"/>
                <a:gridCol w="648072"/>
                <a:gridCol w="720080"/>
                <a:gridCol w="720080"/>
                <a:gridCol w="648072"/>
                <a:gridCol w="675592"/>
              </a:tblGrid>
              <a:tr h="305518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s-ES" sz="900" dirty="0">
                        <a:effectLst/>
                        <a:latin typeface="Calibri"/>
                      </a:endParaRPr>
                    </a:p>
                  </a:txBody>
                  <a:tcPr marL="27011" marR="27011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effectLst/>
                        </a:rPr>
                        <a:t>FACHAD </a:t>
                      </a:r>
                      <a:r>
                        <a:rPr lang="es-ES" sz="900" dirty="0">
                          <a:effectLst/>
                        </a:rPr>
                        <a:t>NORTE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effectLst/>
                        </a:rPr>
                        <a:t>FACHAD </a:t>
                      </a:r>
                      <a:r>
                        <a:rPr lang="es-ES" sz="900" dirty="0">
                          <a:effectLst/>
                        </a:rPr>
                        <a:t>SUR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effectLst/>
                        </a:rPr>
                        <a:t>FACHAD </a:t>
                      </a:r>
                      <a:r>
                        <a:rPr lang="es-ES" sz="900" dirty="0">
                          <a:effectLst/>
                        </a:rPr>
                        <a:t>ESTE 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effectLst/>
                        </a:rPr>
                        <a:t>FACHAD </a:t>
                      </a:r>
                      <a:r>
                        <a:rPr lang="es-ES" sz="900" dirty="0">
                          <a:effectLst/>
                        </a:rPr>
                        <a:t>OESTE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INTERIOR NORTE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INERIOR SUR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INTERIOR ESTE 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INTERIOR OESTE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row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Agentes contaminantes 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Suciedad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Ensuciamiento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Ennegrecimiento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 err="1">
                          <a:effectLst/>
                        </a:rPr>
                        <a:t>Enmugrecimiento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220381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Costras desprendidas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Costras 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Manchas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</a:tr>
              <a:tr h="150228">
                <a:tc rowSpan="1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Acciones físico-mecánicas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Grietas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Desprendimientos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 err="1">
                          <a:effectLst/>
                        </a:rPr>
                        <a:t>Desconchamientos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Acanaladuras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Lavados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Vaciado de juntas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21851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Vaciado de material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Eflorescencias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Alveolizaciones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Picaduras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Arenización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Exfoliación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220381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Exfoliación por corte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row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Acciones bióticas   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Mohos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220381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Vegetación superior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220381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Excrementos de aves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220381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Excrementos de roedores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Quirópteros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Musgos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Termitas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row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Intervenciones antrópicas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Intervenciones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Reposiciones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x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Decoloraciones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Rejuntados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Rozas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50228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Burilados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220381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Limpieza sin control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</a:tr>
              <a:tr h="118966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effectLst/>
                        </a:rPr>
                        <a:t>Elementos impropios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</a:rPr>
                        <a:t>x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011" marR="27011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2864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8. ESTUDIO DE LESIONES DEL CLAUSTRO</a:t>
            </a:r>
            <a:endParaRPr lang="es-ES" sz="2000" i="1" dirty="0">
              <a:latin typeface="Cambria" pitchFamily="18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73045" y="646565"/>
            <a:ext cx="86409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Mapeo de lesiones: Fachada Oeste del claustro</a:t>
            </a:r>
            <a:endParaRPr lang="es-ES" sz="1600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537854"/>
            <a:ext cx="9144000" cy="532014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493525" y="5373216"/>
            <a:ext cx="438515" cy="93610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>
              <a:ln w="28575">
                <a:solidFill>
                  <a:schemeClr val="tx1"/>
                </a:solidFill>
              </a:ln>
            </a:endParaRPr>
          </a:p>
        </p:txBody>
      </p:sp>
      <p:cxnSp>
        <p:nvCxnSpPr>
          <p:cNvPr id="7" name="6 Conector recto de flecha"/>
          <p:cNvCxnSpPr/>
          <p:nvPr/>
        </p:nvCxnSpPr>
        <p:spPr>
          <a:xfrm>
            <a:off x="755576" y="2276872"/>
            <a:ext cx="4032448" cy="3456384"/>
          </a:xfrm>
          <a:prstGeom prst="straightConnector1">
            <a:avLst/>
          </a:prstGeom>
          <a:ln w="127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1740" y="841413"/>
            <a:ext cx="5112568" cy="3496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97586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8. ESTUDIO DE LESIONES DEL CLAUSTRO</a:t>
            </a:r>
            <a:endParaRPr lang="es-ES" sz="2000" i="1" dirty="0">
              <a:latin typeface="Cambria" pitchFamily="18" charset="0"/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94404787"/>
              </p:ext>
            </p:extLst>
          </p:nvPr>
        </p:nvGraphicFramePr>
        <p:xfrm>
          <a:off x="179512" y="764704"/>
          <a:ext cx="5112568" cy="191135"/>
        </p:xfrm>
        <a:graphic>
          <a:graphicData uri="http://schemas.openxmlformats.org/drawingml/2006/table">
            <a:tbl>
              <a:tblPr firstRow="1" firstCol="1" bandRow="1"/>
              <a:tblGrid>
                <a:gridCol w="1152128"/>
                <a:gridCol w="1152128"/>
                <a:gridCol w="1368152"/>
                <a:gridCol w="1440160"/>
              </a:tblGrid>
              <a:tr h="191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LEVE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MEDIO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MODERADO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GRAVE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35756516"/>
              </p:ext>
            </p:extLst>
          </p:nvPr>
        </p:nvGraphicFramePr>
        <p:xfrm>
          <a:off x="179512" y="1124744"/>
          <a:ext cx="5112568" cy="701040"/>
        </p:xfrm>
        <a:graphic>
          <a:graphicData uri="http://schemas.openxmlformats.org/drawingml/2006/table">
            <a:tbl>
              <a:tblPr/>
              <a:tblGrid>
                <a:gridCol w="162560"/>
                <a:gridCol w="557520"/>
                <a:gridCol w="864096"/>
                <a:gridCol w="720080"/>
                <a:gridCol w="1080120"/>
                <a:gridCol w="648072"/>
                <a:gridCol w="1080120"/>
              </a:tblGrid>
              <a:tr h="170180">
                <a:tc gridSpan="7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LESIONES:</a:t>
                      </a:r>
                      <a:endParaRPr lang="es-ES" sz="1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0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Grietas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Desconcha-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miento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Acciones bióticas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Desprendimien -tos</a:t>
                      </a:r>
                      <a:endParaRPr lang="es-ES" sz="1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Ataque químico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Intervenciones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antrópicas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54467739"/>
              </p:ext>
            </p:extLst>
          </p:nvPr>
        </p:nvGraphicFramePr>
        <p:xfrm>
          <a:off x="179512" y="1988840"/>
          <a:ext cx="5112568" cy="701040"/>
        </p:xfrm>
        <a:graphic>
          <a:graphicData uri="http://schemas.openxmlformats.org/drawingml/2006/table">
            <a:tbl>
              <a:tblPr firstRow="1" firstCol="1" bandRow="1"/>
              <a:tblGrid>
                <a:gridCol w="5112568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DESCRIPCIÓN DE LA LESIÓN 2</a:t>
                      </a:r>
                      <a:endParaRPr lang="es-ES" sz="1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0170" marR="1117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Existencia de grietas verticales en la parte derecha de unos de los pilares situado en las arcadas de la fachada oeste.</a:t>
                      </a:r>
                    </a:p>
                    <a:p>
                      <a:pPr marL="90170" marR="1117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También se aprecian desprendimientos de material en las zonas alrededor de esa grieta.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49255716"/>
              </p:ext>
            </p:extLst>
          </p:nvPr>
        </p:nvGraphicFramePr>
        <p:xfrm>
          <a:off x="179512" y="2924944"/>
          <a:ext cx="5112568" cy="3816424"/>
        </p:xfrm>
        <a:graphic>
          <a:graphicData uri="http://schemas.openxmlformats.org/drawingml/2006/table">
            <a:tbl>
              <a:tblPr firstRow="1" firstCol="1" bandRow="1"/>
              <a:tblGrid>
                <a:gridCol w="5112568"/>
              </a:tblGrid>
              <a:tr h="2424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CAUSAS DE LA LESIÓN</a:t>
                      </a:r>
                      <a:endParaRPr lang="es-ES" sz="1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2917" marR="62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</a:tr>
              <a:tr h="3573993">
                <a:tc>
                  <a:txBody>
                    <a:bodyPr/>
                    <a:lstStyle/>
                    <a:p>
                      <a:pPr marL="171450" marR="13589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endParaRPr lang="es-ES" sz="1000" dirty="0" smtClean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marL="171450" marR="13589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s-ES" sz="1000" b="1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Producido</a:t>
                      </a:r>
                      <a:r>
                        <a:rPr lang="es-ES" sz="1000" b="1" baseline="0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 del movimiento </a:t>
                      </a:r>
                      <a:r>
                        <a:rPr lang="es-ES" sz="1000" b="1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provocado </a:t>
                      </a:r>
                      <a:r>
                        <a:rPr lang="es-ES" sz="1000" b="1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por el empuje del arco</a:t>
                      </a: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 de medio punto y una </a:t>
                      </a:r>
                      <a:r>
                        <a:rPr lang="es-ES" sz="1000" b="1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falta de homogeneidad en el revestimiento. </a:t>
                      </a:r>
                      <a:endParaRPr lang="es-ES" sz="1000" b="1" dirty="0" smtClean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marL="171450" marR="13589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endParaRPr lang="es-ES" sz="1000" dirty="0" smtClean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marL="171450" marR="13589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s-ES" sz="1000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Respecto </a:t>
                      </a: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al desprendimiento de material, </a:t>
                      </a:r>
                      <a:r>
                        <a:rPr lang="es-ES" sz="1000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cae </a:t>
                      </a: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por una </a:t>
                      </a:r>
                      <a:r>
                        <a:rPr lang="es-ES" sz="1000" b="1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mala adherencia entre el nuevo y el antiguo</a:t>
                      </a: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. La causa del </a:t>
                      </a:r>
                      <a:r>
                        <a:rPr lang="es-ES" sz="1000" dirty="0" err="1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desconchamiento</a:t>
                      </a: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 de la pintura es debido a que se ha deteriorado con el tiempo. </a:t>
                      </a:r>
                      <a:endParaRPr lang="es-ES" sz="1000" dirty="0" smtClean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marL="0" marR="13589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lang="es-ES" sz="1000" dirty="0" smtClean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marL="171450" marR="225425" lvl="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s-ES" sz="1000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Otra </a:t>
                      </a: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posible causa, pero menos probable, es que haya </a:t>
                      </a:r>
                      <a:r>
                        <a:rPr lang="es-ES" sz="1000" b="1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cedido la cimentación bajo el pilar</a:t>
                      </a: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, debido a una combinación entre exceso de empuje de las cargas del arco de medio punto y unos estratos de tierra débiles, provocando con ello un asiento en ese punto y generando la </a:t>
                      </a:r>
                      <a:r>
                        <a:rPr lang="es-ES" sz="1000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grieta.</a:t>
                      </a:r>
                    </a:p>
                    <a:p>
                      <a:pPr marL="0" marR="225425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lang="es-ES" sz="1000" dirty="0" smtClean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marL="171450" marR="225425" lvl="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s-ES" sz="1000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Factores </a:t>
                      </a: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que influyen en la aparición de grietas, </a:t>
                      </a:r>
                      <a:r>
                        <a:rPr lang="es-ES" sz="1000" dirty="0" err="1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desconchamientos</a:t>
                      </a: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 y desprendimientos en la superficie del paramento: </a:t>
                      </a:r>
                      <a:endParaRPr lang="es-ES" sz="1000" dirty="0" smtClean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marL="0" marR="225425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lang="es-ES" sz="1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marL="228600" marR="135890" lvl="0" indent="-2286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s-E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Falta de adherencia entre revestimiento y soporte.</a:t>
                      </a:r>
                    </a:p>
                    <a:p>
                      <a:pPr marL="228600" marR="135890" lvl="0" indent="-2286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s-E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Empuje de las cargas del arco de medio punto.</a:t>
                      </a:r>
                    </a:p>
                    <a:p>
                      <a:pPr marL="228600" marR="135890" lvl="0" indent="-2286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s-E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Falta de homogeneidad en el material de revestimiento del pilar. Tipo de estratos del suelo.</a:t>
                      </a:r>
                    </a:p>
                  </a:txBody>
                  <a:tcPr marL="40780" marR="40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7" name="1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6285457"/>
              </p:ext>
            </p:extLst>
          </p:nvPr>
        </p:nvGraphicFramePr>
        <p:xfrm>
          <a:off x="5426530" y="764704"/>
          <a:ext cx="3609966" cy="201549"/>
        </p:xfrm>
        <a:graphic>
          <a:graphicData uri="http://schemas.openxmlformats.org/drawingml/2006/table">
            <a:tbl>
              <a:tblPr firstRow="1" firstCol="1" bandRow="1"/>
              <a:tblGrid>
                <a:gridCol w="3609966"/>
              </a:tblGrid>
              <a:tr h="1784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5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PROPUESTA DE INTERVENCIÓN</a:t>
                      </a:r>
                      <a:endParaRPr lang="es-E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19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12177012"/>
              </p:ext>
            </p:extLst>
          </p:nvPr>
        </p:nvGraphicFramePr>
        <p:xfrm>
          <a:off x="5436095" y="980728"/>
          <a:ext cx="3600400" cy="5760640"/>
        </p:xfrm>
        <a:graphic>
          <a:graphicData uri="http://schemas.openxmlformats.org/drawingml/2006/table">
            <a:tbl>
              <a:tblPr firstRow="1" firstCol="1" bandRow="1"/>
              <a:tblGrid>
                <a:gridCol w="3600400"/>
              </a:tblGrid>
              <a:tr h="5760640">
                <a:tc>
                  <a:txBody>
                    <a:bodyPr/>
                    <a:lstStyle/>
                    <a:p>
                      <a:pPr marL="90170" marR="13462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TIPO </a:t>
                      </a:r>
                      <a:r>
                        <a:rPr lang="es-ES" sz="1000" b="1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DE </a:t>
                      </a:r>
                      <a:r>
                        <a:rPr lang="es-ES" sz="1000" b="1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INTERVENCIÓN 1:  </a:t>
                      </a:r>
                      <a:r>
                        <a:rPr lang="es-ES" sz="1000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 Retiraremos </a:t>
                      </a: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todo el mortero confeccionado con cemento común para evitar que vuelva a desprenderse. </a:t>
                      </a:r>
                      <a:r>
                        <a:rPr lang="es-ES" sz="1000" b="1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Realizaremos catas del material de revestimiento del pilar para poder confeccionar uno de características similares y reparar la zona afectada.</a:t>
                      </a:r>
                    </a:p>
                    <a:p>
                      <a:pPr marL="68580" marR="13462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 </a:t>
                      </a:r>
                      <a:endParaRPr lang="es-ES" sz="1000" b="1" dirty="0" smtClean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marL="68580" marR="13462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Ventajas:</a:t>
                      </a:r>
                    </a:p>
                    <a:p>
                      <a:pPr marL="240030" marR="13462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s-ES" sz="1000" dirty="0" smtClean="0">
                          <a:effectLst/>
                          <a:latin typeface="Cambria" pitchFamily="18" charset="0"/>
                        </a:rPr>
                        <a:t>Reparación </a:t>
                      </a:r>
                      <a:r>
                        <a:rPr lang="es-ES" sz="1000" dirty="0">
                          <a:effectLst/>
                          <a:latin typeface="Cambria" pitchFamily="18" charset="0"/>
                        </a:rPr>
                        <a:t>de las fisuras. </a:t>
                      </a:r>
                      <a:endParaRPr lang="es-ES" sz="1000" dirty="0" smtClean="0">
                        <a:effectLst/>
                        <a:latin typeface="Cambria" pitchFamily="18" charset="0"/>
                      </a:endParaRPr>
                    </a:p>
                    <a:p>
                      <a:pPr marL="240030" marR="13462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s-ES" sz="1000" dirty="0" smtClean="0">
                          <a:effectLst/>
                          <a:latin typeface="Cambria" pitchFamily="18" charset="0"/>
                        </a:rPr>
                        <a:t>Evitar </a:t>
                      </a:r>
                      <a:r>
                        <a:rPr lang="es-ES" sz="1000" dirty="0">
                          <a:effectLst/>
                          <a:latin typeface="Cambria" pitchFamily="18" charset="0"/>
                        </a:rPr>
                        <a:t>que entre agua y evitar humedades en las zonas internas del </a:t>
                      </a:r>
                      <a:r>
                        <a:rPr lang="es-ES" sz="1000" dirty="0" smtClean="0">
                          <a:effectLst/>
                          <a:latin typeface="Cambria" pitchFamily="18" charset="0"/>
                        </a:rPr>
                        <a:t>pilar.</a:t>
                      </a:r>
                    </a:p>
                    <a:p>
                      <a:pPr marL="240030" marR="134620" indent="-17145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s-ES" sz="1000" dirty="0" smtClean="0">
                          <a:effectLst/>
                          <a:latin typeface="Cambria" pitchFamily="18" charset="0"/>
                        </a:rPr>
                        <a:t>Restaurar </a:t>
                      </a:r>
                      <a:r>
                        <a:rPr lang="es-ES" sz="1000" dirty="0">
                          <a:effectLst/>
                          <a:latin typeface="Cambria" pitchFamily="18" charset="0"/>
                        </a:rPr>
                        <a:t>el estado original del pilar.</a:t>
                      </a:r>
                    </a:p>
                    <a:p>
                      <a:pPr marL="982980" marR="134620" algn="just"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effectLst/>
                          <a:latin typeface="Cambria" pitchFamily="18" charset="0"/>
                        </a:rPr>
                        <a:t> </a:t>
                      </a:r>
                    </a:p>
                    <a:p>
                      <a:pPr marL="68580" marR="13462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" sz="1000" b="1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Inconvenientes:</a:t>
                      </a:r>
                      <a:endParaRPr lang="es-ES" sz="1000" b="0" dirty="0" smtClean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marL="240030" marR="134620" indent="-171450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Wingdings" pitchFamily="2" charset="2"/>
                        <a:buChar char="§"/>
                      </a:pPr>
                      <a:r>
                        <a:rPr lang="es-ES" sz="1000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Hay </a:t>
                      </a:r>
                      <a:r>
                        <a:rPr lang="es-ES" sz="1000" dirty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que tener cuidado con el material original del pilar ya que está muy </a:t>
                      </a:r>
                      <a:r>
                        <a:rPr lang="es-ES" sz="1000" dirty="0" smtClean="0">
                          <a:effectLst/>
                          <a:latin typeface="Cambria" pitchFamily="18" charset="0"/>
                          <a:ea typeface="Calibri"/>
                          <a:cs typeface="Times New Roman"/>
                        </a:rPr>
                        <a:t>deteriorado.</a:t>
                      </a:r>
                      <a:endParaRPr lang="es-ES" sz="1000" dirty="0">
                        <a:effectLst/>
                        <a:latin typeface="Cambria" pitchFamily="18" charset="0"/>
                        <a:ea typeface="Calibri"/>
                        <a:cs typeface="Times New Roman"/>
                      </a:endParaRPr>
                    </a:p>
                    <a:p>
                      <a:pPr marL="68580" marR="13462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TIPO DE INTERVENCIÓN 2</a:t>
                      </a:r>
                      <a:r>
                        <a:rPr kumimoji="0" lang="es-E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: </a:t>
                      </a:r>
                      <a:r>
                        <a:rPr kumimoji="0" lang="es-E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Inyección directa de lechada de cemento mediante “jet </a:t>
                      </a:r>
                      <a:r>
                        <a:rPr kumimoji="0" lang="es-ES" sz="1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grouting</a:t>
                      </a:r>
                      <a:r>
                        <a:rPr kumimoji="0" lang="es-E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”, previa excavación hasta el firme de cimentación</a:t>
                      </a:r>
                      <a:r>
                        <a:rPr kumimoji="0" lang="es-E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 (en edificios en los que sea posible realizar excavación). Realizar catas del material de revestimiento del pilar y realizar uno de características similares para intentar no modificar la estética original.</a:t>
                      </a:r>
                    </a:p>
                    <a:p>
                      <a:pPr marL="68580" marR="13462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s-E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Ventajas:</a:t>
                      </a:r>
                    </a:p>
                    <a:p>
                      <a:pPr marL="240030" marR="134620" lvl="0" indent="-17145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E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P</a:t>
                      </a:r>
                      <a:r>
                        <a:rPr kumimoji="0" lang="es-ES" sz="1000" kern="1200" noProof="0" dirty="0" smtClean="0"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ea typeface="+mn-ea"/>
                          <a:cs typeface="+mn-cs"/>
                        </a:rPr>
                        <a:t>uesta en carga rápida.</a:t>
                      </a:r>
                    </a:p>
                    <a:p>
                      <a:pPr marL="240030" marR="134620" lvl="0" indent="-17145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ES" sz="1000" kern="1200" noProof="0" dirty="0" smtClean="0"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ea typeface="+mn-ea"/>
                          <a:cs typeface="+mn-cs"/>
                        </a:rPr>
                        <a:t>La excavación previa permite analizar el estado general de la cimentación.</a:t>
                      </a:r>
                    </a:p>
                    <a:p>
                      <a:pPr marL="68580" marR="13462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s-ES" sz="1000" kern="1200" noProof="0" dirty="0" smtClean="0">
                        <a:solidFill>
                          <a:schemeClr val="tx1"/>
                        </a:solidFill>
                        <a:effectLst/>
                        <a:latin typeface="Cambria" pitchFamily="18" charset="0"/>
                        <a:ea typeface="+mn-ea"/>
                        <a:cs typeface="+mn-cs"/>
                      </a:endParaRPr>
                    </a:p>
                    <a:p>
                      <a:pPr marL="6858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es-ES" sz="10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kumimoji="0" lang="es-ES" sz="1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 pitchFamily="18" charset="0"/>
                          <a:ea typeface="Calibri"/>
                          <a:cs typeface="Times New Roman"/>
                        </a:rPr>
                        <a:t>Inconvenientes;</a:t>
                      </a:r>
                    </a:p>
                    <a:p>
                      <a:pPr marL="240030" marR="134620" lvl="0" indent="-17145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ES" sz="1000" kern="1200" noProof="0" dirty="0" smtClean="0"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ea typeface="+mn-ea"/>
                          <a:cs typeface="+mn-cs"/>
                        </a:rPr>
                        <a:t>Coste elevado</a:t>
                      </a:r>
                    </a:p>
                    <a:p>
                      <a:pPr marL="240030" marR="134620" lvl="0" indent="-17145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es-ES" sz="1000" kern="1200" noProof="0" dirty="0" smtClean="0"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ea typeface="+mn-ea"/>
                          <a:cs typeface="+mn-cs"/>
                        </a:rPr>
                        <a:t>Precisa excavación previa</a:t>
                      </a:r>
                    </a:p>
                    <a:p>
                      <a:pPr marL="6858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kumimoji="0" lang="es-ES" sz="1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36408" marR="364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1" name="10 Imagen"/>
          <p:cNvPicPr/>
          <p:nvPr/>
        </p:nvPicPr>
        <p:blipFill>
          <a:blip r:embed="rId3" cstate="print">
            <a:extLst/>
          </a:blip>
          <a:srcRect l="18614" t="19182" r="26116" b="15989"/>
          <a:stretch>
            <a:fillRect/>
          </a:stretch>
        </p:blipFill>
        <p:spPr bwMode="auto">
          <a:xfrm>
            <a:off x="1835696" y="1556792"/>
            <a:ext cx="5112568" cy="37881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36681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91550"/>
            <a:ext cx="59046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1. DATOS GENERALES		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2. ANTECEDENTES HISTÓRICOS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3. LOCALIZACIÓN </a:t>
            </a:r>
            <a:r>
              <a:rPr lang="es-ES" sz="1600" i="1" dirty="0" smtClean="0">
                <a:latin typeface="Cambria" pitchFamily="18" charset="0"/>
              </a:rPr>
              <a:t>DE ACCESOS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4. DESCRIPCIÓN </a:t>
            </a:r>
            <a:r>
              <a:rPr lang="es-ES" sz="1600" i="1" dirty="0" smtClean="0">
                <a:latin typeface="Cambria" pitchFamily="18" charset="0"/>
              </a:rPr>
              <a:t>GENERAL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5. INTERVENCIONES REALIZADAS SOBRE 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6. ESTUDIO CONSTRUCTIVO DEL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7. MEMORIA </a:t>
            </a:r>
            <a:r>
              <a:rPr lang="es-ES" sz="1600" i="1" dirty="0" smtClean="0">
                <a:latin typeface="Cambria" pitchFamily="18" charset="0"/>
              </a:rPr>
              <a:t>FOTOGRÁFICA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8. ESTUDIO DE LESIONES DEL </a:t>
            </a:r>
            <a:r>
              <a:rPr lang="es-ES" sz="1600" i="1" dirty="0" smtClean="0">
                <a:latin typeface="Cambria" pitchFamily="18" charset="0"/>
              </a:rPr>
              <a:t>CLAUTRO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9. PROPUESTAS DE </a:t>
            </a:r>
            <a:r>
              <a:rPr lang="es-ES" sz="1600" i="1" dirty="0" smtClean="0">
                <a:latin typeface="Cambria" pitchFamily="18" charset="0"/>
              </a:rPr>
              <a:t>INTERVENCIÓN</a:t>
            </a:r>
          </a:p>
          <a:p>
            <a:pPr lvl="0">
              <a:lnSpc>
                <a:spcPct val="150000"/>
              </a:lnSpc>
            </a:pP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CAPÍTULO </a:t>
            </a: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10. CÁLCULO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ESTRUCTURAL</a:t>
            </a:r>
            <a:endParaRPr lang="es-ES" sz="1600" b="1" dirty="0">
              <a:solidFill>
                <a:srgbClr val="0070C0"/>
              </a:solidFill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11. LEVANTAMIENTO </a:t>
            </a:r>
            <a:r>
              <a:rPr lang="es-ES" sz="1600" i="1" dirty="0" smtClean="0">
                <a:latin typeface="Cambria" pitchFamily="18" charset="0"/>
              </a:rPr>
              <a:t>GRÁFICO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12. </a:t>
            </a:r>
            <a:r>
              <a:rPr lang="es-ES" sz="1600" i="1" dirty="0" smtClean="0">
                <a:latin typeface="Cambria" pitchFamily="18" charset="0"/>
              </a:rPr>
              <a:t>CONCLUSIONES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13</a:t>
            </a:r>
            <a:r>
              <a:rPr lang="es-ES" sz="1600" i="1" dirty="0">
                <a:latin typeface="Cambria" pitchFamily="18" charset="0"/>
              </a:rPr>
              <a:t>. </a:t>
            </a:r>
            <a:r>
              <a:rPr lang="es-ES" sz="1600" i="1" dirty="0" smtClean="0">
                <a:latin typeface="Cambria" pitchFamily="18" charset="0"/>
              </a:rPr>
              <a:t>BIBLIOGRAFÍA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14. </a:t>
            </a:r>
            <a:r>
              <a:rPr lang="es-ES" sz="1600" i="1" dirty="0" smtClean="0">
                <a:latin typeface="Cambria" pitchFamily="18" charset="0"/>
              </a:rPr>
              <a:t>AGRADECIMIENTOS</a:t>
            </a:r>
            <a:endParaRPr lang="es-ES" sz="16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31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10. CÁLCULO ESTRUCTURAL: ARCO</a:t>
            </a:r>
            <a:endParaRPr lang="es-ES" sz="2000" i="1" dirty="0">
              <a:latin typeface="Cambria" pitchFamily="18" charset="0"/>
            </a:endParaRPr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2682025"/>
              </p:ext>
            </p:extLst>
          </p:nvPr>
        </p:nvGraphicFramePr>
        <p:xfrm>
          <a:off x="525014" y="1052736"/>
          <a:ext cx="3312368" cy="5332056"/>
        </p:xfrm>
        <a:graphic>
          <a:graphicData uri="http://schemas.openxmlformats.org/drawingml/2006/table">
            <a:tbl>
              <a:tblPr firstRow="1" firstCol="1" bandRow="1"/>
              <a:tblGrid>
                <a:gridCol w="360040"/>
                <a:gridCol w="792088"/>
                <a:gridCol w="648072"/>
                <a:gridCol w="832128"/>
                <a:gridCol w="680040"/>
              </a:tblGrid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Densidad t/m3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Area</a:t>
                      </a: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m2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Profundidad m 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Toneladas T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D1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0,0238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0,0185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F1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0,123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0,0947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C1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1,354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0,023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0,0155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D2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0,0238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0,0185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F2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0,127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0,0978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C2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1,354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0,0219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0,0148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0,0238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0,0185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0,1309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0,1008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1,354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0,02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0,0135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0,0238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0,0185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0,1279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0,0985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1,354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0,017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0,0115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5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0,0238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0,0185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0,1166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0,0898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1,354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0,01344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0,0909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D6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0,0238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0,0185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F6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0,092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0,0708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C6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1,354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0,00918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0,0062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D10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0,042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0,0326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F11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0,6019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0,4635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F7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0,09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0,0693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C7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1,354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0,0083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0,0056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D7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0,042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0,0326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F8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0,411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0,3165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622" marR="316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85446130"/>
              </p:ext>
            </p:extLst>
          </p:nvPr>
        </p:nvGraphicFramePr>
        <p:xfrm>
          <a:off x="4716016" y="1052736"/>
          <a:ext cx="3240360" cy="2246717"/>
        </p:xfrm>
        <a:graphic>
          <a:graphicData uri="http://schemas.openxmlformats.org/drawingml/2006/table">
            <a:tbl>
              <a:tblPr firstRow="1" firstCol="1" bandRow="1"/>
              <a:tblGrid>
                <a:gridCol w="634496"/>
                <a:gridCol w="733656"/>
                <a:gridCol w="669683"/>
                <a:gridCol w="601498"/>
                <a:gridCol w="601027"/>
              </a:tblGrid>
              <a:tr h="1693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D8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0,042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0,0326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1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F9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0,385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0,2965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8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1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D9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0,042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0,0326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1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F10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0,3637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0,2800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1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1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D11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0,042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0,0326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1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F12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0,677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0,5213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1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C8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1,354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0,017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0,0115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1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1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D12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1,553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0,042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0,0326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1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F13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0,443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0,3411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1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C9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1,354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0,011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0,0074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05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7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s-ES" sz="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11 CuadroTexto"/>
          <p:cNvSpPr txBox="1"/>
          <p:nvPr/>
        </p:nvSpPr>
        <p:spPr>
          <a:xfrm>
            <a:off x="4067944" y="3789040"/>
            <a:ext cx="5256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s-ES" sz="1600" dirty="0" smtClean="0">
                <a:latin typeface="Calibri" pitchFamily="34" charset="0"/>
              </a:rPr>
              <a:t>Cálculo de las densidades ( dovelas , fachada y cubiertas.).</a:t>
            </a:r>
          </a:p>
          <a:p>
            <a:pPr marL="342900" indent="-342900">
              <a:buAutoNum type="arabicPeriod"/>
            </a:pPr>
            <a:r>
              <a:rPr lang="es-ES" sz="1600" dirty="0" smtClean="0">
                <a:latin typeface="Calibri" pitchFamily="34" charset="0"/>
              </a:rPr>
              <a:t>Cálculo de áreas.</a:t>
            </a:r>
          </a:p>
          <a:p>
            <a:pPr marL="342900" indent="-342900">
              <a:buAutoNum type="arabicPeriod"/>
            </a:pPr>
            <a:r>
              <a:rPr lang="es-ES" sz="1600" dirty="0" smtClean="0">
                <a:latin typeface="Calibri" pitchFamily="34" charset="0"/>
              </a:rPr>
              <a:t>Cálculo de pesos en toneladas del conjunto.</a:t>
            </a:r>
            <a:endParaRPr lang="es-ES" sz="16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030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10. CÁLCULO ESTRUCTURAL: ARCO</a:t>
            </a:r>
            <a:endParaRPr lang="es-ES" sz="2000" i="1" dirty="0">
              <a:latin typeface="Cambria" pitchFamily="18" charset="0"/>
            </a:endParaRPr>
          </a:p>
        </p:txBody>
      </p:sp>
      <p:pic>
        <p:nvPicPr>
          <p:cNvPr id="2051" name="Picture 3" descr="C:\Users\Guillermo\Dropbox\AREA Y PROYECTO GUILLE-EDU\TRABAJO PROYECTO\IMAGENES PARA POWER POINT\3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92764" y="3571999"/>
            <a:ext cx="4229502" cy="2270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Guillermo\Dropbox\AREA Y PROYECTO GUILLE-EDU\TRABAJO PROYECTO\IMAGENES PARA POWER POINT\1-2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42" r="1"/>
          <a:stretch/>
        </p:blipFill>
        <p:spPr bwMode="auto">
          <a:xfrm rot="5400000">
            <a:off x="-1954879" y="2556176"/>
            <a:ext cx="6676634" cy="195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Guillermo\Dropbox\AREA Y PROYECTO GUILLE-EDU\TRABAJO PROYECTO\IMAGENES PARA POWER POINT\3-4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413"/>
          <a:stretch/>
        </p:blipFill>
        <p:spPr bwMode="auto">
          <a:xfrm rot="5400000">
            <a:off x="4732611" y="2517241"/>
            <a:ext cx="6735047" cy="208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Guillermo\Dropbox\AREA Y PROYECTO GUILLE-EDU\TRABAJO PROYECTO\IMAGENES PARA POWER POINT\4.pn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46543" y="1011073"/>
            <a:ext cx="1807147" cy="1356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Guillermo\Dropbox\AREA Y PROYECTO GUILLE-EDU\TRABAJO PROYECTO\IMAGENES PARA POWER POINT\0.pn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75831" y="709527"/>
            <a:ext cx="1775480" cy="1927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Guillermo\Dropbox\AREA Y PROYECTO GUILLE-EDU\TRABAJO PROYECTO\IMAGENES PARA POWER POINT\1.png"/>
          <p:cNvPicPr>
            <a:picLocks noChangeAspect="1" noChangeArrowheads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4" r="3353"/>
          <a:stretch/>
        </p:blipFill>
        <p:spPr bwMode="auto">
          <a:xfrm rot="5400000">
            <a:off x="2361048" y="3307594"/>
            <a:ext cx="3592233" cy="313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8508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80728"/>
            <a:ext cx="60486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1. DATOS GENERALES		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2. ANTECEDENTES HISTÓRICOS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3. LOCALIZACIÓN </a:t>
            </a:r>
            <a:r>
              <a:rPr lang="es-ES" sz="1600" i="1" dirty="0" smtClean="0">
                <a:latin typeface="Cambria" pitchFamily="18" charset="0"/>
              </a:rPr>
              <a:t>DE ACCESOS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4. DESCRIPCIÓN </a:t>
            </a:r>
            <a:r>
              <a:rPr lang="es-ES" sz="1600" i="1" dirty="0" smtClean="0">
                <a:latin typeface="Cambria" pitchFamily="18" charset="0"/>
              </a:rPr>
              <a:t>GENERAL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5. INTERVENCIONES REALIZADAS SOBRE 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6. ESTUDIO CONSTRUCTIVO DEL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7. MEMORIA </a:t>
            </a:r>
            <a:r>
              <a:rPr lang="es-ES" sz="1600" i="1" dirty="0" smtClean="0">
                <a:latin typeface="Cambria" pitchFamily="18" charset="0"/>
              </a:rPr>
              <a:t>FOTOGRÁFICA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8. ESTUDIO DE LESIONES DEL </a:t>
            </a:r>
            <a:r>
              <a:rPr lang="es-ES" sz="1600" i="1" dirty="0" smtClean="0">
                <a:latin typeface="Cambria" pitchFamily="18" charset="0"/>
              </a:rPr>
              <a:t>CLAUTRO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9. PROPUESTAS DE </a:t>
            </a:r>
            <a:r>
              <a:rPr lang="es-ES" sz="1600" i="1" dirty="0" smtClean="0">
                <a:latin typeface="Cambria" pitchFamily="18" charset="0"/>
              </a:rPr>
              <a:t>INTERVENCIÓN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10. CÁLCULO </a:t>
            </a:r>
            <a:r>
              <a:rPr lang="es-ES" sz="1600" i="1" dirty="0" smtClean="0">
                <a:latin typeface="Cambria" pitchFamily="18" charset="0"/>
              </a:rPr>
              <a:t>ESTRUCTURAL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CAPÍTULO 11. LEVANTAMIENTO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GRÁFICO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12. </a:t>
            </a:r>
            <a:r>
              <a:rPr lang="es-ES" sz="1600" i="1" dirty="0" smtClean="0">
                <a:latin typeface="Cambria" pitchFamily="18" charset="0"/>
              </a:rPr>
              <a:t>CONCLUSIONES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13</a:t>
            </a:r>
            <a:r>
              <a:rPr lang="es-ES" sz="1600" i="1" dirty="0">
                <a:latin typeface="Cambria" pitchFamily="18" charset="0"/>
              </a:rPr>
              <a:t>. </a:t>
            </a:r>
            <a:r>
              <a:rPr lang="es-ES" sz="1600" i="1" dirty="0" smtClean="0">
                <a:latin typeface="Cambria" pitchFamily="18" charset="0"/>
              </a:rPr>
              <a:t>BIBLIOGRAFÍA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14. </a:t>
            </a:r>
            <a:r>
              <a:rPr lang="es-ES" sz="1600" i="1" dirty="0" smtClean="0">
                <a:latin typeface="Cambria" pitchFamily="18" charset="0"/>
              </a:rPr>
              <a:t>AGRADECIMIENTOS</a:t>
            </a:r>
            <a:endParaRPr lang="es-ES" sz="16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5589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11. LEVANTAMIENTO GRÁFICO </a:t>
            </a:r>
            <a:endParaRPr lang="es-ES" sz="2000" i="1" dirty="0">
              <a:latin typeface="Cambria" pitchFamily="18" charset="0"/>
            </a:endParaRPr>
          </a:p>
        </p:txBody>
      </p:sp>
      <p:pic>
        <p:nvPicPr>
          <p:cNvPr id="7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836712"/>
            <a:ext cx="4039946" cy="3024336"/>
          </a:xfrm>
          <a:prstGeom prst="rect">
            <a:avLst/>
          </a:prstGeom>
        </p:spPr>
      </p:pic>
      <p:sp>
        <p:nvSpPr>
          <p:cNvPr id="1028" name="73 Rectángulo"/>
          <p:cNvSpPr>
            <a:spLocks noChangeArrowheads="1"/>
          </p:cNvSpPr>
          <p:nvPr/>
        </p:nvSpPr>
        <p:spPr bwMode="auto">
          <a:xfrm>
            <a:off x="5292080" y="1484784"/>
            <a:ext cx="2664296" cy="187220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l="9450" t="16800" r="38103" b="7601"/>
          <a:stretch>
            <a:fillRect/>
          </a:stretch>
        </p:blipFill>
        <p:spPr bwMode="auto">
          <a:xfrm>
            <a:off x="539552" y="836712"/>
            <a:ext cx="373001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2411760" y="4437112"/>
            <a:ext cx="45365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es-ES" sz="1600" dirty="0" smtClean="0">
                <a:latin typeface="Cambria" pitchFamily="18" charset="0"/>
              </a:rPr>
              <a:t>Toma de medidas in situ de los puntos marcados</a:t>
            </a:r>
          </a:p>
          <a:p>
            <a:pPr marL="342900" indent="-342900" algn="just">
              <a:buAutoNum type="arabicPeriod"/>
            </a:pPr>
            <a:r>
              <a:rPr lang="es-ES" sz="1600" dirty="0" smtClean="0">
                <a:latin typeface="Cambria" pitchFamily="18" charset="0"/>
              </a:rPr>
              <a:t>Fotografía del elemento a dibujar</a:t>
            </a:r>
          </a:p>
          <a:p>
            <a:pPr marL="342900" indent="-342900" algn="just">
              <a:buAutoNum type="arabicPeriod"/>
            </a:pPr>
            <a:r>
              <a:rPr lang="es-ES" sz="1600" dirty="0" smtClean="0">
                <a:latin typeface="Cambria" pitchFamily="18" charset="0"/>
              </a:rPr>
              <a:t>Rectificación de la imagen con ASRIX</a:t>
            </a:r>
          </a:p>
          <a:p>
            <a:pPr marL="342900" indent="-342900" algn="just">
              <a:buAutoNum type="arabicPeriod"/>
            </a:pPr>
            <a:r>
              <a:rPr lang="es-ES" sz="1600" dirty="0" smtClean="0">
                <a:latin typeface="Cambria" pitchFamily="18" charset="0"/>
              </a:rPr>
              <a:t>Dibujar sobre la imagen con </a:t>
            </a:r>
            <a:r>
              <a:rPr lang="es-ES" sz="1600" dirty="0" err="1" smtClean="0">
                <a:latin typeface="Cambria" pitchFamily="18" charset="0"/>
              </a:rPr>
              <a:t>AutoCad</a:t>
            </a:r>
            <a:endParaRPr lang="es-ES" sz="1600" dirty="0" smtClean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570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19576" t="19865" r="17786" b="15774"/>
          <a:stretch>
            <a:fillRect/>
          </a:stretch>
        </p:blipFill>
        <p:spPr bwMode="auto">
          <a:xfrm>
            <a:off x="0" y="908720"/>
            <a:ext cx="9094725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 l="19576" t="18210" r="17786" b="15385"/>
          <a:stretch>
            <a:fillRect/>
          </a:stretch>
        </p:blipFill>
        <p:spPr bwMode="auto">
          <a:xfrm>
            <a:off x="0" y="692696"/>
            <a:ext cx="9144000" cy="5452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Geometría general y caracterización de materiales </a:t>
            </a:r>
            <a:endParaRPr lang="es-ES" sz="2000" i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4824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19251" t="17850" r="17553" b="14951"/>
          <a:stretch>
            <a:fillRect/>
          </a:stretch>
        </p:blipFill>
        <p:spPr bwMode="auto">
          <a:xfrm>
            <a:off x="0" y="692696"/>
            <a:ext cx="9144000" cy="5469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 l="19608" t="18737" r="17786" b="14951"/>
          <a:stretch>
            <a:fillRect/>
          </a:stretch>
        </p:blipFill>
        <p:spPr bwMode="auto">
          <a:xfrm>
            <a:off x="107504" y="980728"/>
            <a:ext cx="9036496" cy="5383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Acotación </a:t>
            </a:r>
            <a:endParaRPr lang="es-ES" sz="2000" i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9295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Detalles </a:t>
            </a:r>
            <a:endParaRPr lang="es-ES" sz="2000" i="1" dirty="0">
              <a:latin typeface="Cambria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54809" t="17640" r="11171" b="5921"/>
          <a:stretch>
            <a:fillRect/>
          </a:stretch>
        </p:blipFill>
        <p:spPr bwMode="auto">
          <a:xfrm>
            <a:off x="467544" y="718231"/>
            <a:ext cx="3528392" cy="4459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 l="25748" t="13440" r="5268" b="7601"/>
          <a:stretch>
            <a:fillRect/>
          </a:stretch>
        </p:blipFill>
        <p:spPr bwMode="auto">
          <a:xfrm>
            <a:off x="4355976" y="692696"/>
            <a:ext cx="4104456" cy="2642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 l="9923" t="15960" r="54641" b="5081"/>
          <a:stretch>
            <a:fillRect/>
          </a:stretch>
        </p:blipFill>
        <p:spPr bwMode="auto">
          <a:xfrm>
            <a:off x="5148064" y="3429000"/>
            <a:ext cx="2664296" cy="333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80728"/>
            <a:ext cx="60486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CAPÍTULO 1. DATOS GENERALES		</a:t>
            </a:r>
            <a:endParaRPr lang="es-ES" sz="1600" dirty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CAPÍTULO 2. ANTECEDENTES HISTÓRICOS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3. LOCALIZACIÓN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DE ACCESOS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4. DESCRIPCIÓN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GENERAL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5. INTERVENCIONES REALIZADAS SOBRE EL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EDIFICIO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6. ESTUDIO CONSTRUCTIVO DEL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EDIFICIO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7. MEMORIA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FOTOGRÁFICA</a:t>
            </a:r>
            <a:endParaRPr lang="es-ES" sz="1600" dirty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CAPÍTULO 8. ESTUDIO DE LESIONES DEL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CLAUTRO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9. PROPUESTAS DE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INTERVENCIÓN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10. CÁLCULO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ESTRUCTURAL</a:t>
            </a:r>
            <a:endParaRPr lang="es-ES" sz="1600" dirty="0">
              <a:solidFill>
                <a:prstClr val="black"/>
              </a:solidFill>
              <a:latin typeface="Cambria" pitchFamily="18" charset="0"/>
            </a:endParaRPr>
          </a:p>
          <a:p>
            <a:pPr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11. LEVANTAMIENTO </a:t>
            </a:r>
            <a:r>
              <a:rPr lang="es-ES" sz="1600" i="1" dirty="0" smtClean="0">
                <a:latin typeface="Cambria" pitchFamily="18" charset="0"/>
              </a:rPr>
              <a:t>GRÁFICO</a:t>
            </a:r>
          </a:p>
          <a:p>
            <a:pPr>
              <a:lnSpc>
                <a:spcPct val="150000"/>
              </a:lnSpc>
            </a:pP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CAPÍTULO </a:t>
            </a: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12.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CONCLUSIONES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13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.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BIBLIOGRAFÍA</a:t>
            </a:r>
          </a:p>
          <a:p>
            <a:pPr>
              <a:lnSpc>
                <a:spcPct val="150000"/>
              </a:lnSpc>
            </a:pP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CAPÍTULO </a:t>
            </a:r>
            <a:r>
              <a:rPr lang="es-ES" sz="1600" i="1" dirty="0">
                <a:solidFill>
                  <a:prstClr val="black"/>
                </a:solidFill>
                <a:latin typeface="Cambria" pitchFamily="18" charset="0"/>
              </a:rPr>
              <a:t>14. </a:t>
            </a:r>
            <a:r>
              <a:rPr lang="es-ES" sz="1600" i="1" dirty="0" smtClean="0">
                <a:solidFill>
                  <a:prstClr val="black"/>
                </a:solidFill>
                <a:latin typeface="Cambria" pitchFamily="18" charset="0"/>
              </a:rPr>
              <a:t>AGRADECIMIENTOS</a:t>
            </a:r>
            <a:endParaRPr lang="es-ES" sz="1600" dirty="0">
              <a:solidFill>
                <a:prstClr val="black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0253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12. CONCLUSIONES</a:t>
            </a:r>
            <a:endParaRPr lang="es-ES" sz="2000" i="1" dirty="0">
              <a:latin typeface="Cambria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7840" y="620688"/>
            <a:ext cx="80966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itchFamily="2" charset="2"/>
              <a:buChar char="§"/>
            </a:pPr>
            <a:r>
              <a:rPr lang="es-ES" sz="1600" dirty="0" smtClean="0">
                <a:latin typeface="Cambria" pitchFamily="18" charset="0"/>
              </a:rPr>
              <a:t>Las conclusiones que podemos sacar una vez realizado el estudio del Monasterio son:</a:t>
            </a:r>
          </a:p>
          <a:p>
            <a:pPr algn="just"/>
            <a:endParaRPr lang="es-ES" sz="1600" dirty="0" smtClean="0">
              <a:latin typeface="Cambria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sz="1600" dirty="0" smtClean="0">
                <a:latin typeface="Cambria" pitchFamily="18" charset="0"/>
              </a:rPr>
              <a:t>Las continuas modificaciones que se han ido introduciendo poco a poco a lo largo de los años </a:t>
            </a:r>
            <a:r>
              <a:rPr lang="es-ES" sz="1600" u="sng" dirty="0" smtClean="0">
                <a:latin typeface="Cambria" pitchFamily="18" charset="0"/>
              </a:rPr>
              <a:t>han desvirtuado en cierta manera todo el conjunto.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600" dirty="0" smtClean="0">
                <a:latin typeface="Cambria" pitchFamily="18" charset="0"/>
              </a:rPr>
              <a:t>A existido la necesidad de reformar diferentes zonas, para </a:t>
            </a:r>
            <a:r>
              <a:rPr lang="es-ES" sz="1600" u="sng" dirty="0" smtClean="0">
                <a:latin typeface="Cambria" pitchFamily="18" charset="0"/>
              </a:rPr>
              <a:t>mantener  estable la estructura del mismo</a:t>
            </a:r>
            <a:endParaRPr lang="es-ES" sz="1600" u="sng" dirty="0">
              <a:latin typeface="Cambria" pitchFamily="18" charset="0"/>
            </a:endParaRPr>
          </a:p>
          <a:p>
            <a:pPr algn="just"/>
            <a:endParaRPr lang="es-ES" sz="1600" u="sng" dirty="0" smtClean="0">
              <a:latin typeface="Cambria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57645" y="4168887"/>
            <a:ext cx="84193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600" u="sng" dirty="0" smtClean="0">
                <a:latin typeface="Cambria" pitchFamily="18" charset="0"/>
              </a:rPr>
              <a:t>En el exterior del edificio: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s-ES" sz="1600" dirty="0" smtClean="0">
                <a:latin typeface="Cambria" pitchFamily="18" charset="0"/>
              </a:rPr>
              <a:t>Recuperación de las pinturas de fachada Noreste.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s-ES" sz="1600" dirty="0">
                <a:latin typeface="Cambria" pitchFamily="18" charset="0"/>
              </a:rPr>
              <a:t>D</a:t>
            </a:r>
            <a:r>
              <a:rPr lang="es-ES" sz="1600" dirty="0" smtClean="0">
                <a:latin typeface="Cambria" pitchFamily="18" charset="0"/>
              </a:rPr>
              <a:t>eberán eliminarse los elementos impropios que desfavorecen la estética del conjunto.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16426" y="5061555"/>
            <a:ext cx="8088021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u="sng" dirty="0" smtClean="0">
                <a:latin typeface="Cambria" pitchFamily="18" charset="0"/>
              </a:rPr>
              <a:t>En el interior del edificio:</a:t>
            </a:r>
          </a:p>
          <a:p>
            <a:pPr lvl="0" algn="just"/>
            <a:r>
              <a:rPr lang="es-ES" sz="1600" dirty="0" smtClean="0">
                <a:latin typeface="Cambria" pitchFamily="18" charset="0"/>
              </a:rPr>
              <a:t>- </a:t>
            </a:r>
            <a:r>
              <a:rPr lang="es-ES" sz="1600" dirty="0">
                <a:latin typeface="Cambria" pitchFamily="18" charset="0"/>
              </a:rPr>
              <a:t>L</a:t>
            </a:r>
            <a:r>
              <a:rPr lang="es-ES" sz="1600" dirty="0" smtClean="0">
                <a:latin typeface="Cambria" pitchFamily="18" charset="0"/>
              </a:rPr>
              <a:t>a recuperación del refectorio. Ante la recuperación se consigue la ordenación de los diferentes módulos que componen los antiguos monasterios.</a:t>
            </a:r>
          </a:p>
          <a:p>
            <a:pPr lvl="0" algn="just"/>
            <a:r>
              <a:rPr lang="es-ES" sz="1600" dirty="0" smtClean="0">
                <a:latin typeface="Cambria" pitchFamily="18" charset="0"/>
              </a:rPr>
              <a:t>- Se intentará recuperar las pinturas, manteniendo y consolidando los pigmentos.</a:t>
            </a:r>
          </a:p>
          <a:p>
            <a:pPr lvl="0" algn="just"/>
            <a:r>
              <a:rPr lang="es-ES" sz="1600" dirty="0" smtClean="0">
                <a:latin typeface="Cambria" pitchFamily="18" charset="0"/>
              </a:rPr>
              <a:t>- Se sustituirá el pavimento de acceso a la bodega.</a:t>
            </a:r>
          </a:p>
          <a:p>
            <a:pPr lvl="0"/>
            <a:endParaRPr lang="es-ES" sz="1400" dirty="0" smtClean="0">
              <a:latin typeface="Cambria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84017" y="2304134"/>
            <a:ext cx="812043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itchFamily="2" charset="2"/>
              <a:buChar char="§"/>
            </a:pPr>
            <a:r>
              <a:rPr lang="es-ES" sz="1600" dirty="0">
                <a:solidFill>
                  <a:prstClr val="black"/>
                </a:solidFill>
                <a:latin typeface="Cambria" pitchFamily="18" charset="0"/>
              </a:rPr>
              <a:t>Las futuras rehabilitaciones</a:t>
            </a:r>
            <a:r>
              <a:rPr lang="es-ES" sz="1600" b="1" dirty="0">
                <a:solidFill>
                  <a:prstClr val="black"/>
                </a:solidFill>
                <a:latin typeface="Cambria" pitchFamily="18" charset="0"/>
              </a:rPr>
              <a:t> </a:t>
            </a:r>
            <a:r>
              <a:rPr lang="es-ES" sz="1600" dirty="0">
                <a:solidFill>
                  <a:prstClr val="black"/>
                </a:solidFill>
                <a:latin typeface="Cambria" pitchFamily="18" charset="0"/>
              </a:rPr>
              <a:t>que se efectúen sobre el monasterio deberán ejecutarse siempre con:</a:t>
            </a:r>
          </a:p>
          <a:p>
            <a:pPr lvl="0" algn="just"/>
            <a:endParaRPr lang="es-ES" sz="1600" dirty="0">
              <a:solidFill>
                <a:prstClr val="black"/>
              </a:solidFill>
              <a:latin typeface="Cambria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s-ES" sz="1600" u="sng" dirty="0">
                <a:solidFill>
                  <a:prstClr val="black"/>
                </a:solidFill>
                <a:latin typeface="Cambria" pitchFamily="18" charset="0"/>
              </a:rPr>
              <a:t>Rigor y respeto </a:t>
            </a:r>
            <a:r>
              <a:rPr lang="es-ES" sz="1600" dirty="0">
                <a:solidFill>
                  <a:prstClr val="black"/>
                </a:solidFill>
                <a:latin typeface="Cambria" pitchFamily="18" charset="0"/>
              </a:rPr>
              <a:t>por el propio edificio y por su valor como Bien de Interés Cultural, </a:t>
            </a:r>
            <a:endParaRPr lang="es-ES" sz="1600" dirty="0" smtClean="0">
              <a:solidFill>
                <a:prstClr val="black"/>
              </a:solidFill>
              <a:latin typeface="Cambria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s-ES" sz="1600" dirty="0" smtClean="0">
                <a:solidFill>
                  <a:prstClr val="black"/>
                </a:solidFill>
                <a:latin typeface="Cambria" pitchFamily="18" charset="0"/>
              </a:rPr>
              <a:t>Deberán </a:t>
            </a:r>
            <a:r>
              <a:rPr lang="es-ES" sz="1600" dirty="0">
                <a:solidFill>
                  <a:prstClr val="black"/>
                </a:solidFill>
                <a:latin typeface="Cambria" pitchFamily="18" charset="0"/>
              </a:rPr>
              <a:t>de contribuir a </a:t>
            </a:r>
            <a:r>
              <a:rPr lang="es-ES" sz="1600" u="sng" dirty="0">
                <a:solidFill>
                  <a:prstClr val="black"/>
                </a:solidFill>
                <a:latin typeface="Cambria" pitchFamily="18" charset="0"/>
              </a:rPr>
              <a:t>reforzar la imagen conventual. </a:t>
            </a:r>
          </a:p>
          <a:p>
            <a:pPr lvl="0" algn="just"/>
            <a:endParaRPr lang="es-ES" sz="1400" dirty="0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36416" y="3830333"/>
            <a:ext cx="824062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itchFamily="2" charset="2"/>
              <a:buChar char="§"/>
            </a:pPr>
            <a:r>
              <a:rPr lang="es-ES" sz="1600" b="1" dirty="0" smtClean="0">
                <a:solidFill>
                  <a:prstClr val="black"/>
                </a:solidFill>
                <a:latin typeface="Cambria" pitchFamily="18" charset="0"/>
              </a:rPr>
              <a:t>Las propuestas de intervención son</a:t>
            </a:r>
            <a:r>
              <a:rPr lang="es-ES" sz="1600" dirty="0" smtClean="0">
                <a:solidFill>
                  <a:prstClr val="black"/>
                </a:solidFill>
                <a:latin typeface="Cambria" pitchFamily="18" charset="0"/>
              </a:rPr>
              <a:t>:</a:t>
            </a:r>
            <a:endParaRPr lang="es-ES" sz="1600" dirty="0">
              <a:solidFill>
                <a:prstClr val="black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80728"/>
            <a:ext cx="60486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1. DATOS GENERALES		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2. ANTECEDENTES HISTÓRICOS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3. LOCALIZACIÓN </a:t>
            </a:r>
            <a:r>
              <a:rPr lang="es-ES" sz="1600" i="1" dirty="0" smtClean="0">
                <a:latin typeface="Cambria" pitchFamily="18" charset="0"/>
              </a:rPr>
              <a:t>DE ACCESOS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4. DESCRIPCIÓN </a:t>
            </a:r>
            <a:r>
              <a:rPr lang="es-ES" sz="1600" i="1" dirty="0" smtClean="0">
                <a:latin typeface="Cambria" pitchFamily="18" charset="0"/>
              </a:rPr>
              <a:t>GENERAL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5. INTERVENCIONES REALIZADAS SOBRE 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6. ESTUDIO CONSTRUCTIVO DEL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7. MEMORIA </a:t>
            </a:r>
            <a:r>
              <a:rPr lang="es-ES" sz="1600" i="1" dirty="0" smtClean="0">
                <a:latin typeface="Cambria" pitchFamily="18" charset="0"/>
              </a:rPr>
              <a:t>FOTOGRÁFICA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8. ESTUDIO DE LESIONES DEL </a:t>
            </a:r>
            <a:r>
              <a:rPr lang="es-ES" sz="1600" i="1" dirty="0" smtClean="0">
                <a:latin typeface="Cambria" pitchFamily="18" charset="0"/>
              </a:rPr>
              <a:t>CLAUTRO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9. PROPUESTAS DE </a:t>
            </a:r>
            <a:r>
              <a:rPr lang="es-ES" sz="1600" i="1" dirty="0" smtClean="0">
                <a:latin typeface="Cambria" pitchFamily="18" charset="0"/>
              </a:rPr>
              <a:t>INTERVENCIÓN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10. CÁLCULO </a:t>
            </a:r>
            <a:r>
              <a:rPr lang="es-ES" sz="1600" i="1" dirty="0" smtClean="0">
                <a:latin typeface="Cambria" pitchFamily="18" charset="0"/>
              </a:rPr>
              <a:t>ESTRUCTURAL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11. LEVANTAMIENTO GRÁFICO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12. </a:t>
            </a:r>
            <a:r>
              <a:rPr lang="es-ES" sz="1600" i="1" dirty="0" smtClean="0">
                <a:latin typeface="Cambria" pitchFamily="18" charset="0"/>
              </a:rPr>
              <a:t>CONCLUSIONES</a:t>
            </a:r>
          </a:p>
          <a:p>
            <a:pPr lvl="0">
              <a:lnSpc>
                <a:spcPct val="150000"/>
              </a:lnSpc>
            </a:pP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CAPÍTULO 13</a:t>
            </a: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.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BIBLIOGRAFÍA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14. </a:t>
            </a:r>
            <a:r>
              <a:rPr lang="es-ES" sz="1600" i="1" dirty="0" smtClean="0">
                <a:latin typeface="Cambria" pitchFamily="18" charset="0"/>
              </a:rPr>
              <a:t>AGRADECIMIENTOS</a:t>
            </a:r>
            <a:endParaRPr lang="es-ES" sz="16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5589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539552" y="764704"/>
            <a:ext cx="7992888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latin typeface="Cambria" pitchFamily="18" charset="0"/>
              </a:rPr>
              <a:t>Libros: </a:t>
            </a:r>
            <a:endParaRPr lang="es-ES" sz="1400" dirty="0" smtClean="0">
              <a:latin typeface="Cambria" pitchFamily="18" charset="0"/>
            </a:endParaRPr>
          </a:p>
          <a:p>
            <a:pPr lvl="0"/>
            <a:r>
              <a:rPr lang="es-ES" sz="1400" b="1" dirty="0" smtClean="0">
                <a:latin typeface="Cambria" pitchFamily="18" charset="0"/>
              </a:rPr>
              <a:t>FEDERICO DOMENECH</a:t>
            </a:r>
            <a:r>
              <a:rPr lang="es-ES" sz="1400" dirty="0" smtClean="0">
                <a:latin typeface="Cambria" pitchFamily="18" charset="0"/>
              </a:rPr>
              <a:t>, S.A.</a:t>
            </a:r>
            <a:r>
              <a:rPr lang="es-ES" sz="1400" i="1" dirty="0" smtClean="0">
                <a:latin typeface="Cambria" pitchFamily="18" charset="0"/>
              </a:rPr>
              <a:t> Catálogo de Monumentos y conjuntos de la Comunidad Valenciana. </a:t>
            </a:r>
            <a:r>
              <a:rPr lang="es-ES" sz="1400" dirty="0" smtClean="0">
                <a:latin typeface="Cambria" pitchFamily="18" charset="0"/>
              </a:rPr>
              <a:t>Centro de documentación Arte Valenciano. Valencia 1983.</a:t>
            </a:r>
          </a:p>
          <a:p>
            <a:pPr lvl="0"/>
            <a:r>
              <a:rPr lang="es-ES" sz="1400" b="1" dirty="0" smtClean="0">
                <a:latin typeface="Cambria" pitchFamily="18" charset="0"/>
              </a:rPr>
              <a:t>FRANCISCO FOGUES, JUAN</a:t>
            </a:r>
            <a:r>
              <a:rPr lang="es-ES" sz="1400" dirty="0" smtClean="0">
                <a:latin typeface="Cambria" pitchFamily="18" charset="0"/>
              </a:rPr>
              <a:t>.</a:t>
            </a:r>
            <a:r>
              <a:rPr lang="es-ES" sz="1400" i="1" dirty="0" smtClean="0">
                <a:latin typeface="Cambria" pitchFamily="18" charset="0"/>
              </a:rPr>
              <a:t> Historia y Tradición de la virgen de Aguas Vivas. </a:t>
            </a:r>
            <a:r>
              <a:rPr lang="es-ES" sz="1400" dirty="0" smtClean="0">
                <a:latin typeface="Cambria" pitchFamily="18" charset="0"/>
              </a:rPr>
              <a:t>Parroquia de la Asunción de </a:t>
            </a:r>
            <a:r>
              <a:rPr lang="es-ES" sz="1400" dirty="0" err="1" smtClean="0">
                <a:latin typeface="Cambria" pitchFamily="18" charset="0"/>
              </a:rPr>
              <a:t>Carcaixent</a:t>
            </a:r>
            <a:r>
              <a:rPr lang="es-ES" sz="1400" dirty="0" smtClean="0">
                <a:latin typeface="Cambria" pitchFamily="18" charset="0"/>
              </a:rPr>
              <a:t>. Valencia 1982.</a:t>
            </a:r>
          </a:p>
          <a:p>
            <a:pPr lvl="0"/>
            <a:r>
              <a:rPr lang="es-ES" sz="1400" b="1" dirty="0" smtClean="0">
                <a:latin typeface="Cambria" pitchFamily="18" charset="0"/>
              </a:rPr>
              <a:t>SANTIAGO HUERTAS</a:t>
            </a:r>
            <a:r>
              <a:rPr lang="es-ES" sz="1400" dirty="0" smtClean="0">
                <a:latin typeface="Cambria" pitchFamily="18" charset="0"/>
              </a:rPr>
              <a:t>. Arcos, bóvedas y cúpulas, Geometría y equilibrio en el cálculo tradicional de estructuras de fábricas.</a:t>
            </a:r>
          </a:p>
          <a:p>
            <a:pPr lvl="0"/>
            <a:r>
              <a:rPr lang="es-ES" sz="1400" dirty="0" smtClean="0">
                <a:latin typeface="Cambria" pitchFamily="18" charset="0"/>
              </a:rPr>
              <a:t>GARÍN, FELIPE Mª. Catálogo Monumental de la provincia de Valencia. Caja de Ahorros de Valencia.</a:t>
            </a:r>
          </a:p>
          <a:p>
            <a:r>
              <a:rPr lang="es-ES" sz="1400" dirty="0" smtClean="0">
                <a:latin typeface="Cambria" pitchFamily="18" charset="0"/>
              </a:rPr>
              <a:t> </a:t>
            </a:r>
          </a:p>
          <a:p>
            <a:r>
              <a:rPr lang="es-ES" sz="1400" b="1" dirty="0" smtClean="0">
                <a:latin typeface="Cambria" pitchFamily="18" charset="0"/>
              </a:rPr>
              <a:t>Publicaciones/ Apuntes</a:t>
            </a:r>
            <a:endParaRPr lang="es-ES" sz="1400" dirty="0" smtClean="0">
              <a:latin typeface="Cambria" pitchFamily="18" charset="0"/>
            </a:endParaRPr>
          </a:p>
          <a:p>
            <a:pPr lvl="0"/>
            <a:r>
              <a:rPr lang="es-ES" sz="1400" dirty="0" smtClean="0">
                <a:latin typeface="Cambria" pitchFamily="18" charset="0"/>
              </a:rPr>
              <a:t>Apuntes de la asignatura construcción VI. </a:t>
            </a:r>
            <a:r>
              <a:rPr lang="es-ES" sz="1400" i="1" dirty="0" smtClean="0">
                <a:latin typeface="Cambria" pitchFamily="18" charset="0"/>
              </a:rPr>
              <a:t>Tema 8 - Estudio y Diagnosis de humedades de penetración y capilaridad. Escuela </a:t>
            </a:r>
            <a:r>
              <a:rPr lang="es-ES" sz="1400" dirty="0" smtClean="0">
                <a:latin typeface="Cambria" pitchFamily="18" charset="0"/>
              </a:rPr>
              <a:t>Técnica Superior de Ingeniería de la Edificación.</a:t>
            </a:r>
          </a:p>
          <a:p>
            <a:pPr lvl="0"/>
            <a:r>
              <a:rPr lang="es-ES" sz="1400" dirty="0" smtClean="0">
                <a:latin typeface="Cambria" pitchFamily="18" charset="0"/>
              </a:rPr>
              <a:t>Apuntes de la asignatura construcción VI. </a:t>
            </a:r>
            <a:r>
              <a:rPr lang="es-ES" sz="1400" i="1" dirty="0" smtClean="0">
                <a:latin typeface="Cambria" pitchFamily="18" charset="0"/>
              </a:rPr>
              <a:t>Tema 9 – Resolución de humedades de penetración  y capilaridad. Escuela </a:t>
            </a:r>
            <a:r>
              <a:rPr lang="es-ES" sz="1400" dirty="0" smtClean="0">
                <a:latin typeface="Cambria" pitchFamily="18" charset="0"/>
              </a:rPr>
              <a:t>Técnica Superior de Ingeniería de la Edificación.</a:t>
            </a:r>
          </a:p>
          <a:p>
            <a:pPr lvl="0"/>
            <a:r>
              <a:rPr lang="es-ES" sz="1400" dirty="0" smtClean="0">
                <a:latin typeface="Cambria" pitchFamily="18" charset="0"/>
              </a:rPr>
              <a:t>Apuntes de la asignatura construcción VI.</a:t>
            </a:r>
            <a:r>
              <a:rPr lang="es-ES" sz="1400" i="1" dirty="0" smtClean="0">
                <a:latin typeface="Cambria" pitchFamily="18" charset="0"/>
              </a:rPr>
              <a:t> Estudio y resolución de humedades de penetración. Escuela </a:t>
            </a:r>
            <a:r>
              <a:rPr lang="es-ES" sz="1400" dirty="0" smtClean="0">
                <a:latin typeface="Cambria" pitchFamily="18" charset="0"/>
              </a:rPr>
              <a:t>Técnica Superior de Ingeniería de la Edificación.</a:t>
            </a:r>
          </a:p>
          <a:p>
            <a:pPr lvl="0"/>
            <a:r>
              <a:rPr lang="es-ES" sz="1400" dirty="0" smtClean="0">
                <a:latin typeface="Cambria" pitchFamily="18" charset="0"/>
              </a:rPr>
              <a:t>Apuntes de </a:t>
            </a:r>
            <a:r>
              <a:rPr lang="es-ES" sz="1400" i="1" dirty="0" smtClean="0">
                <a:latin typeface="Cambria" pitchFamily="18" charset="0"/>
              </a:rPr>
              <a:t>Técnicas de Intervención en el Patrimonio Arquitectónico. </a:t>
            </a:r>
            <a:r>
              <a:rPr lang="es-ES" sz="1400" dirty="0" smtClean="0">
                <a:latin typeface="Cambria" pitchFamily="18" charset="0"/>
              </a:rPr>
              <a:t>Editorial UPV. Valencia, Noviembre 2006.</a:t>
            </a:r>
          </a:p>
          <a:p>
            <a:pPr lvl="0"/>
            <a:r>
              <a:rPr lang="es-ES" sz="1400" dirty="0" smtClean="0">
                <a:latin typeface="Cambria" pitchFamily="18" charset="0"/>
              </a:rPr>
              <a:t>Apuntes del área de Intervención en Construcciones Históricas: </a:t>
            </a:r>
            <a:r>
              <a:rPr lang="es-ES" sz="1400" i="1" dirty="0" err="1" smtClean="0">
                <a:latin typeface="Cambria" pitchFamily="18" charset="0"/>
              </a:rPr>
              <a:t>Manuale</a:t>
            </a:r>
            <a:r>
              <a:rPr lang="es-ES" sz="1400" i="1" dirty="0" smtClean="0">
                <a:latin typeface="Cambria" pitchFamily="18" charset="0"/>
              </a:rPr>
              <a:t> del Restauro </a:t>
            </a:r>
            <a:r>
              <a:rPr lang="es-ES" sz="1400" i="1" dirty="0" err="1" smtClean="0">
                <a:latin typeface="Cambria" pitchFamily="18" charset="0"/>
              </a:rPr>
              <a:t>Architettonico</a:t>
            </a:r>
            <a:r>
              <a:rPr lang="es-ES" sz="1400" i="1" dirty="0" smtClean="0">
                <a:latin typeface="Cambria" pitchFamily="18" charset="0"/>
              </a:rPr>
              <a:t>. </a:t>
            </a:r>
            <a:r>
              <a:rPr lang="es-ES" sz="1400" dirty="0" smtClean="0">
                <a:latin typeface="Cambria" pitchFamily="18" charset="0"/>
              </a:rPr>
              <a:t>Escuela Técnica Superior de Ingeniería de la Edificación.</a:t>
            </a:r>
          </a:p>
          <a:p>
            <a:pPr lvl="0"/>
            <a:r>
              <a:rPr lang="es-ES" sz="1400" i="1" dirty="0" smtClean="0">
                <a:latin typeface="Cambria" pitchFamily="18" charset="0"/>
              </a:rPr>
              <a:t>Documento Básico SE-M (Seguridad Estructural. Madera). </a:t>
            </a:r>
            <a:r>
              <a:rPr lang="es-ES" sz="1400" dirty="0" smtClean="0">
                <a:latin typeface="Cambria" pitchFamily="18" charset="0"/>
              </a:rPr>
              <a:t>Código Técnico de la Edificación.</a:t>
            </a:r>
          </a:p>
          <a:p>
            <a:pPr lvl="0"/>
            <a:r>
              <a:rPr lang="es-ES" sz="1400" i="1" dirty="0" smtClean="0">
                <a:latin typeface="Cambria" pitchFamily="18" charset="0"/>
              </a:rPr>
              <a:t>Real Decreto 1370/ 1988, de 25 de julio, por el que se aprueba la Norma Básica de la Edificación NBE-AE-88 Acciones en la edificación.</a:t>
            </a:r>
            <a:endParaRPr lang="es-ES" sz="1400" dirty="0" smtClean="0">
              <a:latin typeface="Cambria" pitchFamily="18" charset="0"/>
            </a:endParaRPr>
          </a:p>
          <a:p>
            <a:pPr lvl="0"/>
            <a:r>
              <a:rPr lang="es-ES" sz="1400" i="1" dirty="0" smtClean="0">
                <a:latin typeface="Cambria" pitchFamily="18" charset="0"/>
              </a:rPr>
              <a:t>Clasificación Visual de la madera de pino radiata en piezas de gran escuadría para uso estructural</a:t>
            </a:r>
            <a:r>
              <a:rPr lang="es-ES" sz="1400" dirty="0" smtClean="0">
                <a:latin typeface="Cambria" pitchFamily="18" charset="0"/>
              </a:rPr>
              <a:t>. E.T.S.I. de Montes. Universidad Politécnica de Madrid (Unidad Docente en el Cálculo de Estructuras - Laboratorio de Estructuras de Madera).</a:t>
            </a:r>
          </a:p>
          <a:p>
            <a:pPr lvl="0"/>
            <a:r>
              <a:rPr lang="es-ES" sz="1400" dirty="0" smtClean="0">
                <a:latin typeface="Cambria" pitchFamily="18" charset="0"/>
              </a:rPr>
              <a:t>Guía Virtual de la Comunidad Valenciana. Patrimonio Histórico</a:t>
            </a:r>
          </a:p>
          <a:p>
            <a:r>
              <a:rPr lang="es-ES" sz="1200" dirty="0" smtClean="0">
                <a:latin typeface="Cambria" pitchFamily="18" charset="0"/>
              </a:rPr>
              <a:t> </a:t>
            </a:r>
          </a:p>
          <a:p>
            <a:pPr algn="just"/>
            <a:endParaRPr lang="es-ES" sz="1400" dirty="0" smtClean="0">
              <a:latin typeface="Cambria" pitchFamily="18" charset="0"/>
            </a:endParaRPr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13. BIBLIOGRAFÍA  </a:t>
            </a:r>
            <a:endParaRPr lang="es-ES" sz="2000" i="1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b="0" i="1" dirty="0" smtClean="0">
                <a:latin typeface="Cambria" pitchFamily="18" charset="0"/>
              </a:rPr>
              <a:t>ÍNDICE GENERAL DE CAPÍTULOS</a:t>
            </a:r>
            <a:endParaRPr lang="es-ES" sz="2800" b="0" i="1" dirty="0">
              <a:latin typeface="Cambria" pitchFamily="18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475656" y="991550"/>
            <a:ext cx="59046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1. DATOS GENERALES		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2. ANTECEDENTES HISTÓRICOS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3. LOCALIZACIÓN </a:t>
            </a:r>
            <a:r>
              <a:rPr lang="es-ES" sz="1600" i="1" dirty="0" smtClean="0">
                <a:latin typeface="Cambria" pitchFamily="18" charset="0"/>
              </a:rPr>
              <a:t>DE ACCESOS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4. DESCRIPCIÓN </a:t>
            </a:r>
            <a:r>
              <a:rPr lang="es-ES" sz="1600" i="1" dirty="0" smtClean="0">
                <a:latin typeface="Cambria" pitchFamily="18" charset="0"/>
              </a:rPr>
              <a:t>GENERAL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5. INTERVENCIONES REALIZADAS SOBRE 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6. ESTUDIO CONSTRUCTIVO DEL </a:t>
            </a:r>
            <a:r>
              <a:rPr lang="es-ES" sz="1600" i="1" dirty="0" smtClean="0">
                <a:latin typeface="Cambria" pitchFamily="18" charset="0"/>
              </a:rPr>
              <a:t>EDIFICIO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7. MEMORIA </a:t>
            </a:r>
            <a:r>
              <a:rPr lang="es-ES" sz="1600" i="1" dirty="0" smtClean="0">
                <a:latin typeface="Cambria" pitchFamily="18" charset="0"/>
              </a:rPr>
              <a:t>FOTOGRÁFICA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8. ESTUDIO DE LESIONES DEL </a:t>
            </a:r>
            <a:r>
              <a:rPr lang="es-ES" sz="1600" i="1" dirty="0" smtClean="0">
                <a:latin typeface="Cambria" pitchFamily="18" charset="0"/>
              </a:rPr>
              <a:t>CLAUTRO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9. PROPUESTAS DE </a:t>
            </a:r>
            <a:r>
              <a:rPr lang="es-ES" sz="1600" i="1" dirty="0" smtClean="0">
                <a:latin typeface="Cambria" pitchFamily="18" charset="0"/>
              </a:rPr>
              <a:t>INTERVENCIÓN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10. CÁLCULO </a:t>
            </a:r>
            <a:r>
              <a:rPr lang="es-ES" sz="1600" i="1" dirty="0" smtClean="0">
                <a:latin typeface="Cambria" pitchFamily="18" charset="0"/>
              </a:rPr>
              <a:t>ESTRUCTURAL</a:t>
            </a:r>
            <a:endParaRPr lang="es-ES" sz="1600" dirty="0">
              <a:latin typeface="Cambria" pitchFamily="18" charset="0"/>
            </a:endParaRPr>
          </a:p>
          <a:p>
            <a:pPr lvl="0">
              <a:lnSpc>
                <a:spcPct val="150000"/>
              </a:lnSpc>
            </a:pPr>
            <a:r>
              <a:rPr lang="es-ES" sz="1600" i="1" dirty="0">
                <a:latin typeface="Cambria" pitchFamily="18" charset="0"/>
              </a:rPr>
              <a:t>CAPÍTULO 11. LEVANTAMIENTO </a:t>
            </a:r>
            <a:r>
              <a:rPr lang="es-ES" sz="1600" i="1" dirty="0" smtClean="0">
                <a:latin typeface="Cambria" pitchFamily="18" charset="0"/>
              </a:rPr>
              <a:t>GRÁFICO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</a:t>
            </a:r>
            <a:r>
              <a:rPr lang="es-ES" sz="1600" i="1" dirty="0">
                <a:latin typeface="Cambria" pitchFamily="18" charset="0"/>
              </a:rPr>
              <a:t>12. </a:t>
            </a:r>
            <a:r>
              <a:rPr lang="es-ES" sz="1600" i="1" dirty="0" smtClean="0">
                <a:latin typeface="Cambria" pitchFamily="18" charset="0"/>
              </a:rPr>
              <a:t>CONCLUSIONES </a:t>
            </a:r>
          </a:p>
          <a:p>
            <a:pPr lvl="0">
              <a:lnSpc>
                <a:spcPct val="150000"/>
              </a:lnSpc>
            </a:pPr>
            <a:r>
              <a:rPr lang="es-ES" sz="1600" i="1" dirty="0" smtClean="0">
                <a:latin typeface="Cambria" pitchFamily="18" charset="0"/>
              </a:rPr>
              <a:t>CAPÍTULO 13</a:t>
            </a:r>
            <a:r>
              <a:rPr lang="es-ES" sz="1600" i="1" dirty="0">
                <a:latin typeface="Cambria" pitchFamily="18" charset="0"/>
              </a:rPr>
              <a:t>. </a:t>
            </a:r>
            <a:r>
              <a:rPr lang="es-ES" sz="1600" i="1" dirty="0" smtClean="0">
                <a:latin typeface="Cambria" pitchFamily="18" charset="0"/>
              </a:rPr>
              <a:t>BIBLIOGRAFÍA</a:t>
            </a:r>
          </a:p>
          <a:p>
            <a:pPr lvl="0">
              <a:lnSpc>
                <a:spcPct val="150000"/>
              </a:lnSpc>
            </a:pP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CAPÍTULO </a:t>
            </a:r>
            <a:r>
              <a:rPr lang="es-ES" sz="1600" b="1" i="1" dirty="0">
                <a:solidFill>
                  <a:srgbClr val="0070C0"/>
                </a:solidFill>
                <a:latin typeface="Cambria" pitchFamily="18" charset="0"/>
              </a:rPr>
              <a:t>14. </a:t>
            </a:r>
            <a:r>
              <a:rPr lang="es-ES" sz="1600" b="1" i="1" dirty="0" smtClean="0">
                <a:solidFill>
                  <a:srgbClr val="0070C0"/>
                </a:solidFill>
                <a:latin typeface="Cambria" pitchFamily="18" charset="0"/>
              </a:rPr>
              <a:t>AGRADECIMIENTOS</a:t>
            </a:r>
            <a:endParaRPr lang="es-ES" sz="1600" b="1" dirty="0">
              <a:solidFill>
                <a:srgbClr val="0070C0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137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32048"/>
          </a:xfrm>
          <a:noFill/>
        </p:spPr>
        <p:txBody>
          <a:bodyPr>
            <a:normAutofit/>
          </a:bodyPr>
          <a:lstStyle/>
          <a:p>
            <a:pPr algn="ctr"/>
            <a:r>
              <a:rPr lang="es-ES" sz="2000" i="1" dirty="0" smtClean="0">
                <a:latin typeface="Cambria" pitchFamily="18" charset="0"/>
              </a:rPr>
              <a:t>14. AGRADECIMIENTOS</a:t>
            </a:r>
            <a:endParaRPr lang="es-ES" sz="2000" i="1" dirty="0">
              <a:latin typeface="Cambria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123728" y="980728"/>
            <a:ext cx="5256584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400" i="1" dirty="0"/>
              <a:t>“</a:t>
            </a:r>
            <a:r>
              <a:rPr lang="es-ES" sz="1300" i="1" dirty="0"/>
              <a:t>Con estas palabras nos gustaría dar las gracias a las personas que se han involucrado en este proyecto, invirtiendo su esfuerzo y dedicación para poder llevarlo a cabo.</a:t>
            </a:r>
            <a:endParaRPr lang="es-ES" sz="1300" dirty="0"/>
          </a:p>
          <a:p>
            <a:pPr algn="just"/>
            <a:r>
              <a:rPr lang="es-ES" sz="1300" i="1" dirty="0"/>
              <a:t>En primer lugar agradecer en el ámbito académico a nuestros tutores del proyecto de fin de grado que aquí se expone, </a:t>
            </a:r>
            <a:r>
              <a:rPr lang="es-ES" sz="1300" b="1" i="1" dirty="0"/>
              <a:t>Mª </a:t>
            </a:r>
            <a:r>
              <a:rPr lang="es-ES" sz="1300" b="1" i="1" dirty="0" smtClean="0"/>
              <a:t>Concepción </a:t>
            </a:r>
            <a:r>
              <a:rPr lang="es-ES" sz="1300" b="1" i="1" dirty="0"/>
              <a:t>López González y Simeón </a:t>
            </a:r>
            <a:r>
              <a:rPr lang="es-ES" sz="1300" b="1" i="1" dirty="0" err="1"/>
              <a:t>Couto</a:t>
            </a:r>
            <a:r>
              <a:rPr lang="es-ES" sz="1300" b="1" i="1" dirty="0"/>
              <a:t> López</a:t>
            </a:r>
            <a:r>
              <a:rPr lang="es-ES" sz="1300" i="1" dirty="0"/>
              <a:t>, el tiempo  y la orientación que han empleado con nosotros, ya que no hubiese sido posible sin su ayuda y sus conocimientos.</a:t>
            </a:r>
            <a:endParaRPr lang="es-ES" sz="1300" dirty="0"/>
          </a:p>
          <a:p>
            <a:pPr algn="just"/>
            <a:r>
              <a:rPr lang="es-ES" sz="1300" i="1" dirty="0"/>
              <a:t>A los propietarios del 	Monasterio de Aguas Vivas, </a:t>
            </a:r>
            <a:r>
              <a:rPr lang="es-ES" sz="1300" b="1" i="1" dirty="0"/>
              <a:t>Dña. Dolores Ferrer y D. Josep </a:t>
            </a:r>
            <a:r>
              <a:rPr lang="es-ES" sz="1300" b="1" i="1" dirty="0" err="1"/>
              <a:t>Gomar</a:t>
            </a:r>
            <a:r>
              <a:rPr lang="es-ES" sz="1300" b="1" i="1" dirty="0"/>
              <a:t>,  </a:t>
            </a:r>
            <a:r>
              <a:rPr lang="es-ES" sz="1300" i="1" dirty="0"/>
              <a:t>por  la amabilidad y acogida que recibimos de ellos, abriéndonos las puertas de su propiedad y permitiéndonos el acceso a  sus instalaciones e información. Darles las gracias por su dedicación y la ayuda recibida.</a:t>
            </a:r>
            <a:endParaRPr lang="es-ES" sz="1300" dirty="0"/>
          </a:p>
          <a:p>
            <a:pPr algn="just"/>
            <a:r>
              <a:rPr lang="es-ES" sz="1300" b="1" i="1" dirty="0"/>
              <a:t>A nuestras familias</a:t>
            </a:r>
            <a:r>
              <a:rPr lang="es-ES" sz="1300" i="1" dirty="0"/>
              <a:t>, que sin pedirlo han sido nuestros pilares y en todo momento nos han dado su apoyo incondicional motivándonos a llegar hasta el final.</a:t>
            </a:r>
            <a:endParaRPr lang="es-ES" sz="1300" dirty="0"/>
          </a:p>
          <a:p>
            <a:pPr algn="just"/>
            <a:r>
              <a:rPr lang="es-ES" sz="1300" i="1" dirty="0"/>
              <a:t>En general agradecer a todas las personas que a lo largo de estos años de carrera hemos tenido la oportunidad de encontrar y conocer. A los </a:t>
            </a:r>
            <a:r>
              <a:rPr lang="es-ES" sz="1300" b="1" i="1" dirty="0"/>
              <a:t>profesores</a:t>
            </a:r>
            <a:r>
              <a:rPr lang="es-ES" sz="1300" i="1" dirty="0"/>
              <a:t> que nos han aportado sus conocimientos y enseñanzas, a los </a:t>
            </a:r>
            <a:r>
              <a:rPr lang="es-ES" sz="1300" b="1" i="1" dirty="0"/>
              <a:t>amigos y compañeros </a:t>
            </a:r>
            <a:r>
              <a:rPr lang="es-ES" sz="1300" i="1" dirty="0"/>
              <a:t>por su respaldo y ánimos, y a todas aquellas personas que de una manera u otra han conseguido que podamos alcanzar nuestro objetivo, </a:t>
            </a:r>
            <a:r>
              <a:rPr lang="es-ES" sz="1300" b="1" i="1" dirty="0"/>
              <a:t>gracias.”</a:t>
            </a:r>
            <a:endParaRPr lang="es-ES" sz="1300" b="1" dirty="0"/>
          </a:p>
        </p:txBody>
      </p:sp>
    </p:spTree>
    <p:extLst>
      <p:ext uri="{BB962C8B-B14F-4D97-AF65-F5344CB8AC3E}">
        <p14:creationId xmlns:p14="http://schemas.microsoft.com/office/powerpoint/2010/main" xmlns="" val="394753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1892</TotalTime>
  <Words>2108</Words>
  <Application>Microsoft Office PowerPoint</Application>
  <PresentationFormat>Presentación en pantalla (4:3)</PresentationFormat>
  <Paragraphs>1047</Paragraphs>
  <Slides>38</Slides>
  <Notes>38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39" baseType="lpstr">
      <vt:lpstr>Concurrencia</vt:lpstr>
      <vt:lpstr>Monasterio de Aguas Vivas</vt:lpstr>
      <vt:lpstr>ÍNDICE GENERAL DE CAPÍTULOS</vt:lpstr>
      <vt:lpstr>1. DATOS GENERALES</vt:lpstr>
      <vt:lpstr>ÍNDICE GENERAL DE CAPÍTULOS</vt:lpstr>
      <vt:lpstr>2. ANTECEDENTES HISTÓRICOS</vt:lpstr>
      <vt:lpstr>ÍNDICE GENERAL DE CAPÍTULOS</vt:lpstr>
      <vt:lpstr>3.LOCALIZACIÓN Y ACCESOS EXTERIORES </vt:lpstr>
      <vt:lpstr>ACCESOS DEL CLAUSTRO</vt:lpstr>
      <vt:lpstr>ÍNDICE GENERAL DE CAPÍTULOS</vt:lpstr>
      <vt:lpstr>4. DESCRIPCIÓN GENERAL</vt:lpstr>
      <vt:lpstr>4. DESCRIPCIÓN GENERAL</vt:lpstr>
      <vt:lpstr>4. DESCRIPCIÓN GENERAL</vt:lpstr>
      <vt:lpstr>ÍNDICE GENERAL DE CAPÍTULOS</vt:lpstr>
      <vt:lpstr>5.INTERVENCIONES REALIZADAS SOBRE EL EDIFICIO  </vt:lpstr>
      <vt:lpstr>ÍNDICE GENERAL DE CAPÍTULOS</vt:lpstr>
      <vt:lpstr>CARACTERISTICAS DEL CLAUSTRO </vt:lpstr>
      <vt:lpstr>Diapositiva 17</vt:lpstr>
      <vt:lpstr>Diapositiva 18</vt:lpstr>
      <vt:lpstr>Diapositiva 19</vt:lpstr>
      <vt:lpstr>Diapositiva 20</vt:lpstr>
      <vt:lpstr>ÍNDICE GENERAL DE CAPÍTULOS</vt:lpstr>
      <vt:lpstr>8. ESTUDIO DE LESIONES DEL CLAUSTRO</vt:lpstr>
      <vt:lpstr>8. ESTUDIO DE LESIONES DEL CLAUSTRO</vt:lpstr>
      <vt:lpstr>8. ESTUDIO DE LESIONES DEL CLAUSTRO</vt:lpstr>
      <vt:lpstr>ÍNDICE GENERAL DE CAPÍTULOS</vt:lpstr>
      <vt:lpstr>10. CÁLCULO ESTRUCTURAL: ARCO</vt:lpstr>
      <vt:lpstr>10. CÁLCULO ESTRUCTURAL: ARCO</vt:lpstr>
      <vt:lpstr>ÍNDICE GENERAL DE CAPÍTULOS</vt:lpstr>
      <vt:lpstr>11. LEVANTAMIENTO GRÁFICO </vt:lpstr>
      <vt:lpstr>Geometría general y caracterización de materiales </vt:lpstr>
      <vt:lpstr>Acotación </vt:lpstr>
      <vt:lpstr>Detalles </vt:lpstr>
      <vt:lpstr>ÍNDICE GENERAL DE CAPÍTULOS</vt:lpstr>
      <vt:lpstr>12. CONCLUSIONES</vt:lpstr>
      <vt:lpstr>ÍNDICE GENERAL DE CAPÍTULOS</vt:lpstr>
      <vt:lpstr>13. BIBLIOGRAFÍA  </vt:lpstr>
      <vt:lpstr>ÍNDICE GENERAL DE CAPÍTULOS</vt:lpstr>
      <vt:lpstr>14. AGRADECIMIENTOS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Monasterio de Aguas Vivas</dc:title>
  <dc:creator>Usuario de Windows</dc:creator>
  <cp:lastModifiedBy>Usuario de Windows</cp:lastModifiedBy>
  <cp:revision>181</cp:revision>
  <dcterms:created xsi:type="dcterms:W3CDTF">2013-02-25T22:01:34Z</dcterms:created>
  <dcterms:modified xsi:type="dcterms:W3CDTF">2013-07-15T16:41:36Z</dcterms:modified>
</cp:coreProperties>
</file>