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sldIdLst>
    <p:sldId id="257" r:id="rId2"/>
    <p:sldId id="258" r:id="rId3"/>
    <p:sldId id="279" r:id="rId4"/>
    <p:sldId id="259" r:id="rId5"/>
    <p:sldId id="260" r:id="rId6"/>
    <p:sldId id="261" r:id="rId7"/>
    <p:sldId id="262" r:id="rId8"/>
    <p:sldId id="263" r:id="rId9"/>
    <p:sldId id="280" r:id="rId10"/>
    <p:sldId id="281" r:id="rId11"/>
    <p:sldId id="282" r:id="rId12"/>
    <p:sldId id="309" r:id="rId13"/>
    <p:sldId id="265" r:id="rId14"/>
    <p:sldId id="284" r:id="rId15"/>
    <p:sldId id="267" r:id="rId16"/>
    <p:sldId id="268" r:id="rId17"/>
    <p:sldId id="275" r:id="rId18"/>
    <p:sldId id="277" r:id="rId19"/>
    <p:sldId id="276" r:id="rId20"/>
    <p:sldId id="269" r:id="rId21"/>
    <p:sldId id="271" r:id="rId22"/>
    <p:sldId id="292" r:id="rId23"/>
    <p:sldId id="278" r:id="rId24"/>
    <p:sldId id="270" r:id="rId25"/>
    <p:sldId id="273" r:id="rId26"/>
    <p:sldId id="286" r:id="rId27"/>
    <p:sldId id="274" r:id="rId28"/>
    <p:sldId id="285" r:id="rId29"/>
    <p:sldId id="287" r:id="rId30"/>
    <p:sldId id="289" r:id="rId31"/>
    <p:sldId id="291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305" r:id="rId45"/>
    <p:sldId id="306" r:id="rId46"/>
    <p:sldId id="307" r:id="rId47"/>
    <p:sldId id="308" r:id="rId48"/>
  </p:sldIdLst>
  <p:sldSz cx="9144000" cy="6858000" type="screen4x3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00" autoAdjust="0"/>
    <p:restoredTop sz="94718" autoAdjust="0"/>
  </p:normalViewPr>
  <p:slideViewPr>
    <p:cSldViewPr>
      <p:cViewPr varScale="1">
        <p:scale>
          <a:sx n="70" d="100"/>
          <a:sy n="70" d="100"/>
        </p:scale>
        <p:origin x="-11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AC8AE708-473E-4C98-947B-A6F9819912A7}" type="datetimeFigureOut">
              <a:rPr lang="es-ES_tradnl" smtClean="0"/>
              <a:pPr/>
              <a:t>11/03/2012</a:t>
            </a:fld>
            <a:endParaRPr lang="es-ES_tradnl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s-ES_tradnl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20FFB0-D44B-435A-B5E5-43306FF5FED8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AE708-473E-4C98-947B-A6F9819912A7}" type="datetimeFigureOut">
              <a:rPr lang="es-ES_tradnl" smtClean="0"/>
              <a:pPr/>
              <a:t>11/03/2012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FFB0-D44B-435A-B5E5-43306FF5FED8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AC8AE708-473E-4C98-947B-A6F9819912A7}" type="datetimeFigureOut">
              <a:rPr lang="es-ES_tradnl" smtClean="0"/>
              <a:pPr/>
              <a:t>11/03/2012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s-ES_tradnl"/>
          </a:p>
        </p:txBody>
      </p:sp>
      <p:sp>
        <p:nvSpPr>
          <p:cNvPr id="7" name="6 Rectángulo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E20FFB0-D44B-435A-B5E5-43306FF5FED8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AE708-473E-4C98-947B-A6F9819912A7}" type="datetimeFigureOut">
              <a:rPr lang="es-ES_tradnl" smtClean="0"/>
              <a:pPr/>
              <a:t>11/03/2012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20FFB0-D44B-435A-B5E5-43306FF5FED8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7" name="6 Rectángulo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AE708-473E-4C98-947B-A6F9819912A7}" type="datetimeFigureOut">
              <a:rPr lang="es-ES_tradnl" smtClean="0"/>
              <a:pPr/>
              <a:t>11/03/2012</a:t>
            </a:fld>
            <a:endParaRPr lang="es-ES_tradnl"/>
          </a:p>
        </p:txBody>
      </p:sp>
      <p:sp>
        <p:nvSpPr>
          <p:cNvPr id="13" name="1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E20FFB0-D44B-435A-B5E5-43306FF5FED8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ES_trad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C8AE708-473E-4C98-947B-A6F9819912A7}" type="datetimeFigureOut">
              <a:rPr lang="es-ES_tradnl" smtClean="0"/>
              <a:pPr/>
              <a:t>11/03/2012</a:t>
            </a:fld>
            <a:endParaRPr lang="es-ES_tradnl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E20FFB0-D44B-435A-B5E5-43306FF5FED8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12" name="11 Marcador de pie de página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C8AE708-473E-4C98-947B-A6F9819912A7}" type="datetimeFigureOut">
              <a:rPr lang="es-ES_tradnl" smtClean="0"/>
              <a:pPr/>
              <a:t>11/03/2012</a:t>
            </a:fld>
            <a:endParaRPr lang="es-ES_tradnl"/>
          </a:p>
        </p:txBody>
      </p:sp>
      <p:sp>
        <p:nvSpPr>
          <p:cNvPr id="12" name="11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E20FFB0-D44B-435A-B5E5-43306FF5FED8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s-ES_tradnl"/>
          </a:p>
        </p:txBody>
      </p:sp>
      <p:sp>
        <p:nvSpPr>
          <p:cNvPr id="16" name="15 Marcador de texto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5" name="14 Marcador de texto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AE708-473E-4C98-947B-A6F9819912A7}" type="datetimeFigureOut">
              <a:rPr lang="es-ES_tradnl" smtClean="0"/>
              <a:pPr/>
              <a:t>11/03/2012</a:t>
            </a:fld>
            <a:endParaRPr lang="es-ES_tradn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20FFB0-D44B-435A-B5E5-43306FF5FED8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AE708-473E-4C98-947B-A6F9819912A7}" type="datetimeFigureOut">
              <a:rPr lang="es-ES_tradnl" smtClean="0"/>
              <a:pPr/>
              <a:t>11/03/2012</a:t>
            </a:fld>
            <a:endParaRPr lang="es-ES_tradn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20FFB0-D44B-435A-B5E5-43306FF5FED8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AE708-473E-4C98-947B-A6F9819912A7}" type="datetimeFigureOut">
              <a:rPr lang="es-ES_tradnl" smtClean="0"/>
              <a:pPr/>
              <a:t>11/03/2012</a:t>
            </a:fld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20FFB0-D44B-435A-B5E5-43306FF5FED8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Rectángulo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1" name="10 Rectángulo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AC8AE708-473E-4C98-947B-A6F9819912A7}" type="datetimeFigureOut">
              <a:rPr lang="es-ES_tradnl" smtClean="0"/>
              <a:pPr/>
              <a:t>11/03/2012</a:t>
            </a:fld>
            <a:endParaRPr lang="es-ES_tradnl"/>
          </a:p>
        </p:txBody>
      </p:sp>
      <p:sp>
        <p:nvSpPr>
          <p:cNvPr id="13" name="1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E20FFB0-D44B-435A-B5E5-43306FF5FED8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s-ES_tradn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C8AE708-473E-4C98-947B-A6F9819912A7}" type="datetimeFigureOut">
              <a:rPr lang="es-ES_tradnl" smtClean="0"/>
              <a:pPr/>
              <a:t>11/03/2012</a:t>
            </a:fld>
            <a:endParaRPr lang="es-ES_tradn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s-ES_tradnl"/>
          </a:p>
        </p:txBody>
      </p:sp>
      <p:sp>
        <p:nvSpPr>
          <p:cNvPr id="7" name="6 Rectángulo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E20FFB0-D44B-435A-B5E5-43306FF5FED8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28600"/>
            <a:ext cx="6048672" cy="824136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TORDENSKJOLDSGADE, 17</a:t>
            </a:r>
            <a:endParaRPr lang="es-ES_tradnl" dirty="0"/>
          </a:p>
        </p:txBody>
      </p:sp>
      <p:pic>
        <p:nvPicPr>
          <p:cNvPr id="4" name="3 Marcador de contenido" descr="via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</p:spPr>
      </p:pic>
      <p:sp>
        <p:nvSpPr>
          <p:cNvPr id="8" name="1 Título"/>
          <p:cNvSpPr txBox="1">
            <a:spLocks/>
          </p:cNvSpPr>
          <p:nvPr/>
        </p:nvSpPr>
        <p:spPr>
          <a:xfrm>
            <a:off x="755576" y="5589240"/>
            <a:ext cx="5184576" cy="824136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400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PUBLIC </a:t>
            </a:r>
            <a:r>
              <a:rPr lang="es-ES_tradnl" sz="400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LIBRARY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400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COMMUNITY </a:t>
            </a:r>
            <a:r>
              <a:rPr lang="es-ES_tradnl" sz="400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CENTER</a:t>
            </a:r>
            <a:endParaRPr kumimoji="0" lang="es-ES_tradnl" sz="4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1 Título"/>
          <p:cNvSpPr txBox="1">
            <a:spLocks/>
          </p:cNvSpPr>
          <p:nvPr/>
        </p:nvSpPr>
        <p:spPr>
          <a:xfrm>
            <a:off x="6227168" y="5733256"/>
            <a:ext cx="2916832" cy="824136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00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ALBA PÉREZ ASENSIO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BEGA</a:t>
            </a:r>
            <a:r>
              <a:rPr kumimoji="0" lang="es-ES_tradnl" sz="2000" b="0" i="0" u="none" strike="noStrike" kern="1200" cap="none" spc="0" normalizeH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CLAVERO BOSQUE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2" descr="C:\Users\Bega\Dropbox\Final Project\3D View 5.jpg"/>
          <p:cNvPicPr>
            <a:picLocks noChangeAspect="1" noChangeArrowheads="1"/>
          </p:cNvPicPr>
          <p:nvPr/>
        </p:nvPicPr>
        <p:blipFill>
          <a:blip r:embed="rId3" cstate="print">
            <a:lum bright="-18000" contrast="22000"/>
          </a:blip>
          <a:srcRect/>
          <a:stretch>
            <a:fillRect/>
          </a:stretch>
        </p:blipFill>
        <p:spPr bwMode="auto">
          <a:xfrm>
            <a:off x="611560" y="1681140"/>
            <a:ext cx="5199970" cy="340404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" name="12 Conector recto"/>
          <p:cNvCxnSpPr/>
          <p:nvPr/>
        </p:nvCxnSpPr>
        <p:spPr>
          <a:xfrm>
            <a:off x="6084168" y="1628800"/>
            <a:ext cx="0" cy="4968552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>
            <a:off x="611560" y="5301208"/>
            <a:ext cx="8280920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976664" cy="990600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What</a:t>
            </a:r>
            <a:r>
              <a:rPr lang="es-ES_tradnl" dirty="0" smtClean="0"/>
              <a:t> </a:t>
            </a:r>
            <a:r>
              <a:rPr lang="es-ES_tradnl" dirty="0" err="1" smtClean="0"/>
              <a:t>would</a:t>
            </a:r>
            <a:r>
              <a:rPr lang="es-ES_tradnl" dirty="0" smtClean="0"/>
              <a:t> </a:t>
            </a:r>
            <a:r>
              <a:rPr lang="es-ES_tradnl" dirty="0" err="1" smtClean="0"/>
              <a:t>it</a:t>
            </a:r>
            <a:r>
              <a:rPr lang="es-ES_tradnl" dirty="0" smtClean="0"/>
              <a:t> look </a:t>
            </a:r>
            <a:r>
              <a:rPr lang="es-ES_tradnl" dirty="0" err="1" smtClean="0"/>
              <a:t>like</a:t>
            </a:r>
            <a:r>
              <a:rPr lang="es-ES_tradnl" dirty="0" smtClean="0"/>
              <a:t>?</a:t>
            </a:r>
            <a:endParaRPr lang="es-ES" dirty="0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17410" name="Picture 2" descr="C:\Users\Bega\Dropbox\Final Project\3D View 5.jpg"/>
          <p:cNvPicPr>
            <a:picLocks noChangeAspect="1" noChangeArrowheads="1"/>
          </p:cNvPicPr>
          <p:nvPr/>
        </p:nvPicPr>
        <p:blipFill>
          <a:blip r:embed="rId3" cstate="print">
            <a:lum bright="-18000" contrast="22000"/>
          </a:blip>
          <a:srcRect/>
          <a:stretch>
            <a:fillRect/>
          </a:stretch>
        </p:blipFill>
        <p:spPr bwMode="auto">
          <a:xfrm>
            <a:off x="997672" y="1700808"/>
            <a:ext cx="7259894" cy="475252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976664" cy="990600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What</a:t>
            </a:r>
            <a:r>
              <a:rPr lang="es-ES_tradnl" dirty="0" smtClean="0"/>
              <a:t> </a:t>
            </a:r>
            <a:r>
              <a:rPr lang="es-ES_tradnl" dirty="0" err="1" smtClean="0"/>
              <a:t>would</a:t>
            </a:r>
            <a:r>
              <a:rPr lang="es-ES_tradnl" dirty="0" smtClean="0"/>
              <a:t> </a:t>
            </a:r>
            <a:r>
              <a:rPr lang="es-ES_tradnl" dirty="0" err="1" smtClean="0"/>
              <a:t>it</a:t>
            </a:r>
            <a:r>
              <a:rPr lang="es-ES_tradnl" dirty="0" smtClean="0"/>
              <a:t> look </a:t>
            </a:r>
            <a:r>
              <a:rPr lang="es-ES_tradnl" dirty="0" err="1" smtClean="0"/>
              <a:t>like</a:t>
            </a:r>
            <a:r>
              <a:rPr lang="es-ES_tradnl" dirty="0" smtClean="0"/>
              <a:t>?</a:t>
            </a:r>
            <a:endParaRPr lang="es-ES" dirty="0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5" name="4 Imagen" descr="Copy of {3D}.jpg"/>
          <p:cNvPicPr>
            <a:picLocks noChangeAspect="1"/>
          </p:cNvPicPr>
          <p:nvPr/>
        </p:nvPicPr>
        <p:blipFill>
          <a:blip r:embed="rId3" cstate="print">
            <a:lum bright="-4000" contrast="9000"/>
          </a:blip>
          <a:srcRect l="18953" t="24624" r="6556" b="15064"/>
          <a:stretch>
            <a:fillRect/>
          </a:stretch>
        </p:blipFill>
        <p:spPr>
          <a:xfrm>
            <a:off x="1475656" y="1700808"/>
            <a:ext cx="5784280" cy="496855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976664" cy="990600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What</a:t>
            </a:r>
            <a:r>
              <a:rPr lang="es-ES_tradnl" dirty="0" smtClean="0"/>
              <a:t> </a:t>
            </a:r>
            <a:r>
              <a:rPr lang="es-ES_tradnl" dirty="0" err="1" smtClean="0"/>
              <a:t>would</a:t>
            </a:r>
            <a:r>
              <a:rPr lang="es-ES_tradnl" dirty="0" smtClean="0"/>
              <a:t> </a:t>
            </a:r>
            <a:r>
              <a:rPr lang="es-ES_tradnl" dirty="0" err="1" smtClean="0"/>
              <a:t>it</a:t>
            </a:r>
            <a:r>
              <a:rPr lang="es-ES_tradnl" dirty="0" smtClean="0"/>
              <a:t> look </a:t>
            </a:r>
            <a:r>
              <a:rPr lang="es-ES_tradnl" dirty="0" err="1" smtClean="0"/>
              <a:t>like</a:t>
            </a:r>
            <a:r>
              <a:rPr lang="es-ES_tradnl" dirty="0" smtClean="0"/>
              <a:t>?</a:t>
            </a:r>
            <a:endParaRPr lang="es-ES" dirty="0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8" name="7 Imagen" descr="Copy of {3D}2 copia.jpg"/>
          <p:cNvPicPr>
            <a:picLocks noChangeAspect="1"/>
          </p:cNvPicPr>
          <p:nvPr/>
        </p:nvPicPr>
        <p:blipFill>
          <a:blip r:embed="rId3" cstate="print"/>
          <a:srcRect l="4750" t="18501" r="5713" b="23750"/>
          <a:stretch>
            <a:fillRect/>
          </a:stretch>
        </p:blipFill>
        <p:spPr>
          <a:xfrm>
            <a:off x="755576" y="1844824"/>
            <a:ext cx="7827924" cy="462941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6" descr="Captura de pantalla 2012-03-11 a las 20.08.40.png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0559" t="-1891" r="-6810" b="-4076"/>
          <a:stretch/>
        </p:blipFill>
        <p:spPr>
          <a:xfrm>
            <a:off x="539552" y="1556792"/>
            <a:ext cx="7920880" cy="5012362"/>
          </a:xfrm>
        </p:spPr>
      </p:pic>
      <p:pic>
        <p:nvPicPr>
          <p:cNvPr id="4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399512" cy="990600"/>
          </a:xfrm>
        </p:spPr>
        <p:txBody>
          <a:bodyPr/>
          <a:lstStyle/>
          <a:p>
            <a:r>
              <a:rPr lang="es-ES_tradnl" dirty="0" err="1" smtClean="0"/>
              <a:t>The</a:t>
            </a:r>
            <a:r>
              <a:rPr lang="es-ES_tradnl" dirty="0" smtClean="0"/>
              <a:t> new </a:t>
            </a:r>
            <a:r>
              <a:rPr lang="es-ES_tradnl" dirty="0" err="1" smtClean="0"/>
              <a:t>library</a:t>
            </a:r>
            <a:endParaRPr lang="es-ES" dirty="0"/>
          </a:p>
        </p:txBody>
      </p:sp>
      <p:sp>
        <p:nvSpPr>
          <p:cNvPr id="8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275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 descr="Captura de pantalla 2012-03-11 a las 20.23.33.png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1507" t="40" r="-10258" b="-790"/>
          <a:stretch/>
        </p:blipFill>
        <p:spPr>
          <a:xfrm>
            <a:off x="323528" y="1586551"/>
            <a:ext cx="8604448" cy="5263146"/>
          </a:xfrm>
        </p:spPr>
      </p:pic>
      <p:pic>
        <p:nvPicPr>
          <p:cNvPr id="5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399512" cy="990600"/>
          </a:xfrm>
        </p:spPr>
        <p:txBody>
          <a:bodyPr/>
          <a:lstStyle/>
          <a:p>
            <a:r>
              <a:rPr lang="es-ES_tradnl" dirty="0" err="1" smtClean="0"/>
              <a:t>The</a:t>
            </a:r>
            <a:r>
              <a:rPr lang="es-ES_tradnl" dirty="0" smtClean="0"/>
              <a:t> new </a:t>
            </a:r>
            <a:r>
              <a:rPr lang="es-ES_tradnl" dirty="0" err="1" smtClean="0"/>
              <a:t>library</a:t>
            </a:r>
            <a:endParaRPr lang="es-ES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50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 descr="Captura de pantalla 2012-03-11 a las 20.26.34.png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3" t="1327" r="-15347" b="2063"/>
          <a:stretch/>
        </p:blipFill>
        <p:spPr>
          <a:xfrm>
            <a:off x="1259632" y="1772816"/>
            <a:ext cx="7711924" cy="4810687"/>
          </a:xfrm>
        </p:spPr>
      </p:pic>
      <p:pic>
        <p:nvPicPr>
          <p:cNvPr id="5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399512" cy="990600"/>
          </a:xfrm>
        </p:spPr>
        <p:txBody>
          <a:bodyPr/>
          <a:lstStyle/>
          <a:p>
            <a:r>
              <a:rPr lang="es-ES_tradnl" dirty="0" err="1" smtClean="0"/>
              <a:t>The</a:t>
            </a:r>
            <a:r>
              <a:rPr lang="es-ES_tradnl" dirty="0" smtClean="0"/>
              <a:t> new </a:t>
            </a:r>
            <a:r>
              <a:rPr lang="es-ES_tradnl" dirty="0" err="1" smtClean="0"/>
              <a:t>library</a:t>
            </a:r>
            <a:endParaRPr lang="es-ES" dirty="0"/>
          </a:p>
        </p:txBody>
      </p:sp>
      <p:sp>
        <p:nvSpPr>
          <p:cNvPr id="8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6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 descr="Captura de pantalla 2012-03-11 a las 20.28.25.png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7765" t="1449" r="-4664" b="-4"/>
          <a:stretch/>
        </p:blipFill>
        <p:spPr>
          <a:xfrm>
            <a:off x="755576" y="1844824"/>
            <a:ext cx="7416824" cy="4540227"/>
          </a:xfrm>
        </p:spPr>
      </p:pic>
      <p:pic>
        <p:nvPicPr>
          <p:cNvPr id="5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399512" cy="990600"/>
          </a:xfrm>
        </p:spPr>
        <p:txBody>
          <a:bodyPr/>
          <a:lstStyle/>
          <a:p>
            <a:r>
              <a:rPr lang="es-ES_tradnl" dirty="0" err="1" smtClean="0"/>
              <a:t>The</a:t>
            </a:r>
            <a:r>
              <a:rPr lang="es-ES_tradnl" dirty="0" smtClean="0"/>
              <a:t> new </a:t>
            </a:r>
            <a:r>
              <a:rPr lang="es-ES_tradnl" dirty="0" err="1" smtClean="0"/>
              <a:t>library</a:t>
            </a:r>
            <a:endParaRPr lang="es-ES" dirty="0"/>
          </a:p>
        </p:txBody>
      </p:sp>
      <p:sp>
        <p:nvSpPr>
          <p:cNvPr id="8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615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8153400" cy="990600"/>
          </a:xfrm>
        </p:spPr>
        <p:txBody>
          <a:bodyPr/>
          <a:lstStyle/>
          <a:p>
            <a:r>
              <a:rPr lang="en-US" dirty="0" smtClean="0"/>
              <a:t>Transversal section</a:t>
            </a:r>
            <a:endParaRPr lang="en-US" dirty="0"/>
          </a:p>
        </p:txBody>
      </p:sp>
      <p:pic>
        <p:nvPicPr>
          <p:cNvPr id="4" name="Marcador de contenido 3" descr="Captura de pantalla 2012-03-11 a las 20.31.46.png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43" b="-3870"/>
          <a:stretch/>
        </p:blipFill>
        <p:spPr>
          <a:xfrm>
            <a:off x="572270" y="1543698"/>
            <a:ext cx="7416824" cy="5415799"/>
          </a:xfrm>
        </p:spPr>
      </p:pic>
      <p:pic>
        <p:nvPicPr>
          <p:cNvPr id="5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0"/>
            <a:ext cx="2269217" cy="1249228"/>
          </a:xfrm>
          <a:prstGeom prst="rect">
            <a:avLst/>
          </a:prstGeom>
        </p:spPr>
      </p:pic>
      <p:sp>
        <p:nvSpPr>
          <p:cNvPr id="6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266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8153400" cy="990600"/>
          </a:xfrm>
        </p:spPr>
        <p:txBody>
          <a:bodyPr/>
          <a:lstStyle/>
          <a:p>
            <a:r>
              <a:rPr lang="en-US" dirty="0" smtClean="0"/>
              <a:t>Staircase section</a:t>
            </a:r>
            <a:endParaRPr lang="es-ES" dirty="0"/>
          </a:p>
        </p:txBody>
      </p:sp>
      <p:pic>
        <p:nvPicPr>
          <p:cNvPr id="4" name="Marcador de contenido 3" descr="Captura de pantalla 2012-03-11 a las 20.36.28.png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248" t="-2190" r="-16107" b="-3597"/>
          <a:stretch/>
        </p:blipFill>
        <p:spPr>
          <a:xfrm>
            <a:off x="611559" y="1469885"/>
            <a:ext cx="8637339" cy="5559515"/>
          </a:xfrm>
        </p:spPr>
      </p:pic>
      <p:pic>
        <p:nvPicPr>
          <p:cNvPr id="5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6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682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8153400" cy="990600"/>
          </a:xfrm>
        </p:spPr>
        <p:txBody>
          <a:bodyPr/>
          <a:lstStyle/>
          <a:p>
            <a:r>
              <a:rPr lang="en-US" dirty="0" smtClean="0"/>
              <a:t>Longitudinal section</a:t>
            </a:r>
            <a:endParaRPr lang="en-US" dirty="0"/>
          </a:p>
        </p:txBody>
      </p:sp>
      <p:pic>
        <p:nvPicPr>
          <p:cNvPr id="4" name="Marcador de contenido 3" descr="Captura de pantalla 2012-03-11 a las 20.34.32.png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387" t="418" r="-6247" b="-1198"/>
          <a:stretch/>
        </p:blipFill>
        <p:spPr>
          <a:xfrm>
            <a:off x="1475656" y="1628800"/>
            <a:ext cx="6510082" cy="5077757"/>
          </a:xfrm>
        </p:spPr>
      </p:pic>
      <p:pic>
        <p:nvPicPr>
          <p:cNvPr id="5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6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643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399512" cy="990600"/>
          </a:xfrm>
        </p:spPr>
        <p:txBody>
          <a:bodyPr/>
          <a:lstStyle/>
          <a:p>
            <a:r>
              <a:rPr lang="en-US" dirty="0" smtClean="0"/>
              <a:t>Location of the building</a:t>
            </a:r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5" name="Imagen 4" descr="Captura de pantalla 2012-03-11 a las 19.18.33.png"/>
          <p:cNvPicPr>
            <a:picLocks noChangeAspect="1"/>
          </p:cNvPicPr>
          <p:nvPr/>
        </p:nvPicPr>
        <p:blipFill rotWithShape="1">
          <a:blip r:embed="rId2" cstate="print">
            <a:lum bright="-7000" contrast="1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978"/>
          <a:stretch/>
        </p:blipFill>
        <p:spPr>
          <a:xfrm>
            <a:off x="251520" y="1772816"/>
            <a:ext cx="5798258" cy="4904380"/>
          </a:xfrm>
          <a:prstGeom prst="rect">
            <a:avLst/>
          </a:prstGeom>
          <a:ln w="19050" cmpd="sng">
            <a:solidFill>
              <a:schemeClr val="tx1"/>
            </a:solidFill>
          </a:ln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4" name="Marcador de contenido 3" descr="Captura de pantalla 2012-03-11 a las 19.17.26.png"/>
          <p:cNvPicPr>
            <a:picLocks noGrp="1" noChangeAspect="1"/>
          </p:cNvPicPr>
          <p:nvPr>
            <p:ph sz="quarter" idx="1"/>
          </p:nvPr>
        </p:nvPicPr>
        <p:blipFill>
          <a:blip r:embed="rId4" cstate="print">
            <a:lum bright="-21000" contrast="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75" b="675"/>
          <a:stretch>
            <a:fillRect/>
          </a:stretch>
        </p:blipFill>
        <p:spPr>
          <a:xfrm>
            <a:off x="3995936" y="2708920"/>
            <a:ext cx="4962450" cy="2736304"/>
          </a:xfrm>
          <a:ln w="19050" cmpd="sng">
            <a:solidFill>
              <a:schemeClr val="tx1"/>
            </a:solidFill>
          </a:ln>
        </p:spPr>
      </p:pic>
      <p:sp>
        <p:nvSpPr>
          <p:cNvPr id="8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198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11560" y="0"/>
            <a:ext cx="8153400" cy="990600"/>
          </a:xfrm>
        </p:spPr>
        <p:txBody>
          <a:bodyPr/>
          <a:lstStyle/>
          <a:p>
            <a:r>
              <a:rPr lang="es-ES" dirty="0" err="1" smtClean="0"/>
              <a:t>Old</a:t>
            </a:r>
            <a:r>
              <a:rPr lang="es-ES" dirty="0" smtClean="0"/>
              <a:t> </a:t>
            </a:r>
            <a:r>
              <a:rPr lang="es-ES" dirty="0" err="1" smtClean="0"/>
              <a:t>distribution</a:t>
            </a:r>
            <a:endParaRPr lang="es-ES" dirty="0"/>
          </a:p>
        </p:txBody>
      </p:sp>
      <p:pic>
        <p:nvPicPr>
          <p:cNvPr id="4" name="Marcador de contenido 3" descr="Captura de pantalla 2012-03-11 a las 20.39.47.pn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46" b="2846"/>
          <a:stretch>
            <a:fillRect/>
          </a:stretch>
        </p:blipFill>
        <p:spPr>
          <a:xfrm>
            <a:off x="539552" y="1628800"/>
            <a:ext cx="8153400" cy="4495800"/>
          </a:xfrm>
        </p:spPr>
      </p:pic>
      <p:pic>
        <p:nvPicPr>
          <p:cNvPr id="5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6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856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 descr="Captura de pantalla 2012-03-11 a las 20.42.56.pn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48" r="1348"/>
          <a:stretch>
            <a:fillRect/>
          </a:stretch>
        </p:blipFill>
        <p:spPr>
          <a:xfrm>
            <a:off x="539552" y="1700808"/>
            <a:ext cx="8153400" cy="4495800"/>
          </a:xfrm>
        </p:spPr>
      </p:pic>
      <p:pic>
        <p:nvPicPr>
          <p:cNvPr id="5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611560" y="0"/>
            <a:ext cx="8153400" cy="990600"/>
          </a:xfrm>
        </p:spPr>
        <p:txBody>
          <a:bodyPr/>
          <a:lstStyle/>
          <a:p>
            <a:r>
              <a:rPr lang="es-ES" dirty="0" err="1" smtClean="0"/>
              <a:t>Old</a:t>
            </a:r>
            <a:r>
              <a:rPr lang="es-ES" dirty="0" smtClean="0"/>
              <a:t> </a:t>
            </a:r>
            <a:r>
              <a:rPr lang="es-ES" dirty="0" err="1" smtClean="0"/>
              <a:t>distribution</a:t>
            </a:r>
            <a:endParaRPr lang="es-ES" dirty="0"/>
          </a:p>
        </p:txBody>
      </p:sp>
      <p:sp>
        <p:nvSpPr>
          <p:cNvPr id="8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114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 descr="Captura de pantalla 2012-03-11 a las 20.42.56.pn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48" r="1348"/>
          <a:stretch>
            <a:fillRect/>
          </a:stretch>
        </p:blipFill>
        <p:spPr>
          <a:xfrm>
            <a:off x="539552" y="1700808"/>
            <a:ext cx="8153400" cy="4495800"/>
          </a:xfrm>
        </p:spPr>
      </p:pic>
      <p:pic>
        <p:nvPicPr>
          <p:cNvPr id="5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611560" y="0"/>
            <a:ext cx="8153400" cy="990600"/>
          </a:xfrm>
        </p:spPr>
        <p:txBody>
          <a:bodyPr/>
          <a:lstStyle/>
          <a:p>
            <a:r>
              <a:rPr lang="es-ES" dirty="0" err="1" smtClean="0"/>
              <a:t>Old</a:t>
            </a:r>
            <a:r>
              <a:rPr lang="es-ES" dirty="0" smtClean="0"/>
              <a:t> </a:t>
            </a:r>
            <a:r>
              <a:rPr lang="es-ES" dirty="0" err="1" smtClean="0"/>
              <a:t>distribution</a:t>
            </a:r>
            <a:endParaRPr lang="es-ES" dirty="0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114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8153400" cy="990600"/>
          </a:xfrm>
        </p:spPr>
        <p:txBody>
          <a:bodyPr/>
          <a:lstStyle/>
          <a:p>
            <a:r>
              <a:rPr lang="es-ES" dirty="0" smtClean="0"/>
              <a:t>Old </a:t>
            </a:r>
            <a:r>
              <a:rPr lang="es-ES" dirty="0" err="1" smtClean="0"/>
              <a:t>distribution</a:t>
            </a:r>
            <a:endParaRPr lang="es-ES" dirty="0"/>
          </a:p>
        </p:txBody>
      </p:sp>
      <p:pic>
        <p:nvPicPr>
          <p:cNvPr id="4" name="Marcador de contenido 3" descr="Captura de pantalla 2012-03-11 a las 20.40.17.pn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979" b="2979"/>
          <a:stretch>
            <a:fillRect/>
          </a:stretch>
        </p:blipFill>
        <p:spPr>
          <a:xfrm>
            <a:off x="539552" y="1916832"/>
            <a:ext cx="8153400" cy="4495800"/>
          </a:xfrm>
        </p:spPr>
      </p:pic>
      <p:pic>
        <p:nvPicPr>
          <p:cNvPr id="5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6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523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8153400" cy="990600"/>
          </a:xfrm>
        </p:spPr>
        <p:txBody>
          <a:bodyPr/>
          <a:lstStyle/>
          <a:p>
            <a:r>
              <a:rPr lang="es-ES" dirty="0" smtClean="0"/>
              <a:t>Old </a:t>
            </a:r>
            <a:r>
              <a:rPr lang="es-ES" dirty="0" err="1" smtClean="0"/>
              <a:t>distribution</a:t>
            </a:r>
            <a:endParaRPr lang="es-ES" dirty="0"/>
          </a:p>
        </p:txBody>
      </p:sp>
      <p:pic>
        <p:nvPicPr>
          <p:cNvPr id="4" name="Marcador de contenido 3" descr="Captura de pantalla 2012-03-11 a las 20.41.35.pn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42" r="942"/>
          <a:stretch>
            <a:fillRect/>
          </a:stretch>
        </p:blipFill>
        <p:spPr>
          <a:xfrm>
            <a:off x="611560" y="1700808"/>
            <a:ext cx="8153400" cy="4495800"/>
          </a:xfrm>
        </p:spPr>
      </p:pic>
      <p:pic>
        <p:nvPicPr>
          <p:cNvPr id="5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6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483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153400" cy="990600"/>
          </a:xfrm>
        </p:spPr>
        <p:txBody>
          <a:bodyPr/>
          <a:lstStyle/>
          <a:p>
            <a:r>
              <a:rPr lang="en-US" dirty="0" smtClean="0"/>
              <a:t>Overlap </a:t>
            </a:r>
            <a:r>
              <a:rPr lang="en-US" dirty="0" smtClean="0"/>
              <a:t>distribution </a:t>
            </a:r>
            <a:endParaRPr lang="en-US" dirty="0"/>
          </a:p>
        </p:txBody>
      </p:sp>
      <p:pic>
        <p:nvPicPr>
          <p:cNvPr id="5" name="Marcador de contenido 4" descr="Captura de pantalla 2012-03-11 a las 22.46.16.png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153" t="-2695" r="-4266" b="-2728"/>
          <a:stretch/>
        </p:blipFill>
        <p:spPr>
          <a:xfrm>
            <a:off x="683568" y="1442948"/>
            <a:ext cx="7848872" cy="5415052"/>
          </a:xfrm>
        </p:spPr>
      </p:pic>
      <p:pic>
        <p:nvPicPr>
          <p:cNvPr id="4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6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217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 descr="Captura de pantalla 2012-03-11 a las 22.50.21.png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8819" t="-1717" r="-5606" b="-996"/>
          <a:stretch/>
        </p:blipFill>
        <p:spPr>
          <a:xfrm>
            <a:off x="467544" y="1484784"/>
            <a:ext cx="8112351" cy="5544617"/>
          </a:xfrm>
        </p:spPr>
      </p:pic>
      <p:pic>
        <p:nvPicPr>
          <p:cNvPr id="5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153400" cy="990600"/>
          </a:xfrm>
        </p:spPr>
        <p:txBody>
          <a:bodyPr/>
          <a:lstStyle/>
          <a:p>
            <a:r>
              <a:rPr lang="en-US" dirty="0" smtClean="0"/>
              <a:t>Overlap </a:t>
            </a:r>
            <a:r>
              <a:rPr lang="en-US" dirty="0" smtClean="0"/>
              <a:t>distribution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2517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Captura de pantalla 2012-03-11 a las 22.48.13.png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4142" t="83" r="-8134" b="1790"/>
          <a:stretch/>
        </p:blipFill>
        <p:spPr>
          <a:xfrm>
            <a:off x="611560" y="1540646"/>
            <a:ext cx="8209784" cy="5317354"/>
          </a:xfrm>
        </p:spPr>
      </p:pic>
      <p:pic>
        <p:nvPicPr>
          <p:cNvPr id="4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153400" cy="990600"/>
          </a:xfrm>
        </p:spPr>
        <p:txBody>
          <a:bodyPr/>
          <a:lstStyle/>
          <a:p>
            <a:r>
              <a:rPr lang="en-US" dirty="0" smtClean="0"/>
              <a:t>Overlap </a:t>
            </a:r>
            <a:r>
              <a:rPr lang="en-US" dirty="0" smtClean="0"/>
              <a:t>distribution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7647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 descr="Captura de pantalla 2012-03-11 a las 22.49.25.png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70" t="1884" r="-5716" b="1402"/>
          <a:stretch/>
        </p:blipFill>
        <p:spPr>
          <a:xfrm>
            <a:off x="899592" y="1628800"/>
            <a:ext cx="7872040" cy="5013300"/>
          </a:xfrm>
        </p:spPr>
      </p:pic>
      <p:pic>
        <p:nvPicPr>
          <p:cNvPr id="5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153400" cy="990600"/>
          </a:xfrm>
        </p:spPr>
        <p:txBody>
          <a:bodyPr/>
          <a:lstStyle/>
          <a:p>
            <a:r>
              <a:rPr lang="en-US" dirty="0" smtClean="0"/>
              <a:t>Overlap </a:t>
            </a:r>
            <a:r>
              <a:rPr lang="en-US" dirty="0" smtClean="0"/>
              <a:t>distribution </a:t>
            </a:r>
            <a:endParaRPr lang="en-US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525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2304256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Structure:</a:t>
            </a:r>
            <a:endParaRPr lang="en-US" dirty="0"/>
          </a:p>
        </p:txBody>
      </p:sp>
      <p:pic>
        <p:nvPicPr>
          <p:cNvPr id="4" name="Marcador de contenido 3" descr="Captura de pantalla 2012-03-11 a las 23.01.31.png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lum bright="-24000" contrast="3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4374" t="-2517" r="-11234" b="-1547"/>
          <a:stretch/>
        </p:blipFill>
        <p:spPr>
          <a:xfrm>
            <a:off x="-324544" y="1628800"/>
            <a:ext cx="5282415" cy="3132304"/>
          </a:xfrm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7" name="Marcador de contenido 4" descr="Captura de pantalla 2012-03-11 a las 23.03.51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9920" t="-2257" r="-3220" b="-3134"/>
          <a:stretch/>
        </p:blipFill>
        <p:spPr>
          <a:xfrm>
            <a:off x="4211960" y="1700808"/>
            <a:ext cx="4757368" cy="3102062"/>
          </a:xfrm>
          <a:prstGeom prst="rect">
            <a:avLst/>
          </a:prstGeom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2699792" y="260648"/>
            <a:ext cx="8153400" cy="504056"/>
          </a:xfrm>
          <a:prstGeom prst="rect">
            <a:avLst/>
          </a:prstGeom>
        </p:spPr>
        <p:txBody>
          <a:bodyPr vert="horz" anchor="ctr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Foundation and basement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5589240"/>
            <a:ext cx="9144000" cy="741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5512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Captura de pantalla 2012-03-11 a las 19.23.0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628800"/>
            <a:ext cx="4104456" cy="228658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lum bright="-16000" contrast="23000"/>
          </a:blip>
          <a:srcRect/>
          <a:stretch>
            <a:fillRect/>
          </a:stretch>
        </p:blipFill>
        <p:spPr bwMode="auto">
          <a:xfrm>
            <a:off x="3347864" y="2060848"/>
            <a:ext cx="5591242" cy="459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399512" cy="990600"/>
          </a:xfrm>
        </p:spPr>
        <p:txBody>
          <a:bodyPr/>
          <a:lstStyle/>
          <a:p>
            <a:r>
              <a:rPr lang="en-US" dirty="0" smtClean="0"/>
              <a:t>Location of the building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198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 descr="Captura de pantalla 2012-03-11 a las 23.05.21.png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822" t="-2186" r="-3217" b="-144"/>
          <a:stretch/>
        </p:blipFill>
        <p:spPr>
          <a:xfrm>
            <a:off x="179512" y="1772816"/>
            <a:ext cx="4365958" cy="2946002"/>
          </a:xfrm>
        </p:spPr>
      </p:pic>
      <p:pic>
        <p:nvPicPr>
          <p:cNvPr id="5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6" name="Marcador de contenido 3" descr="Captura de pantalla 2012-03-11 a las 23.06.39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364" t="-2675" r="-3474" b="-2858"/>
          <a:stretch/>
        </p:blipFill>
        <p:spPr>
          <a:xfrm>
            <a:off x="4283968" y="1700808"/>
            <a:ext cx="4637436" cy="3097426"/>
          </a:xfrm>
          <a:prstGeom prst="rect">
            <a:avLst/>
          </a:prstGeom>
        </p:spPr>
      </p:pic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2376264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Structure:</a:t>
            </a:r>
            <a:endParaRPr lang="en-US" dirty="0"/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2771800" y="260648"/>
            <a:ext cx="8153400" cy="504056"/>
          </a:xfrm>
          <a:prstGeom prst="rect">
            <a:avLst/>
          </a:prstGeom>
        </p:spPr>
        <p:txBody>
          <a:bodyPr vert="horz" anchor="ctr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Floors and attic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5589240"/>
            <a:ext cx="9144000" cy="741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6102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3960440" cy="990600"/>
          </a:xfrm>
        </p:spPr>
        <p:txBody>
          <a:bodyPr>
            <a:normAutofit/>
          </a:bodyPr>
          <a:lstStyle/>
          <a:p>
            <a:r>
              <a:rPr lang="es-ES" dirty="0" err="1" smtClean="0"/>
              <a:t>Building</a:t>
            </a:r>
            <a:r>
              <a:rPr lang="es-ES" dirty="0" smtClean="0"/>
              <a:t> </a:t>
            </a:r>
            <a:r>
              <a:rPr lang="es-ES" dirty="0" err="1" smtClean="0"/>
              <a:t>services</a:t>
            </a:r>
            <a:r>
              <a:rPr lang="es-ES" dirty="0" smtClean="0"/>
              <a:t>:</a:t>
            </a:r>
            <a:endParaRPr lang="es-ES" dirty="0"/>
          </a:p>
        </p:txBody>
      </p:sp>
      <p:pic>
        <p:nvPicPr>
          <p:cNvPr id="4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4499992" y="260648"/>
            <a:ext cx="1368152" cy="504056"/>
          </a:xfrm>
          <a:prstGeom prst="rect">
            <a:avLst/>
          </a:prstGeom>
        </p:spPr>
        <p:txBody>
          <a:bodyPr vert="horz" anchor="ctr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U-value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lum bright="-21000" contrast="32000"/>
          </a:blip>
          <a:srcRect/>
          <a:stretch>
            <a:fillRect/>
          </a:stretch>
        </p:blipFill>
        <p:spPr bwMode="auto">
          <a:xfrm>
            <a:off x="179512" y="1772816"/>
            <a:ext cx="427340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lum bright="-16000" contrast="28000"/>
          </a:blip>
          <a:srcRect/>
          <a:stretch>
            <a:fillRect/>
          </a:stretch>
        </p:blipFill>
        <p:spPr bwMode="auto">
          <a:xfrm>
            <a:off x="4644008" y="1772816"/>
            <a:ext cx="4286078" cy="2998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5085184"/>
            <a:ext cx="8788199" cy="1557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651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3960440" cy="990600"/>
          </a:xfrm>
        </p:spPr>
        <p:txBody>
          <a:bodyPr>
            <a:normAutofit/>
          </a:bodyPr>
          <a:lstStyle/>
          <a:p>
            <a:r>
              <a:rPr lang="es-ES" dirty="0" err="1" smtClean="0"/>
              <a:t>Building</a:t>
            </a:r>
            <a:r>
              <a:rPr lang="es-ES" dirty="0" smtClean="0"/>
              <a:t> </a:t>
            </a:r>
            <a:r>
              <a:rPr lang="es-ES" dirty="0" err="1" smtClean="0"/>
              <a:t>services</a:t>
            </a:r>
            <a:r>
              <a:rPr lang="es-ES" dirty="0" smtClean="0"/>
              <a:t>:</a:t>
            </a:r>
            <a:endParaRPr lang="es-ES" dirty="0"/>
          </a:p>
        </p:txBody>
      </p:sp>
      <p:pic>
        <p:nvPicPr>
          <p:cNvPr id="4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4499992" y="260648"/>
            <a:ext cx="1368152" cy="504056"/>
          </a:xfrm>
          <a:prstGeom prst="rect">
            <a:avLst/>
          </a:prstGeom>
        </p:spPr>
        <p:txBody>
          <a:bodyPr vert="horz" anchor="ctr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U-value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lum bright="-17000" contrast="23000"/>
          </a:blip>
          <a:srcRect/>
          <a:stretch>
            <a:fillRect/>
          </a:stretch>
        </p:blipFill>
        <p:spPr bwMode="auto">
          <a:xfrm>
            <a:off x="251520" y="1700808"/>
            <a:ext cx="4286116" cy="317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lum bright="-21000" contrast="27000"/>
          </a:blip>
          <a:srcRect/>
          <a:stretch>
            <a:fillRect/>
          </a:stretch>
        </p:blipFill>
        <p:spPr bwMode="auto">
          <a:xfrm>
            <a:off x="4572000" y="1700808"/>
            <a:ext cx="4427984" cy="3094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5085184"/>
            <a:ext cx="8788199" cy="1557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651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3960440" cy="990600"/>
          </a:xfrm>
        </p:spPr>
        <p:txBody>
          <a:bodyPr>
            <a:normAutofit/>
          </a:bodyPr>
          <a:lstStyle/>
          <a:p>
            <a:r>
              <a:rPr lang="es-ES" dirty="0" err="1" smtClean="0"/>
              <a:t>Building</a:t>
            </a:r>
            <a:r>
              <a:rPr lang="es-ES" dirty="0" smtClean="0"/>
              <a:t> </a:t>
            </a:r>
            <a:r>
              <a:rPr lang="es-ES" dirty="0" err="1" smtClean="0"/>
              <a:t>services</a:t>
            </a:r>
            <a:r>
              <a:rPr lang="es-ES" dirty="0" smtClean="0"/>
              <a:t>:</a:t>
            </a:r>
            <a:endParaRPr lang="es-ES" dirty="0"/>
          </a:p>
        </p:txBody>
      </p:sp>
      <p:pic>
        <p:nvPicPr>
          <p:cNvPr id="4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4499992" y="260648"/>
            <a:ext cx="1368152" cy="504056"/>
          </a:xfrm>
          <a:prstGeom prst="rect">
            <a:avLst/>
          </a:prstGeom>
        </p:spPr>
        <p:txBody>
          <a:bodyPr vert="horz" anchor="ctr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U-value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700808"/>
            <a:ext cx="3854667" cy="4824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700808"/>
            <a:ext cx="3744416" cy="4904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651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3960440" cy="990600"/>
          </a:xfrm>
        </p:spPr>
        <p:txBody>
          <a:bodyPr>
            <a:normAutofit/>
          </a:bodyPr>
          <a:lstStyle/>
          <a:p>
            <a:r>
              <a:rPr lang="es-ES" dirty="0" err="1" smtClean="0"/>
              <a:t>Building</a:t>
            </a:r>
            <a:r>
              <a:rPr lang="es-ES" dirty="0" smtClean="0"/>
              <a:t> </a:t>
            </a:r>
            <a:r>
              <a:rPr lang="es-ES" dirty="0" err="1" smtClean="0"/>
              <a:t>services</a:t>
            </a:r>
            <a:r>
              <a:rPr lang="es-ES" dirty="0" smtClean="0"/>
              <a:t>:</a:t>
            </a:r>
            <a:endParaRPr lang="es-ES" dirty="0"/>
          </a:p>
        </p:txBody>
      </p:sp>
      <p:pic>
        <p:nvPicPr>
          <p:cNvPr id="4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4499992" y="260648"/>
            <a:ext cx="1368152" cy="504056"/>
          </a:xfrm>
          <a:prstGeom prst="rect">
            <a:avLst/>
          </a:prstGeom>
        </p:spPr>
        <p:txBody>
          <a:bodyPr vert="horz" anchor="ctr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Sound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lum bright="-9000" contrast="14000"/>
          </a:blip>
          <a:srcRect/>
          <a:stretch>
            <a:fillRect/>
          </a:stretch>
        </p:blipFill>
        <p:spPr bwMode="auto">
          <a:xfrm>
            <a:off x="0" y="1844824"/>
            <a:ext cx="4608512" cy="3270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lum bright="-14000" contrast="21000"/>
          </a:blip>
          <a:srcRect/>
          <a:stretch>
            <a:fillRect/>
          </a:stretch>
        </p:blipFill>
        <p:spPr bwMode="auto">
          <a:xfrm>
            <a:off x="4668710" y="1556792"/>
            <a:ext cx="4475290" cy="3736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5372100"/>
            <a:ext cx="85248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651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3960440" cy="990600"/>
          </a:xfrm>
        </p:spPr>
        <p:txBody>
          <a:bodyPr>
            <a:normAutofit/>
          </a:bodyPr>
          <a:lstStyle/>
          <a:p>
            <a:r>
              <a:rPr lang="es-ES" dirty="0" err="1" smtClean="0"/>
              <a:t>Building</a:t>
            </a:r>
            <a:r>
              <a:rPr lang="es-ES" dirty="0" smtClean="0"/>
              <a:t> </a:t>
            </a:r>
            <a:r>
              <a:rPr lang="es-ES" dirty="0" err="1" smtClean="0"/>
              <a:t>services</a:t>
            </a:r>
            <a:r>
              <a:rPr lang="es-ES" dirty="0" smtClean="0"/>
              <a:t>:</a:t>
            </a:r>
            <a:endParaRPr lang="es-ES" dirty="0"/>
          </a:p>
        </p:txBody>
      </p:sp>
      <p:pic>
        <p:nvPicPr>
          <p:cNvPr id="4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4499992" y="260648"/>
            <a:ext cx="1368152" cy="504056"/>
          </a:xfrm>
          <a:prstGeom prst="rect">
            <a:avLst/>
          </a:prstGeom>
        </p:spPr>
        <p:txBody>
          <a:bodyPr vert="horz" anchor="ctr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Sound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lum bright="-16000" contrast="28000"/>
          </a:blip>
          <a:srcRect/>
          <a:stretch>
            <a:fillRect/>
          </a:stretch>
        </p:blipFill>
        <p:spPr bwMode="auto">
          <a:xfrm>
            <a:off x="179512" y="1628800"/>
            <a:ext cx="4320482" cy="3214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lum bright="-18000" contrast="30000"/>
          </a:blip>
          <a:srcRect/>
          <a:stretch>
            <a:fillRect/>
          </a:stretch>
        </p:blipFill>
        <p:spPr bwMode="auto">
          <a:xfrm>
            <a:off x="4644008" y="1700808"/>
            <a:ext cx="4324714" cy="3017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5157192"/>
            <a:ext cx="85248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651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3960440" cy="990600"/>
          </a:xfrm>
        </p:spPr>
        <p:txBody>
          <a:bodyPr>
            <a:normAutofit/>
          </a:bodyPr>
          <a:lstStyle/>
          <a:p>
            <a:r>
              <a:rPr lang="es-ES" dirty="0" err="1" smtClean="0"/>
              <a:t>Building</a:t>
            </a:r>
            <a:r>
              <a:rPr lang="es-ES" dirty="0" smtClean="0"/>
              <a:t> </a:t>
            </a:r>
            <a:r>
              <a:rPr lang="es-ES" dirty="0" err="1" smtClean="0"/>
              <a:t>services</a:t>
            </a:r>
            <a:r>
              <a:rPr lang="es-ES" dirty="0" smtClean="0"/>
              <a:t>:</a:t>
            </a:r>
            <a:endParaRPr lang="es-ES" dirty="0"/>
          </a:p>
        </p:txBody>
      </p:sp>
      <p:pic>
        <p:nvPicPr>
          <p:cNvPr id="4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4499992" y="260648"/>
            <a:ext cx="1368152" cy="504056"/>
          </a:xfrm>
          <a:prstGeom prst="rect">
            <a:avLst/>
          </a:prstGeom>
        </p:spPr>
        <p:txBody>
          <a:bodyPr vert="horz" anchor="ctr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Sound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lum bright="-9000" contrast="14000"/>
          </a:blip>
          <a:srcRect/>
          <a:stretch>
            <a:fillRect/>
          </a:stretch>
        </p:blipFill>
        <p:spPr bwMode="auto">
          <a:xfrm>
            <a:off x="971600" y="1628800"/>
            <a:ext cx="2975864" cy="3748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lum bright="-13000" contrast="20000"/>
          </a:blip>
          <a:srcRect/>
          <a:stretch>
            <a:fillRect/>
          </a:stretch>
        </p:blipFill>
        <p:spPr bwMode="auto">
          <a:xfrm>
            <a:off x="4716016" y="1628800"/>
            <a:ext cx="295325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5372100"/>
            <a:ext cx="85248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651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3960440" cy="990600"/>
          </a:xfrm>
        </p:spPr>
        <p:txBody>
          <a:bodyPr>
            <a:normAutofit/>
          </a:bodyPr>
          <a:lstStyle/>
          <a:p>
            <a:r>
              <a:rPr lang="es-ES" dirty="0" err="1" smtClean="0"/>
              <a:t>Building</a:t>
            </a:r>
            <a:r>
              <a:rPr lang="es-ES" dirty="0" smtClean="0"/>
              <a:t> </a:t>
            </a:r>
            <a:r>
              <a:rPr lang="es-ES" dirty="0" err="1" smtClean="0"/>
              <a:t>services</a:t>
            </a:r>
            <a:r>
              <a:rPr lang="es-ES" dirty="0" smtClean="0"/>
              <a:t>:</a:t>
            </a:r>
            <a:endParaRPr lang="es-ES" dirty="0"/>
          </a:p>
        </p:txBody>
      </p:sp>
      <p:pic>
        <p:nvPicPr>
          <p:cNvPr id="4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4499992" y="260648"/>
            <a:ext cx="1728192" cy="504056"/>
          </a:xfrm>
          <a:prstGeom prst="rect">
            <a:avLst/>
          </a:prstGeom>
        </p:spPr>
        <p:txBody>
          <a:bodyPr vert="horz" anchor="ctr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Ventilation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916832"/>
            <a:ext cx="435597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5976" y="1628800"/>
            <a:ext cx="4518024" cy="3613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5517232"/>
            <a:ext cx="23717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651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3960440" cy="990600"/>
          </a:xfrm>
        </p:spPr>
        <p:txBody>
          <a:bodyPr>
            <a:normAutofit/>
          </a:bodyPr>
          <a:lstStyle/>
          <a:p>
            <a:r>
              <a:rPr lang="es-ES" dirty="0" err="1" smtClean="0"/>
              <a:t>Building</a:t>
            </a:r>
            <a:r>
              <a:rPr lang="es-ES" dirty="0" smtClean="0"/>
              <a:t> </a:t>
            </a:r>
            <a:r>
              <a:rPr lang="es-ES" dirty="0" err="1" smtClean="0"/>
              <a:t>services</a:t>
            </a:r>
            <a:r>
              <a:rPr lang="es-ES" dirty="0" smtClean="0"/>
              <a:t>:</a:t>
            </a:r>
            <a:endParaRPr lang="es-ES" dirty="0"/>
          </a:p>
        </p:txBody>
      </p:sp>
      <p:pic>
        <p:nvPicPr>
          <p:cNvPr id="4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4499992" y="260648"/>
            <a:ext cx="1800200" cy="504056"/>
          </a:xfrm>
          <a:prstGeom prst="rect">
            <a:avLst/>
          </a:prstGeom>
        </p:spPr>
        <p:txBody>
          <a:bodyPr vert="horz" anchor="ctr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Ventilation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72816"/>
            <a:ext cx="417646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844824"/>
            <a:ext cx="417384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5517232"/>
            <a:ext cx="23717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651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3960440" cy="990600"/>
          </a:xfrm>
        </p:spPr>
        <p:txBody>
          <a:bodyPr>
            <a:normAutofit/>
          </a:bodyPr>
          <a:lstStyle/>
          <a:p>
            <a:r>
              <a:rPr lang="es-ES" dirty="0" err="1" smtClean="0"/>
              <a:t>Building</a:t>
            </a:r>
            <a:r>
              <a:rPr lang="es-ES" dirty="0" smtClean="0"/>
              <a:t> </a:t>
            </a:r>
            <a:r>
              <a:rPr lang="es-ES" dirty="0" err="1" smtClean="0"/>
              <a:t>services</a:t>
            </a:r>
            <a:r>
              <a:rPr lang="es-ES" dirty="0" smtClean="0"/>
              <a:t>:</a:t>
            </a:r>
            <a:endParaRPr lang="es-ES" dirty="0"/>
          </a:p>
        </p:txBody>
      </p:sp>
      <p:pic>
        <p:nvPicPr>
          <p:cNvPr id="4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4499992" y="260648"/>
            <a:ext cx="1800200" cy="504056"/>
          </a:xfrm>
          <a:prstGeom prst="rect">
            <a:avLst/>
          </a:prstGeom>
        </p:spPr>
        <p:txBody>
          <a:bodyPr vert="horz" anchor="ctr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Fire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lum bright="-35000" contrast="52000"/>
          </a:blip>
          <a:srcRect/>
          <a:stretch>
            <a:fillRect/>
          </a:stretch>
        </p:blipFill>
        <p:spPr bwMode="auto">
          <a:xfrm>
            <a:off x="179512" y="2204864"/>
            <a:ext cx="440178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lum bright="-33000" contrast="47000"/>
          </a:blip>
          <a:srcRect/>
          <a:stretch>
            <a:fillRect/>
          </a:stretch>
        </p:blipFill>
        <p:spPr bwMode="auto">
          <a:xfrm>
            <a:off x="4697831" y="1916832"/>
            <a:ext cx="4446169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651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 descr="P1020728.JP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240" b="13240"/>
          <a:stretch>
            <a:fillRect/>
          </a:stretch>
        </p:blipFill>
        <p:spPr>
          <a:xfrm>
            <a:off x="206362" y="1700808"/>
            <a:ext cx="8659268" cy="4774736"/>
          </a:xfrm>
          <a:ln w="19050">
            <a:solidFill>
              <a:schemeClr val="tx1"/>
            </a:solidFill>
          </a:ln>
        </p:spPr>
      </p:pic>
      <p:pic>
        <p:nvPicPr>
          <p:cNvPr id="5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399512" cy="990600"/>
          </a:xfrm>
        </p:spPr>
        <p:txBody>
          <a:bodyPr/>
          <a:lstStyle/>
          <a:p>
            <a:r>
              <a:rPr lang="en-US" dirty="0" smtClean="0"/>
              <a:t>The building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8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242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3960440" cy="990600"/>
          </a:xfrm>
        </p:spPr>
        <p:txBody>
          <a:bodyPr>
            <a:normAutofit/>
          </a:bodyPr>
          <a:lstStyle/>
          <a:p>
            <a:r>
              <a:rPr lang="es-ES" dirty="0" err="1" smtClean="0"/>
              <a:t>Building</a:t>
            </a:r>
            <a:r>
              <a:rPr lang="es-ES" dirty="0" smtClean="0"/>
              <a:t> </a:t>
            </a:r>
            <a:r>
              <a:rPr lang="es-ES" dirty="0" err="1" smtClean="0"/>
              <a:t>services</a:t>
            </a:r>
            <a:r>
              <a:rPr lang="es-ES" dirty="0" smtClean="0"/>
              <a:t>:</a:t>
            </a:r>
            <a:endParaRPr lang="es-ES" dirty="0"/>
          </a:p>
        </p:txBody>
      </p:sp>
      <p:pic>
        <p:nvPicPr>
          <p:cNvPr id="4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4499992" y="260648"/>
            <a:ext cx="1800200" cy="504056"/>
          </a:xfrm>
          <a:prstGeom prst="rect">
            <a:avLst/>
          </a:prstGeom>
        </p:spPr>
        <p:txBody>
          <a:bodyPr vert="horz" anchor="ctr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Fire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lum bright="-32000" contrast="48000"/>
          </a:blip>
          <a:srcRect/>
          <a:stretch>
            <a:fillRect/>
          </a:stretch>
        </p:blipFill>
        <p:spPr bwMode="auto">
          <a:xfrm>
            <a:off x="179512" y="2132856"/>
            <a:ext cx="4320480" cy="3159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lum bright="-33000" contrast="50000"/>
          </a:blip>
          <a:srcRect/>
          <a:stretch>
            <a:fillRect/>
          </a:stretch>
        </p:blipFill>
        <p:spPr bwMode="auto">
          <a:xfrm>
            <a:off x="4572000" y="2132856"/>
            <a:ext cx="437876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651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3960440" cy="990600"/>
          </a:xfrm>
        </p:spPr>
        <p:txBody>
          <a:bodyPr>
            <a:normAutofit/>
          </a:bodyPr>
          <a:lstStyle/>
          <a:p>
            <a:r>
              <a:rPr lang="es-ES" dirty="0" err="1" smtClean="0"/>
              <a:t>Building</a:t>
            </a:r>
            <a:r>
              <a:rPr lang="es-ES" dirty="0" smtClean="0"/>
              <a:t> </a:t>
            </a:r>
            <a:r>
              <a:rPr lang="es-ES" dirty="0" err="1" smtClean="0"/>
              <a:t>services</a:t>
            </a:r>
            <a:r>
              <a:rPr lang="es-ES" dirty="0" smtClean="0"/>
              <a:t>:</a:t>
            </a:r>
            <a:endParaRPr lang="es-ES" dirty="0"/>
          </a:p>
        </p:txBody>
      </p:sp>
      <p:pic>
        <p:nvPicPr>
          <p:cNvPr id="4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4499992" y="260648"/>
            <a:ext cx="1800200" cy="504056"/>
          </a:xfrm>
          <a:prstGeom prst="rect">
            <a:avLst/>
          </a:prstGeom>
        </p:spPr>
        <p:txBody>
          <a:bodyPr vert="horz" anchor="ctr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Fire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lum bright="-43000" contrast="58000"/>
          </a:blip>
          <a:srcRect/>
          <a:stretch>
            <a:fillRect/>
          </a:stretch>
        </p:blipFill>
        <p:spPr bwMode="auto">
          <a:xfrm>
            <a:off x="1907704" y="1628800"/>
            <a:ext cx="5184576" cy="4974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651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3960440" cy="990600"/>
          </a:xfrm>
        </p:spPr>
        <p:txBody>
          <a:bodyPr>
            <a:normAutofit/>
          </a:bodyPr>
          <a:lstStyle/>
          <a:p>
            <a:r>
              <a:rPr lang="es-ES" dirty="0" err="1" smtClean="0"/>
              <a:t>Building</a:t>
            </a:r>
            <a:r>
              <a:rPr lang="es-ES" dirty="0" smtClean="0"/>
              <a:t> </a:t>
            </a:r>
            <a:r>
              <a:rPr lang="es-ES" dirty="0" err="1" smtClean="0"/>
              <a:t>services</a:t>
            </a:r>
            <a:r>
              <a:rPr lang="es-ES" dirty="0" smtClean="0"/>
              <a:t>:</a:t>
            </a:r>
            <a:endParaRPr lang="es-ES" dirty="0"/>
          </a:p>
        </p:txBody>
      </p:sp>
      <p:pic>
        <p:nvPicPr>
          <p:cNvPr id="4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4499992" y="260648"/>
            <a:ext cx="1800200" cy="504056"/>
          </a:xfrm>
          <a:prstGeom prst="rect">
            <a:avLst/>
          </a:prstGeom>
        </p:spPr>
        <p:txBody>
          <a:bodyPr vert="horz" anchor="ctr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Fire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lum bright="-32000" contrast="44000"/>
          </a:blip>
          <a:srcRect/>
          <a:stretch>
            <a:fillRect/>
          </a:stretch>
        </p:blipFill>
        <p:spPr bwMode="auto">
          <a:xfrm>
            <a:off x="179512" y="1988840"/>
            <a:ext cx="5399584" cy="3986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556792"/>
            <a:ext cx="2820642" cy="506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651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3960440" cy="990600"/>
          </a:xfrm>
        </p:spPr>
        <p:txBody>
          <a:bodyPr>
            <a:normAutofit/>
          </a:bodyPr>
          <a:lstStyle/>
          <a:p>
            <a:r>
              <a:rPr lang="es-ES" dirty="0" err="1" smtClean="0"/>
              <a:t>Building</a:t>
            </a:r>
            <a:r>
              <a:rPr lang="es-ES" dirty="0" smtClean="0"/>
              <a:t> </a:t>
            </a:r>
            <a:r>
              <a:rPr lang="es-ES" dirty="0" err="1" smtClean="0"/>
              <a:t>services</a:t>
            </a:r>
            <a:r>
              <a:rPr lang="es-ES" dirty="0" smtClean="0"/>
              <a:t>:</a:t>
            </a:r>
            <a:endParaRPr lang="es-ES" dirty="0"/>
          </a:p>
        </p:txBody>
      </p:sp>
      <p:pic>
        <p:nvPicPr>
          <p:cNvPr id="4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4499992" y="260648"/>
            <a:ext cx="1800200" cy="504056"/>
          </a:xfrm>
          <a:prstGeom prst="rect">
            <a:avLst/>
          </a:prstGeom>
        </p:spPr>
        <p:txBody>
          <a:bodyPr vert="horz" anchor="ctr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Fire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556792"/>
            <a:ext cx="2820642" cy="506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>
            <a:lum bright="-36000" contrast="57000"/>
          </a:blip>
          <a:srcRect/>
          <a:stretch>
            <a:fillRect/>
          </a:stretch>
        </p:blipFill>
        <p:spPr bwMode="auto">
          <a:xfrm>
            <a:off x="179512" y="1988840"/>
            <a:ext cx="5544616" cy="4515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651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3960440" cy="990600"/>
          </a:xfrm>
        </p:spPr>
        <p:txBody>
          <a:bodyPr>
            <a:normAutofit/>
          </a:bodyPr>
          <a:lstStyle/>
          <a:p>
            <a:r>
              <a:rPr lang="es-ES" dirty="0" err="1" smtClean="0"/>
              <a:t>Building</a:t>
            </a:r>
            <a:r>
              <a:rPr lang="es-ES" dirty="0" smtClean="0"/>
              <a:t> </a:t>
            </a:r>
            <a:r>
              <a:rPr lang="es-ES" dirty="0" err="1" smtClean="0"/>
              <a:t>services</a:t>
            </a:r>
            <a:r>
              <a:rPr lang="es-ES" dirty="0" smtClean="0"/>
              <a:t>:</a:t>
            </a:r>
            <a:endParaRPr lang="es-ES" dirty="0"/>
          </a:p>
        </p:txBody>
      </p:sp>
      <p:pic>
        <p:nvPicPr>
          <p:cNvPr id="4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4499992" y="260648"/>
            <a:ext cx="1800200" cy="504056"/>
          </a:xfrm>
          <a:prstGeom prst="rect">
            <a:avLst/>
          </a:prstGeom>
        </p:spPr>
        <p:txBody>
          <a:bodyPr vert="horz" anchor="ctr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Fire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556792"/>
            <a:ext cx="2820642" cy="506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>
            <a:lum bright="-33000" contrast="50000"/>
          </a:blip>
          <a:srcRect/>
          <a:stretch>
            <a:fillRect/>
          </a:stretch>
        </p:blipFill>
        <p:spPr bwMode="auto">
          <a:xfrm>
            <a:off x="179512" y="1916832"/>
            <a:ext cx="5616624" cy="4450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651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3960440" cy="990600"/>
          </a:xfrm>
        </p:spPr>
        <p:txBody>
          <a:bodyPr>
            <a:normAutofit/>
          </a:bodyPr>
          <a:lstStyle/>
          <a:p>
            <a:r>
              <a:rPr lang="es-ES" dirty="0" err="1" smtClean="0"/>
              <a:t>Building</a:t>
            </a:r>
            <a:r>
              <a:rPr lang="es-ES" dirty="0" smtClean="0"/>
              <a:t> </a:t>
            </a:r>
            <a:r>
              <a:rPr lang="es-ES" dirty="0" err="1" smtClean="0"/>
              <a:t>services</a:t>
            </a:r>
            <a:r>
              <a:rPr lang="es-ES" dirty="0" smtClean="0"/>
              <a:t>:</a:t>
            </a:r>
            <a:endParaRPr lang="es-ES" dirty="0"/>
          </a:p>
        </p:txBody>
      </p:sp>
      <p:pic>
        <p:nvPicPr>
          <p:cNvPr id="4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4499992" y="260648"/>
            <a:ext cx="1800200" cy="504056"/>
          </a:xfrm>
          <a:prstGeom prst="rect">
            <a:avLst/>
          </a:prstGeom>
        </p:spPr>
        <p:txBody>
          <a:bodyPr vert="horz" anchor="ctr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Fire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556792"/>
            <a:ext cx="2820642" cy="506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>
            <a:lum bright="-45000" contrast="59000"/>
          </a:blip>
          <a:srcRect/>
          <a:stretch>
            <a:fillRect/>
          </a:stretch>
        </p:blipFill>
        <p:spPr bwMode="auto">
          <a:xfrm>
            <a:off x="323528" y="2132856"/>
            <a:ext cx="5516004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651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6048672" cy="990600"/>
          </a:xfrm>
        </p:spPr>
        <p:txBody>
          <a:bodyPr>
            <a:normAutofit/>
          </a:bodyPr>
          <a:lstStyle/>
          <a:p>
            <a:r>
              <a:rPr lang="es-ES" dirty="0" smtClean="0"/>
              <a:t>BPM: </a:t>
            </a:r>
            <a:r>
              <a:rPr lang="es-ES" dirty="0" err="1" smtClean="0"/>
              <a:t>Construction</a:t>
            </a:r>
            <a:r>
              <a:rPr lang="es-ES" dirty="0" smtClean="0"/>
              <a:t> </a:t>
            </a:r>
            <a:r>
              <a:rPr lang="es-ES" dirty="0" err="1" smtClean="0"/>
              <a:t>costs</a:t>
            </a:r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4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7 Imagen" descr="daum_equation_1331510104411.png"/>
          <p:cNvPicPr>
            <a:picLocks noChangeAspect="1"/>
          </p:cNvPicPr>
          <p:nvPr/>
        </p:nvPicPr>
        <p:blipFill>
          <a:blip r:embed="rId3" cstate="print"/>
          <a:srcRect b="1124"/>
          <a:stretch>
            <a:fillRect/>
          </a:stretch>
        </p:blipFill>
        <p:spPr>
          <a:xfrm>
            <a:off x="1109761" y="1700808"/>
            <a:ext cx="6924480" cy="515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651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0"/>
            <a:ext cx="6048672" cy="990600"/>
          </a:xfrm>
        </p:spPr>
        <p:txBody>
          <a:bodyPr>
            <a:normAutofit/>
          </a:bodyPr>
          <a:lstStyle/>
          <a:p>
            <a:r>
              <a:rPr lang="es-ES" dirty="0" smtClean="0"/>
              <a:t>BPM: Project Gantt</a:t>
            </a:r>
            <a:endParaRPr lang="es-ES" dirty="0"/>
          </a:p>
        </p:txBody>
      </p:sp>
      <p:pic>
        <p:nvPicPr>
          <p:cNvPr id="4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5 Imagen" descr="Untitled Gantt Project.jpg"/>
          <p:cNvPicPr>
            <a:picLocks noChangeAspect="1"/>
          </p:cNvPicPr>
          <p:nvPr/>
        </p:nvPicPr>
        <p:blipFill>
          <a:blip r:embed="rId3" cstate="print"/>
          <a:srcRect r="9838"/>
          <a:stretch>
            <a:fillRect/>
          </a:stretch>
        </p:blipFill>
        <p:spPr>
          <a:xfrm>
            <a:off x="107504" y="2348880"/>
            <a:ext cx="8895790" cy="202976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4651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contenido 3" descr="P1020719.JP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240" b="13240"/>
          <a:stretch>
            <a:fillRect/>
          </a:stretch>
        </p:blipFill>
        <p:spPr>
          <a:xfrm>
            <a:off x="251520" y="1700808"/>
            <a:ext cx="8562220" cy="472122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4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399512" cy="990600"/>
          </a:xfrm>
        </p:spPr>
        <p:txBody>
          <a:bodyPr/>
          <a:lstStyle/>
          <a:p>
            <a:r>
              <a:rPr lang="en-US" dirty="0" smtClean="0"/>
              <a:t>The building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8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002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P1020732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286"/>
          <a:stretch/>
        </p:blipFill>
        <p:spPr>
          <a:xfrm>
            <a:off x="539552" y="1628800"/>
            <a:ext cx="4104456" cy="249307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4" name="Marcador de contenido 3" descr="P1020731.JPG"/>
          <p:cNvPicPr>
            <a:picLocks noGrp="1" noChangeAspect="1"/>
          </p:cNvPicPr>
          <p:nvPr>
            <p:ph sz="quarter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25" t="13240" r="7345" b="13240"/>
          <a:stretch/>
        </p:blipFill>
        <p:spPr>
          <a:xfrm>
            <a:off x="539552" y="4221088"/>
            <a:ext cx="4104456" cy="2435326"/>
          </a:xfrm>
          <a:ln w="19050">
            <a:solidFill>
              <a:schemeClr val="tx1"/>
            </a:solidFill>
          </a:ln>
        </p:spPr>
      </p:pic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7" name="6 Imagen" descr="P10207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1628800"/>
            <a:ext cx="3609339" cy="504056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399512" cy="990600"/>
          </a:xfrm>
        </p:spPr>
        <p:txBody>
          <a:bodyPr/>
          <a:lstStyle/>
          <a:p>
            <a:r>
              <a:rPr lang="en-US" dirty="0" smtClean="0"/>
              <a:t>The building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10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076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sz="quarter" idx="1"/>
          </p:nvPr>
        </p:nvSpPr>
        <p:spPr>
          <a:xfrm>
            <a:off x="611560" y="1916832"/>
            <a:ext cx="7127704" cy="367240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/>
              <a:t>Residential buildings.</a:t>
            </a:r>
          </a:p>
          <a:p>
            <a:pPr>
              <a:lnSpc>
                <a:spcPct val="150000"/>
              </a:lnSpc>
            </a:pPr>
            <a:r>
              <a:rPr lang="en-US" sz="3200" dirty="0" smtClean="0"/>
              <a:t>Few shops.</a:t>
            </a:r>
          </a:p>
          <a:p>
            <a:pPr>
              <a:lnSpc>
                <a:spcPct val="150000"/>
              </a:lnSpc>
            </a:pPr>
            <a:r>
              <a:rPr lang="en-US" sz="3200" dirty="0" smtClean="0"/>
              <a:t>Quiet area.</a:t>
            </a:r>
          </a:p>
          <a:p>
            <a:pPr>
              <a:lnSpc>
                <a:spcPct val="150000"/>
              </a:lnSpc>
            </a:pPr>
            <a:r>
              <a:rPr lang="en-US" sz="3200" dirty="0" smtClean="0"/>
              <a:t>Kindergarten – area where live families.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399512" cy="990600"/>
          </a:xfrm>
        </p:spPr>
        <p:txBody>
          <a:bodyPr/>
          <a:lstStyle/>
          <a:p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neighborhood</a:t>
            </a:r>
            <a:endParaRPr lang="es-ES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670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25144"/>
          </a:xfrm>
        </p:spPr>
        <p:txBody>
          <a:bodyPr/>
          <a:lstStyle/>
          <a:p>
            <a:r>
              <a:rPr lang="en-US" dirty="0" smtClean="0"/>
              <a:t>PUBLIC LIBRARY</a:t>
            </a:r>
          </a:p>
          <a:p>
            <a:pPr lvl="1"/>
            <a:r>
              <a:rPr lang="en-US" dirty="0" smtClean="0"/>
              <a:t>Small center for community, meeting point</a:t>
            </a:r>
          </a:p>
          <a:p>
            <a:pPr lvl="1"/>
            <a:r>
              <a:rPr lang="en-US" dirty="0" smtClean="0"/>
              <a:t>Place to bring children</a:t>
            </a:r>
          </a:p>
          <a:p>
            <a:pPr lvl="1"/>
            <a:r>
              <a:rPr lang="en-US" dirty="0" smtClean="0"/>
              <a:t>Study place for teenagers</a:t>
            </a:r>
          </a:p>
          <a:p>
            <a:pPr lvl="1"/>
            <a:r>
              <a:rPr lang="en-US" dirty="0" smtClean="0"/>
              <a:t>Rooms for workshops and group </a:t>
            </a:r>
            <a:r>
              <a:rPr lang="en-US" dirty="0" err="1" smtClean="0"/>
              <a:t>activies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smtClean="0"/>
              <a:t>THE BUILDING</a:t>
            </a:r>
          </a:p>
          <a:p>
            <a:pPr lvl="1"/>
            <a:r>
              <a:rPr lang="en-US" dirty="0" smtClean="0"/>
              <a:t>Maintain the outside appearance</a:t>
            </a:r>
          </a:p>
          <a:p>
            <a:pPr lvl="1"/>
            <a:r>
              <a:rPr lang="en-US" dirty="0" smtClean="0"/>
              <a:t>Maintain main structure and load bearings walls</a:t>
            </a:r>
          </a:p>
          <a:p>
            <a:pPr lvl="1"/>
            <a:r>
              <a:rPr lang="en-US" dirty="0" smtClean="0"/>
              <a:t>Change distribution</a:t>
            </a:r>
          </a:p>
          <a:p>
            <a:pPr lvl="1"/>
            <a:r>
              <a:rPr lang="en-US" dirty="0" smtClean="0"/>
              <a:t>Build an extension</a:t>
            </a:r>
          </a:p>
          <a:p>
            <a:pPr lvl="1"/>
            <a:endParaRPr lang="en-US" dirty="0" smtClean="0"/>
          </a:p>
        </p:txBody>
      </p:sp>
      <p:pic>
        <p:nvPicPr>
          <p:cNvPr id="4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399512" cy="990600"/>
          </a:xfrm>
        </p:spPr>
        <p:txBody>
          <a:bodyPr/>
          <a:lstStyle/>
          <a:p>
            <a:r>
              <a:rPr lang="es-ES_tradnl" dirty="0" err="1" smtClean="0"/>
              <a:t>Our</a:t>
            </a:r>
            <a:r>
              <a:rPr lang="es-ES_tradnl" dirty="0" smtClean="0"/>
              <a:t> </a:t>
            </a:r>
            <a:r>
              <a:rPr lang="es-ES_tradnl" dirty="0" err="1" smtClean="0"/>
              <a:t>proposal</a:t>
            </a:r>
            <a:endParaRPr lang="es-ES" dirty="0"/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108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976664" cy="990600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What</a:t>
            </a:r>
            <a:r>
              <a:rPr lang="es-ES_tradnl" dirty="0" smtClean="0"/>
              <a:t> </a:t>
            </a:r>
            <a:r>
              <a:rPr lang="es-ES_tradnl" dirty="0" err="1" smtClean="0"/>
              <a:t>would</a:t>
            </a:r>
            <a:r>
              <a:rPr lang="es-ES_tradnl" dirty="0" smtClean="0"/>
              <a:t> </a:t>
            </a:r>
            <a:r>
              <a:rPr lang="es-ES_tradnl" dirty="0" err="1" smtClean="0"/>
              <a:t>it</a:t>
            </a:r>
            <a:r>
              <a:rPr lang="es-ES_tradnl" dirty="0" smtClean="0"/>
              <a:t> look </a:t>
            </a:r>
            <a:r>
              <a:rPr lang="es-ES_tradnl" dirty="0" err="1" smtClean="0"/>
              <a:t>like</a:t>
            </a:r>
            <a:r>
              <a:rPr lang="es-ES_tradnl" dirty="0" smtClean="0"/>
              <a:t>?</a:t>
            </a:r>
            <a:endParaRPr lang="es-ES" dirty="0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2" name="Imagen 1" descr="3D View 2.jpg"/>
          <p:cNvPicPr>
            <a:picLocks noChangeAspect="1"/>
          </p:cNvPicPr>
          <p:nvPr/>
        </p:nvPicPr>
        <p:blipFill rotWithShape="1">
          <a:blip r:embed="rId3" cstate="print">
            <a:lum bright="-7000" contrast="1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818" b="12066"/>
          <a:stretch/>
        </p:blipFill>
        <p:spPr>
          <a:xfrm>
            <a:off x="971600" y="1628800"/>
            <a:ext cx="7190671" cy="497175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rmedio">
  <a:themeElements>
    <a:clrScheme name="VIA">
      <a:dk1>
        <a:srgbClr val="000000"/>
      </a:dk1>
      <a:lt1>
        <a:srgbClr val="FFFFFF"/>
      </a:lt1>
      <a:dk2>
        <a:srgbClr val="3F7E29"/>
      </a:dk2>
      <a:lt2>
        <a:srgbClr val="3F7E29"/>
      </a:lt2>
      <a:accent1>
        <a:srgbClr val="3F7E29"/>
      </a:accent1>
      <a:accent2>
        <a:srgbClr val="92C907"/>
      </a:accent2>
      <a:accent3>
        <a:srgbClr val="B0DFA0"/>
      </a:accent3>
      <a:accent4>
        <a:srgbClr val="B0DFA0"/>
      </a:accent4>
      <a:accent5>
        <a:srgbClr val="54A838"/>
      </a:accent5>
      <a:accent6>
        <a:srgbClr val="54A838"/>
      </a:accent6>
      <a:hlink>
        <a:srgbClr val="E2D700"/>
      </a:hlink>
      <a:folHlink>
        <a:srgbClr val="A9A100"/>
      </a:folHlink>
    </a:clrScheme>
    <a:fontScheme name="Intermedio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Intermedio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386</TotalTime>
  <Words>359</Words>
  <Application>Microsoft Office PowerPoint</Application>
  <PresentationFormat>Presentación en pantalla (4:3)</PresentationFormat>
  <Paragraphs>129</Paragraphs>
  <Slides>47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47</vt:i4>
      </vt:variant>
    </vt:vector>
  </HeadingPairs>
  <TitlesOfParts>
    <vt:vector size="48" baseType="lpstr">
      <vt:lpstr>Intermedio</vt:lpstr>
      <vt:lpstr>TORDENSKJOLDSGADE, 17</vt:lpstr>
      <vt:lpstr>Location of the building </vt:lpstr>
      <vt:lpstr>Location of the building </vt:lpstr>
      <vt:lpstr>The building </vt:lpstr>
      <vt:lpstr>The building </vt:lpstr>
      <vt:lpstr>The building </vt:lpstr>
      <vt:lpstr>The neighborhood</vt:lpstr>
      <vt:lpstr>Our proposal</vt:lpstr>
      <vt:lpstr>What would it look like?</vt:lpstr>
      <vt:lpstr>What would it look like?</vt:lpstr>
      <vt:lpstr>What would it look like?</vt:lpstr>
      <vt:lpstr>What would it look like?</vt:lpstr>
      <vt:lpstr>The new library</vt:lpstr>
      <vt:lpstr>The new library</vt:lpstr>
      <vt:lpstr>The new library</vt:lpstr>
      <vt:lpstr>The new library</vt:lpstr>
      <vt:lpstr>Transversal section</vt:lpstr>
      <vt:lpstr>Staircase section</vt:lpstr>
      <vt:lpstr>Longitudinal section</vt:lpstr>
      <vt:lpstr>Old distribution</vt:lpstr>
      <vt:lpstr>Old distribution</vt:lpstr>
      <vt:lpstr>Old distribution</vt:lpstr>
      <vt:lpstr>Old distribution</vt:lpstr>
      <vt:lpstr>Old distribution</vt:lpstr>
      <vt:lpstr>Overlap distribution </vt:lpstr>
      <vt:lpstr>Overlap distribution </vt:lpstr>
      <vt:lpstr>Overlap distribution </vt:lpstr>
      <vt:lpstr>Overlap distribution </vt:lpstr>
      <vt:lpstr>Structure:</vt:lpstr>
      <vt:lpstr>Structure:</vt:lpstr>
      <vt:lpstr>Building services:</vt:lpstr>
      <vt:lpstr>Building services:</vt:lpstr>
      <vt:lpstr>Building services:</vt:lpstr>
      <vt:lpstr>Building services:</vt:lpstr>
      <vt:lpstr>Building services:</vt:lpstr>
      <vt:lpstr>Building services:</vt:lpstr>
      <vt:lpstr>Building services:</vt:lpstr>
      <vt:lpstr>Building services:</vt:lpstr>
      <vt:lpstr>Building services:</vt:lpstr>
      <vt:lpstr>Building services:</vt:lpstr>
      <vt:lpstr>Building services:</vt:lpstr>
      <vt:lpstr>Building services:</vt:lpstr>
      <vt:lpstr>Building services:</vt:lpstr>
      <vt:lpstr>Building services:</vt:lpstr>
      <vt:lpstr>Building services:</vt:lpstr>
      <vt:lpstr>BPM: Construction costs </vt:lpstr>
      <vt:lpstr>BPM: Project Gantt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Bega</dc:creator>
  <cp:lastModifiedBy>Bega</cp:lastModifiedBy>
  <cp:revision>41</cp:revision>
  <dcterms:created xsi:type="dcterms:W3CDTF">2012-03-11T02:04:38Z</dcterms:created>
  <dcterms:modified xsi:type="dcterms:W3CDTF">2012-03-12T00:49:47Z</dcterms:modified>
</cp:coreProperties>
</file>