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75" r:id="rId3"/>
    <p:sldId id="276" r:id="rId4"/>
    <p:sldId id="295" r:id="rId5"/>
    <p:sldId id="277" r:id="rId6"/>
    <p:sldId id="278" r:id="rId7"/>
    <p:sldId id="279" r:id="rId8"/>
    <p:sldId id="280" r:id="rId9"/>
    <p:sldId id="282" r:id="rId10"/>
    <p:sldId id="283" r:id="rId11"/>
    <p:sldId id="284" r:id="rId12"/>
    <p:sldId id="285" r:id="rId13"/>
    <p:sldId id="286" r:id="rId14"/>
    <p:sldId id="287" r:id="rId15"/>
    <p:sldId id="289" r:id="rId16"/>
    <p:sldId id="290" r:id="rId17"/>
    <p:sldId id="291" r:id="rId18"/>
    <p:sldId id="296" r:id="rId19"/>
    <p:sldId id="297" r:id="rId20"/>
    <p:sldId id="292" r:id="rId21"/>
    <p:sldId id="293" r:id="rId22"/>
    <p:sldId id="294" r:id="rId2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B31D"/>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62" autoAdjust="0"/>
    <p:restoredTop sz="94624" autoAdjust="0"/>
  </p:normalViewPr>
  <p:slideViewPr>
    <p:cSldViewPr>
      <p:cViewPr>
        <p:scale>
          <a:sx n="80" d="100"/>
          <a:sy n="80" d="100"/>
        </p:scale>
        <p:origin x="-965" y="-149"/>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file:///C:\Users\Eduardo\Desktop\Muestra%20total%20PYMES%20Espa&#241;a.xls"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s-ES"/>
  <c:chart>
    <c:title>
      <c:tx>
        <c:rich>
          <a:bodyPr/>
          <a:lstStyle/>
          <a:p>
            <a:pPr>
              <a:defRPr/>
            </a:pPr>
            <a:r>
              <a:rPr lang="en-US"/>
              <a:t>Distribución</a:t>
            </a:r>
            <a:r>
              <a:rPr lang="en-US" baseline="0"/>
              <a:t> por Comunidades Aut.</a:t>
            </a:r>
            <a:endParaRPr lang="en-US"/>
          </a:p>
        </c:rich>
      </c:tx>
      <c:layout/>
    </c:title>
    <c:plotArea>
      <c:layout/>
      <c:barChart>
        <c:barDir val="col"/>
        <c:grouping val="clustered"/>
        <c:ser>
          <c:idx val="0"/>
          <c:order val="0"/>
          <c:dLbls>
            <c:showVal val="1"/>
          </c:dLbls>
          <c:cat>
            <c:strRef>
              <c:f>Hoja5!$C$6:$C$22</c:f>
              <c:strCache>
                <c:ptCount val="17"/>
                <c:pt idx="0">
                  <c:v>Andalucía</c:v>
                </c:pt>
                <c:pt idx="1">
                  <c:v>Aragón</c:v>
                </c:pt>
                <c:pt idx="2">
                  <c:v>Asturias</c:v>
                </c:pt>
                <c:pt idx="3">
                  <c:v>Baleares</c:v>
                </c:pt>
                <c:pt idx="4">
                  <c:v>Canarias</c:v>
                </c:pt>
                <c:pt idx="5">
                  <c:v>Cantabria</c:v>
                </c:pt>
                <c:pt idx="6">
                  <c:v>Castilla y León</c:v>
                </c:pt>
                <c:pt idx="7">
                  <c:v>Castilla-La Mancha</c:v>
                </c:pt>
                <c:pt idx="8">
                  <c:v>Cataluña</c:v>
                </c:pt>
                <c:pt idx="9">
                  <c:v>Com. Valenciana</c:v>
                </c:pt>
                <c:pt idx="10">
                  <c:v>Extremadura</c:v>
                </c:pt>
                <c:pt idx="11">
                  <c:v>Galicia</c:v>
                </c:pt>
                <c:pt idx="12">
                  <c:v>La Rioja</c:v>
                </c:pt>
                <c:pt idx="13">
                  <c:v>Madrid</c:v>
                </c:pt>
                <c:pt idx="14">
                  <c:v>Murcia</c:v>
                </c:pt>
                <c:pt idx="15">
                  <c:v>Navarra</c:v>
                </c:pt>
                <c:pt idx="16">
                  <c:v>País Vasco</c:v>
                </c:pt>
              </c:strCache>
            </c:strRef>
          </c:cat>
          <c:val>
            <c:numRef>
              <c:f>Hoja5!$D$6:$D$22</c:f>
              <c:numCache>
                <c:formatCode>General</c:formatCode>
                <c:ptCount val="17"/>
                <c:pt idx="0">
                  <c:v>10</c:v>
                </c:pt>
                <c:pt idx="1">
                  <c:v>3</c:v>
                </c:pt>
                <c:pt idx="2">
                  <c:v>3</c:v>
                </c:pt>
                <c:pt idx="3">
                  <c:v>4</c:v>
                </c:pt>
                <c:pt idx="4">
                  <c:v>3</c:v>
                </c:pt>
                <c:pt idx="5">
                  <c:v>3</c:v>
                </c:pt>
                <c:pt idx="6">
                  <c:v>6</c:v>
                </c:pt>
                <c:pt idx="7">
                  <c:v>5</c:v>
                </c:pt>
                <c:pt idx="8">
                  <c:v>12</c:v>
                </c:pt>
                <c:pt idx="9">
                  <c:v>8</c:v>
                </c:pt>
                <c:pt idx="10">
                  <c:v>2</c:v>
                </c:pt>
                <c:pt idx="11">
                  <c:v>8</c:v>
                </c:pt>
                <c:pt idx="12">
                  <c:v>4</c:v>
                </c:pt>
                <c:pt idx="13">
                  <c:v>32</c:v>
                </c:pt>
                <c:pt idx="14">
                  <c:v>4</c:v>
                </c:pt>
                <c:pt idx="15">
                  <c:v>1</c:v>
                </c:pt>
                <c:pt idx="16">
                  <c:v>8</c:v>
                </c:pt>
              </c:numCache>
            </c:numRef>
          </c:val>
        </c:ser>
        <c:axId val="85415424"/>
        <c:axId val="85416960"/>
      </c:barChart>
      <c:catAx>
        <c:axId val="85415424"/>
        <c:scaling>
          <c:orientation val="minMax"/>
        </c:scaling>
        <c:axPos val="b"/>
        <c:numFmt formatCode="General" sourceLinked="1"/>
        <c:tickLblPos val="nextTo"/>
        <c:spPr>
          <a:ln w="6350"/>
        </c:spPr>
        <c:txPr>
          <a:bodyPr/>
          <a:lstStyle/>
          <a:p>
            <a:pPr>
              <a:defRPr sz="800" b="0" i="0" kern="1000" spc="0" baseline="0">
                <a:latin typeface="Calibri" pitchFamily="34" charset="0"/>
              </a:defRPr>
            </a:pPr>
            <a:endParaRPr lang="es-ES"/>
          </a:p>
        </c:txPr>
        <c:crossAx val="85416960"/>
        <c:crosses val="autoZero"/>
        <c:auto val="1"/>
        <c:lblAlgn val="ctr"/>
        <c:lblOffset val="100"/>
      </c:catAx>
      <c:valAx>
        <c:axId val="85416960"/>
        <c:scaling>
          <c:orientation val="minMax"/>
          <c:max val="35"/>
          <c:min val="0"/>
        </c:scaling>
        <c:axPos val="l"/>
        <c:majorGridlines>
          <c:spPr>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c:spPr>
        </c:majorGridlines>
        <c:numFmt formatCode="General" sourceLinked="1"/>
        <c:tickLblPos val="nextTo"/>
        <c:crossAx val="85415424"/>
        <c:crosses val="autoZero"/>
        <c:crossBetween val="between"/>
        <c:majorUnit val="5"/>
        <c:minorUnit val="1"/>
      </c:valAx>
    </c:plotArea>
    <c:plotVisOnly val="1"/>
    <c:dispBlanksAs val="gap"/>
  </c:chart>
  <c:spPr>
    <a:ln>
      <a:solidFill>
        <a:sysClr val="windowText" lastClr="000000">
          <a:tint val="75000"/>
          <a:shade val="95000"/>
          <a:satMod val="105000"/>
        </a:sysClr>
      </a:solidFill>
    </a:ln>
  </c:sp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4721AE9-C6C0-4CF5-BEAE-BC55625C9E20}" type="datetimeFigureOut">
              <a:rPr lang="es-ES" smtClean="0"/>
              <a:pPr/>
              <a:t>14/07/2014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909071A-FCD6-474A-8E19-FABA848D404F}" type="slidenum">
              <a:rPr lang="es-ES" smtClean="0"/>
              <a:pPr/>
              <a:t>‹Nº›</a:t>
            </a:fld>
            <a:endParaRPr lang="es-ES"/>
          </a:p>
        </p:txBody>
      </p:sp>
    </p:spTree>
    <p:extLst>
      <p:ext uri="{BB962C8B-B14F-4D97-AF65-F5344CB8AC3E}">
        <p14:creationId xmlns="" xmlns:p14="http://schemas.microsoft.com/office/powerpoint/2010/main" val="12110398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7B88317-F625-402D-BA56-D57E7C78F2CA}" type="datetime1">
              <a:rPr lang="es-ES" smtClean="0"/>
              <a:pPr/>
              <a:t>14/07/2014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9A858B8-B1BF-49F9-9B50-C4A9771330E4}"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FAE2421-1FC6-4DA2-88A1-8787EA6B88B9}" type="datetime1">
              <a:rPr lang="es-ES" smtClean="0"/>
              <a:pPr/>
              <a:t>14/07/2014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9A858B8-B1BF-49F9-9B50-C4A9771330E4}"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3F07FCD-DD9C-490E-806A-DE8C1BEC6A68}" type="datetime1">
              <a:rPr lang="es-ES" smtClean="0"/>
              <a:pPr/>
              <a:t>14/07/2014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9A858B8-B1BF-49F9-9B50-C4A9771330E4}"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A141DA0-DB1C-44F9-909F-50374B99181B}" type="datetime1">
              <a:rPr lang="es-ES" smtClean="0"/>
              <a:pPr/>
              <a:t>14/07/2014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9A858B8-B1BF-49F9-9B50-C4A9771330E4}"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6088C94-2B3D-4A37-A837-1AA593A44EB7}" type="datetime1">
              <a:rPr lang="es-ES" smtClean="0"/>
              <a:pPr/>
              <a:t>14/07/2014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9A858B8-B1BF-49F9-9B50-C4A9771330E4}"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75E6F3F-CFC6-4D01-BCA6-7427DDABB2ED}" type="datetime1">
              <a:rPr lang="es-ES" smtClean="0"/>
              <a:pPr/>
              <a:t>14/07/2014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9A858B8-B1BF-49F9-9B50-C4A9771330E4}"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6DE57FE-EB0B-4E4A-A1B6-E48A33A82A54}" type="datetime1">
              <a:rPr lang="es-ES" smtClean="0"/>
              <a:pPr/>
              <a:t>14/07/2014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9A858B8-B1BF-49F9-9B50-C4A9771330E4}"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4F5E5-3E26-4E1F-AF2F-94CC5827F9A8}" type="datetime1">
              <a:rPr lang="es-ES" smtClean="0"/>
              <a:pPr/>
              <a:t>14/07/2014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9A858B8-B1BF-49F9-9B50-C4A9771330E4}"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5CCFEAB-65F0-4805-A583-F3EA998C9192}" type="datetime1">
              <a:rPr lang="es-ES" smtClean="0"/>
              <a:pPr/>
              <a:t>14/07/2014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9A858B8-B1BF-49F9-9B50-C4A9771330E4}"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F6C8F6-9D9B-4A2A-950E-6D8D192E3F62}" type="datetime1">
              <a:rPr lang="es-ES" smtClean="0"/>
              <a:pPr/>
              <a:t>14/07/2014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9A858B8-B1BF-49F9-9B50-C4A9771330E4}"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921195-6499-4325-9494-E95D74CD7B98}" type="datetime1">
              <a:rPr lang="es-ES" smtClean="0"/>
              <a:pPr/>
              <a:t>14/07/2014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9A858B8-B1BF-49F9-9B50-C4A9771330E4}"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A0359D-2108-4746-8AB7-7E5B651B84E6}" type="datetime1">
              <a:rPr lang="es-ES" smtClean="0"/>
              <a:pPr/>
              <a:t>14/07/2014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A858B8-B1BF-49F9-9B50-C4A9771330E4}"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8.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8.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8.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endParaRPr lang="es-ES" dirty="0"/>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1</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Marcador de contenido"/>
          <p:cNvSpPr>
            <a:spLocks noGrp="1"/>
          </p:cNvSpPr>
          <p:nvPr>
            <p:ph idx="1"/>
          </p:nvPr>
        </p:nvSpPr>
        <p:spPr bwMode="auto">
          <a:xfrm>
            <a:off x="2483768" y="1880828"/>
            <a:ext cx="5976664" cy="2160239"/>
          </a:xfrm>
          <a:noFill/>
          <a:ln>
            <a:noFill/>
          </a:ln>
        </p:spPr>
        <p:style>
          <a:lnRef idx="2">
            <a:schemeClr val="accent1"/>
          </a:lnRef>
          <a:fillRef idx="1">
            <a:schemeClr val="lt1"/>
          </a:fillRef>
          <a:effectRef idx="0">
            <a:schemeClr val="accent1"/>
          </a:effectRef>
          <a:fontRef idx="minor">
            <a:schemeClr val="dk1"/>
          </a:fontRef>
        </p:style>
        <p:txBody>
          <a:bodyPr anchor="ctr">
            <a:normAutofit/>
          </a:bodyPr>
          <a:lstStyle/>
          <a:p>
            <a:pPr marL="0" indent="0" algn="dist">
              <a:buNone/>
            </a:pPr>
            <a:r>
              <a:rPr lang="es-ES" sz="2400" dirty="0" smtClean="0"/>
              <a:t>MODELO ECONOMÉTRICO PARA EL ESTUDIO DE LA ESTABILIDAD ECONÓMICO-FINANCIERA DE LAS EMPRESAS DE LA CONSTRUCCIÓN</a:t>
            </a:r>
            <a:endParaRPr lang="es-ES" sz="1800" dirty="0" smtClean="0"/>
          </a:p>
          <a:p>
            <a:pPr algn="ctr">
              <a:buNone/>
            </a:pPr>
            <a:endParaRPr lang="es-ES" sz="2000" dirty="0"/>
          </a:p>
          <a:p>
            <a:pPr algn="ctr">
              <a:buNone/>
            </a:pPr>
            <a:r>
              <a:rPr lang="es-ES" sz="1800" dirty="0" smtClean="0"/>
              <a:t>Eduardo Marzal Martínez</a:t>
            </a:r>
          </a:p>
        </p:txBody>
      </p:sp>
      <p:sp>
        <p:nvSpPr>
          <p:cNvPr id="36" name="35 CuadroTexto"/>
          <p:cNvSpPr txBox="1"/>
          <p:nvPr/>
        </p:nvSpPr>
        <p:spPr bwMode="white">
          <a:xfrm>
            <a:off x="2483768" y="4149080"/>
            <a:ext cx="2592288" cy="1477328"/>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numCol="1" rtlCol="0">
            <a:spAutoFit/>
          </a:bodyPr>
          <a:lstStyle/>
          <a:p>
            <a:pPr algn="just"/>
            <a:r>
              <a:rPr lang="es-ES" dirty="0" smtClean="0">
                <a:solidFill>
                  <a:schemeClr val="bg1">
                    <a:lumMod val="50000"/>
                  </a:schemeClr>
                </a:solidFill>
              </a:rPr>
              <a:t>Modalidad:</a:t>
            </a:r>
          </a:p>
          <a:p>
            <a:pPr algn="dist"/>
            <a:r>
              <a:rPr lang="es-ES" dirty="0" smtClean="0"/>
              <a:t>Gestión de Edificación</a:t>
            </a:r>
          </a:p>
          <a:p>
            <a:pPr algn="dist"/>
            <a:endParaRPr lang="es-ES" dirty="0"/>
          </a:p>
          <a:p>
            <a:pPr algn="just"/>
            <a:r>
              <a:rPr lang="es-ES" dirty="0" smtClean="0">
                <a:solidFill>
                  <a:schemeClr val="bg1">
                    <a:lumMod val="50000"/>
                  </a:schemeClr>
                </a:solidFill>
              </a:rPr>
              <a:t>Master: </a:t>
            </a:r>
          </a:p>
          <a:p>
            <a:pPr algn="dist"/>
            <a:r>
              <a:rPr lang="es-ES" dirty="0" smtClean="0"/>
              <a:t>Máster de Edificación </a:t>
            </a:r>
            <a:endParaRPr lang="es-ES" dirty="0"/>
          </a:p>
        </p:txBody>
      </p:sp>
      <p:sp>
        <p:nvSpPr>
          <p:cNvPr id="37" name="36 CuadroTexto"/>
          <p:cNvSpPr txBox="1"/>
          <p:nvPr/>
        </p:nvSpPr>
        <p:spPr bwMode="white">
          <a:xfrm>
            <a:off x="5489004" y="4149080"/>
            <a:ext cx="2952328" cy="1477328"/>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algn="dist"/>
            <a:r>
              <a:rPr lang="es-ES" dirty="0" smtClean="0">
                <a:solidFill>
                  <a:schemeClr val="bg1">
                    <a:lumMod val="50000"/>
                  </a:schemeClr>
                </a:solidFill>
              </a:rPr>
              <a:t>Directores Académicos:</a:t>
            </a:r>
          </a:p>
          <a:p>
            <a:pPr algn="dist"/>
            <a:r>
              <a:rPr lang="es-ES" dirty="0" smtClean="0"/>
              <a:t>Isabel </a:t>
            </a:r>
            <a:r>
              <a:rPr lang="es-ES" dirty="0" err="1" smtClean="0"/>
              <a:t>Barrachina</a:t>
            </a:r>
            <a:r>
              <a:rPr lang="es-ES" dirty="0" smtClean="0"/>
              <a:t> Martínez</a:t>
            </a:r>
          </a:p>
          <a:p>
            <a:pPr algn="dist"/>
            <a:r>
              <a:rPr lang="es-ES" dirty="0" smtClean="0"/>
              <a:t>Elena de la Poza Plaza</a:t>
            </a:r>
          </a:p>
          <a:p>
            <a:pPr algn="dist"/>
            <a:endParaRPr lang="es-ES" dirty="0"/>
          </a:p>
          <a:p>
            <a:pPr algn="dist"/>
            <a:r>
              <a:rPr lang="es-ES" dirty="0" smtClean="0"/>
              <a:t>MASTER JUNIO 2014</a:t>
            </a:r>
            <a:endParaRPr lang="es-ES" dirty="0"/>
          </a:p>
        </p:txBody>
      </p:sp>
      <p:pic>
        <p:nvPicPr>
          <p:cNvPr id="13" name="12 Imagen" descr="logo upv.png"/>
          <p:cNvPicPr>
            <a:picLocks noChangeAspect="1"/>
          </p:cNvPicPr>
          <p:nvPr/>
        </p:nvPicPr>
        <p:blipFill>
          <a:blip r:embed="rId2" cstate="print"/>
          <a:stretch>
            <a:fillRect/>
          </a:stretch>
        </p:blipFill>
        <p:spPr>
          <a:xfrm>
            <a:off x="107504" y="2060848"/>
            <a:ext cx="1502116" cy="1800200"/>
          </a:xfrm>
          <a:prstGeom prst="rect">
            <a:avLst/>
          </a:prstGeom>
          <a:ln>
            <a:noFill/>
          </a:ln>
        </p:spPr>
      </p:pic>
      <p:pic>
        <p:nvPicPr>
          <p:cNvPr id="14" name="13 Imagen" descr="logo ETSIE.png"/>
          <p:cNvPicPr>
            <a:picLocks noChangeAspect="1"/>
          </p:cNvPicPr>
          <p:nvPr/>
        </p:nvPicPr>
        <p:blipFill>
          <a:blip r:embed="rId3" cstate="print"/>
          <a:stretch>
            <a:fillRect/>
          </a:stretch>
        </p:blipFill>
        <p:spPr>
          <a:xfrm>
            <a:off x="107504" y="4128420"/>
            <a:ext cx="1451326" cy="1800200"/>
          </a:xfrm>
          <a:prstGeom prst="rect">
            <a:avLst/>
          </a:prstGeom>
          <a:ln>
            <a:noFill/>
          </a:ln>
        </p:spPr>
      </p:pic>
      <p:cxnSp>
        <p:nvCxnSpPr>
          <p:cNvPr id="16" name="15 Conector recto"/>
          <p:cNvCxnSpPr/>
          <p:nvPr/>
        </p:nvCxnSpPr>
        <p:spPr>
          <a:xfrm>
            <a:off x="2555776" y="3429000"/>
            <a:ext cx="583264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empresarial</a:t>
            </a:r>
            <a:endParaRPr lang="es-ES" sz="13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endParaRPr lang="es-ES" dirty="0"/>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2</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empresarial</a:t>
            </a:r>
            <a:endParaRPr lang="es-ES" sz="1300" dirty="0"/>
          </a:p>
        </p:txBody>
      </p:sp>
      <p:sp>
        <p:nvSpPr>
          <p:cNvPr id="2" name="1 Marcador de contenido"/>
          <p:cNvSpPr>
            <a:spLocks noGrp="1"/>
          </p:cNvSpPr>
          <p:nvPr>
            <p:ph idx="1"/>
          </p:nvPr>
        </p:nvSpPr>
        <p:spPr>
          <a:xfrm>
            <a:off x="2249996" y="273050"/>
            <a:ext cx="6436804" cy="5853113"/>
          </a:xfrm>
        </p:spPr>
        <p:txBody>
          <a:bodyPr>
            <a:normAutofit fontScale="85000" lnSpcReduction="20000"/>
          </a:bodyPr>
          <a:lstStyle/>
          <a:p>
            <a:pPr algn="ctr">
              <a:buNone/>
            </a:pPr>
            <a:r>
              <a:rPr lang="es-ES" sz="3300" u="sng" dirty="0" smtClean="0"/>
              <a:t>ÍNDICE DE CONTENIDOS</a:t>
            </a:r>
            <a:endParaRPr lang="es-ES" sz="3300" u="sng" dirty="0"/>
          </a:p>
          <a:p>
            <a:pPr algn="ctr">
              <a:buNone/>
            </a:pPr>
            <a:endParaRPr lang="es-ES" dirty="0"/>
          </a:p>
          <a:p>
            <a:pPr algn="just"/>
            <a:r>
              <a:rPr lang="es-ES" sz="2400" b="1" dirty="0"/>
              <a:t>1. </a:t>
            </a:r>
            <a:r>
              <a:rPr lang="es-ES" sz="2400" b="1" dirty="0" smtClean="0"/>
              <a:t>Introducción</a:t>
            </a:r>
          </a:p>
          <a:p>
            <a:pPr marL="0" indent="0" algn="just">
              <a:buNone/>
            </a:pPr>
            <a:endParaRPr lang="es-ES" sz="2400" b="1" dirty="0"/>
          </a:p>
          <a:p>
            <a:pPr algn="just"/>
            <a:r>
              <a:rPr lang="es-ES" sz="2400" b="1" dirty="0"/>
              <a:t>2.</a:t>
            </a:r>
            <a:r>
              <a:rPr lang="es-ES" sz="2400" dirty="0"/>
              <a:t> </a:t>
            </a:r>
            <a:r>
              <a:rPr lang="es-ES" sz="2400" b="1" dirty="0" smtClean="0"/>
              <a:t>Objetivos</a:t>
            </a:r>
          </a:p>
          <a:p>
            <a:pPr algn="just"/>
            <a:endParaRPr lang="es-ES" sz="2400" b="1" dirty="0"/>
          </a:p>
          <a:p>
            <a:pPr algn="just"/>
            <a:r>
              <a:rPr lang="es-ES" sz="2400" b="1" dirty="0"/>
              <a:t>3. </a:t>
            </a:r>
            <a:r>
              <a:rPr lang="es-ES" sz="2400" b="1" dirty="0" smtClean="0"/>
              <a:t>Metodología</a:t>
            </a:r>
          </a:p>
          <a:p>
            <a:pPr algn="just"/>
            <a:endParaRPr lang="es-ES" sz="2400" b="1" dirty="0"/>
          </a:p>
          <a:p>
            <a:pPr algn="just"/>
            <a:r>
              <a:rPr lang="es-ES" sz="2400" b="1" dirty="0"/>
              <a:t>4.</a:t>
            </a:r>
            <a:r>
              <a:rPr lang="es-ES" sz="2400" dirty="0"/>
              <a:t> </a:t>
            </a:r>
            <a:r>
              <a:rPr lang="es-ES" sz="2400" b="1" dirty="0"/>
              <a:t>Resultados</a:t>
            </a:r>
            <a:r>
              <a:rPr lang="es-ES" sz="2400" dirty="0"/>
              <a:t> </a:t>
            </a:r>
            <a:endParaRPr lang="es-ES" sz="2400" dirty="0" smtClean="0"/>
          </a:p>
          <a:p>
            <a:pPr algn="just"/>
            <a:endParaRPr lang="es-ES" sz="2400" dirty="0"/>
          </a:p>
          <a:p>
            <a:pPr algn="just">
              <a:buNone/>
            </a:pPr>
            <a:r>
              <a:rPr lang="es-ES" sz="2400" dirty="0"/>
              <a:t>      - 4.1 </a:t>
            </a:r>
            <a:r>
              <a:rPr lang="es-ES" sz="2400" i="1" dirty="0"/>
              <a:t>Análisis de Frecuencias</a:t>
            </a:r>
          </a:p>
          <a:p>
            <a:pPr algn="just">
              <a:buNone/>
            </a:pPr>
            <a:r>
              <a:rPr lang="es-ES" sz="2400" dirty="0"/>
              <a:t>      - 4.2 </a:t>
            </a:r>
            <a:r>
              <a:rPr lang="es-ES" sz="2400" i="1" dirty="0"/>
              <a:t>Análisis Factorial </a:t>
            </a:r>
          </a:p>
          <a:p>
            <a:pPr algn="just">
              <a:buNone/>
            </a:pPr>
            <a:r>
              <a:rPr lang="es-ES" sz="2400" dirty="0"/>
              <a:t>      - 4.3 </a:t>
            </a:r>
            <a:r>
              <a:rPr lang="es-ES" sz="2400" i="1" dirty="0" smtClean="0"/>
              <a:t>Análisis K-Medias</a:t>
            </a:r>
            <a:endParaRPr lang="es-ES" sz="2400" i="1" dirty="0"/>
          </a:p>
          <a:p>
            <a:pPr algn="just">
              <a:buNone/>
            </a:pPr>
            <a:r>
              <a:rPr lang="es-ES" sz="2400" dirty="0"/>
              <a:t>      - 4.4 </a:t>
            </a:r>
            <a:r>
              <a:rPr lang="es-ES" sz="2400" i="1" dirty="0"/>
              <a:t>Análisis </a:t>
            </a:r>
            <a:r>
              <a:rPr lang="es-ES" sz="2400" i="1" dirty="0" smtClean="0"/>
              <a:t>Discriminante</a:t>
            </a:r>
          </a:p>
          <a:p>
            <a:pPr algn="just">
              <a:buNone/>
            </a:pPr>
            <a:r>
              <a:rPr lang="es-ES" sz="2400" dirty="0" smtClean="0"/>
              <a:t>      - 4.5 </a:t>
            </a:r>
            <a:r>
              <a:rPr lang="es-ES" sz="2400" i="1" dirty="0" smtClean="0"/>
              <a:t>Comprobación de otros estudios </a:t>
            </a:r>
          </a:p>
          <a:p>
            <a:pPr algn="just">
              <a:buNone/>
            </a:pPr>
            <a:r>
              <a:rPr lang="es-ES" sz="2400" i="1" dirty="0" smtClean="0"/>
              <a:t>      - </a:t>
            </a:r>
            <a:r>
              <a:rPr lang="es-ES" sz="2400" dirty="0" smtClean="0"/>
              <a:t>4.6 </a:t>
            </a:r>
            <a:r>
              <a:rPr lang="es-ES" sz="2400" i="1" dirty="0" smtClean="0"/>
              <a:t>Predicción de quiebra. </a:t>
            </a:r>
          </a:p>
          <a:p>
            <a:pPr algn="just">
              <a:buNone/>
            </a:pPr>
            <a:endParaRPr lang="es-ES" sz="2400" dirty="0"/>
          </a:p>
          <a:p>
            <a:pPr algn="just"/>
            <a:r>
              <a:rPr lang="es-ES" sz="2400" b="1" dirty="0"/>
              <a:t>5. Conclusiones</a:t>
            </a:r>
          </a:p>
          <a:p>
            <a:pPr marL="0" indent="0">
              <a:buNone/>
            </a:pPr>
            <a:endParaRPr lang="es-ES" sz="2400" dirty="0"/>
          </a:p>
        </p:txBody>
      </p:sp>
    </p:spTree>
    <p:extLst>
      <p:ext uri="{BB962C8B-B14F-4D97-AF65-F5344CB8AC3E}">
        <p14:creationId xmlns="" xmlns:p14="http://schemas.microsoft.com/office/powerpoint/2010/main" val="23284279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b="1" dirty="0" smtClean="0">
                <a:solidFill>
                  <a:schemeClr val="bg1"/>
                </a:solidFill>
              </a:rPr>
              <a:t>  1</a:t>
            </a:r>
            <a:r>
              <a:rPr lang="es-ES" sz="1600" b="1" dirty="0">
                <a:solidFill>
                  <a:schemeClr val="bg1"/>
                </a:solidFill>
              </a:rPr>
              <a:t>. Introducción</a:t>
            </a:r>
          </a:p>
          <a:p>
            <a:r>
              <a:rPr lang="es-ES" sz="1600" dirty="0" smtClean="0"/>
              <a:t>  2</a:t>
            </a:r>
            <a:r>
              <a:rPr lang="es-ES" sz="1600" dirty="0"/>
              <a:t>. Objetivos</a:t>
            </a:r>
          </a:p>
          <a:p>
            <a:r>
              <a:rPr lang="es-ES" sz="1600" dirty="0" smtClean="0"/>
              <a:t>  3</a:t>
            </a:r>
            <a:r>
              <a:rPr lang="es-ES" sz="1600" dirty="0"/>
              <a:t>. </a:t>
            </a:r>
            <a:r>
              <a:rPr lang="es-ES" sz="1600" dirty="0" smtClean="0"/>
              <a:t>Metodología</a:t>
            </a:r>
            <a:endParaRPr lang="es-ES" sz="1600" dirty="0"/>
          </a:p>
          <a:p>
            <a:r>
              <a:rPr lang="es-ES" sz="1600" dirty="0" smtClean="0"/>
              <a:t>  4</a:t>
            </a:r>
            <a:r>
              <a:rPr lang="es-ES" sz="1600" dirty="0"/>
              <a:t>.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3</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a:t>
            </a:r>
            <a:r>
              <a:rPr lang="es-ES" sz="1300" dirty="0" smtClean="0"/>
              <a:t>predecir el fracaso empresarial</a:t>
            </a:r>
            <a:endParaRPr lang="es-ES" sz="1300" dirty="0"/>
          </a:p>
        </p:txBody>
      </p:sp>
      <p:sp>
        <p:nvSpPr>
          <p:cNvPr id="2" name="1 Marcador de contenido"/>
          <p:cNvSpPr>
            <a:spLocks noGrp="1"/>
          </p:cNvSpPr>
          <p:nvPr>
            <p:ph idx="1"/>
          </p:nvPr>
        </p:nvSpPr>
        <p:spPr>
          <a:xfrm>
            <a:off x="1835696" y="260648"/>
            <a:ext cx="6912768" cy="5853113"/>
          </a:xfrm>
          <a:ln>
            <a:noFill/>
          </a:ln>
        </p:spPr>
        <p:txBody>
          <a:bodyPr>
            <a:normAutofit/>
          </a:bodyPr>
          <a:lstStyle/>
          <a:p>
            <a:pPr marL="514350" indent="-514350" algn="ctr">
              <a:buAutoNum type="arabicPeriod"/>
            </a:pPr>
            <a:r>
              <a:rPr lang="es-ES" sz="2800" u="sng" dirty="0" smtClean="0"/>
              <a:t>INTRODUCCIÓN</a:t>
            </a:r>
          </a:p>
          <a:p>
            <a:pPr algn="ctr">
              <a:buNone/>
            </a:pPr>
            <a:endParaRPr lang="es-ES" sz="1500" dirty="0" smtClean="0"/>
          </a:p>
          <a:p>
            <a:pPr>
              <a:buNone/>
            </a:pPr>
            <a:r>
              <a:rPr lang="es-ES" sz="1400" dirty="0" smtClean="0"/>
              <a:t>Existe una palabra que todo empresario quiere evitar:</a:t>
            </a:r>
          </a:p>
          <a:p>
            <a:pPr>
              <a:buNone/>
            </a:pPr>
            <a:endParaRPr lang="es-ES" sz="1500" dirty="0" smtClean="0"/>
          </a:p>
        </p:txBody>
      </p:sp>
      <p:sp>
        <p:nvSpPr>
          <p:cNvPr id="3" name="2 CuadroTexto"/>
          <p:cNvSpPr txBox="1"/>
          <p:nvPr/>
        </p:nvSpPr>
        <p:spPr>
          <a:xfrm>
            <a:off x="5508104" y="980728"/>
            <a:ext cx="3240360" cy="1708160"/>
          </a:xfrm>
          <a:prstGeom prst="rect">
            <a:avLst/>
          </a:prstGeom>
          <a:noFill/>
          <a:ln>
            <a:noFill/>
          </a:ln>
        </p:spPr>
        <p:txBody>
          <a:bodyPr wrap="square" rtlCol="0">
            <a:spAutoFit/>
          </a:bodyPr>
          <a:lstStyle/>
          <a:p>
            <a:pPr algn="ctr"/>
            <a:r>
              <a:rPr lang="es-ES" sz="2000" b="1" dirty="0" smtClean="0"/>
              <a:t>QUIEBRA</a:t>
            </a:r>
          </a:p>
          <a:p>
            <a:pPr algn="just"/>
            <a:endParaRPr lang="es-ES" sz="1500" dirty="0"/>
          </a:p>
          <a:p>
            <a:pPr algn="just"/>
            <a:r>
              <a:rPr lang="es-ES" sz="1400" dirty="0" smtClean="0"/>
              <a:t>La quiebra significa el </a:t>
            </a:r>
            <a:r>
              <a:rPr lang="es-ES" sz="1400" b="1" dirty="0" smtClean="0"/>
              <a:t>fracaso de una actividad empresarial</a:t>
            </a:r>
            <a:r>
              <a:rPr lang="es-ES" sz="1400" dirty="0" smtClean="0"/>
              <a:t> e impide el normal funcionamiento de una empresa. Por ello es importante predecir su advenimiento antes de que se produzca.</a:t>
            </a:r>
            <a:endParaRPr lang="es-ES" sz="1400" dirty="0"/>
          </a:p>
        </p:txBody>
      </p:sp>
      <p:sp>
        <p:nvSpPr>
          <p:cNvPr id="7" name="6 CuadroTexto"/>
          <p:cNvSpPr txBox="1"/>
          <p:nvPr/>
        </p:nvSpPr>
        <p:spPr>
          <a:xfrm>
            <a:off x="1835696" y="1340768"/>
            <a:ext cx="3312368" cy="3123932"/>
          </a:xfrm>
          <a:prstGeom prst="rect">
            <a:avLst/>
          </a:prstGeom>
          <a:noFill/>
          <a:ln>
            <a:noFill/>
          </a:ln>
        </p:spPr>
        <p:txBody>
          <a:bodyPr wrap="square" rtlCol="0">
            <a:spAutoFit/>
          </a:bodyPr>
          <a:lstStyle/>
          <a:p>
            <a:pPr lvl="0" algn="just"/>
            <a:r>
              <a:rPr lang="es-ES" sz="1400" b="1" dirty="0" smtClean="0"/>
              <a:t>Causas</a:t>
            </a:r>
            <a:r>
              <a:rPr lang="es-ES" sz="1400" dirty="0" smtClean="0"/>
              <a:t> quiebra:</a:t>
            </a:r>
          </a:p>
          <a:p>
            <a:pPr lvl="0" algn="just"/>
            <a:endParaRPr lang="es-ES" sz="1400" dirty="0" smtClean="0"/>
          </a:p>
          <a:p>
            <a:pPr lvl="0" algn="just">
              <a:buFont typeface="Wingdings" pitchFamily="2" charset="2"/>
              <a:buChar char="Ø"/>
            </a:pPr>
            <a:r>
              <a:rPr lang="es-ES" sz="1400" dirty="0" smtClean="0"/>
              <a:t> Situación de </a:t>
            </a:r>
            <a:r>
              <a:rPr lang="es-ES" sz="1400" b="1" u="sng" dirty="0" smtClean="0"/>
              <a:t>recesión económica</a:t>
            </a:r>
            <a:endParaRPr lang="es-ES" sz="1400" dirty="0" smtClean="0"/>
          </a:p>
          <a:p>
            <a:pPr lvl="0" algn="just">
              <a:buFont typeface="Wingdings" pitchFamily="2" charset="2"/>
              <a:buChar char="Ø"/>
            </a:pPr>
            <a:r>
              <a:rPr lang="es-ES" sz="1400" dirty="0" smtClean="0"/>
              <a:t> Baja demanda del servicio ofertado.</a:t>
            </a:r>
          </a:p>
          <a:p>
            <a:pPr lvl="0" algn="just">
              <a:buFont typeface="Wingdings" pitchFamily="2" charset="2"/>
              <a:buChar char="Ø"/>
            </a:pPr>
            <a:r>
              <a:rPr lang="es-ES" sz="1400" dirty="0" smtClean="0"/>
              <a:t> Inflación.</a:t>
            </a:r>
          </a:p>
          <a:p>
            <a:pPr lvl="0" algn="just">
              <a:buFont typeface="Wingdings" pitchFamily="2" charset="2"/>
              <a:buChar char="Ø"/>
            </a:pPr>
            <a:r>
              <a:rPr lang="es-ES" sz="1400" dirty="0" smtClean="0"/>
              <a:t> Insolvencia de los clientes.</a:t>
            </a:r>
          </a:p>
          <a:p>
            <a:pPr lvl="0" algn="just">
              <a:buFont typeface="Wingdings" pitchFamily="2" charset="2"/>
              <a:buChar char="Ø"/>
            </a:pPr>
            <a:r>
              <a:rPr lang="es-ES" sz="1400" dirty="0" smtClean="0"/>
              <a:t> Cambios en el mercado. </a:t>
            </a:r>
          </a:p>
          <a:p>
            <a:pPr lvl="0" algn="just">
              <a:buFont typeface="Wingdings" pitchFamily="2" charset="2"/>
              <a:buChar char="Ø"/>
            </a:pPr>
            <a:r>
              <a:rPr lang="es-ES" sz="1400" dirty="0" smtClean="0"/>
              <a:t> Retrasos en el cobro a la Administración.</a:t>
            </a:r>
          </a:p>
          <a:p>
            <a:pPr lvl="0" algn="just">
              <a:buFont typeface="Wingdings" pitchFamily="2" charset="2"/>
              <a:buChar char="Ø"/>
            </a:pPr>
            <a:r>
              <a:rPr lang="es-ES" sz="1400" dirty="0" smtClean="0"/>
              <a:t> Situación con los proveedores.</a:t>
            </a:r>
          </a:p>
          <a:p>
            <a:pPr lvl="0" algn="just">
              <a:buFont typeface="Wingdings" pitchFamily="2" charset="2"/>
              <a:buChar char="Ø"/>
            </a:pPr>
            <a:r>
              <a:rPr lang="es-ES" sz="1400" dirty="0" smtClean="0"/>
              <a:t> Altos impuestos soportados.</a:t>
            </a:r>
          </a:p>
          <a:p>
            <a:pPr lvl="0" algn="just">
              <a:buFont typeface="Wingdings" pitchFamily="2" charset="2"/>
              <a:buChar char="Ø"/>
            </a:pPr>
            <a:r>
              <a:rPr lang="es-ES" sz="1400" dirty="0" smtClean="0"/>
              <a:t> Problemas climatológicos.</a:t>
            </a:r>
          </a:p>
          <a:p>
            <a:pPr lvl="0" algn="just">
              <a:buFont typeface="Wingdings" pitchFamily="2" charset="2"/>
              <a:buChar char="Ø"/>
            </a:pPr>
            <a:r>
              <a:rPr lang="es-ES" sz="1400" dirty="0" smtClean="0"/>
              <a:t> Otras.</a:t>
            </a:r>
          </a:p>
          <a:p>
            <a:pPr lvl="0"/>
            <a:endParaRPr lang="es-ES" sz="1400" dirty="0"/>
          </a:p>
          <a:p>
            <a:endParaRPr lang="es-ES" sz="1500" dirty="0"/>
          </a:p>
        </p:txBody>
      </p:sp>
      <p:sp>
        <p:nvSpPr>
          <p:cNvPr id="20484" name="AutoShape 4" descr="data:image/jpeg;base64,/9j/4AAQSkZJRgABAQAAAQABAAD/2wCEAAkGBhQSERUUExIWFRQVGBgZFxgYFxoYGBcaFRQaFhcXGBUeHCYfGh8jGxgXHy8gIycpLS0sFx4xNTAqNSYrLCkBCQoKDgwOGg8PGi8kHyUqLCw0KiwsLCwsLDA1LSksKiwsLywsLCwsLCwqLCwpLCwsLCwsLCwsLCksLCwsKSwsLP/AABEIAOEA4QMBIgACEQEDEQH/xAAcAAACAwEBAQEAAAAAAAAAAAAABQQGBwMCAQj/xABGEAACAAQDBQUECAQEBQQDAAABAgADBBESITEFBkFRYRMicYGRBzJCoRQjUmKSscHwcoKi0TND4fEXJDRTshVUY3Ojs9L/xAAaAQACAwEBAAAAAAAAAAAAAAAABAEDBQIG/8QAMxEAAQMDAgMGBgIBBQAAAAAAAQACAwQRIRIxE0FRBSJhcaHwMoGRsdHhFCPBFSRigvH/2gAMAwEAAhEDEQA/ANwggggQiCCCBCIIIIEIggj4YEL7BHN54X3iB4m0R/8A1eTp2su/8a/3gupsSpkELqneCTL96YuXAHEfQXML5e/FI5ss9f5rr82AEca23tcfVWCGUjUGm3kU/Zo5TZoALMQqjMkmwAGpJ4QqrN45cuU0yzTABkJQ7QseQw39dIyzePb1ZXuVdGkSRpLIIHQtcAzG9AI6cdIVcbeIbXVi3r9rIW8qiGNtO1Iut/8A401c9Tl4xnm05FROtNnzSzMbd4kkZXGeg45DS0N9nbBYsFloWY8hcn+wix7Z3ImSqF5swgMhRsAzsMQU3bTRjkPWFi5zjhOd1myo9H9Ml/4U9h0Ew2/CcodUe/O0pPvS1mjrLz/EhvHKhl3h7R0V7RyHKXWO4X3ZvtjRcp9LMQ80cE+OFsJ+caNsPaJnjtAHEtlXB2iFGOtzhOdtM4Q7I2YCQWF7Zi+draRZKaphqO7hdIyOaCAp8EeUe8eo6QiCCCBCIIIIEIggggQiCCCBCIIIIEIggggQiPhMBMZ7v3vuskOpa0tThIHvO3FfD5ZZxVLKIxf0V8EDpnWGOp6KwbX38paclS+Nx8MvvEeJvhHhe8UjeH2lzJvdlIZace/Zj4kDLwimSN+BMJApQE5sw9AAkQ6yplzGuowdFY2/fhaM+SWVx0uwPBenoaClw4d49SbD6f8AqZTdqrOa0xe8dCc/6v7xHq7SiAwvfTLX/WOFLsxHBdmwoupufQfvjH2smtMYFC2ECwxEHzyta/nCpa263Gl7TpaBbwz+F9lbTdM0DAcrHCfKJm0KkPL7VL4gLuvxW4m3MfMQvVZxNgAx5ZxI2lVFFSXhtld7Ee91t659InSCQuZLtNwbHyUfZ21nBxLNaUfu3BPjGqezfecVBennMsxrY1JAuQMmBGl9DkBxjKlr14rD/ZO0UonkVFruxxAXt3Pj8yp+Yi+OVzHAZt05LOrqOKeMnBfyNs3W509Eku+BFW+uEAX9I4bbpO0p5yfaluPMqbfO0SZU8MoZTdWAIPMEXBj2TGsvE81iNDL0i27Kpr2ivyZeGa6fZdh+FiP0i57EQC0JjdNOOLpxQycKkmwAB6aDjHiRMVhdWDDmCCPURz2/VBaKpa+kmafSW0YJsneGdIfHJfAdLWBBHJgdYYbLwsWwoioTVNJDrEL9GSZkS0MZJsn2mVNvrZCOOako3p3h+UWnZvtNpWsJmOSfvrdfxLf52if5MTzYFdnsuriFyy48M/v0V1giLQ7TlTlxSpiTBzVg3rbSJV4sSZBabFEEEEChEEEECEQQQQIRBBBAhEEER66tSTLaZMYKiC5J4AfvSBSASbBeNp7TlyJbTJrBUXU/kAOJPARgO1GauqFRExMzEID943LNwFgLnkBDXfHeabVzMTKySlv2aEGwH2m5sefDQdbb7Kt1cCfSpg780dwH4ZZzB8W18AIzy7jvFtgvSshHZ1OZJMvdy6e+a77O9k9KJaq8vEwGb3YMxOpyYWz4eEeaj2NUrDutMQ/xBh6EfrHv2ob/ABopaypLWnvmTkezS+tjldjkL8ATyjPaD2zbRxBcUuZc6NLH5qVhgtYN1jskqHZa7dXB/Y83ZtLFSMN7j6s355jFz6xXto+y2sk5paaPuHP8DW+RMP6b2rVWWKmlMful1v4A3h9Re1CQ2U6VNknjdcajzXP5RR/Q7AK0BJXwm5F/fhlZlIWbIlTsaMJoyAZSCMtbW0ub+ULKWpX4hrx1v5x+gKHalLUi8qbLforDEPFdR5iFW2/Z7TVFzhwOfiQAE+I0bzEVmkuO6UxF20Wv/sbZZCaOS4yMRqykeaUHvYFwrbgBz/vFg297NamnuyDtEHxJe4HVNR5XhN9LMmlJHvk68R3sI9NYUMb4zZbbKqGZmoWPv6rTdw95gtPLppxtNQYVuQQ6gnCAeYWwt0yi3iuGmkfneiwNrrzOsWLZ28FTIt2c0so+CZ318Bc3HkRDTavT3XLFq+x9RMkTt82/ac7YAl1s/wDjJ/EA/wCsddpb5y6RBcY5je6l7acSeA/P1tXdp7f7ecZjoULBQcN2W4ULfnw6xTNpVzPPdpqMASQpsfdBsuXhyiwODshJMpS1wEosPT6hW+p3trKpJiYkWXMVkZVUAYWFiAxu17cbxV22S8o5HF0bXyYfrHagmm4CtkTry5xPrK18QCIcPO2ttYWL5NWlej4NNCzXpt4j3Y/NQabaRBtcqeR/TnE76WX10GpjjUUjTEzGLlzBjvsvZkz4hlwGpJ4eP5xS4Ntfmm2S6d8jr+Vzo68y5ncWYrr8S3BHHIgxou7HtLYEJUnEmnaW7yn744j5+MMN09xQsvtJw7z525C2UT63cOlmzBYFTYlihA0IAU5HW59Ifjhe0BzMHovL1HaEU0jmTjU3NiBkeStqtcAjMGAx5kygqhRooAHgBYR7jQXn0QQQQIRBBBAhEEEECEGKf7StrLKplF7uzjCvPCCST0BK/KLZPnBVLMQFUEknQAC5JjCd7N4TVT2mZ4fdlryUaZczqephWqk0s08ytbsmlM02s/C3J/wFL3QkTq6rCEL2Sd6Zlw4Le+rHLwDRrW3NsS6Klec/uyxkNMR0VB4nKFe4G7n0SlAYfWP3pniRkv8AKMvXnGV+2nfLt5/0aW31Ug2a2jTNGP8AL7o/mghYGN8VXWzConNvhCpe3ttPVz3mzGuztc8ugHIAWA6ARY90t3csTCxPE/COXUn5ZXhDunsUz5l29xbFjz5L++EalR08uXJafUEpTIcIC5POb/tp5g3PjyJCtQ5zzwmfNPUgbE3jvx0/SlbOlDMSpRmHjhW9uhNrR7qKFMQE+S0q9wLjCH6A6Hyj5sOtn1nZtMnGhpHcy5EmR3Zk0qCT9Za9gAbsLZ5Zanps3eqXNDSJ8iZ2DNgLPMM3CQ2EMXIDKQc7525iJZQXbcHPolpO0rP2x55/C41268liolkLMOaAZNkOBGfnHul2ptCjNie2l/YmHEQOk3W/qPGJFAfoc6bJc3ZSCHPvOje556iw4g2EOqamdzia6IDkD7zeN74R01/hhFr3xu0jcbnkmZJGkXflpGL7rvsPfmnqCEY9lNPwPxP3W0bw16R92xuNS1BYtLsX97CcNzzIHHIZ9IQ7c2PTnuBO+2iqLsetv1MRtn7cq6HKYDOk/YJu6Dkr8fA+oh2Osa/Eg+aVNMfipyQenNVjej2bTqa7ygZkocQO8o+8BqOo8wNYqkqqcG3PTzj9E7I25Jq0xSnxW1U5Mp5Muoio74+zxGP0mQoVlIZ0FgGANyy8AeJGh6HWySAEam5T1H2o5h4c+D1/P5WW7QrHQ9nKALW7zHh5fvhHqXKeZKtNUNe/u6+NuBh1sXYpnTi1rYiPyAH5fOLXX7nSZUvtJs4SVGrEhQemdwx6AXirg9waRlH+oBs5LzdpuLfrmsqo9mzAwKqR4iw840Dcvd0TGMyaQsqUpBZjYXOZzOQiubR27JVsNMrzj9uYOzl+SLZ28yvhCjaFVNm2E6YWA91AMMtf4UGX71gDTq1PV0k/GjMMAOeqvm3trbJlE9k0ydMGokZrfq5svpeF272+Q+lSh9Gly5ZYBmdzMmANlcMbKLEg+7wiliXY348ADn++kDLnnmeWv+8dF7b3AUM7NmLNL3G3n7+i3baO9dJIa02cMXEd57eIF8MeK32iUkgDv47gH6sBhY563sPC94xIrxf0i4bubkF7TKlSF1WToTyMz7I+7rztob/5L3YaAlpeyqamaHyvJ8MC/wCFpG72/UqruUlzVUfG6AJcG1g4JBMWUGM7/wDX5MufLpu0VXYhVRQMKX90NbJc8gNbkZReNnzSBgbUC46j/TIenOL2PJ3WLK0A3aLBTYIIItVKIIIIEIggjy7gC5yAgQqb7S9srKkLLYkCbe4GrBbd3zJF4pm4eyZdVUhwjBZJDWOhY+6NTpYt5DnCzfLb/wBLqHmZlB3ZY5INDbmxu3nGpbibv/RaZVIs7d5/42zI8hZfKM0Wml1cl6SYGhogy9nO39+WF53/AN5RQ0TMptNfuS/4iM2/lFz425x+a+zabMAAuzGw8SYu/tR3o+l1bBTeVKuicjn3m8z8lWIW5uxcRM5r4QbDnb4iPLL1i+WUNBKzKeG9gfMq0bs7CsJciXqzAM/AEnvHqQL5dIm73yvpValNLykyMMpANMRIDt43sL/diybFkJLq5CZD3sI52Q6CEGxp4FUXfUTiTz/xCTCEB7pPU7p+qdqcANg3A+v4TZqdn2iiSUvLozKlIBooAV5rHgLgheuCO21J1NQzJiS0adUzGL4Ba0sTGJucrKL3zOfKPO9W3JiT3paVexJHaTJthiftOKc9LYjpa3COtZT46+S4H/USRn1l2J/pmH0jeHLkF5t3Pqja+VZRzCAHNOcfTCVOp5FmziZUzXZj2cwBGCnH71srEINDewN9BC/bs5ZlaxPeSQglgcC18b352ugtzUxHkzp1RMwShcjU6Ko5seHhqeAjz9QdcrmtF9lvwQnhNe7AA3KnGvlUxNiO8hJZjdiwIFy3HXT5Rzp9j1NQC7WlSyCQWH1jZXFkPu35t6RG2jtmmofdtVVQ4/BLPzsegJbqIh7nVNbOrkqagsZTh5Yv3U7y3Alppa6jP5kxdHTNLhxMnpyCrfPw2kxj/sdz5JdQS2wpUSGMqZhDFg1/EMTkRfgcouWyt8hPltJnjsp7IwXgkzunNCdD0PleKRQ1JlhpXGXMmJc52wTGAsNL5akE+EMNnyBPSYD38LAm/e94EG58VHrCzJ3wuIGfBac9M2aMPfjx5pfW76SaIGXTKKidpi/ykPiPfPQZdeEVKpqZ1WwnVUwuxGV9FHJFGSjwhht5JKTW7MqedvdU6EDnzhSZ9+Nhz5wzx9TcKKbspznXdt6le2e2SqPH+5iOxzy158I9ImK9sgNTH2bKIKqNG4/nFd85W8yOOFlmj375rwACbDM8T+/yjsECWtdnOQFrkk5ADjrwiRTUlwwRX7uptfXjbXiPWLFsDY60ymfPI7S178JYOVhzY6X8hxv01pcc7JOpr2Rt7mXeHJSd3t3FkDt6gr2oGIBiMEkcydC/XQcLnOPm0t5Jk26ybpL4vo7i+ZHFV+fhpC6srXqmtmssHupzI+J+Z+Q+cOKakUjCRbp+9RHEk4bhqyGwulcZJcnoqxtzYxWWJi5GWRpkQCdfJrG/jGw7tbd+lUkqo+MD6wfeXuzB56jxEUipld1g3eQgg87EWOXHLz8Y++ybafZT51I5967p/EmTW/iSx/li6klJGkpTtCIYeFritcZR9iLQN3Sv2Tby1X5ZeUSo1AsZEEEEShEVj2hbRaXSlJYJed3BY2svxm/hl/NFnjJ/attsmesmWxHZr3yDxbMLfhYWPmIXqH6YzZaPZsPFqGjkM/T9pJursFplZLDrZJffOhBK+6uX3rHwBjQ/aFvB9DoThNps36tOYuO83kvzIhL7L9lN2ImuxJmMWFzeyjJeueZ8xFR9qe3PpFYyg/VyB2a8rg3mH8WX8oiiEaGJitlNTU52CoiyC7hVFyxAA8chGtbB2eFlrJlriK2udALa384om6Gx2mzS4+G9uhtmelh+capsmZhRZcpAZmdwMhkbYnPAcvO0JVTzqAHL7phg0xk8z6BRp9EKUpMBLzVKnEcy2H4R0tlw10ERNu0OCYamSC0iacRI/wAtjmysOGdz52izU9EgDvNa7r7zHJVFr90aAePKF8tJilpklzKXqPf69mRkPEX8IrjeW3DvTkuNQftuMZ2PvkoVJteTVhJU+XMeYmUubJv2qjkbZ205jmOMPa3aK0spJMsmZUKpVC9maUGN8UwqLX0so1sOFzCGt27OW69rYt8MpERj1LAXA63ELKXaCKbF0DfxCwvrrmzH7R8hxhk1p02bnxUN7N1O1EWHQZ9hSJstkBGYFySxILvck3HAX1LHiTYGJlbNmGgkrJmdirhxMwr3nZXKnE9752HU+EeWKlddePPw+1+XXhHalTFRuv8A2p19b2WagP8A5AxTSuOp3iFdWD+oY2PyS2h2RKpUluZZqZ0xS6KRglIFOEltSxB4fLjE/absNpK7MxVfo0yWDoqPZWCjQZhvXWJEijMyVJmYlUU7TVmM5ChZcxQ1z4Ooy6xx2/tJFlU0yQqzmdWlrOYMoUSWvknMkmx5C98424g0NFgvPTFznG5S2ppJaV9YJmYE3HY5LaYivc89T0hVvLvhiAkSgyIe6Qi95geFvhX7ozPHlDffun/58EMFWoky2JOl1Yrc9LYYYf8AD2VKk4p85EY5liwCjjkxte0ZZhJld0W8KlrIo3bnxz6LK3kHtApzFr+PSGUjZ05gWw/VDLJb59eUOKqnpJb37Zp9v+0mEHp2jfmAYsVHtqteWEoqJUl6AlcZ/E2FPkY4a0E2d+Vq1FVIQDHjN7u7o8s5VN2Zu28y6KhbFcAAEgBsszbhDb/h9PTCDKsF0JYKulrknOH07dvaUwfX1iyVPDtAg8LSwB84TbT3RaTNaXMmCa2BXBuTcM9jrnlYmJc3S25B+yXE+t+JGg2tYAn1wrdsakoqWSweokdq6kMe0U2JFrCx8Izfa+1DPmYQSJSnug/ERljP6DgOsN33eC3IK2AJ1F8hfS94r0vwjjj624FgqRSMbIXB2olOd2tltUzOzlsofAXUNo2ErdbjTJtc9IY1ImyW7OfLZDwv+asMj5GOHs/T/n1A0MqcLfyD+0Rdk73z6f8A5atlGfJGRSYPrE5FHOfhfyIiRA17NWx97rp9Q+KUstcWGOfyUuVtDK5NwePHPmP1hNV1xp6yRVLqrAt1wHC480y84fVWxAZf0ijczqfiP8yVxKuuuXP/AHivbZGOVcfCQ36E/OKo9UMlirJ2sqIS5ufuPNblSzhjBBurjI88sS/LFDGKRuDtLtaCSxPekns28EYAf/jI9Iu8bjDheUcLGyIIII7XK5VVQJaM7GyqCx8FFzH58rZj1dTYf4lRM9C7fkB+UbTvzNC0M65IBAUkcAzAH5ZecZv7OKaXPriyyyBJW4Yn4n7oyvrhx+kI1Heka35re7OeIKaSbmcLRqyalBQu66SpfcHUAIg9cIj891Tlj9pifMk/6xrftk2thlSqcH3yZjeCZL6sSf5YzDYVIZs/omfnw8+PlBM4N+SVpIy/zJWhbl7M7NVloLt8Z4LfUn52Hh53eUsunTlnmbZsx0AAzJ4AQg2VULTy8NuAYW1Ykm4z5WuSeeccZm3UDFpjAvnY/CgyuF43zzbU9BlGRqOU5NG6V9mjATaulpixPdrWIUnu3FyGZeLC5tfIa9YrW8G86y5buSTwFuLcAD01PAR3aeZ+fuyzw+Jr6FuQPL1in72NimhfhljyubE/K0dxjiP72ys0cJnV2wVen7RmzLl2OeeEZDz+0fH0ERTEspcwPSEJjt3cWG/C5F7fIw1qC3mU4jaBfzPUr3snbDSmALNgPvAHMDiV5GNN3aqFbtpSAYZknGts85TYh4khibmMmZP3++sXHcTaeGZKbMlHCHP4Jnd00tmfSDDXh4SNbFeFwO6fNPEyRUSr/Cs23/0TVdv6cXpDpNhNVyJaS7IsueHDkd0qUwvh+1qemWsS9kbnJIZp89xhGOymwQIQQe0JyPd4aeMI95vanb6mhXp2pXLlaXLt8yLdDGk1/Db3l5LhGZ/cCg701Jm9gHllDIdpDG+TAiw4ZZyx6xyqNniYcUwsxsCvvMbZrYa2zUxD2YtRNVhPmO6Fg5VjclgcQOLVc+AMW95AWWAoytlblGPUSNe7UCt+mD6doYd1BSnl01JJnyaaW858QJnEsFZCQcKg24cx4xyqV2lOF59SlMhFwDMWWLdAl2I8TEqUuOhccZc6/gHUfreO8/Y7TuxndwIadEZmcKA0tn/MMfwxpU7GyAA4FlkVkj2Pcdzc7qsbT3Up5ZYTqp5szAHtLlk5OCVJmOeNjDvee5rEwri/5aVbMcS3MiJu1aKSrIz1Khmp0l4UXtMYlFgXDaW71rkcIW7WmA10q2n0eRwyAGI58vOCsjaIbDqp7Ple6e7uQP2XPaNDMEp7hFsrEjHdvdPAA248YqElDncaAn5Rf9sX7CecIYWY4gynJmsDh1yvFOpxlGRp0DZbsMpkO6bez6XbaKEadnNv+ECJrSlbZy/SZTzis9kve06UhXEMJIubH4WyPpEPchitXMZQSVktkObOgyHkYd0O3m+gk1qtMKzwhwqFmp9Xe7LkGKm4ty5xr0gvFYrE7Sf/ALi4xgKn0/a7PnpNkTQ0uYodTmBNlsCQHl6qcjlqCMoi7X2qJ812WUstXvdVJIvfX/a0O96aaWJdKJUztE7MYXtbEpZ2UkeBt5RV8H78oQqe67TyXoOyGtkjMjh3tvkne6W2JkqpSWrES5pCsvA4roptwINsxG2ynuAeYB9Y/PdE2Gpknk8r5TFj9AUR+rW9/dGosdOUOURJaVk9tMaJQQF3gggh9Yao3tar8NIssH/FfP8AhQYj88MQfY/svDTvOIzmTGt4J3R88cRPbJPOOQvAI59WUfpFp3TAptly3OiSO0PmpmH5mE/imPgtqX+ugjaN3En36LK/aVtXtq6d9lD2a+CCx/qxRI3UoBLlhiDic3txN9B5DPpnCNNmvPJmMpKYxjbmzHEUHNjnlwGZtlez0c84sKgtMNgFXPVgMC8zxv8AoIz6lxd3RzynqOPS0u6Y/KZ1lY7WloMTHIBc7nkP3wh1sLZtPS1ElKhg9ZNuUUd4SgFJueRIW2I68MrmF9bXJsuX8MyumDTVZKn9/wA3gIrm7Gzp02qWsmPhSVMV5k2YdTiHdB+JiDaw0B8BF1PDw3Auy77JWqqNbC1hs3r1P4+6nS7ynnpmeymuLc1DmwA/hbLwhbVU+MzjbPvH04fKLNt+jEvaM/8A+RZcweYKN/UphZRywZrg6Fj6E/62ioMDZXBWOkJijf5KlqmZ/f74xP2NtimklhVKzLnYLYkHKxwk2ItfPnccY7y9huZjL3QQxQXObMLZAa53107whbNpQ2oiq4HxbL0czBUx6GOscG6XOwYllXCpJKg6gE5A/KJu78wibYC5YED+IZqf3zjy8gD9+X9ojyZuB1birA+hvaLg7UMLqSHuW3wr1t6vq61u8QJYOSKThHUjVj1PyjtsrdQIMTWHNmNh6wy2dUAgkCwIyNgb3zBC8vG0TpGbHIlir4GY4mDBSVsPdXS1gPOFXPdIe+VhXEIIjbtzXqlVE0UkfathHlfvN5CFlZWNhC4mIAtkBLGQtwux/EPCJpqVw4iciL3Y6X5kwrnzg/8Ahqz9VU4fxmy/OKNZ2aF1FGNWqQrnsKvslXLI95EYce8jHmST/pDuTsmdPp6XDKN5cyZcP3RgcEhrNrnbnH3d3b9NR095wtNLPkksvMIvkCyg/MiPs/2mu2Uiic/emuE/pXEfyjbp5WRMBc4XWTVwSTyuDGG1/wBLpt7dhlkLOLhfo0qd3QC2MOwcC+VrEddYo9ZW9rUYiMIEuWtr390HpFjr9vbQnpgbsZaTO4QiYjZgficn8o+bH2E6G75nIXIA0yGQAHyimsq2SN0gq2ipXUz+I631SusqV+jsA+ZYZWIy53tlnCmS1gegvccbcDwMXje3uUR+86DTxNvkPSKVJkAggZXBA5ZiEGgAAXWnFJxAXWTLdjfCRs8zpk5ZjO+FVCLwXETckgC5PXSO9O61kslZhKsxa6nNWz1U6EXORitVtHckEeR/eYiDR9pSzO1kNhI1BzVhyYaEfsEQ9DUYDTiyWqqDUTI03urRt1TL7GXY2lpLQG3vWTCx/ETlECloib+X5f6xcd3tq0+0k7NgJc8ZmW3MZ4pZOttbajjfU1XbazpM6ZKlzhZDbEFC6a3y4dOUVVTHPIcp7On4TXRWzuoVVS4aiSAMy0s25/WARv0Y1ulujV1M6VUTHV5KuM2a5+rmYiFUDmOgzjZYfo4yxuVn9pztlc224vdEEEEOrJVU3+3QNdJGAgTZeLDfRgwzUnhoDfp1hhM2EXpfo7TGwsio2QDYQFBANhwBFyOMO4+WjnSLkq0zPLAy+Bssy9oBSQaemkqERELWHDEcIPU91szzJjjuZLCSamoQAz0UCXjF1VWyL2GZzB8gOcet6aHttozMRuowLbnhQG3QXYxI3YnL9K7M2CzpbIRyuLj8iIydY/k+i9DbTQaG72ufHN7KsbM2A06ZMnVM8dkgMydMuS5A1sLanTLIegh3OvWSqdpMllSVPeWJINwqtLxSnYaBubHQls477FobzZlNMyE1JkpvEg2+Yjvs8rJlzqSRNZqjsm7SeuSmei92Ul+Xe6343yGnAAATzXnqhziQOS978yTipJrZF0eVMtzADAX1tcPCWTNHaLYWGluWE2/vE/aDh9kS9cUopNW572EvmTfMgq7Z9IXiUM2Az1v4f6RnVJ0Tg9Vr0n9tIW9FMqtkzXq17DD9fKBYE2s0o2x/hI9IrO26My5zt3cLO18OisCca5563I8BForNnmpkYpbuk6UrMhltYsCAWTO/vWy5G3DKKltTZwkyFmpcozDEMYxT0ZcSzkBPvo3Qa2OUVyRXPmnaGpc2x3tYW5+7JfOX9/v96QumrDOq2rLmCUiKgwr7yk4n6upAKHTu/wC5gVAitjS02K9FFK2ZmoK57r7RBkJc94XWwzOWmXgRFioqlg4bDYKb4Tmx6G2S+pMZ9utVEF1vYEA8Bpkc/OL7KmPYOgVu0Vcy1gpUYSeZuADFLmWeS0Z3WJVjSbE4N1IptlrrgF+BbvkeGLTyESK2Z2fZl0Y3UqQqMxxKQVNgDa4v0yhXOmtcq7uTYGynAlm0zU4m0OrRySpYDCvdA0A4cYjVpBbIfkPdkoIXyEPb9T7uvtTNY59jh6zHVf6VxN8o7SNlObEzgoIDDs0Gh07z3/KIVQ4w5t+l4n0taoWXn/llfwPcf+UETGuvZqsmc6MDvb+Hh43UxKZQmAlnFwe8STcdcreAgSjlD/LX0H9rxDfafjHuTX3MXaJTySmuMc/VLt7JCCUuFMLFvhyFgCTloeGsIaViovqvMcP4l1H5RYd55hdENjZSb5aXA1hDSVBtdT8Sj5Fm+QMcOY4nS8J2CUBl2H3dS6gqZa8bsR4DCTe/p6wtq6bum2emvAXBPyhyEVwAAqOL2Fu697XsfhPdELq02vqrDUfvh8o4y21shXh97jY9Pf8AhK0WzBhcEG4INiLZggwxWcXcsxJZiTc8SczfrC++eXpz8IkyT6GOnXtYqyN7XEuAytc3ES1GvLFM/wD2GLDCTcxLUcrriPrMYw7jfiFmNHgF5CoN5XEdT90QQQRYqEQGCAwIWZ1L3rZ3E9q3kA1rk+XnECundlNWYothcMOZINz43/LpDHaowVc9bEs0y9hq2MAqB6wv2zT4VBuCxJBIOS2t3B+p425R5mQkSOI5FetiAc1t+bR9kw3qm9jVLOTR8E1evH8x84f7H2GrzZk7COxeYs6XzJZLOOi3z64iITbB2QK+RIxkhJDMh4FgDcKDwyw5+ML9+9/BY0lIbIBhd10IGXZy7cOBI10EbrJA1us81518Be/hjcL5vZt6lmV1hMBCoJbGxwXBa4DDUZ2vpEWkXChs4ZU90qbqQDYPf4she2njFb2PsIubsMuX94ulDTZEKt0tYsdD0UcfHTxjJqJhIbBbkFP/ABm3J+S87CrDLmWOXLw4RW96tkLKqXwjuv30/hYk4R0DXHpDuspuzsy37uudzYnUkx63hlCfTCZ8UrM/wNk3pk3kYtvxIrjcKKaT+NVf8Xex64VGWkUG9s/15/OOFWv7/f7yhg6/v99L/KIVSL/vz/vC7HEm5XpQ5oBXnYVTgno2VibZgEd7K9jy1jQGnXPeYt0ih0OyJj5hcuZyHrx8otyU/Nifl62hk0z5jhYlbWwxEZufBTmng4Dyxp4gEMnpdvWOLSJh4hfzjpIW2QFhEgSSYfb2cw5dleed2nIBZmB+0sej5m8dUQgWEM02eYkJs+HY6ZrPhCQkqnSfEbpMUMfUBEPBs+PLUIi/hKjiBK0qjESbToTcKAbk3A4nXKHUzZwiFUUVo5kiDhYhdMl0m4KVzMvCFe0Ky+Rzw2F/iBIvrxytE+tcrCGdqbcYx5aYR3LVsw1RksHnZdaZST1NgPM5n0vE4S8728Rz8Ov5xFpBhF+fD96HrDrdSlM+qlpr3gzH7qHEb/IfzQjp1usFqB/DYXErWtiURk08qWdURQfG2fzvE6CCN0CwsvMOJcblEEEESoRBBBAhUbe6nEuqWbbOYlr8ihsbdSrAeAML6SlE1HxDuEix+0VvisPs8OuYi2b37K7aQTnilnGLa2A76jxW/naK6tYqoLdAqrx5KP3oLxhVjNEl+q36WbVCANxj8JZtfa89aYUsqyDvYmGRwE3w5aam51OnOEezd3rgm1yMx5cOkWmop7sVI72RY21JFwB90cOcfaSVcgqbKNLfFbjf7I4cznoBdZ0zz3XHZNM4cbS5oyVFptnggZWl8tC/9h04+FocTHCEq2gsUtq4bJQBxNwR6RymOMgBc6Ac/PgOJPCPYf3SSCygjHaxsxuVU2uFyHU2jmOxBvsqJXuc4E7pZteS2AnCDwK3uFB5/aPyHXWIOyJhUtLcXFrHkysP9xDaurwgz45W59IryMbm5yztzseZjSpWEkFox0SlRK3h2duNioM7YbYioICqSAx4j4cudregglbJRTpiPM//AM6Q2DYtIkyKG/CNGKiYzICUn7RmkFiceChS5BIESpVL0ho1BhVTzjg00AxpMhWU6Ve6elhlS0YPlEKRMieJ+BCeJ0/WLS22yX4l0WAygJ5QlFWWfWH1HLBBJ4D/AFgc3SoBuo7NHgtHVhHCYwiVFivk1oXVtSLax6qqoCEFZVExS94CZjYSuFdMxRxpNmkm/CJNLSYjdtInzJoC2ELadWSmNVsBKK6UCLrlb0MaD7NdgmVKM9xZpoGEHUIMwf5jn4BYW7p7o9uwnTR9UM1U/wCYRobfY/Pw10YCFeA1r9QTRqHmPhlfYIIIuS6IIIIEIggggQvhigbSoPo1Sb+4wJlcgD7w8Qf6bdY0CIG2NkrUSyjZcVYaqw0I/txBIheoh4rfEbJmmn4Ts7HdUefPWYSCTdV7xHEMfcJ4E5nLgTzEc2r2XMgkclGf3bDx7vpwEQ6yjmUp7KYMyS2IaPzZT6C3DIdT2oNpq2bWtbCvI2ObX+QjFLCDocMWytckadbc9FOlTcKktYuRnY5DiJan8zxhfWbbAyXMkZemp5Rz2hc2wG51/ub+nrCDsCpzvx/PTwh2nhEoyMBIyy6Dvkpmswsbk3J4/oOQj29KYiyJ1tYfbO2hLIwvaN2KAAYWRLMSblQJDgGxhzSuDYc4UbcogneU3B0hZQ7dsbE6WhoWGEubkXCvm37JKTx/SKU9fd7XiTt7ecTJYF9P0ForuzarE2I6QNcBYLnSSCVoexKPFZm90fOIm8G1xiwqchCao3sIXCptlaIFCrTn01/ecTcB1yuQw2TzZksu2WsWOdUBECjzhKtYlMlhm516Qqn7YLHWOHyAldtiKezq4DjCyq2l1hTOrSYjNNih0h5JhsVlKqKotHlJQ1McBOA6xI2fRzahsEpCx420XqzaDzim/VWW6L01RaLXu1uYZlptStl1WWci3V+Q+7qeNtIa7ubkJIImTSJk0Zj7CH7oOp+8fICLREFykBfFQAWAsBH2CCOVKIIIIEIggggQiCCCBCIIIIEKLtDZsuehSagZTwPDqDqD1EUDbu4c6Vc0/wBag0TIOvQaBvkehjSYI4dG126sZI5myw+nqHlkhrhr95WBBHIEHMcfWJ8vaUsg4hpGqbR2NJni02Ur8rjMeDDMeRio7V9lyMD2M4rr3ZgxDPhiFmHneO2ANFguHd43Kqc1ZTAlD4DW/AAHmT+YhZMmEaG4sDcaZ6W/PzENaz2d1iFrSg+v+HMFjcDgSpzty4mIa7q1v/tpvADu8FyufHPytFokI2VfDB3S6dtd1FjcwvlHtWxlxJlggM5HMXsqjNjYE/rmItD7hVCoZlQUp5S6lmxP0Cy1viJ4C4ivz9iYgcOIgYsIa1+9zAyva2kcSSPcN1ZGxjTkLg+0qUgj657D3icIuTl7vAD1J4AZ8aqrVLdi5Kte2MAPlbVQSM784b0O6peWTbQAeghvufWCmdkmylmynsHVlViLaMoOvUcfKKWgtdfUVe97XNtpHyVUpXubsb/vlFipNs4VwrlGjS9y9m1S45clLHjKZkt0KqRY9CIizfZNSn3Zk5P5lb/yUn5wxrSxAWezqy+ZN44/So0H/hHK/wDcTfRP7RLpvZXSr7zzX8WCj+lQfnEXUrNDUwz2du9U1H+FKYr9o91fxHXyvGrbP3ZppP8AhyEBHxEYm/E1zDSOSUKibH9mKizVMzH9xLqvm/vHytF0pKJJSBJaKijQKLCO8EQhEEEECEQQQQIRBBBAhEEEECEQQQQIRBBBAhEEEECEQQQQIRHKpqFloXc2VRcmOsKd6KB51M6yrYwVZQTYMVIOEnhe35QIWf70bwy5kwPVTRKlj/ClZs1vtlFuSx56DQcbzEopMymE6QwmIwyYAjTIgggEEHKxinTtjN2jfSFZZh1xrYnlmRmOVsod7o7TSQr07MApmY1JNhmArAdbqDb7xjg23K68lZKWskUNJ21QSF0AAuzE6Kq8Try4xRq/e+nmzMS0s6UCdbo3mVBHyJ84cb8bQl1LyJcs4klAsxGa4nsBbmQAfx2hpQezZnlBmKy2OiMpJtwxEEYT0sbfITYFQDZJtk7yJImB5VQl2tliyfoynMHxsRGtUFWJstZi6MAfDmPI5RmZ9ks13AZ5aJfNlLMSONlwjPxMabRUiypay191FCi+tgOJ5xIFlJN13gggiVyiCCCBCIIIIEIggggQiCCCBCIIIIEIggggQiCCCBCIIIIEIggggQgQQQQIRBBBAheTwjGPaB/1s/8Ak/8AGCCIdspZ8S47uf8AU03/ANyfrG3wQQDZDt0QQQRKhEEEECEQQQQIRBBBAhEEEECEQQQQIRBBBAhEEEEC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0488" name="AutoShape 8" descr="data:image/jpeg;base64,/9j/4AAQSkZJRgABAQAAAQABAAD/2wCEAAkGBhQSERUUExIWFRQVGBgZFxgYFxoYGBcaFRQaFhcXGBUeHCYfGh8jGxgXHy8gIycpLS0sFx4xNTAqNSYrLCkBCQoKDgwOGg8PGi8kHyUqLCw0KiwsLCwsLDA1LSksKiwsLywsLCwsLCwqLCwpLCwsLCwsLCwsLCksLCwsKSwsLP/AABEIAOEA4QMBIgACEQEDEQH/xAAcAAACAwEBAQEAAAAAAAAAAAAABQQGBwMCAQj/xABGEAACAAQDBQUECAQEBQQDAAABAgADBBESITEFBkFRYRMicYGRBzJCoRQjUmKSscHwcoKi0TND4fEXJDRTshVUY3Ojs9L/xAAaAQACAwEBAAAAAAAAAAAAAAAABAEDBQIG/8QAMxEAAQMDAgMGBgIBBQAAAAAAAQACAwQRIRIxE0FRBSJhcaHwMoGRsdHhFCPBFSRigvH/2gAMAwEAAhEDEQA/ANwggggQiCCCBCIIIIEIggj4YEL7BHN54X3iB4m0R/8A1eTp2su/8a/3gupsSpkELqneCTL96YuXAHEfQXML5e/FI5ss9f5rr82AEca23tcfVWCGUjUGm3kU/Zo5TZoALMQqjMkmwAGpJ4QqrN45cuU0yzTABkJQ7QseQw39dIyzePb1ZXuVdGkSRpLIIHQtcAzG9AI6cdIVcbeIbXVi3r9rIW8qiGNtO1Iut/8A401c9Tl4xnm05FROtNnzSzMbd4kkZXGeg45DS0N9nbBYsFloWY8hcn+wix7Z3ImSqF5swgMhRsAzsMQU3bTRjkPWFi5zjhOd1myo9H9Ml/4U9h0Ew2/CcodUe/O0pPvS1mjrLz/EhvHKhl3h7R0V7RyHKXWO4X3ZvtjRcp9LMQ80cE+OFsJ+caNsPaJnjtAHEtlXB2iFGOtzhOdtM4Q7I2YCQWF7Zi+draRZKaphqO7hdIyOaCAp8EeUe8eo6QiCCCBCIIIIEIggggQiCCCBCIIIIEIggggQiPhMBMZ7v3vuskOpa0tThIHvO3FfD5ZZxVLKIxf0V8EDpnWGOp6KwbX38paclS+Nx8MvvEeJvhHhe8UjeH2lzJvdlIZace/Zj4kDLwimSN+BMJApQE5sw9AAkQ6yplzGuowdFY2/fhaM+SWVx0uwPBenoaClw4d49SbD6f8AqZTdqrOa0xe8dCc/6v7xHq7SiAwvfTLX/WOFLsxHBdmwoupufQfvjH2smtMYFC2ECwxEHzyta/nCpa263Gl7TpaBbwz+F9lbTdM0DAcrHCfKJm0KkPL7VL4gLuvxW4m3MfMQvVZxNgAx5ZxI2lVFFSXhtld7Ee91t659InSCQuZLtNwbHyUfZ21nBxLNaUfu3BPjGqezfecVBennMsxrY1JAuQMmBGl9DkBxjKlr14rD/ZO0UonkVFruxxAXt3Pj8yp+Yi+OVzHAZt05LOrqOKeMnBfyNs3W509Eku+BFW+uEAX9I4bbpO0p5yfaluPMqbfO0SZU8MoZTdWAIPMEXBj2TGsvE81iNDL0i27Kpr2ivyZeGa6fZdh+FiP0i57EQC0JjdNOOLpxQycKkmwAB6aDjHiRMVhdWDDmCCPURz2/VBaKpa+kmafSW0YJsneGdIfHJfAdLWBBHJgdYYbLwsWwoioTVNJDrEL9GSZkS0MZJsn2mVNvrZCOOako3p3h+UWnZvtNpWsJmOSfvrdfxLf52if5MTzYFdnsuriFyy48M/v0V1giLQ7TlTlxSpiTBzVg3rbSJV4sSZBabFEEEEChEEEECEQQQQIRBBBAhEEER66tSTLaZMYKiC5J4AfvSBSASbBeNp7TlyJbTJrBUXU/kAOJPARgO1GauqFRExMzEID943LNwFgLnkBDXfHeabVzMTKySlv2aEGwH2m5sefDQdbb7Kt1cCfSpg780dwH4ZZzB8W18AIzy7jvFtgvSshHZ1OZJMvdy6e+a77O9k9KJaq8vEwGb3YMxOpyYWz4eEeaj2NUrDutMQ/xBh6EfrHv2ob/ABopaypLWnvmTkezS+tjldjkL8ATyjPaD2zbRxBcUuZc6NLH5qVhgtYN1jskqHZa7dXB/Y83ZtLFSMN7j6s355jFz6xXto+y2sk5paaPuHP8DW+RMP6b2rVWWKmlMful1v4A3h9Re1CQ2U6VNknjdcajzXP5RR/Q7AK0BJXwm5F/fhlZlIWbIlTsaMJoyAZSCMtbW0ub+ULKWpX4hrx1v5x+gKHalLUi8qbLforDEPFdR5iFW2/Z7TVFzhwOfiQAE+I0bzEVmkuO6UxF20Wv/sbZZCaOS4yMRqykeaUHvYFwrbgBz/vFg297NamnuyDtEHxJe4HVNR5XhN9LMmlJHvk68R3sI9NYUMb4zZbbKqGZmoWPv6rTdw95gtPLppxtNQYVuQQ6gnCAeYWwt0yi3iuGmkfneiwNrrzOsWLZ28FTIt2c0so+CZ318Bc3HkRDTavT3XLFq+x9RMkTt82/ac7YAl1s/wDjJ/EA/wCsddpb5y6RBcY5je6l7acSeA/P1tXdp7f7ecZjoULBQcN2W4ULfnw6xTNpVzPPdpqMASQpsfdBsuXhyiwODshJMpS1wEosPT6hW+p3trKpJiYkWXMVkZVUAYWFiAxu17cbxV22S8o5HF0bXyYfrHagmm4CtkTry5xPrK18QCIcPO2ttYWL5NWlej4NNCzXpt4j3Y/NQabaRBtcqeR/TnE76WX10GpjjUUjTEzGLlzBjvsvZkz4hlwGpJ4eP5xS4Ntfmm2S6d8jr+Vzo68y5ncWYrr8S3BHHIgxou7HtLYEJUnEmnaW7yn744j5+MMN09xQsvtJw7z525C2UT63cOlmzBYFTYlihA0IAU5HW59Ifjhe0BzMHovL1HaEU0jmTjU3NiBkeStqtcAjMGAx5kygqhRooAHgBYR7jQXn0QQQQIRBBBAhEEEECEGKf7StrLKplF7uzjCvPCCST0BK/KLZPnBVLMQFUEknQAC5JjCd7N4TVT2mZ4fdlryUaZczqephWqk0s08ytbsmlM02s/C3J/wFL3QkTq6rCEL2Sd6Zlw4Le+rHLwDRrW3NsS6Klec/uyxkNMR0VB4nKFe4G7n0SlAYfWP3pniRkv8AKMvXnGV+2nfLt5/0aW31Ug2a2jTNGP8AL7o/mghYGN8VXWzConNvhCpe3ttPVz3mzGuztc8ugHIAWA6ARY90t3csTCxPE/COXUn5ZXhDunsUz5l29xbFjz5L++EalR08uXJafUEpTIcIC5POb/tp5g3PjyJCtQ5zzwmfNPUgbE3jvx0/SlbOlDMSpRmHjhW9uhNrR7qKFMQE+S0q9wLjCH6A6Hyj5sOtn1nZtMnGhpHcy5EmR3Zk0qCT9Za9gAbsLZ5Zanps3eqXNDSJ8iZ2DNgLPMM3CQ2EMXIDKQc7525iJZQXbcHPolpO0rP2x55/C41268liolkLMOaAZNkOBGfnHul2ptCjNie2l/YmHEQOk3W/qPGJFAfoc6bJc3ZSCHPvOje556iw4g2EOqamdzia6IDkD7zeN74R01/hhFr3xu0jcbnkmZJGkXflpGL7rvsPfmnqCEY9lNPwPxP3W0bw16R92xuNS1BYtLsX97CcNzzIHHIZ9IQ7c2PTnuBO+2iqLsetv1MRtn7cq6HKYDOk/YJu6Dkr8fA+oh2Osa/Eg+aVNMfipyQenNVjej2bTqa7ygZkocQO8o+8BqOo8wNYqkqqcG3PTzj9E7I25Jq0xSnxW1U5Mp5Muoio74+zxGP0mQoVlIZ0FgGANyy8AeJGh6HWySAEam5T1H2o5h4c+D1/P5WW7QrHQ9nKALW7zHh5fvhHqXKeZKtNUNe/u6+NuBh1sXYpnTi1rYiPyAH5fOLXX7nSZUvtJs4SVGrEhQemdwx6AXirg9waRlH+oBs5LzdpuLfrmsqo9mzAwKqR4iw840Dcvd0TGMyaQsqUpBZjYXOZzOQiubR27JVsNMrzj9uYOzl+SLZ28yvhCjaFVNm2E6YWA91AMMtf4UGX71gDTq1PV0k/GjMMAOeqvm3trbJlE9k0ydMGokZrfq5svpeF272+Q+lSh9Gly5ZYBmdzMmANlcMbKLEg+7wiliXY348ADn++kDLnnmeWv+8dF7b3AUM7NmLNL3G3n7+i3baO9dJIa02cMXEd57eIF8MeK32iUkgDv47gH6sBhY563sPC94xIrxf0i4bubkF7TKlSF1WToTyMz7I+7rztob/5L3YaAlpeyqamaHyvJ8MC/wCFpG72/UqruUlzVUfG6AJcG1g4JBMWUGM7/wDX5MufLpu0VXYhVRQMKX90NbJc8gNbkZReNnzSBgbUC46j/TIenOL2PJ3WLK0A3aLBTYIIItVKIIIIEIggjy7gC5yAgQqb7S9srKkLLYkCbe4GrBbd3zJF4pm4eyZdVUhwjBZJDWOhY+6NTpYt5DnCzfLb/wBLqHmZlB3ZY5INDbmxu3nGpbibv/RaZVIs7d5/42zI8hZfKM0Wml1cl6SYGhogy9nO39+WF53/AN5RQ0TMptNfuS/4iM2/lFz425x+a+zabMAAuzGw8SYu/tR3o+l1bBTeVKuicjn3m8z8lWIW5uxcRM5r4QbDnb4iPLL1i+WUNBKzKeG9gfMq0bs7CsJciXqzAM/AEnvHqQL5dIm73yvpValNLykyMMpANMRIDt43sL/diybFkJLq5CZD3sI52Q6CEGxp4FUXfUTiTz/xCTCEB7pPU7p+qdqcANg3A+v4TZqdn2iiSUvLozKlIBooAV5rHgLgheuCO21J1NQzJiS0adUzGL4Ba0sTGJucrKL3zOfKPO9W3JiT3paVexJHaTJthiftOKc9LYjpa3COtZT46+S4H/USRn1l2J/pmH0jeHLkF5t3Pqja+VZRzCAHNOcfTCVOp5FmziZUzXZj2cwBGCnH71srEINDewN9BC/bs5ZlaxPeSQglgcC18b352ugtzUxHkzp1RMwShcjU6Ko5seHhqeAjz9QdcrmtF9lvwQnhNe7AA3KnGvlUxNiO8hJZjdiwIFy3HXT5Rzp9j1NQC7WlSyCQWH1jZXFkPu35t6RG2jtmmofdtVVQ4/BLPzsegJbqIh7nVNbOrkqagsZTh5Yv3U7y3Alppa6jP5kxdHTNLhxMnpyCrfPw2kxj/sdz5JdQS2wpUSGMqZhDFg1/EMTkRfgcouWyt8hPltJnjsp7IwXgkzunNCdD0PleKRQ1JlhpXGXMmJc52wTGAsNL5akE+EMNnyBPSYD38LAm/e94EG58VHrCzJ3wuIGfBac9M2aMPfjx5pfW76SaIGXTKKidpi/ykPiPfPQZdeEVKpqZ1WwnVUwuxGV9FHJFGSjwhht5JKTW7MqedvdU6EDnzhSZ9+Nhz5wzx9TcKKbspznXdt6le2e2SqPH+5iOxzy158I9ImK9sgNTH2bKIKqNG4/nFd85W8yOOFlmj375rwACbDM8T+/yjsECWtdnOQFrkk5ADjrwiRTUlwwRX7uptfXjbXiPWLFsDY60ymfPI7S178JYOVhzY6X8hxv01pcc7JOpr2Rt7mXeHJSd3t3FkDt6gr2oGIBiMEkcydC/XQcLnOPm0t5Jk26ybpL4vo7i+ZHFV+fhpC6srXqmtmssHupzI+J+Z+Q+cOKakUjCRbp+9RHEk4bhqyGwulcZJcnoqxtzYxWWJi5GWRpkQCdfJrG/jGw7tbd+lUkqo+MD6wfeXuzB56jxEUipld1g3eQgg87EWOXHLz8Y++ybafZT51I5967p/EmTW/iSx/li6klJGkpTtCIYeFritcZR9iLQN3Sv2Tby1X5ZeUSo1AsZEEEEShEVj2hbRaXSlJYJed3BY2svxm/hl/NFnjJ/attsmesmWxHZr3yDxbMLfhYWPmIXqH6YzZaPZsPFqGjkM/T9pJursFplZLDrZJffOhBK+6uX3rHwBjQ/aFvB9DoThNps36tOYuO83kvzIhL7L9lN2ImuxJmMWFzeyjJeueZ8xFR9qe3PpFYyg/VyB2a8rg3mH8WX8oiiEaGJitlNTU52CoiyC7hVFyxAA8chGtbB2eFlrJlriK2udALa384om6Gx2mzS4+G9uhtmelh+capsmZhRZcpAZmdwMhkbYnPAcvO0JVTzqAHL7phg0xk8z6BRp9EKUpMBLzVKnEcy2H4R0tlw10ERNu0OCYamSC0iacRI/wAtjmysOGdz52izU9EgDvNa7r7zHJVFr90aAePKF8tJilpklzKXqPf69mRkPEX8IrjeW3DvTkuNQftuMZ2PvkoVJteTVhJU+XMeYmUubJv2qjkbZ205jmOMPa3aK0spJMsmZUKpVC9maUGN8UwqLX0so1sOFzCGt27OW69rYt8MpERj1LAXA63ELKXaCKbF0DfxCwvrrmzH7R8hxhk1p02bnxUN7N1O1EWHQZ9hSJstkBGYFySxILvck3HAX1LHiTYGJlbNmGgkrJmdirhxMwr3nZXKnE9752HU+EeWKlddePPw+1+XXhHalTFRuv8A2p19b2WagP8A5AxTSuOp3iFdWD+oY2PyS2h2RKpUluZZqZ0xS6KRglIFOEltSxB4fLjE/absNpK7MxVfo0yWDoqPZWCjQZhvXWJEijMyVJmYlUU7TVmM5ChZcxQ1z4Ooy6xx2/tJFlU0yQqzmdWlrOYMoUSWvknMkmx5C98424g0NFgvPTFznG5S2ppJaV9YJmYE3HY5LaYivc89T0hVvLvhiAkSgyIe6Qi95geFvhX7ozPHlDffun/58EMFWoky2JOl1Yrc9LYYYf8AD2VKk4p85EY5liwCjjkxte0ZZhJld0W8KlrIo3bnxz6LK3kHtApzFr+PSGUjZ05gWw/VDLJb59eUOKqnpJb37Zp9v+0mEHp2jfmAYsVHtqteWEoqJUl6AlcZ/E2FPkY4a0E2d+Vq1FVIQDHjN7u7o8s5VN2Zu28y6KhbFcAAEgBsszbhDb/h9PTCDKsF0JYKulrknOH07dvaUwfX1iyVPDtAg8LSwB84TbT3RaTNaXMmCa2BXBuTcM9jrnlYmJc3S25B+yXE+t+JGg2tYAn1wrdsakoqWSweokdq6kMe0U2JFrCx8Izfa+1DPmYQSJSnug/ERljP6DgOsN33eC3IK2AJ1F8hfS94r0vwjjj624FgqRSMbIXB2olOd2tltUzOzlsofAXUNo2ErdbjTJtc9IY1ImyW7OfLZDwv+asMj5GOHs/T/n1A0MqcLfyD+0Rdk73z6f8A5atlGfJGRSYPrE5FHOfhfyIiRA17NWx97rp9Q+KUstcWGOfyUuVtDK5NwePHPmP1hNV1xp6yRVLqrAt1wHC480y84fVWxAZf0ijczqfiP8yVxKuuuXP/AHivbZGOVcfCQ36E/OKo9UMlirJ2sqIS5ufuPNblSzhjBBurjI88sS/LFDGKRuDtLtaCSxPekns28EYAf/jI9Iu8bjDheUcLGyIIII7XK5VVQJaM7GyqCx8FFzH58rZj1dTYf4lRM9C7fkB+UbTvzNC0M65IBAUkcAzAH5ZecZv7OKaXPriyyyBJW4Yn4n7oyvrhx+kI1Heka35re7OeIKaSbmcLRqyalBQu66SpfcHUAIg9cIj891Tlj9pifMk/6xrftk2thlSqcH3yZjeCZL6sSf5YzDYVIZs/omfnw8+PlBM4N+SVpIy/zJWhbl7M7NVloLt8Z4LfUn52Hh53eUsunTlnmbZsx0AAzJ4AQg2VULTy8NuAYW1Ykm4z5WuSeeccZm3UDFpjAvnY/CgyuF43zzbU9BlGRqOU5NG6V9mjATaulpixPdrWIUnu3FyGZeLC5tfIa9YrW8G86y5buSTwFuLcAD01PAR3aeZ+fuyzw+Jr6FuQPL1in72NimhfhljyubE/K0dxjiP72ys0cJnV2wVen7RmzLl2OeeEZDz+0fH0ERTEspcwPSEJjt3cWG/C5F7fIw1qC3mU4jaBfzPUr3snbDSmALNgPvAHMDiV5GNN3aqFbtpSAYZknGts85TYh4khibmMmZP3++sXHcTaeGZKbMlHCHP4Jnd00tmfSDDXh4SNbFeFwO6fNPEyRUSr/Cs23/0TVdv6cXpDpNhNVyJaS7IsueHDkd0qUwvh+1qemWsS9kbnJIZp89xhGOymwQIQQe0JyPd4aeMI95vanb6mhXp2pXLlaXLt8yLdDGk1/Db3l5LhGZ/cCg701Jm9gHllDIdpDG+TAiw4ZZyx6xyqNniYcUwsxsCvvMbZrYa2zUxD2YtRNVhPmO6Fg5VjclgcQOLVc+AMW95AWWAoytlblGPUSNe7UCt+mD6doYd1BSnl01JJnyaaW858QJnEsFZCQcKg24cx4xyqV2lOF59SlMhFwDMWWLdAl2I8TEqUuOhccZc6/gHUfreO8/Y7TuxndwIadEZmcKA0tn/MMfwxpU7GyAA4FlkVkj2Pcdzc7qsbT3Up5ZYTqp5szAHtLlk5OCVJmOeNjDvee5rEwri/5aVbMcS3MiJu1aKSrIz1Khmp0l4UXtMYlFgXDaW71rkcIW7WmA10q2n0eRwyAGI58vOCsjaIbDqp7Ple6e7uQP2XPaNDMEp7hFsrEjHdvdPAA248YqElDncaAn5Rf9sX7CecIYWY4gynJmsDh1yvFOpxlGRp0DZbsMpkO6bez6XbaKEadnNv+ECJrSlbZy/SZTzis9kve06UhXEMJIubH4WyPpEPchitXMZQSVktkObOgyHkYd0O3m+gk1qtMKzwhwqFmp9Xe7LkGKm4ty5xr0gvFYrE7Sf/ALi4xgKn0/a7PnpNkTQ0uYodTmBNlsCQHl6qcjlqCMoi7X2qJ812WUstXvdVJIvfX/a0O96aaWJdKJUztE7MYXtbEpZ2UkeBt5RV8H78oQqe67TyXoOyGtkjMjh3tvkne6W2JkqpSWrES5pCsvA4roptwINsxG2ynuAeYB9Y/PdE2Gpknk8r5TFj9AUR+rW9/dGosdOUOURJaVk9tMaJQQF3gggh9Yao3tar8NIssH/FfP8AhQYj88MQfY/svDTvOIzmTGt4J3R88cRPbJPOOQvAI59WUfpFp3TAptly3OiSO0PmpmH5mE/imPgtqX+ugjaN3En36LK/aVtXtq6d9lD2a+CCx/qxRI3UoBLlhiDic3txN9B5DPpnCNNmvPJmMpKYxjbmzHEUHNjnlwGZtlez0c84sKgtMNgFXPVgMC8zxv8AoIz6lxd3RzynqOPS0u6Y/KZ1lY7WloMTHIBc7nkP3wh1sLZtPS1ElKhg9ZNuUUd4SgFJueRIW2I68MrmF9bXJsuX8MyumDTVZKn9/wA3gIrm7Gzp02qWsmPhSVMV5k2YdTiHdB+JiDaw0B8BF1PDw3Auy77JWqqNbC1hs3r1P4+6nS7ynnpmeymuLc1DmwA/hbLwhbVU+MzjbPvH04fKLNt+jEvaM/8A+RZcweYKN/UphZRywZrg6Fj6E/62ioMDZXBWOkJijf5KlqmZ/f74xP2NtimklhVKzLnYLYkHKxwk2ItfPnccY7y9huZjL3QQxQXObMLZAa53107whbNpQ2oiq4HxbL0czBUx6GOscG6XOwYllXCpJKg6gE5A/KJu78wibYC5YED+IZqf3zjy8gD9+X9ojyZuB1birA+hvaLg7UMLqSHuW3wr1t6vq61u8QJYOSKThHUjVj1PyjtsrdQIMTWHNmNh6wy2dUAgkCwIyNgb3zBC8vG0TpGbHIlir4GY4mDBSVsPdXS1gPOFXPdIe+VhXEIIjbtzXqlVE0UkfathHlfvN5CFlZWNhC4mIAtkBLGQtwux/EPCJpqVw4iciL3Y6X5kwrnzg/8Ahqz9VU4fxmy/OKNZ2aF1FGNWqQrnsKvslXLI95EYce8jHmST/pDuTsmdPp6XDKN5cyZcP3RgcEhrNrnbnH3d3b9NR095wtNLPkksvMIvkCyg/MiPs/2mu2Uiic/emuE/pXEfyjbp5WRMBc4XWTVwSTyuDGG1/wBLpt7dhlkLOLhfo0qd3QC2MOwcC+VrEddYo9ZW9rUYiMIEuWtr390HpFjr9vbQnpgbsZaTO4QiYjZgficn8o+bH2E6G75nIXIA0yGQAHyimsq2SN0gq2ipXUz+I631SusqV+jsA+ZYZWIy53tlnCmS1gegvccbcDwMXje3uUR+86DTxNvkPSKVJkAggZXBA5ZiEGgAAXWnFJxAXWTLdjfCRs8zpk5ZjO+FVCLwXETckgC5PXSO9O61kslZhKsxa6nNWz1U6EXORitVtHckEeR/eYiDR9pSzO1kNhI1BzVhyYaEfsEQ9DUYDTiyWqqDUTI03urRt1TL7GXY2lpLQG3vWTCx/ETlECloib+X5f6xcd3tq0+0k7NgJc8ZmW3MZ4pZOttbajjfU1XbazpM6ZKlzhZDbEFC6a3y4dOUVVTHPIcp7On4TXRWzuoVVS4aiSAMy0s25/WARv0Y1ulujV1M6VUTHV5KuM2a5+rmYiFUDmOgzjZYfo4yxuVn9pztlc224vdEEEEOrJVU3+3QNdJGAgTZeLDfRgwzUnhoDfp1hhM2EXpfo7TGwsio2QDYQFBANhwBFyOMO4+WjnSLkq0zPLAy+Bssy9oBSQaemkqERELWHDEcIPU91szzJjjuZLCSamoQAz0UCXjF1VWyL2GZzB8gOcet6aHttozMRuowLbnhQG3QXYxI3YnL9K7M2CzpbIRyuLj8iIydY/k+i9DbTQaG72ufHN7KsbM2A06ZMnVM8dkgMydMuS5A1sLanTLIegh3OvWSqdpMllSVPeWJINwqtLxSnYaBubHQls477FobzZlNMyE1JkpvEg2+Yjvs8rJlzqSRNZqjsm7SeuSmei92Ul+Xe6343yGnAAATzXnqhziQOS978yTipJrZF0eVMtzADAX1tcPCWTNHaLYWGluWE2/vE/aDh9kS9cUopNW572EvmTfMgq7Z9IXiUM2Az1v4f6RnVJ0Tg9Vr0n9tIW9FMqtkzXq17DD9fKBYE2s0o2x/hI9IrO26My5zt3cLO18OisCca5563I8BForNnmpkYpbuk6UrMhltYsCAWTO/vWy5G3DKKltTZwkyFmpcozDEMYxT0ZcSzkBPvo3Qa2OUVyRXPmnaGpc2x3tYW5+7JfOX9/v96QumrDOq2rLmCUiKgwr7yk4n6upAKHTu/wC5gVAitjS02K9FFK2ZmoK57r7RBkJc94XWwzOWmXgRFioqlg4bDYKb4Tmx6G2S+pMZ9utVEF1vYEA8Bpkc/OL7KmPYOgVu0Vcy1gpUYSeZuADFLmWeS0Z3WJVjSbE4N1IptlrrgF+BbvkeGLTyESK2Z2fZl0Y3UqQqMxxKQVNgDa4v0yhXOmtcq7uTYGynAlm0zU4m0OrRySpYDCvdA0A4cYjVpBbIfkPdkoIXyEPb9T7uvtTNY59jh6zHVf6VxN8o7SNlObEzgoIDDs0Gh07z3/KIVQ4w5t+l4n0taoWXn/llfwPcf+UETGuvZqsmc6MDvb+Hh43UxKZQmAlnFwe8STcdcreAgSjlD/LX0H9rxDfafjHuTX3MXaJTySmuMc/VLt7JCCUuFMLFvhyFgCTloeGsIaViovqvMcP4l1H5RYd55hdENjZSb5aXA1hDSVBtdT8Sj5Fm+QMcOY4nS8J2CUBl2H3dS6gqZa8bsR4DCTe/p6wtq6bum2emvAXBPyhyEVwAAqOL2Fu697XsfhPdELq02vqrDUfvh8o4y21shXh97jY9Pf8AhK0WzBhcEG4INiLZggwxWcXcsxJZiTc8SczfrC++eXpz8IkyT6GOnXtYqyN7XEuAytc3ES1GvLFM/wD2GLDCTcxLUcrriPrMYw7jfiFmNHgF5CoN5XEdT90QQQRYqEQGCAwIWZ1L3rZ3E9q3kA1rk+XnECundlNWYothcMOZINz43/LpDHaowVc9bEs0y9hq2MAqB6wv2zT4VBuCxJBIOS2t3B+p425R5mQkSOI5FetiAc1t+bR9kw3qm9jVLOTR8E1evH8x84f7H2GrzZk7COxeYs6XzJZLOOi3z64iITbB2QK+RIxkhJDMh4FgDcKDwyw5+ML9+9/BY0lIbIBhd10IGXZy7cOBI10EbrJA1us81518Be/hjcL5vZt6lmV1hMBCoJbGxwXBa4DDUZ2vpEWkXChs4ZU90qbqQDYPf4she2njFb2PsIubsMuX94ulDTZEKt0tYsdD0UcfHTxjJqJhIbBbkFP/ABm3J+S87CrDLmWOXLw4RW96tkLKqXwjuv30/hYk4R0DXHpDuspuzsy37uudzYnUkx63hlCfTCZ8UrM/wNk3pk3kYtvxIrjcKKaT+NVf8Xex64VGWkUG9s/15/OOFWv7/f7yhg6/v99L/KIVSL/vz/vC7HEm5XpQ5oBXnYVTgno2VibZgEd7K9jy1jQGnXPeYt0ih0OyJj5hcuZyHrx8otyU/Nifl62hk0z5jhYlbWwxEZufBTmng4Dyxp4gEMnpdvWOLSJh4hfzjpIW2QFhEgSSYfb2cw5dleed2nIBZmB+0sej5m8dUQgWEM02eYkJs+HY6ZrPhCQkqnSfEbpMUMfUBEPBs+PLUIi/hKjiBK0qjESbToTcKAbk3A4nXKHUzZwiFUUVo5kiDhYhdMl0m4KVzMvCFe0Ky+Rzw2F/iBIvrxytE+tcrCGdqbcYx5aYR3LVsw1RksHnZdaZST1NgPM5n0vE4S8728Rz8Ov5xFpBhF+fD96HrDrdSlM+qlpr3gzH7qHEb/IfzQjp1usFqB/DYXErWtiURk08qWdURQfG2fzvE6CCN0CwsvMOJcblEEEESoRBBBAhUbe6nEuqWbbOYlr8ihsbdSrAeAML6SlE1HxDuEix+0VvisPs8OuYi2b37K7aQTnilnGLa2A76jxW/naK6tYqoLdAqrx5KP3oLxhVjNEl+q36WbVCANxj8JZtfa89aYUsqyDvYmGRwE3w5aam51OnOEezd3rgm1yMx5cOkWmop7sVI72RY21JFwB90cOcfaSVcgqbKNLfFbjf7I4cznoBdZ0zz3XHZNM4cbS5oyVFptnggZWl8tC/9h04+FocTHCEq2gsUtq4bJQBxNwR6RymOMgBc6Ac/PgOJPCPYf3SSCygjHaxsxuVU2uFyHU2jmOxBvsqJXuc4E7pZteS2AnCDwK3uFB5/aPyHXWIOyJhUtLcXFrHkysP9xDaurwgz45W59IryMbm5yztzseZjSpWEkFox0SlRK3h2duNioM7YbYioICqSAx4j4cudregglbJRTpiPM//AM6Q2DYtIkyKG/CNGKiYzICUn7RmkFiceChS5BIESpVL0ho1BhVTzjg00AxpMhWU6Ve6elhlS0YPlEKRMieJ+BCeJ0/WLS22yX4l0WAygJ5QlFWWfWH1HLBBJ4D/AFgc3SoBuo7NHgtHVhHCYwiVFivk1oXVtSLax6qqoCEFZVExS94CZjYSuFdMxRxpNmkm/CJNLSYjdtInzJoC2ELadWSmNVsBKK6UCLrlb0MaD7NdgmVKM9xZpoGEHUIMwf5jn4BYW7p7o9uwnTR9UM1U/wCYRobfY/Pw10YCFeA1r9QTRqHmPhlfYIIIuS6IIIIEIggggQvhigbSoPo1Sb+4wJlcgD7w8Qf6bdY0CIG2NkrUSyjZcVYaqw0I/txBIheoh4rfEbJmmn4Ts7HdUefPWYSCTdV7xHEMfcJ4E5nLgTzEc2r2XMgkclGf3bDx7vpwEQ6yjmUp7KYMyS2IaPzZT6C3DIdT2oNpq2bWtbCvI2ObX+QjFLCDocMWytckadbc9FOlTcKktYuRnY5DiJan8zxhfWbbAyXMkZemp5Rz2hc2wG51/ub+nrCDsCpzvx/PTwh2nhEoyMBIyy6Dvkpmswsbk3J4/oOQj29KYiyJ1tYfbO2hLIwvaN2KAAYWRLMSblQJDgGxhzSuDYc4UbcogneU3B0hZQ7dsbE6WhoWGEubkXCvm37JKTx/SKU9fd7XiTt7ecTJYF9P0ForuzarE2I6QNcBYLnSSCVoexKPFZm90fOIm8G1xiwqchCao3sIXCptlaIFCrTn01/ecTcB1yuQw2TzZksu2WsWOdUBECjzhKtYlMlhm516Qqn7YLHWOHyAldtiKezq4DjCyq2l1hTOrSYjNNih0h5JhsVlKqKotHlJQ1McBOA6xI2fRzahsEpCx420XqzaDzim/VWW6L01RaLXu1uYZlptStl1WWci3V+Q+7qeNtIa7ubkJIImTSJk0Zj7CH7oOp+8fICLREFykBfFQAWAsBH2CCOVKIIIIEIggggQiCCCBCIIIIEKLtDZsuehSagZTwPDqDqD1EUDbu4c6Vc0/wBag0TIOvQaBvkehjSYI4dG126sZI5myw+nqHlkhrhr95WBBHIEHMcfWJ8vaUsg4hpGqbR2NJni02Ur8rjMeDDMeRio7V9lyMD2M4rr3ZgxDPhiFmHneO2ANFguHd43Kqc1ZTAlD4DW/AAHmT+YhZMmEaG4sDcaZ6W/PzENaz2d1iFrSg+v+HMFjcDgSpzty4mIa7q1v/tpvADu8FyufHPytFokI2VfDB3S6dtd1FjcwvlHtWxlxJlggM5HMXsqjNjYE/rmItD7hVCoZlQUp5S6lmxP0Cy1viJ4C4ivz9iYgcOIgYsIa1+9zAyva2kcSSPcN1ZGxjTkLg+0qUgj657D3icIuTl7vAD1J4AZ8aqrVLdi5Kte2MAPlbVQSM784b0O6peWTbQAeghvufWCmdkmylmynsHVlViLaMoOvUcfKKWgtdfUVe97XNtpHyVUpXubsb/vlFipNs4VwrlGjS9y9m1S45clLHjKZkt0KqRY9CIizfZNSn3Zk5P5lb/yUn5wxrSxAWezqy+ZN44/So0H/hHK/wDcTfRP7RLpvZXSr7zzX8WCj+lQfnEXUrNDUwz2du9U1H+FKYr9o91fxHXyvGrbP3ZppP8AhyEBHxEYm/E1zDSOSUKibH9mKizVMzH9xLqvm/vHytF0pKJJSBJaKijQKLCO8EQhEEEECEQQQQIRBBBAhEEEECEQQQQIRBBBAhEEEECEQQQQIRHKpqFloXc2VRcmOsKd6KB51M6yrYwVZQTYMVIOEnhe35QIWf70bwy5kwPVTRKlj/ClZs1vtlFuSx56DQcbzEopMymE6QwmIwyYAjTIgggEEHKxinTtjN2jfSFZZh1xrYnlmRmOVsod7o7TSQr07MApmY1JNhmArAdbqDb7xjg23K68lZKWskUNJ21QSF0AAuzE6Kq8Try4xRq/e+nmzMS0s6UCdbo3mVBHyJ84cb8bQl1LyJcs4klAsxGa4nsBbmQAfx2hpQezZnlBmKy2OiMpJtwxEEYT0sbfITYFQDZJtk7yJImB5VQl2tliyfoynMHxsRGtUFWJstZi6MAfDmPI5RmZ9ks13AZ5aJfNlLMSONlwjPxMabRUiypay191FCi+tgOJ5xIFlJN13gggiVyiCCCBCIIIIEIggggQiCCCBCIIIIEIggggQiCCCBCIIIIEIggggQgQQQQIRBBBAheTwjGPaB/1s/8Ak/8AGCCIdspZ8S47uf8AU03/ANyfrG3wQQDZDt0QQQRKhEEEECEQQQQIRBBBAhEEEECEQQQQIRBBBAhEEEEC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0490" name="AutoShape 10" descr="data:image/jpeg;base64,/9j/4AAQSkZJRgABAQAAAQABAAD/2wCEAAkGBhQSERUUExIWFRQVGBgZFxgYFxoYGBcaFRQaFhcXGBUeHCYfGh8jGxgXHy8gIycpLS0sFx4xNTAqNSYrLCkBCQoKDgwOGg8PGi8kHyUqLCw0KiwsLCwsLDA1LSksKiwsLywsLCwsLCwqLCwpLCwsLCwsLCwsLCksLCwsKSwsLP/AABEIAOEA4QMBIgACEQEDEQH/xAAcAAACAwEBAQEAAAAAAAAAAAAABQQGBwMCAQj/xABGEAACAAQDBQUECAQEBQQDAAABAgADBBESITEFBkFRYRMicYGRBzJCoRQjUmKSscHwcoKi0TND4fEXJDRTshVUY3Ojs9L/xAAaAQACAwEBAAAAAAAAAAAAAAAABAEDBQIG/8QAMxEAAQMDAgMGBgIBBQAAAAAAAQACAwQRIRIxE0FRBSJhcaHwMoGRsdHhFCPBFSRigvH/2gAMAwEAAhEDEQA/ANwggggQiCCCBCIIIIEIggj4YEL7BHN54X3iB4m0R/8A1eTp2su/8a/3gupsSpkELqneCTL96YuXAHEfQXML5e/FI5ss9f5rr82AEca23tcfVWCGUjUGm3kU/Zo5TZoALMQqjMkmwAGpJ4QqrN45cuU0yzTABkJQ7QseQw39dIyzePb1ZXuVdGkSRpLIIHQtcAzG9AI6cdIVcbeIbXVi3r9rIW8qiGNtO1Iut/8A401c9Tl4xnm05FROtNnzSzMbd4kkZXGeg45DS0N9nbBYsFloWY8hcn+wix7Z3ImSqF5swgMhRsAzsMQU3bTRjkPWFi5zjhOd1myo9H9Ml/4U9h0Ew2/CcodUe/O0pPvS1mjrLz/EhvHKhl3h7R0V7RyHKXWO4X3ZvtjRcp9LMQ80cE+OFsJ+caNsPaJnjtAHEtlXB2iFGOtzhOdtM4Q7I2YCQWF7Zi+draRZKaphqO7hdIyOaCAp8EeUe8eo6QiCCCBCIIIIEIggggQiCCCBCIIIIEIggggQiPhMBMZ7v3vuskOpa0tThIHvO3FfD5ZZxVLKIxf0V8EDpnWGOp6KwbX38paclS+Nx8MvvEeJvhHhe8UjeH2lzJvdlIZace/Zj4kDLwimSN+BMJApQE5sw9AAkQ6yplzGuowdFY2/fhaM+SWVx0uwPBenoaClw4d49SbD6f8AqZTdqrOa0xe8dCc/6v7xHq7SiAwvfTLX/WOFLsxHBdmwoupufQfvjH2smtMYFC2ECwxEHzyta/nCpa263Gl7TpaBbwz+F9lbTdM0DAcrHCfKJm0KkPL7VL4gLuvxW4m3MfMQvVZxNgAx5ZxI2lVFFSXhtld7Ee91t659InSCQuZLtNwbHyUfZ21nBxLNaUfu3BPjGqezfecVBennMsxrY1JAuQMmBGl9DkBxjKlr14rD/ZO0UonkVFruxxAXt3Pj8yp+Yi+OVzHAZt05LOrqOKeMnBfyNs3W509Eku+BFW+uEAX9I4bbpO0p5yfaluPMqbfO0SZU8MoZTdWAIPMEXBj2TGsvE81iNDL0i27Kpr2ivyZeGa6fZdh+FiP0i57EQC0JjdNOOLpxQycKkmwAB6aDjHiRMVhdWDDmCCPURz2/VBaKpa+kmafSW0YJsneGdIfHJfAdLWBBHJgdYYbLwsWwoioTVNJDrEL9GSZkS0MZJsn2mVNvrZCOOako3p3h+UWnZvtNpWsJmOSfvrdfxLf52if5MTzYFdnsuriFyy48M/v0V1giLQ7TlTlxSpiTBzVg3rbSJV4sSZBabFEEEEChEEEECEQQQQIRBBBAhEEER66tSTLaZMYKiC5J4AfvSBSASbBeNp7TlyJbTJrBUXU/kAOJPARgO1GauqFRExMzEID943LNwFgLnkBDXfHeabVzMTKySlv2aEGwH2m5sefDQdbb7Kt1cCfSpg780dwH4ZZzB8W18AIzy7jvFtgvSshHZ1OZJMvdy6e+a77O9k9KJaq8vEwGb3YMxOpyYWz4eEeaj2NUrDutMQ/xBh6EfrHv2ob/ABopaypLWnvmTkezS+tjldjkL8ATyjPaD2zbRxBcUuZc6NLH5qVhgtYN1jskqHZa7dXB/Y83ZtLFSMN7j6s355jFz6xXto+y2sk5paaPuHP8DW+RMP6b2rVWWKmlMful1v4A3h9Re1CQ2U6VNknjdcajzXP5RR/Q7AK0BJXwm5F/fhlZlIWbIlTsaMJoyAZSCMtbW0ub+ULKWpX4hrx1v5x+gKHalLUi8qbLforDEPFdR5iFW2/Z7TVFzhwOfiQAE+I0bzEVmkuO6UxF20Wv/sbZZCaOS4yMRqykeaUHvYFwrbgBz/vFg297NamnuyDtEHxJe4HVNR5XhN9LMmlJHvk68R3sI9NYUMb4zZbbKqGZmoWPv6rTdw95gtPLppxtNQYVuQQ6gnCAeYWwt0yi3iuGmkfneiwNrrzOsWLZ28FTIt2c0so+CZ318Bc3HkRDTavT3XLFq+x9RMkTt82/ac7YAl1s/wDjJ/EA/wCsddpb5y6RBcY5je6l7acSeA/P1tXdp7f7ecZjoULBQcN2W4ULfnw6xTNpVzPPdpqMASQpsfdBsuXhyiwODshJMpS1wEosPT6hW+p3trKpJiYkWXMVkZVUAYWFiAxu17cbxV22S8o5HF0bXyYfrHagmm4CtkTry5xPrK18QCIcPO2ttYWL5NWlej4NNCzXpt4j3Y/NQabaRBtcqeR/TnE76WX10GpjjUUjTEzGLlzBjvsvZkz4hlwGpJ4eP5xS4Ntfmm2S6d8jr+Vzo68y5ncWYrr8S3BHHIgxou7HtLYEJUnEmnaW7yn744j5+MMN09xQsvtJw7z525C2UT63cOlmzBYFTYlihA0IAU5HW59Ifjhe0BzMHovL1HaEU0jmTjU3NiBkeStqtcAjMGAx5kygqhRooAHgBYR7jQXn0QQQQIRBBBAhEEEECEGKf7StrLKplF7uzjCvPCCST0BK/KLZPnBVLMQFUEknQAC5JjCd7N4TVT2mZ4fdlryUaZczqephWqk0s08ytbsmlM02s/C3J/wFL3QkTq6rCEL2Sd6Zlw4Le+rHLwDRrW3NsS6Klec/uyxkNMR0VB4nKFe4G7n0SlAYfWP3pniRkv8AKMvXnGV+2nfLt5/0aW31Ug2a2jTNGP8AL7o/mghYGN8VXWzConNvhCpe3ttPVz3mzGuztc8ugHIAWA6ARY90t3csTCxPE/COXUn5ZXhDunsUz5l29xbFjz5L++EalR08uXJafUEpTIcIC5POb/tp5g3PjyJCtQ5zzwmfNPUgbE3jvx0/SlbOlDMSpRmHjhW9uhNrR7qKFMQE+S0q9wLjCH6A6Hyj5sOtn1nZtMnGhpHcy5EmR3Zk0qCT9Za9gAbsLZ5Zanps3eqXNDSJ8iZ2DNgLPMM3CQ2EMXIDKQc7525iJZQXbcHPolpO0rP2x55/C41268liolkLMOaAZNkOBGfnHul2ptCjNie2l/YmHEQOk3W/qPGJFAfoc6bJc3ZSCHPvOje556iw4g2EOqamdzia6IDkD7zeN74R01/hhFr3xu0jcbnkmZJGkXflpGL7rvsPfmnqCEY9lNPwPxP3W0bw16R92xuNS1BYtLsX97CcNzzIHHIZ9IQ7c2PTnuBO+2iqLsetv1MRtn7cq6HKYDOk/YJu6Dkr8fA+oh2Osa/Eg+aVNMfipyQenNVjej2bTqa7ygZkocQO8o+8BqOo8wNYqkqqcG3PTzj9E7I25Jq0xSnxW1U5Mp5Muoio74+zxGP0mQoVlIZ0FgGANyy8AeJGh6HWySAEam5T1H2o5h4c+D1/P5WW7QrHQ9nKALW7zHh5fvhHqXKeZKtNUNe/u6+NuBh1sXYpnTi1rYiPyAH5fOLXX7nSZUvtJs4SVGrEhQemdwx6AXirg9waRlH+oBs5LzdpuLfrmsqo9mzAwKqR4iw840Dcvd0TGMyaQsqUpBZjYXOZzOQiubR27JVsNMrzj9uYOzl+SLZ28yvhCjaFVNm2E6YWA91AMMtf4UGX71gDTq1PV0k/GjMMAOeqvm3trbJlE9k0ydMGokZrfq5svpeF272+Q+lSh9Gly5ZYBmdzMmANlcMbKLEg+7wiliXY348ADn++kDLnnmeWv+8dF7b3AUM7NmLNL3G3n7+i3baO9dJIa02cMXEd57eIF8MeK32iUkgDv47gH6sBhY563sPC94xIrxf0i4bubkF7TKlSF1WToTyMz7I+7rztob/5L3YaAlpeyqamaHyvJ8MC/wCFpG72/UqruUlzVUfG6AJcG1g4JBMWUGM7/wDX5MufLpu0VXYhVRQMKX90NbJc8gNbkZReNnzSBgbUC46j/TIenOL2PJ3WLK0A3aLBTYIIItVKIIIIEIggjy7gC5yAgQqb7S9srKkLLYkCbe4GrBbd3zJF4pm4eyZdVUhwjBZJDWOhY+6NTpYt5DnCzfLb/wBLqHmZlB3ZY5INDbmxu3nGpbibv/RaZVIs7d5/42zI8hZfKM0Wml1cl6SYGhogy9nO39+WF53/AN5RQ0TMptNfuS/4iM2/lFz425x+a+zabMAAuzGw8SYu/tR3o+l1bBTeVKuicjn3m8z8lWIW5uxcRM5r4QbDnb4iPLL1i+WUNBKzKeG9gfMq0bs7CsJciXqzAM/AEnvHqQL5dIm73yvpValNLykyMMpANMRIDt43sL/diybFkJLq5CZD3sI52Q6CEGxp4FUXfUTiTz/xCTCEB7pPU7p+qdqcANg3A+v4TZqdn2iiSUvLozKlIBooAV5rHgLgheuCO21J1NQzJiS0adUzGL4Ba0sTGJucrKL3zOfKPO9W3JiT3paVexJHaTJthiftOKc9LYjpa3COtZT46+S4H/USRn1l2J/pmH0jeHLkF5t3Pqja+VZRzCAHNOcfTCVOp5FmziZUzXZj2cwBGCnH71srEINDewN9BC/bs5ZlaxPeSQglgcC18b352ugtzUxHkzp1RMwShcjU6Ko5seHhqeAjz9QdcrmtF9lvwQnhNe7AA3KnGvlUxNiO8hJZjdiwIFy3HXT5Rzp9j1NQC7WlSyCQWH1jZXFkPu35t6RG2jtmmofdtVVQ4/BLPzsegJbqIh7nVNbOrkqagsZTh5Yv3U7y3Alppa6jP5kxdHTNLhxMnpyCrfPw2kxj/sdz5JdQS2wpUSGMqZhDFg1/EMTkRfgcouWyt8hPltJnjsp7IwXgkzunNCdD0PleKRQ1JlhpXGXMmJc52wTGAsNL5akE+EMNnyBPSYD38LAm/e94EG58VHrCzJ3wuIGfBac9M2aMPfjx5pfW76SaIGXTKKidpi/ykPiPfPQZdeEVKpqZ1WwnVUwuxGV9FHJFGSjwhht5JKTW7MqedvdU6EDnzhSZ9+Nhz5wzx9TcKKbspznXdt6le2e2SqPH+5iOxzy158I9ImK9sgNTH2bKIKqNG4/nFd85W8yOOFlmj375rwACbDM8T+/yjsECWtdnOQFrkk5ADjrwiRTUlwwRX7uptfXjbXiPWLFsDY60ymfPI7S178JYOVhzY6X8hxv01pcc7JOpr2Rt7mXeHJSd3t3FkDt6gr2oGIBiMEkcydC/XQcLnOPm0t5Jk26ybpL4vo7i+ZHFV+fhpC6srXqmtmssHupzI+J+Z+Q+cOKakUjCRbp+9RHEk4bhqyGwulcZJcnoqxtzYxWWJi5GWRpkQCdfJrG/jGw7tbd+lUkqo+MD6wfeXuzB56jxEUipld1g3eQgg87EWOXHLz8Y++ybafZT51I5967p/EmTW/iSx/li6klJGkpTtCIYeFritcZR9iLQN3Sv2Tby1X5ZeUSo1AsZEEEEShEVj2hbRaXSlJYJed3BY2svxm/hl/NFnjJ/attsmesmWxHZr3yDxbMLfhYWPmIXqH6YzZaPZsPFqGjkM/T9pJursFplZLDrZJffOhBK+6uX3rHwBjQ/aFvB9DoThNps36tOYuO83kvzIhL7L9lN2ImuxJmMWFzeyjJeueZ8xFR9qe3PpFYyg/VyB2a8rg3mH8WX8oiiEaGJitlNTU52CoiyC7hVFyxAA8chGtbB2eFlrJlriK2udALa384om6Gx2mzS4+G9uhtmelh+capsmZhRZcpAZmdwMhkbYnPAcvO0JVTzqAHL7phg0xk8z6BRp9EKUpMBLzVKnEcy2H4R0tlw10ERNu0OCYamSC0iacRI/wAtjmysOGdz52izU9EgDvNa7r7zHJVFr90aAePKF8tJilpklzKXqPf69mRkPEX8IrjeW3DvTkuNQftuMZ2PvkoVJteTVhJU+XMeYmUubJv2qjkbZ205jmOMPa3aK0spJMsmZUKpVC9maUGN8UwqLX0so1sOFzCGt27OW69rYt8MpERj1LAXA63ELKXaCKbF0DfxCwvrrmzH7R8hxhk1p02bnxUN7N1O1EWHQZ9hSJstkBGYFySxILvck3HAX1LHiTYGJlbNmGgkrJmdirhxMwr3nZXKnE9752HU+EeWKlddePPw+1+XXhHalTFRuv8A2p19b2WagP8A5AxTSuOp3iFdWD+oY2PyS2h2RKpUluZZqZ0xS6KRglIFOEltSxB4fLjE/absNpK7MxVfo0yWDoqPZWCjQZhvXWJEijMyVJmYlUU7TVmM5ChZcxQ1z4Ooy6xx2/tJFlU0yQqzmdWlrOYMoUSWvknMkmx5C98424g0NFgvPTFznG5S2ppJaV9YJmYE3HY5LaYivc89T0hVvLvhiAkSgyIe6Qi95geFvhX7ozPHlDffun/58EMFWoky2JOl1Yrc9LYYYf8AD2VKk4p85EY5liwCjjkxte0ZZhJld0W8KlrIo3bnxz6LK3kHtApzFr+PSGUjZ05gWw/VDLJb59eUOKqnpJb37Zp9v+0mEHp2jfmAYsVHtqteWEoqJUl6AlcZ/E2FPkY4a0E2d+Vq1FVIQDHjN7u7o8s5VN2Zu28y6KhbFcAAEgBsszbhDb/h9PTCDKsF0JYKulrknOH07dvaUwfX1iyVPDtAg8LSwB84TbT3RaTNaXMmCa2BXBuTcM9jrnlYmJc3S25B+yXE+t+JGg2tYAn1wrdsakoqWSweokdq6kMe0U2JFrCx8Izfa+1DPmYQSJSnug/ERljP6DgOsN33eC3IK2AJ1F8hfS94r0vwjjj624FgqRSMbIXB2olOd2tltUzOzlsofAXUNo2ErdbjTJtc9IY1ImyW7OfLZDwv+asMj5GOHs/T/n1A0MqcLfyD+0Rdk73z6f8A5atlGfJGRSYPrE5FHOfhfyIiRA17NWx97rp9Q+KUstcWGOfyUuVtDK5NwePHPmP1hNV1xp6yRVLqrAt1wHC480y84fVWxAZf0ijczqfiP8yVxKuuuXP/AHivbZGOVcfCQ36E/OKo9UMlirJ2sqIS5ufuPNblSzhjBBurjI88sS/LFDGKRuDtLtaCSxPekns28EYAf/jI9Iu8bjDheUcLGyIIII7XK5VVQJaM7GyqCx8FFzH58rZj1dTYf4lRM9C7fkB+UbTvzNC0M65IBAUkcAzAH5ZecZv7OKaXPriyyyBJW4Yn4n7oyvrhx+kI1Heka35re7OeIKaSbmcLRqyalBQu66SpfcHUAIg9cIj891Tlj9pifMk/6xrftk2thlSqcH3yZjeCZL6sSf5YzDYVIZs/omfnw8+PlBM4N+SVpIy/zJWhbl7M7NVloLt8Z4LfUn52Hh53eUsunTlnmbZsx0AAzJ4AQg2VULTy8NuAYW1Ykm4z5WuSeeccZm3UDFpjAvnY/CgyuF43zzbU9BlGRqOU5NG6V9mjATaulpixPdrWIUnu3FyGZeLC5tfIa9YrW8G86y5buSTwFuLcAD01PAR3aeZ+fuyzw+Jr6FuQPL1in72NimhfhljyubE/K0dxjiP72ys0cJnV2wVen7RmzLl2OeeEZDz+0fH0ERTEspcwPSEJjt3cWG/C5F7fIw1qC3mU4jaBfzPUr3snbDSmALNgPvAHMDiV5GNN3aqFbtpSAYZknGts85TYh4khibmMmZP3++sXHcTaeGZKbMlHCHP4Jnd00tmfSDDXh4SNbFeFwO6fNPEyRUSr/Cs23/0TVdv6cXpDpNhNVyJaS7IsueHDkd0qUwvh+1qemWsS9kbnJIZp89xhGOymwQIQQe0JyPd4aeMI95vanb6mhXp2pXLlaXLt8yLdDGk1/Db3l5LhGZ/cCg701Jm9gHllDIdpDG+TAiw4ZZyx6xyqNniYcUwsxsCvvMbZrYa2zUxD2YtRNVhPmO6Fg5VjclgcQOLVc+AMW95AWWAoytlblGPUSNe7UCt+mD6doYd1BSnl01JJnyaaW858QJnEsFZCQcKg24cx4xyqV2lOF59SlMhFwDMWWLdAl2I8TEqUuOhccZc6/gHUfreO8/Y7TuxndwIadEZmcKA0tn/MMfwxpU7GyAA4FlkVkj2Pcdzc7qsbT3Up5ZYTqp5szAHtLlk5OCVJmOeNjDvee5rEwri/5aVbMcS3MiJu1aKSrIz1Khmp0l4UXtMYlFgXDaW71rkcIW7WmA10q2n0eRwyAGI58vOCsjaIbDqp7Ple6e7uQP2XPaNDMEp7hFsrEjHdvdPAA248YqElDncaAn5Rf9sX7CecIYWY4gynJmsDh1yvFOpxlGRp0DZbsMpkO6bez6XbaKEadnNv+ECJrSlbZy/SZTzis9kve06UhXEMJIubH4WyPpEPchitXMZQSVktkObOgyHkYd0O3m+gk1qtMKzwhwqFmp9Xe7LkGKm4ty5xr0gvFYrE7Sf/ALi4xgKn0/a7PnpNkTQ0uYodTmBNlsCQHl6qcjlqCMoi7X2qJ812WUstXvdVJIvfX/a0O96aaWJdKJUztE7MYXtbEpZ2UkeBt5RV8H78oQqe67TyXoOyGtkjMjh3tvkne6W2JkqpSWrES5pCsvA4roptwINsxG2ynuAeYB9Y/PdE2Gpknk8r5TFj9AUR+rW9/dGosdOUOURJaVk9tMaJQQF3gggh9Yao3tar8NIssH/FfP8AhQYj88MQfY/svDTvOIzmTGt4J3R88cRPbJPOOQvAI59WUfpFp3TAptly3OiSO0PmpmH5mE/imPgtqX+ugjaN3En36LK/aVtXtq6d9lD2a+CCx/qxRI3UoBLlhiDic3txN9B5DPpnCNNmvPJmMpKYxjbmzHEUHNjnlwGZtlez0c84sKgtMNgFXPVgMC8zxv8AoIz6lxd3RzynqOPS0u6Y/KZ1lY7WloMTHIBc7nkP3wh1sLZtPS1ElKhg9ZNuUUd4SgFJueRIW2I68MrmF9bXJsuX8MyumDTVZKn9/wA3gIrm7Gzp02qWsmPhSVMV5k2YdTiHdB+JiDaw0B8BF1PDw3Auy77JWqqNbC1hs3r1P4+6nS7ynnpmeymuLc1DmwA/hbLwhbVU+MzjbPvH04fKLNt+jEvaM/8A+RZcweYKN/UphZRywZrg6Fj6E/62ioMDZXBWOkJijf5KlqmZ/f74xP2NtimklhVKzLnYLYkHKxwk2ItfPnccY7y9huZjL3QQxQXObMLZAa53107whbNpQ2oiq4HxbL0czBUx6GOscG6XOwYllXCpJKg6gE5A/KJu78wibYC5YED+IZqf3zjy8gD9+X9ojyZuB1birA+hvaLg7UMLqSHuW3wr1t6vq61u8QJYOSKThHUjVj1PyjtsrdQIMTWHNmNh6wy2dUAgkCwIyNgb3zBC8vG0TpGbHIlir4GY4mDBSVsPdXS1gPOFXPdIe+VhXEIIjbtzXqlVE0UkfathHlfvN5CFlZWNhC4mIAtkBLGQtwux/EPCJpqVw4iciL3Y6X5kwrnzg/8Ahqz9VU4fxmy/OKNZ2aF1FGNWqQrnsKvslXLI95EYce8jHmST/pDuTsmdPp6XDKN5cyZcP3RgcEhrNrnbnH3d3b9NR095wtNLPkksvMIvkCyg/MiPs/2mu2Uiic/emuE/pXEfyjbp5WRMBc4XWTVwSTyuDGG1/wBLpt7dhlkLOLhfo0qd3QC2MOwcC+VrEddYo9ZW9rUYiMIEuWtr390HpFjr9vbQnpgbsZaTO4QiYjZgficn8o+bH2E6G75nIXIA0yGQAHyimsq2SN0gq2ipXUz+I631SusqV+jsA+ZYZWIy53tlnCmS1gegvccbcDwMXje3uUR+86DTxNvkPSKVJkAggZXBA5ZiEGgAAXWnFJxAXWTLdjfCRs8zpk5ZjO+FVCLwXETckgC5PXSO9O61kslZhKsxa6nNWz1U6EXORitVtHckEeR/eYiDR9pSzO1kNhI1BzVhyYaEfsEQ9DUYDTiyWqqDUTI03urRt1TL7GXY2lpLQG3vWTCx/ETlECloib+X5f6xcd3tq0+0k7NgJc8ZmW3MZ4pZOttbajjfU1XbazpM6ZKlzhZDbEFC6a3y4dOUVVTHPIcp7On4TXRWzuoVVS4aiSAMy0s25/WARv0Y1ulujV1M6VUTHV5KuM2a5+rmYiFUDmOgzjZYfo4yxuVn9pztlc224vdEEEEOrJVU3+3QNdJGAgTZeLDfRgwzUnhoDfp1hhM2EXpfo7TGwsio2QDYQFBANhwBFyOMO4+WjnSLkq0zPLAy+Bssy9oBSQaemkqERELWHDEcIPU91szzJjjuZLCSamoQAz0UCXjF1VWyL2GZzB8gOcet6aHttozMRuowLbnhQG3QXYxI3YnL9K7M2CzpbIRyuLj8iIydY/k+i9DbTQaG72ufHN7KsbM2A06ZMnVM8dkgMydMuS5A1sLanTLIegh3OvWSqdpMllSVPeWJINwqtLxSnYaBubHQls477FobzZlNMyE1JkpvEg2+Yjvs8rJlzqSRNZqjsm7SeuSmei92Ul+Xe6343yGnAAATzXnqhziQOS978yTipJrZF0eVMtzADAX1tcPCWTNHaLYWGluWE2/vE/aDh9kS9cUopNW572EvmTfMgq7Z9IXiUM2Az1v4f6RnVJ0Tg9Vr0n9tIW9FMqtkzXq17DD9fKBYE2s0o2x/hI9IrO26My5zt3cLO18OisCca5563I8BForNnmpkYpbuk6UrMhltYsCAWTO/vWy5G3DKKltTZwkyFmpcozDEMYxT0ZcSzkBPvo3Qa2OUVyRXPmnaGpc2x3tYW5+7JfOX9/v96QumrDOq2rLmCUiKgwr7yk4n6upAKHTu/wC5gVAitjS02K9FFK2ZmoK57r7RBkJc94XWwzOWmXgRFioqlg4bDYKb4Tmx6G2S+pMZ9utVEF1vYEA8Bpkc/OL7KmPYOgVu0Vcy1gpUYSeZuADFLmWeS0Z3WJVjSbE4N1IptlrrgF+BbvkeGLTyESK2Z2fZl0Y3UqQqMxxKQVNgDa4v0yhXOmtcq7uTYGynAlm0zU4m0OrRySpYDCvdA0A4cYjVpBbIfkPdkoIXyEPb9T7uvtTNY59jh6zHVf6VxN8o7SNlObEzgoIDDs0Gh07z3/KIVQ4w5t+l4n0taoWXn/llfwPcf+UETGuvZqsmc6MDvb+Hh43UxKZQmAlnFwe8STcdcreAgSjlD/LX0H9rxDfafjHuTX3MXaJTySmuMc/VLt7JCCUuFMLFvhyFgCTloeGsIaViovqvMcP4l1H5RYd55hdENjZSb5aXA1hDSVBtdT8Sj5Fm+QMcOY4nS8J2CUBl2H3dS6gqZa8bsR4DCTe/p6wtq6bum2emvAXBPyhyEVwAAqOL2Fu697XsfhPdELq02vqrDUfvh8o4y21shXh97jY9Pf8AhK0WzBhcEG4INiLZggwxWcXcsxJZiTc8SczfrC++eXpz8IkyT6GOnXtYqyN7XEuAytc3ES1GvLFM/wD2GLDCTcxLUcrriPrMYw7jfiFmNHgF5CoN5XEdT90QQQRYqEQGCAwIWZ1L3rZ3E9q3kA1rk+XnECundlNWYothcMOZINz43/LpDHaowVc9bEs0y9hq2MAqB6wv2zT4VBuCxJBIOS2t3B+p425R5mQkSOI5FetiAc1t+bR9kw3qm9jVLOTR8E1evH8x84f7H2GrzZk7COxeYs6XzJZLOOi3z64iITbB2QK+RIxkhJDMh4FgDcKDwyw5+ML9+9/BY0lIbIBhd10IGXZy7cOBI10EbrJA1us81518Be/hjcL5vZt6lmV1hMBCoJbGxwXBa4DDUZ2vpEWkXChs4ZU90qbqQDYPf4she2njFb2PsIubsMuX94ulDTZEKt0tYsdD0UcfHTxjJqJhIbBbkFP/ABm3J+S87CrDLmWOXLw4RW96tkLKqXwjuv30/hYk4R0DXHpDuspuzsy37uudzYnUkx63hlCfTCZ8UrM/wNk3pk3kYtvxIrjcKKaT+NVf8Xex64VGWkUG9s/15/OOFWv7/f7yhg6/v99L/KIVSL/vz/vC7HEm5XpQ5oBXnYVTgno2VibZgEd7K9jy1jQGnXPeYt0ih0OyJj5hcuZyHrx8otyU/Nifl62hk0z5jhYlbWwxEZufBTmng4Dyxp4gEMnpdvWOLSJh4hfzjpIW2QFhEgSSYfb2cw5dleed2nIBZmB+0sej5m8dUQgWEM02eYkJs+HY6ZrPhCQkqnSfEbpMUMfUBEPBs+PLUIi/hKjiBK0qjESbToTcKAbk3A4nXKHUzZwiFUUVo5kiDhYhdMl0m4KVzMvCFe0Ky+Rzw2F/iBIvrxytE+tcrCGdqbcYx5aYR3LVsw1RksHnZdaZST1NgPM5n0vE4S8728Rz8Ov5xFpBhF+fD96HrDrdSlM+qlpr3gzH7qHEb/IfzQjp1usFqB/DYXErWtiURk08qWdURQfG2fzvE6CCN0CwsvMOJcblEEEESoRBBBAhUbe6nEuqWbbOYlr8ihsbdSrAeAML6SlE1HxDuEix+0VvisPs8OuYi2b37K7aQTnilnGLa2A76jxW/naK6tYqoLdAqrx5KP3oLxhVjNEl+q36WbVCANxj8JZtfa89aYUsqyDvYmGRwE3w5aam51OnOEezd3rgm1yMx5cOkWmop7sVI72RY21JFwB90cOcfaSVcgqbKNLfFbjf7I4cznoBdZ0zz3XHZNM4cbS5oyVFptnggZWl8tC/9h04+FocTHCEq2gsUtq4bJQBxNwR6RymOMgBc6Ac/PgOJPCPYf3SSCygjHaxsxuVU2uFyHU2jmOxBvsqJXuc4E7pZteS2AnCDwK3uFB5/aPyHXWIOyJhUtLcXFrHkysP9xDaurwgz45W59IryMbm5yztzseZjSpWEkFox0SlRK3h2duNioM7YbYioICqSAx4j4cudregglbJRTpiPM//AM6Q2DYtIkyKG/CNGKiYzICUn7RmkFiceChS5BIESpVL0ho1BhVTzjg00AxpMhWU6Ve6elhlS0YPlEKRMieJ+BCeJ0/WLS22yX4l0WAygJ5QlFWWfWH1HLBBJ4D/AFgc3SoBuo7NHgtHVhHCYwiVFivk1oXVtSLax6qqoCEFZVExS94CZjYSuFdMxRxpNmkm/CJNLSYjdtInzJoC2ELadWSmNVsBKK6UCLrlb0MaD7NdgmVKM9xZpoGEHUIMwf5jn4BYW7p7o9uwnTR9UM1U/wCYRobfY/Pw10YCFeA1r9QTRqHmPhlfYIIIuS6IIIIEIggggQvhigbSoPo1Sb+4wJlcgD7w8Qf6bdY0CIG2NkrUSyjZcVYaqw0I/txBIheoh4rfEbJmmn4Ts7HdUefPWYSCTdV7xHEMfcJ4E5nLgTzEc2r2XMgkclGf3bDx7vpwEQ6yjmUp7KYMyS2IaPzZT6C3DIdT2oNpq2bWtbCvI2ObX+QjFLCDocMWytckadbc9FOlTcKktYuRnY5DiJan8zxhfWbbAyXMkZemp5Rz2hc2wG51/ub+nrCDsCpzvx/PTwh2nhEoyMBIyy6Dvkpmswsbk3J4/oOQj29KYiyJ1tYfbO2hLIwvaN2KAAYWRLMSblQJDgGxhzSuDYc4UbcogneU3B0hZQ7dsbE6WhoWGEubkXCvm37JKTx/SKU9fd7XiTt7ecTJYF9P0ForuzarE2I6QNcBYLnSSCVoexKPFZm90fOIm8G1xiwqchCao3sIXCptlaIFCrTn01/ecTcB1yuQw2TzZksu2WsWOdUBECjzhKtYlMlhm516Qqn7YLHWOHyAldtiKezq4DjCyq2l1hTOrSYjNNih0h5JhsVlKqKotHlJQ1McBOA6xI2fRzahsEpCx420XqzaDzim/VWW6L01RaLXu1uYZlptStl1WWci3V+Q+7qeNtIa7ubkJIImTSJk0Zj7CH7oOp+8fICLREFykBfFQAWAsBH2CCOVKIIIIEIggggQiCCCBCIIIIEKLtDZsuehSagZTwPDqDqD1EUDbu4c6Vc0/wBag0TIOvQaBvkehjSYI4dG126sZI5myw+nqHlkhrhr95WBBHIEHMcfWJ8vaUsg4hpGqbR2NJni02Ur8rjMeDDMeRio7V9lyMD2M4rr3ZgxDPhiFmHneO2ANFguHd43Kqc1ZTAlD4DW/AAHmT+YhZMmEaG4sDcaZ6W/PzENaz2d1iFrSg+v+HMFjcDgSpzty4mIa7q1v/tpvADu8FyufHPytFokI2VfDB3S6dtd1FjcwvlHtWxlxJlggM5HMXsqjNjYE/rmItD7hVCoZlQUp5S6lmxP0Cy1viJ4C4ivz9iYgcOIgYsIa1+9zAyva2kcSSPcN1ZGxjTkLg+0qUgj657D3icIuTl7vAD1J4AZ8aqrVLdi5Kte2MAPlbVQSM784b0O6peWTbQAeghvufWCmdkmylmynsHVlViLaMoOvUcfKKWgtdfUVe97XNtpHyVUpXubsb/vlFipNs4VwrlGjS9y9m1S45clLHjKZkt0KqRY9CIizfZNSn3Zk5P5lb/yUn5wxrSxAWezqy+ZN44/So0H/hHK/wDcTfRP7RLpvZXSr7zzX8WCj+lQfnEXUrNDUwz2du9U1H+FKYr9o91fxHXyvGrbP3ZppP8AhyEBHxEYm/E1zDSOSUKibH9mKizVMzH9xLqvm/vHytF0pKJJSBJaKijQKLCO8EQhEEEECEQQQQIRBBBAhEEEECEQQQQIRBBBAhEEEECEQQQQIRHKpqFloXc2VRcmOsKd6KB51M6yrYwVZQTYMVIOEnhe35QIWf70bwy5kwPVTRKlj/ClZs1vtlFuSx56DQcbzEopMymE6QwmIwyYAjTIgggEEHKxinTtjN2jfSFZZh1xrYnlmRmOVsod7o7TSQr07MApmY1JNhmArAdbqDb7xjg23K68lZKWskUNJ21QSF0AAuzE6Kq8Try4xRq/e+nmzMS0s6UCdbo3mVBHyJ84cb8bQl1LyJcs4klAsxGa4nsBbmQAfx2hpQezZnlBmKy2OiMpJtwxEEYT0sbfITYFQDZJtk7yJImB5VQl2tliyfoynMHxsRGtUFWJstZi6MAfDmPI5RmZ9ks13AZ5aJfNlLMSONlwjPxMabRUiypay191FCi+tgOJ5xIFlJN13gggiVyiCCCBCIIIIEIggggQiCCCBCIIIIEIggggQiCCCBCIIIIEIggggQgQQQQIRBBBAheTwjGPaB/1s/8Ak/8AGCCIdspZ8S47uf8AU03/ANyfrG3wQQDZDt0QQQRKhEEEECEQQQQIRBBBAhEEEECEQQQQIRBBBAhEEEEC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9" name="18 CuadroTexto"/>
          <p:cNvSpPr txBox="1"/>
          <p:nvPr/>
        </p:nvSpPr>
        <p:spPr>
          <a:xfrm>
            <a:off x="5508104" y="2924944"/>
            <a:ext cx="3240360" cy="1169551"/>
          </a:xfrm>
          <a:prstGeom prst="rect">
            <a:avLst/>
          </a:prstGeom>
          <a:noFill/>
          <a:ln>
            <a:noFill/>
          </a:ln>
        </p:spPr>
        <p:txBody>
          <a:bodyPr wrap="square" rtlCol="0">
            <a:spAutoFit/>
          </a:bodyPr>
          <a:lstStyle/>
          <a:p>
            <a:pPr algn="just"/>
            <a:r>
              <a:rPr lang="es-ES" sz="1400" i="1" dirty="0" smtClean="0"/>
              <a:t>Existen diversos estudios basados en técnicas estadísticas, como el análisis discriminante, que demuestran que </a:t>
            </a:r>
            <a:r>
              <a:rPr lang="es-ES" sz="1400" b="1" i="1" dirty="0" smtClean="0"/>
              <a:t>los ratios financieros tienen un poder de predicción.</a:t>
            </a:r>
            <a:endParaRPr lang="es-ES" sz="1400" b="1" i="1" dirty="0"/>
          </a:p>
        </p:txBody>
      </p:sp>
      <p:pic>
        <p:nvPicPr>
          <p:cNvPr id="20494" name="Picture 14" descr="http://www.empresayeconomia.es/files/2008/06/ratios-financieros.jpg"/>
          <p:cNvPicPr>
            <a:picLocks noChangeAspect="1" noChangeArrowheads="1"/>
          </p:cNvPicPr>
          <p:nvPr/>
        </p:nvPicPr>
        <p:blipFill>
          <a:blip r:embed="rId2" cstate="print"/>
          <a:srcRect/>
          <a:stretch>
            <a:fillRect/>
          </a:stretch>
        </p:blipFill>
        <p:spPr bwMode="auto">
          <a:xfrm>
            <a:off x="5580112" y="4149080"/>
            <a:ext cx="3060000" cy="2027252"/>
          </a:xfrm>
          <a:prstGeom prst="rect">
            <a:avLst/>
          </a:prstGeom>
          <a:noFill/>
          <a:ln>
            <a:solidFill>
              <a:schemeClr val="tx1"/>
            </a:solidFill>
          </a:ln>
        </p:spPr>
      </p:pic>
      <p:pic>
        <p:nvPicPr>
          <p:cNvPr id="19457" name="Picture 1"/>
          <p:cNvPicPr>
            <a:picLocks noChangeAspect="1" noChangeArrowheads="1"/>
          </p:cNvPicPr>
          <p:nvPr/>
        </p:nvPicPr>
        <p:blipFill>
          <a:blip r:embed="rId3" cstate="print"/>
          <a:srcRect/>
          <a:stretch>
            <a:fillRect/>
          </a:stretch>
        </p:blipFill>
        <p:spPr bwMode="auto">
          <a:xfrm>
            <a:off x="1907704" y="4149080"/>
            <a:ext cx="3118911" cy="2026800"/>
          </a:xfrm>
          <a:prstGeom prst="rect">
            <a:avLst/>
          </a:prstGeom>
          <a:noFill/>
          <a:ln w="9525">
            <a:solidFill>
              <a:schemeClr val="tx1"/>
            </a:solidFill>
            <a:miter lim="800000"/>
            <a:headEnd/>
            <a:tailEnd/>
          </a:ln>
        </p:spPr>
      </p:pic>
    </p:spTree>
    <p:extLst>
      <p:ext uri="{BB962C8B-B14F-4D97-AF65-F5344CB8AC3E}">
        <p14:creationId xmlns="" xmlns:p14="http://schemas.microsoft.com/office/powerpoint/2010/main" val="3017908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1" presetClass="entr" presetSubtype="0" repeatCount="indefinite" fill="hold" grpId="0" nodeType="clickEffect">
                                  <p:stCondLst>
                                    <p:cond delay="0"/>
                                  </p:stCondLst>
                                  <p:childTnLst>
                                    <p:set>
                                      <p:cBhvr>
                                        <p:cTn id="6" dur="1000">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1" presetClass="entr" presetSubtype="0" repeatCount="indefinite" fill="hold" grpId="0" nodeType="clickEffect">
                                  <p:stCondLst>
                                    <p:cond delay="0"/>
                                  </p:stCondLst>
                                  <p:childTnLst>
                                    <p:set>
                                      <p:cBhvr>
                                        <p:cTn id="10" dur="1000">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1" presetClass="entr" presetSubtype="0" repeatCount="indefinite" fill="hold" nodeType="clickEffect">
                                  <p:stCondLst>
                                    <p:cond delay="0"/>
                                  </p:stCondLst>
                                  <p:childTnLst>
                                    <p:set>
                                      <p:cBhvr>
                                        <p:cTn id="14" dur="1000">
                                          <p:stCondLst>
                                            <p:cond delay="0"/>
                                          </p:stCondLst>
                                        </p:cTn>
                                        <p:tgtEl>
                                          <p:spTgt spid="1945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1" presetClass="entr" presetSubtype="0" repeatCount="indefinite" fill="hold" grpId="0" nodeType="clickEffect">
                                  <p:stCondLst>
                                    <p:cond delay="0"/>
                                  </p:stCondLst>
                                  <p:childTnLst>
                                    <p:set>
                                      <p:cBhvr>
                                        <p:cTn id="18" dur="1000">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1" presetClass="entr" presetSubtype="0" repeatCount="indefinite" fill="hold" nodeType="clickEffect">
                                  <p:stCondLst>
                                    <p:cond delay="0"/>
                                  </p:stCondLst>
                                  <p:childTnLst>
                                    <p:set>
                                      <p:cBhvr>
                                        <p:cTn id="22" dur="2000">
                                          <p:stCondLst>
                                            <p:cond delay="0"/>
                                          </p:stCondLst>
                                        </p:cTn>
                                        <p:tgtEl>
                                          <p:spTgt spid="204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b="1" dirty="0" smtClean="0">
                <a:solidFill>
                  <a:schemeClr val="bg1"/>
                </a:solidFill>
              </a:rPr>
              <a:t>  1</a:t>
            </a:r>
            <a:r>
              <a:rPr lang="es-ES" sz="1600" b="1" dirty="0">
                <a:solidFill>
                  <a:schemeClr val="bg1"/>
                </a:solidFill>
              </a:rPr>
              <a:t>. Introducción</a:t>
            </a:r>
          </a:p>
          <a:p>
            <a:r>
              <a:rPr lang="es-ES" sz="1600" dirty="0" smtClean="0"/>
              <a:t>  2</a:t>
            </a:r>
            <a:r>
              <a:rPr lang="es-ES" sz="1600" dirty="0"/>
              <a:t>. Objetivos</a:t>
            </a:r>
          </a:p>
          <a:p>
            <a:r>
              <a:rPr lang="es-ES" sz="1600" dirty="0" smtClean="0"/>
              <a:t>  3</a:t>
            </a:r>
            <a:r>
              <a:rPr lang="es-ES" sz="1600" dirty="0"/>
              <a:t>. </a:t>
            </a:r>
            <a:r>
              <a:rPr lang="es-ES" sz="1600" dirty="0" smtClean="0"/>
              <a:t>Metodología</a:t>
            </a:r>
            <a:endParaRPr lang="es-ES" sz="1600" dirty="0"/>
          </a:p>
          <a:p>
            <a:r>
              <a:rPr lang="es-ES" sz="1600" dirty="0" smtClean="0"/>
              <a:t>  4</a:t>
            </a:r>
            <a:r>
              <a:rPr lang="es-ES" sz="1600" dirty="0"/>
              <a:t>.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4</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empresarial</a:t>
            </a:r>
            <a:endParaRPr lang="es-ES" sz="1300" dirty="0"/>
          </a:p>
        </p:txBody>
      </p:sp>
      <p:sp>
        <p:nvSpPr>
          <p:cNvPr id="2" name="1 Marcador de contenido"/>
          <p:cNvSpPr>
            <a:spLocks noGrp="1"/>
          </p:cNvSpPr>
          <p:nvPr>
            <p:ph idx="1"/>
          </p:nvPr>
        </p:nvSpPr>
        <p:spPr>
          <a:xfrm>
            <a:off x="1835696" y="273050"/>
            <a:ext cx="6984776" cy="5853113"/>
          </a:xfrm>
          <a:ln>
            <a:noFill/>
          </a:ln>
        </p:spPr>
        <p:txBody>
          <a:bodyPr>
            <a:normAutofit/>
          </a:bodyPr>
          <a:lstStyle/>
          <a:p>
            <a:pPr algn="ctr">
              <a:buNone/>
            </a:pPr>
            <a:r>
              <a:rPr lang="es-ES" sz="2800" dirty="0" smtClean="0"/>
              <a:t>1. </a:t>
            </a:r>
            <a:r>
              <a:rPr lang="es-ES" sz="2800" u="sng" dirty="0" smtClean="0"/>
              <a:t>INTRODUCCIÓN</a:t>
            </a:r>
            <a:endParaRPr lang="es-ES" sz="2800" u="sng" dirty="0"/>
          </a:p>
          <a:p>
            <a:pPr>
              <a:buNone/>
            </a:pPr>
            <a:endParaRPr lang="es-ES" sz="1500" dirty="0" smtClean="0"/>
          </a:p>
          <a:p>
            <a:pPr>
              <a:buNone/>
            </a:pPr>
            <a:endParaRPr lang="es-ES" sz="1500" dirty="0" smtClean="0"/>
          </a:p>
        </p:txBody>
      </p:sp>
      <p:sp>
        <p:nvSpPr>
          <p:cNvPr id="7" name="6 Rectángulo"/>
          <p:cNvSpPr/>
          <p:nvPr/>
        </p:nvSpPr>
        <p:spPr>
          <a:xfrm>
            <a:off x="1835696" y="4365104"/>
            <a:ext cx="6966495" cy="1815882"/>
          </a:xfrm>
          <a:prstGeom prst="rect">
            <a:avLst/>
          </a:prstGeom>
        </p:spPr>
        <p:txBody>
          <a:bodyPr wrap="square">
            <a:spAutoFit/>
          </a:bodyPr>
          <a:lstStyle/>
          <a:p>
            <a:pPr algn="just"/>
            <a:endParaRPr lang="es-ES" sz="1400" dirty="0" smtClean="0"/>
          </a:p>
          <a:p>
            <a:pPr algn="ctr"/>
            <a:r>
              <a:rPr lang="es-ES" sz="1400" b="1" i="1" u="sng" dirty="0" smtClean="0"/>
              <a:t>Aumento de empresas de la construcción declaradas en quiebra</a:t>
            </a:r>
            <a:r>
              <a:rPr lang="es-ES" sz="1400" b="1" dirty="0" smtClean="0"/>
              <a:t>.</a:t>
            </a:r>
          </a:p>
          <a:p>
            <a:pPr algn="ctr"/>
            <a:endParaRPr lang="es-ES" sz="1400" b="1" dirty="0" smtClean="0"/>
          </a:p>
          <a:p>
            <a:pPr algn="ctr"/>
            <a:endParaRPr lang="es-ES" sz="1400" dirty="0" smtClean="0"/>
          </a:p>
          <a:p>
            <a:pPr algn="just"/>
            <a:r>
              <a:rPr lang="es-ES" sz="1400" dirty="0" smtClean="0"/>
              <a:t>En </a:t>
            </a:r>
            <a:r>
              <a:rPr lang="es-ES" sz="1400" dirty="0"/>
              <a:t>futuras </a:t>
            </a:r>
            <a:r>
              <a:rPr lang="es-ES" sz="1400" dirty="0" smtClean="0"/>
              <a:t>líneas </a:t>
            </a:r>
            <a:r>
              <a:rPr lang="es-ES" sz="1400" dirty="0"/>
              <a:t>el </a:t>
            </a:r>
            <a:r>
              <a:rPr lang="es-ES" sz="1400" b="1" dirty="0"/>
              <a:t>sector deberá cambiar totalmente</a:t>
            </a:r>
            <a:r>
              <a:rPr lang="es-ES" sz="1400" dirty="0"/>
              <a:t> para volver a la normalidad, dando prioridad a otro tipo de actividades </a:t>
            </a:r>
            <a:r>
              <a:rPr lang="es-ES" sz="1400" dirty="0" smtClean="0"/>
              <a:t>(</a:t>
            </a:r>
            <a:r>
              <a:rPr lang="es-ES" sz="1400" b="1" dirty="0" smtClean="0"/>
              <a:t>restauración </a:t>
            </a:r>
            <a:r>
              <a:rPr lang="es-ES" sz="1400" b="1" dirty="0"/>
              <a:t>y </a:t>
            </a:r>
            <a:r>
              <a:rPr lang="es-ES" sz="1400" b="1" dirty="0" smtClean="0"/>
              <a:t>rehabilitación)</a:t>
            </a:r>
            <a:r>
              <a:rPr lang="es-ES" sz="1400" dirty="0" smtClean="0"/>
              <a:t>. Las </a:t>
            </a:r>
            <a:r>
              <a:rPr lang="es-ES" sz="1400" dirty="0"/>
              <a:t>empresas </a:t>
            </a:r>
            <a:r>
              <a:rPr lang="es-ES" sz="1400" dirty="0" smtClean="0"/>
              <a:t>tendrán </a:t>
            </a:r>
            <a:r>
              <a:rPr lang="es-ES" sz="1400" dirty="0"/>
              <a:t>que llevar un total control a nivel </a:t>
            </a:r>
            <a:r>
              <a:rPr lang="es-ES" sz="1400" dirty="0" smtClean="0"/>
              <a:t>económico-financiero </a:t>
            </a:r>
            <a:r>
              <a:rPr lang="es-ES" sz="1400" dirty="0"/>
              <a:t>para poder </a:t>
            </a:r>
            <a:r>
              <a:rPr lang="es-ES" sz="1400" dirty="0" smtClean="0"/>
              <a:t>sobrevivir y </a:t>
            </a:r>
            <a:r>
              <a:rPr lang="es-ES" sz="1400" dirty="0"/>
              <a:t>asumir </a:t>
            </a:r>
            <a:r>
              <a:rPr lang="es-ES" sz="1400" dirty="0" smtClean="0"/>
              <a:t>menores </a:t>
            </a:r>
            <a:r>
              <a:rPr lang="es-ES" sz="1400" dirty="0"/>
              <a:t>riesgos </a:t>
            </a:r>
            <a:r>
              <a:rPr lang="es-ES" sz="1400" dirty="0" smtClean="0"/>
              <a:t>en inversiones hasta </a:t>
            </a:r>
            <a:r>
              <a:rPr lang="es-ES" sz="1400" dirty="0"/>
              <a:t>que la situación económica del país cambie y se recupere</a:t>
            </a:r>
            <a:r>
              <a:rPr lang="es-ES" sz="1400" dirty="0" smtClean="0"/>
              <a:t>. </a:t>
            </a:r>
            <a:endParaRPr lang="es-ES" sz="1400" dirty="0"/>
          </a:p>
        </p:txBody>
      </p:sp>
      <p:sp>
        <p:nvSpPr>
          <p:cNvPr id="13" name="12 CuadroTexto"/>
          <p:cNvSpPr txBox="1"/>
          <p:nvPr/>
        </p:nvSpPr>
        <p:spPr>
          <a:xfrm>
            <a:off x="1835696" y="3429000"/>
            <a:ext cx="6984776" cy="1384995"/>
          </a:xfrm>
          <a:prstGeom prst="rect">
            <a:avLst/>
          </a:prstGeom>
          <a:noFill/>
          <a:ln>
            <a:noFill/>
          </a:ln>
        </p:spPr>
        <p:txBody>
          <a:bodyPr wrap="square" rtlCol="0">
            <a:spAutoFit/>
          </a:bodyPr>
          <a:lstStyle/>
          <a:p>
            <a:pPr algn="ctr"/>
            <a:r>
              <a:rPr lang="es-ES" sz="1400" dirty="0" smtClean="0"/>
              <a:t>Descenso del Nº viviendas vendidas y precio de la vivienda. Ventas reducidas un 72%. Gran stock. Receso de crédito. Falta de financiación.</a:t>
            </a:r>
          </a:p>
          <a:p>
            <a:pPr algn="just">
              <a:buFontTx/>
              <a:buChar char="-"/>
            </a:pPr>
            <a:endParaRPr lang="es-ES" sz="1400" dirty="0" smtClean="0"/>
          </a:p>
          <a:p>
            <a:pPr algn="just">
              <a:buFontTx/>
              <a:buChar char="-"/>
            </a:pPr>
            <a:endParaRPr lang="es-ES" sz="1400" dirty="0" smtClean="0"/>
          </a:p>
          <a:p>
            <a:pPr algn="just">
              <a:buFontTx/>
              <a:buChar char="-"/>
            </a:pPr>
            <a:endParaRPr lang="es-ES" sz="1400" dirty="0" smtClean="0"/>
          </a:p>
          <a:p>
            <a:pPr algn="ctr"/>
            <a:endParaRPr lang="es-ES" sz="1400" b="1" dirty="0" smtClean="0"/>
          </a:p>
        </p:txBody>
      </p:sp>
      <p:pic>
        <p:nvPicPr>
          <p:cNvPr id="14" name="Picture 12" descr="http://img.economiafinanzas.com/wp-content/uploads/2011/05/burbuja-inmobiliaria-03.jpg"/>
          <p:cNvPicPr>
            <a:picLocks noChangeAspect="1" noChangeArrowheads="1"/>
          </p:cNvPicPr>
          <p:nvPr/>
        </p:nvPicPr>
        <p:blipFill>
          <a:blip r:embed="rId2" cstate="print"/>
          <a:srcRect/>
          <a:stretch>
            <a:fillRect/>
          </a:stretch>
        </p:blipFill>
        <p:spPr bwMode="auto">
          <a:xfrm>
            <a:off x="1979712" y="1196752"/>
            <a:ext cx="1944000" cy="1944000"/>
          </a:xfrm>
          <a:prstGeom prst="rect">
            <a:avLst/>
          </a:prstGeom>
          <a:noFill/>
          <a:ln>
            <a:solidFill>
              <a:schemeClr val="tx1"/>
            </a:solidFill>
          </a:ln>
        </p:spPr>
      </p:pic>
      <p:pic>
        <p:nvPicPr>
          <p:cNvPr id="16" name="Picture 2" descr="http://noticias.zonaprop.com.ar/wp-content/uploads/sites/3/2011/08/mercado-inmobiliario.jpg"/>
          <p:cNvPicPr>
            <a:picLocks noChangeAspect="1" noChangeArrowheads="1"/>
          </p:cNvPicPr>
          <p:nvPr/>
        </p:nvPicPr>
        <p:blipFill>
          <a:blip r:embed="rId3" cstate="print"/>
          <a:srcRect/>
          <a:stretch>
            <a:fillRect/>
          </a:stretch>
        </p:blipFill>
        <p:spPr bwMode="auto">
          <a:xfrm>
            <a:off x="6444208" y="1196752"/>
            <a:ext cx="2343215" cy="1944000"/>
          </a:xfrm>
          <a:prstGeom prst="rect">
            <a:avLst/>
          </a:prstGeom>
          <a:noFill/>
          <a:ln>
            <a:solidFill>
              <a:schemeClr val="tx1"/>
            </a:solidFill>
          </a:ln>
        </p:spPr>
      </p:pic>
      <p:sp>
        <p:nvSpPr>
          <p:cNvPr id="22" name="21 CuadroTexto"/>
          <p:cNvSpPr txBox="1"/>
          <p:nvPr/>
        </p:nvSpPr>
        <p:spPr>
          <a:xfrm>
            <a:off x="1907704" y="836712"/>
            <a:ext cx="2160240" cy="307777"/>
          </a:xfrm>
          <a:prstGeom prst="rect">
            <a:avLst/>
          </a:prstGeom>
          <a:noFill/>
        </p:spPr>
        <p:txBody>
          <a:bodyPr wrap="square" rtlCol="0">
            <a:spAutoFit/>
          </a:bodyPr>
          <a:lstStyle/>
          <a:p>
            <a:pPr algn="ctr"/>
            <a:r>
              <a:rPr lang="es-ES" sz="1400" b="1" dirty="0" smtClean="0"/>
              <a:t>2000</a:t>
            </a:r>
            <a:r>
              <a:rPr lang="es-ES" sz="1400" dirty="0" smtClean="0"/>
              <a:t>: Burbuja inmobiliaria</a:t>
            </a:r>
            <a:endParaRPr lang="es-ES" sz="1400" dirty="0"/>
          </a:p>
        </p:txBody>
      </p:sp>
      <p:sp>
        <p:nvSpPr>
          <p:cNvPr id="23" name="22 CuadroTexto"/>
          <p:cNvSpPr txBox="1"/>
          <p:nvPr/>
        </p:nvSpPr>
        <p:spPr>
          <a:xfrm>
            <a:off x="6372200" y="836712"/>
            <a:ext cx="2376264" cy="307777"/>
          </a:xfrm>
          <a:prstGeom prst="rect">
            <a:avLst/>
          </a:prstGeom>
          <a:noFill/>
        </p:spPr>
        <p:txBody>
          <a:bodyPr wrap="square" rtlCol="0">
            <a:spAutoFit/>
          </a:bodyPr>
          <a:lstStyle/>
          <a:p>
            <a:pPr algn="ctr"/>
            <a:r>
              <a:rPr lang="es-ES" sz="1400" b="1" dirty="0" smtClean="0"/>
              <a:t>2014</a:t>
            </a:r>
            <a:r>
              <a:rPr lang="es-ES" sz="1400" dirty="0" smtClean="0"/>
              <a:t>: Recesión económica</a:t>
            </a:r>
            <a:endParaRPr lang="es-ES" sz="1400" dirty="0"/>
          </a:p>
        </p:txBody>
      </p:sp>
      <p:sp>
        <p:nvSpPr>
          <p:cNvPr id="24" name="23 Flecha abajo"/>
          <p:cNvSpPr/>
          <p:nvPr/>
        </p:nvSpPr>
        <p:spPr>
          <a:xfrm>
            <a:off x="5004048" y="4005064"/>
            <a:ext cx="288032" cy="4320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uadroTexto"/>
          <p:cNvSpPr txBox="1"/>
          <p:nvPr/>
        </p:nvSpPr>
        <p:spPr>
          <a:xfrm>
            <a:off x="4067944" y="1124744"/>
            <a:ext cx="2232248" cy="1877437"/>
          </a:xfrm>
          <a:prstGeom prst="rect">
            <a:avLst/>
          </a:prstGeom>
          <a:noFill/>
        </p:spPr>
        <p:txBody>
          <a:bodyPr wrap="square" rtlCol="0">
            <a:spAutoFit/>
          </a:bodyPr>
          <a:lstStyle/>
          <a:p>
            <a:pPr algn="just"/>
            <a:r>
              <a:rPr lang="es-ES" sz="1400" dirty="0" smtClean="0"/>
              <a:t>El </a:t>
            </a:r>
            <a:r>
              <a:rPr lang="es-ES" sz="1400" b="1" dirty="0" smtClean="0"/>
              <a:t>sector de la construcción</a:t>
            </a:r>
            <a:r>
              <a:rPr lang="es-ES" sz="1400" dirty="0" smtClean="0"/>
              <a:t> en España está fuertemente marcado por una crisis inmobiliaria que se produce en el año 2008 debido a una crisis económica mundial. </a:t>
            </a:r>
          </a:p>
          <a:p>
            <a:endParaRPr lang="es-ES" dirty="0"/>
          </a:p>
        </p:txBody>
      </p:sp>
      <p:sp>
        <p:nvSpPr>
          <p:cNvPr id="26" name="25 CuadroTexto"/>
          <p:cNvSpPr txBox="1"/>
          <p:nvPr/>
        </p:nvSpPr>
        <p:spPr>
          <a:xfrm>
            <a:off x="4067944" y="2924944"/>
            <a:ext cx="2160240" cy="307777"/>
          </a:xfrm>
          <a:prstGeom prst="rect">
            <a:avLst/>
          </a:prstGeom>
          <a:noFill/>
        </p:spPr>
        <p:txBody>
          <a:bodyPr wrap="square" rtlCol="0">
            <a:spAutoFit/>
          </a:bodyPr>
          <a:lstStyle/>
          <a:p>
            <a:pPr algn="ctr"/>
            <a:r>
              <a:rPr lang="es-ES" sz="1400" b="1" dirty="0" smtClean="0"/>
              <a:t>2008</a:t>
            </a:r>
            <a:r>
              <a:rPr lang="es-ES" sz="1400" dirty="0" smtClean="0"/>
              <a:t>: Punto de inflexión</a:t>
            </a:r>
            <a:endParaRPr lang="es-ES" sz="1400" dirty="0"/>
          </a:p>
        </p:txBody>
      </p:sp>
    </p:spTree>
    <p:extLst>
      <p:ext uri="{BB962C8B-B14F-4D97-AF65-F5344CB8AC3E}">
        <p14:creationId xmlns="" xmlns:p14="http://schemas.microsoft.com/office/powerpoint/2010/main" val="2924060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1" presetClass="entr" presetSubtype="0" repeatCount="indefinite" fill="hold" grpId="0" nodeType="clickEffect">
                                  <p:stCondLst>
                                    <p:cond delay="0"/>
                                  </p:stCondLst>
                                  <p:childTnLst>
                                    <p:set>
                                      <p:cBhvr>
                                        <p:cTn id="6" dur="1000">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1" presetClass="entr" presetSubtype="0" repeatCount="indefinite" fill="hold" nodeType="clickEffect">
                                  <p:stCondLst>
                                    <p:cond delay="0"/>
                                  </p:stCondLst>
                                  <p:childTnLst>
                                    <p:set>
                                      <p:cBhvr>
                                        <p:cTn id="10" dur="1000">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1" presetClass="entr" presetSubtype="0" repeatCount="indefinite" fill="hold" grpId="0" nodeType="clickEffect">
                                  <p:stCondLst>
                                    <p:cond delay="0"/>
                                  </p:stCondLst>
                                  <p:childTnLst>
                                    <p:set>
                                      <p:cBhvr>
                                        <p:cTn id="14" dur="1000">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1" presetClass="entr" presetSubtype="0" repeatCount="indefinite" fill="hold" grpId="0" nodeType="clickEffect">
                                  <p:stCondLst>
                                    <p:cond delay="0"/>
                                  </p:stCondLst>
                                  <p:childTnLst>
                                    <p:set>
                                      <p:cBhvr>
                                        <p:cTn id="18" dur="1000">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1" presetClass="entr" presetSubtype="0" repeatCount="indefinite" fill="hold" grpId="0" nodeType="clickEffect">
                                  <p:stCondLst>
                                    <p:cond delay="0"/>
                                  </p:stCondLst>
                                  <p:childTnLst>
                                    <p:set>
                                      <p:cBhvr>
                                        <p:cTn id="22" dur="1000">
                                          <p:stCondLst>
                                            <p:cond delay="0"/>
                                          </p:stCondLst>
                                        </p:cTn>
                                        <p:tgtEl>
                                          <p:spTgt spid="2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1" presetClass="entr" presetSubtype="0" repeatCount="indefinite" fill="hold" nodeType="clickEffect">
                                  <p:stCondLst>
                                    <p:cond delay="0"/>
                                  </p:stCondLst>
                                  <p:childTnLst>
                                    <p:set>
                                      <p:cBhvr>
                                        <p:cTn id="26" dur="1000">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1" presetClass="entr" presetSubtype="0" repeatCount="indefinite" fill="hold" grpId="0" nodeType="clickEffect">
                                  <p:stCondLst>
                                    <p:cond delay="0"/>
                                  </p:stCondLst>
                                  <p:childTnLst>
                                    <p:set>
                                      <p:cBhvr>
                                        <p:cTn id="30" dur="1000">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1" presetClass="entr" presetSubtype="0" repeatCount="indefinite" fill="hold" grpId="0" nodeType="clickEffect">
                                  <p:stCondLst>
                                    <p:cond delay="0"/>
                                  </p:stCondLst>
                                  <p:childTnLst>
                                    <p:set>
                                      <p:cBhvr>
                                        <p:cTn id="34" dur="1000">
                                          <p:stCondLst>
                                            <p:cond delay="0"/>
                                          </p:stCondLst>
                                        </p:cTn>
                                        <p:tgtEl>
                                          <p:spTgt spid="2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1" presetClass="entr" presetSubtype="0" repeatCount="indefinite" fill="hold" grpId="0" nodeType="clickEffect">
                                  <p:stCondLst>
                                    <p:cond delay="0"/>
                                  </p:stCondLst>
                                  <p:childTnLst>
                                    <p:set>
                                      <p:cBhvr>
                                        <p:cTn id="38" dur="1000">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22" grpId="0"/>
      <p:bldP spid="23" grpId="0"/>
      <p:bldP spid="24" grpId="0" animBg="1"/>
      <p:bldP spid="25"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b="1" dirty="0">
                <a:solidFill>
                  <a:schemeClr val="bg1"/>
                </a:solidFill>
              </a:rPr>
              <a:t>2. Objetivos</a:t>
            </a:r>
          </a:p>
          <a:p>
            <a:r>
              <a:rPr lang="es-ES" sz="1600" dirty="0" smtClean="0"/>
              <a:t>  3</a:t>
            </a:r>
            <a:r>
              <a:rPr lang="es-ES" sz="1600" dirty="0"/>
              <a:t>. </a:t>
            </a:r>
            <a:r>
              <a:rPr lang="es-ES" sz="1600" dirty="0" smtClean="0"/>
              <a:t>Metodología</a:t>
            </a:r>
            <a:endParaRPr lang="es-ES" sz="1600" dirty="0"/>
          </a:p>
          <a:p>
            <a:r>
              <a:rPr lang="es-ES" sz="1600" dirty="0" smtClean="0"/>
              <a:t>  4</a:t>
            </a:r>
            <a:r>
              <a:rPr lang="es-ES" sz="1600" dirty="0"/>
              <a:t>.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5</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a:t>
            </a:r>
            <a:r>
              <a:rPr lang="es-ES" sz="1300" dirty="0" smtClean="0"/>
              <a:t>empresarial</a:t>
            </a:r>
          </a:p>
        </p:txBody>
      </p:sp>
      <p:sp>
        <p:nvSpPr>
          <p:cNvPr id="2" name="1 Marcador de contenido"/>
          <p:cNvSpPr>
            <a:spLocks noGrp="1"/>
          </p:cNvSpPr>
          <p:nvPr>
            <p:ph idx="1"/>
          </p:nvPr>
        </p:nvSpPr>
        <p:spPr>
          <a:xfrm>
            <a:off x="2249996" y="260648"/>
            <a:ext cx="6436804" cy="5853113"/>
          </a:xfrm>
        </p:spPr>
        <p:txBody>
          <a:bodyPr>
            <a:normAutofit/>
          </a:bodyPr>
          <a:lstStyle/>
          <a:p>
            <a:pPr algn="ctr">
              <a:buNone/>
            </a:pPr>
            <a:r>
              <a:rPr lang="es-ES" sz="2800" dirty="0"/>
              <a:t>2</a:t>
            </a:r>
            <a:r>
              <a:rPr lang="es-ES" sz="2800" dirty="0" smtClean="0"/>
              <a:t>. </a:t>
            </a:r>
            <a:r>
              <a:rPr lang="es-ES" sz="2800" u="sng" dirty="0" smtClean="0"/>
              <a:t>OBJETIVOS</a:t>
            </a:r>
            <a:endParaRPr lang="es-ES" sz="2800" dirty="0"/>
          </a:p>
        </p:txBody>
      </p:sp>
      <p:sp>
        <p:nvSpPr>
          <p:cNvPr id="10" name="9 CuadroTexto"/>
          <p:cNvSpPr txBox="1"/>
          <p:nvPr/>
        </p:nvSpPr>
        <p:spPr>
          <a:xfrm>
            <a:off x="2195736" y="1124744"/>
            <a:ext cx="6336704" cy="5047536"/>
          </a:xfrm>
          <a:prstGeom prst="rect">
            <a:avLst/>
          </a:prstGeom>
          <a:noFill/>
        </p:spPr>
        <p:txBody>
          <a:bodyPr wrap="square" rtlCol="0">
            <a:spAutoFit/>
          </a:bodyPr>
          <a:lstStyle/>
          <a:p>
            <a:pPr algn="just"/>
            <a:r>
              <a:rPr lang="es-ES" sz="1400" dirty="0" smtClean="0"/>
              <a:t>El objetivo principal es </a:t>
            </a:r>
            <a:r>
              <a:rPr lang="es-ES" sz="1400" b="1" dirty="0" smtClean="0"/>
              <a:t>analizar el sector de la construcción</a:t>
            </a:r>
            <a:r>
              <a:rPr lang="es-ES" sz="1400" dirty="0" smtClean="0"/>
              <a:t> desde el punto de vista económico-financiero de las empresas españolas, comprendidas en el apartado 41.1 de la clasificación de actividades CNAE-2009. Para este fin se hacen explícitos los siguientes objetivos específicos:</a:t>
            </a:r>
          </a:p>
          <a:p>
            <a:endParaRPr lang="es-ES" sz="1400" dirty="0" smtClean="0"/>
          </a:p>
          <a:p>
            <a:pPr algn="just"/>
            <a:r>
              <a:rPr lang="es-ES" sz="1400" dirty="0" smtClean="0"/>
              <a:t> </a:t>
            </a:r>
          </a:p>
          <a:p>
            <a:pPr lvl="0" algn="just">
              <a:buFont typeface="Wingdings" pitchFamily="2" charset="2"/>
              <a:buChar char="v"/>
            </a:pPr>
            <a:r>
              <a:rPr lang="es-ES" sz="1400" dirty="0" smtClean="0"/>
              <a:t> Ejecución de un </a:t>
            </a:r>
            <a:r>
              <a:rPr lang="es-ES" sz="1400" b="1" dirty="0" smtClean="0"/>
              <a:t>análisis estático</a:t>
            </a:r>
            <a:r>
              <a:rPr lang="es-ES" sz="1400" dirty="0" smtClean="0"/>
              <a:t> de empresas del sector de la construcción en el año </a:t>
            </a:r>
            <a:r>
              <a:rPr lang="es-ES" sz="1400" b="1" dirty="0" smtClean="0"/>
              <a:t>2012</a:t>
            </a:r>
            <a:r>
              <a:rPr lang="es-ES" sz="1400" dirty="0" smtClean="0"/>
              <a:t> a partir de información económico-financiera.</a:t>
            </a:r>
          </a:p>
          <a:p>
            <a:pPr lvl="0" algn="just">
              <a:buFont typeface="Wingdings" pitchFamily="2" charset="2"/>
              <a:buChar char="v"/>
            </a:pPr>
            <a:endParaRPr lang="es-ES" sz="1400" dirty="0" smtClean="0"/>
          </a:p>
          <a:p>
            <a:pPr algn="just">
              <a:buFont typeface="Wingdings" pitchFamily="2" charset="2"/>
              <a:buChar char="v"/>
            </a:pPr>
            <a:endParaRPr lang="es-ES" sz="1400" dirty="0" smtClean="0"/>
          </a:p>
          <a:p>
            <a:pPr lvl="0" algn="just">
              <a:buFont typeface="Wingdings" pitchFamily="2" charset="2"/>
              <a:buChar char="v"/>
            </a:pPr>
            <a:r>
              <a:rPr lang="es-ES" sz="1400" b="1" dirty="0" smtClean="0"/>
              <a:t> Modelización</a:t>
            </a:r>
            <a:r>
              <a:rPr lang="es-ES" sz="1400" dirty="0" smtClean="0"/>
              <a:t> </a:t>
            </a:r>
            <a:r>
              <a:rPr lang="es-ES" sz="1400" b="1" dirty="0" smtClean="0"/>
              <a:t>del sector </a:t>
            </a:r>
            <a:r>
              <a:rPr lang="es-ES" sz="1400" dirty="0" smtClean="0"/>
              <a:t>de la construcción a través de técnicas estadísticas </a:t>
            </a:r>
            <a:r>
              <a:rPr lang="es-ES" sz="1400" dirty="0" err="1" smtClean="0"/>
              <a:t>multivariantes</a:t>
            </a:r>
            <a:r>
              <a:rPr lang="es-ES" sz="1400" dirty="0" smtClean="0"/>
              <a:t>.</a:t>
            </a:r>
          </a:p>
          <a:p>
            <a:pPr lvl="0" algn="just">
              <a:buFont typeface="Wingdings" pitchFamily="2" charset="2"/>
              <a:buChar char="v"/>
            </a:pPr>
            <a:endParaRPr lang="es-ES" sz="1400" dirty="0" smtClean="0"/>
          </a:p>
          <a:p>
            <a:pPr algn="just">
              <a:buFont typeface="Wingdings" pitchFamily="2" charset="2"/>
              <a:buChar char="v"/>
            </a:pPr>
            <a:endParaRPr lang="es-ES" sz="1400" dirty="0" smtClean="0"/>
          </a:p>
          <a:p>
            <a:pPr lvl="0" algn="just">
              <a:buFont typeface="Wingdings" pitchFamily="2" charset="2"/>
              <a:buChar char="v"/>
            </a:pPr>
            <a:r>
              <a:rPr lang="es-ES" sz="1400" b="1" dirty="0" smtClean="0"/>
              <a:t> Validación del modelo propuesto</a:t>
            </a:r>
            <a:r>
              <a:rPr lang="es-ES" sz="1400" dirty="0" smtClean="0"/>
              <a:t> frente a algunos de los modelos más importantes desarrollados en estudios previos.</a:t>
            </a:r>
          </a:p>
          <a:p>
            <a:pPr lvl="0" algn="just">
              <a:buFont typeface="Wingdings" pitchFamily="2" charset="2"/>
              <a:buChar char="v"/>
            </a:pPr>
            <a:endParaRPr lang="es-ES" sz="1400" dirty="0" smtClean="0"/>
          </a:p>
          <a:p>
            <a:pPr algn="just">
              <a:buFont typeface="Wingdings" pitchFamily="2" charset="2"/>
              <a:buChar char="v"/>
            </a:pPr>
            <a:endParaRPr lang="es-ES" sz="1400" dirty="0" smtClean="0"/>
          </a:p>
          <a:p>
            <a:pPr lvl="0" algn="just">
              <a:buFont typeface="Wingdings" pitchFamily="2" charset="2"/>
              <a:buChar char="v"/>
            </a:pPr>
            <a:r>
              <a:rPr lang="es-ES" sz="1400" dirty="0" smtClean="0"/>
              <a:t> </a:t>
            </a:r>
            <a:r>
              <a:rPr lang="es-ES" sz="1400" b="1" dirty="0" smtClean="0"/>
              <a:t>Predicción del riesgo</a:t>
            </a:r>
            <a:r>
              <a:rPr lang="es-ES" sz="1400" dirty="0" smtClean="0"/>
              <a:t> de suspensión de pagos de las empresas del subsector “Construcción de edificios” según la clasificación 41.1.1 de actividades CNAE-2009 para los años 2008-2009.</a:t>
            </a:r>
          </a:p>
          <a:p>
            <a:pPr algn="just">
              <a:buFont typeface="Wingdings" pitchFamily="2" charset="2"/>
              <a:buChar char="q"/>
            </a:pPr>
            <a:endParaRPr lang="es-ES" sz="1400" dirty="0" smtClean="0"/>
          </a:p>
          <a:p>
            <a:endParaRPr lang="es-ES" sz="1400" dirty="0"/>
          </a:p>
        </p:txBody>
      </p:sp>
    </p:spTree>
    <p:extLst>
      <p:ext uri="{BB962C8B-B14F-4D97-AF65-F5344CB8AC3E}">
        <p14:creationId xmlns="" xmlns:p14="http://schemas.microsoft.com/office/powerpoint/2010/main" val="12940605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srcRect/>
          <a:stretch>
            <a:fillRect/>
          </a:stretch>
        </p:blipFill>
        <p:spPr bwMode="auto">
          <a:xfrm>
            <a:off x="2051720" y="4509120"/>
            <a:ext cx="6772275" cy="1476375"/>
          </a:xfrm>
          <a:prstGeom prst="rect">
            <a:avLst/>
          </a:prstGeom>
          <a:noFill/>
          <a:ln w="9525">
            <a:noFill/>
            <a:miter lim="800000"/>
            <a:headEnd/>
            <a:tailEnd/>
          </a:ln>
        </p:spPr>
      </p:pic>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dirty="0"/>
              <a:t>2. Objetivos</a:t>
            </a:r>
          </a:p>
          <a:p>
            <a:r>
              <a:rPr lang="es-ES" sz="1600" dirty="0" smtClean="0"/>
              <a:t>  </a:t>
            </a:r>
            <a:r>
              <a:rPr lang="es-ES" sz="1600" b="1" dirty="0">
                <a:solidFill>
                  <a:schemeClr val="bg1"/>
                </a:solidFill>
              </a:rPr>
              <a:t>3. Metodología</a:t>
            </a:r>
          </a:p>
          <a:p>
            <a:r>
              <a:rPr lang="es-ES" sz="1600" dirty="0" smtClean="0"/>
              <a:t>  4</a:t>
            </a:r>
            <a:r>
              <a:rPr lang="es-ES" sz="1600" dirty="0"/>
              <a:t>.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6</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empresarial</a:t>
            </a:r>
            <a:endParaRPr lang="es-ES" sz="1300" dirty="0"/>
          </a:p>
        </p:txBody>
      </p:sp>
      <p:sp>
        <p:nvSpPr>
          <p:cNvPr id="2" name="1 Marcador de contenido"/>
          <p:cNvSpPr>
            <a:spLocks noGrp="1"/>
          </p:cNvSpPr>
          <p:nvPr>
            <p:ph idx="1"/>
          </p:nvPr>
        </p:nvSpPr>
        <p:spPr>
          <a:xfrm>
            <a:off x="2249996" y="260648"/>
            <a:ext cx="6436804" cy="5853113"/>
          </a:xfrm>
        </p:spPr>
        <p:txBody>
          <a:bodyPr>
            <a:normAutofit/>
          </a:bodyPr>
          <a:lstStyle/>
          <a:p>
            <a:pPr algn="ctr">
              <a:buNone/>
            </a:pPr>
            <a:r>
              <a:rPr lang="es-ES" sz="2800" dirty="0"/>
              <a:t>3</a:t>
            </a:r>
            <a:r>
              <a:rPr lang="es-ES" sz="2800" dirty="0" smtClean="0"/>
              <a:t>. </a:t>
            </a:r>
            <a:r>
              <a:rPr lang="es-ES" sz="2800" u="sng" dirty="0" smtClean="0"/>
              <a:t>METODOLOGÍA</a:t>
            </a:r>
            <a:endParaRPr lang="es-ES" sz="2800" u="sng" dirty="0"/>
          </a:p>
          <a:p>
            <a:pPr>
              <a:buNone/>
            </a:pPr>
            <a:endParaRPr lang="es-ES" sz="1500" dirty="0" smtClean="0"/>
          </a:p>
          <a:p>
            <a:pPr>
              <a:buNone/>
            </a:pPr>
            <a:endParaRPr lang="es-ES" sz="1500" dirty="0" smtClean="0"/>
          </a:p>
        </p:txBody>
      </p:sp>
      <p:pic>
        <p:nvPicPr>
          <p:cNvPr id="1035" name="Picture 11"/>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051720" y="1412776"/>
            <a:ext cx="6696744" cy="1309627"/>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13" name="12 CuadroTexto"/>
          <p:cNvSpPr txBox="1"/>
          <p:nvPr/>
        </p:nvSpPr>
        <p:spPr>
          <a:xfrm>
            <a:off x="2051720" y="4581128"/>
            <a:ext cx="6932265" cy="307777"/>
          </a:xfrm>
          <a:prstGeom prst="rect">
            <a:avLst/>
          </a:prstGeom>
          <a:noFill/>
          <a:ln>
            <a:noFill/>
          </a:ln>
        </p:spPr>
        <p:txBody>
          <a:bodyPr wrap="square" rtlCol="0">
            <a:spAutoFit/>
          </a:bodyPr>
          <a:lstStyle/>
          <a:p>
            <a:pPr algn="just"/>
            <a:r>
              <a:rPr lang="es-ES" sz="1400" b="1" dirty="0" smtClean="0"/>
              <a:t>Métodos utilizados con el SPSS</a:t>
            </a:r>
            <a:r>
              <a:rPr lang="es-ES" sz="1400" dirty="0" smtClean="0"/>
              <a:t>:</a:t>
            </a:r>
            <a:endParaRPr lang="es-ES" sz="1400" dirty="0"/>
          </a:p>
        </p:txBody>
      </p:sp>
      <p:sp>
        <p:nvSpPr>
          <p:cNvPr id="29" name="28 CuadroTexto"/>
          <p:cNvSpPr txBox="1"/>
          <p:nvPr/>
        </p:nvSpPr>
        <p:spPr>
          <a:xfrm>
            <a:off x="2051720" y="836712"/>
            <a:ext cx="6932265" cy="523220"/>
          </a:xfrm>
          <a:prstGeom prst="rect">
            <a:avLst/>
          </a:prstGeom>
          <a:noFill/>
          <a:ln>
            <a:noFill/>
          </a:ln>
        </p:spPr>
        <p:txBody>
          <a:bodyPr wrap="square" rtlCol="0">
            <a:spAutoFit/>
          </a:bodyPr>
          <a:lstStyle/>
          <a:p>
            <a:pPr algn="just"/>
            <a:r>
              <a:rPr lang="es-ES" sz="1400" b="1" dirty="0" smtClean="0"/>
              <a:t>Criterios iniciales de búsqueda</a:t>
            </a:r>
            <a:r>
              <a:rPr lang="es-ES" sz="1400" dirty="0" smtClean="0"/>
              <a:t>: Pymes y microempresas españolas del sector de la construcción (CNAE-2009: 41) cuya forma jurídica sea Sociedad Anónima en 2012.</a:t>
            </a:r>
            <a:endParaRPr lang="es-ES" sz="1400" dirty="0"/>
          </a:p>
        </p:txBody>
      </p:sp>
      <p:pic>
        <p:nvPicPr>
          <p:cNvPr id="16" name="Picture 10"/>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928375" y="3140968"/>
            <a:ext cx="7215625" cy="88895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17" name="16 CuadroTexto"/>
          <p:cNvSpPr txBox="1"/>
          <p:nvPr/>
        </p:nvSpPr>
        <p:spPr>
          <a:xfrm>
            <a:off x="2051720" y="2924944"/>
            <a:ext cx="6932265" cy="307777"/>
          </a:xfrm>
          <a:prstGeom prst="rect">
            <a:avLst/>
          </a:prstGeom>
          <a:noFill/>
          <a:ln>
            <a:noFill/>
          </a:ln>
        </p:spPr>
        <p:txBody>
          <a:bodyPr wrap="square" rtlCol="0">
            <a:spAutoFit/>
          </a:bodyPr>
          <a:lstStyle/>
          <a:p>
            <a:pPr algn="just"/>
            <a:r>
              <a:rPr lang="es-ES" sz="1400" b="1" dirty="0" smtClean="0"/>
              <a:t>Obtención muestra final</a:t>
            </a:r>
            <a:r>
              <a:rPr lang="es-ES" sz="1400" dirty="0" smtClean="0"/>
              <a:t>:</a:t>
            </a:r>
            <a:endParaRPr lang="es-ES" sz="1400" dirty="0"/>
          </a:p>
        </p:txBody>
      </p:sp>
    </p:spTree>
    <p:extLst>
      <p:ext uri="{BB962C8B-B14F-4D97-AF65-F5344CB8AC3E}">
        <p14:creationId xmlns="" xmlns:p14="http://schemas.microsoft.com/office/powerpoint/2010/main" val="204131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1" presetClass="entr" presetSubtype="0" repeatCount="indefinite" fill="hold" nodeType="clickEffect">
                                  <p:stCondLst>
                                    <p:cond delay="0"/>
                                  </p:stCondLst>
                                  <p:childTnLst>
                                    <p:set>
                                      <p:cBhvr>
                                        <p:cTn id="6" dur="1000">
                                          <p:stCondLst>
                                            <p:cond delay="0"/>
                                          </p:stCondLst>
                                        </p:cTn>
                                        <p:tgtEl>
                                          <p:spTgt spid="10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1" presetClass="entr" presetSubtype="0" repeatCount="indefinite" fill="hold" nodeType="clickEffect">
                                  <p:stCondLst>
                                    <p:cond delay="0"/>
                                  </p:stCondLst>
                                  <p:childTnLst>
                                    <p:set>
                                      <p:cBhvr>
                                        <p:cTn id="10" dur="1000">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1" presetClass="entr" presetSubtype="0" repeatCount="indefinite" fill="hold" nodeType="clickEffect">
                                  <p:stCondLst>
                                    <p:cond delay="0"/>
                                  </p:stCondLst>
                                  <p:childTnLst>
                                    <p:set>
                                      <p:cBhvr>
                                        <p:cTn id="14" dur="1000">
                                          <p:stCondLst>
                                            <p:cond delay="0"/>
                                          </p:stCondLst>
                                        </p:cTn>
                                        <p:tgtEl>
                                          <p:spTgt spid="174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dirty="0"/>
              <a:t>2. Objetivos</a:t>
            </a:r>
          </a:p>
          <a:p>
            <a:r>
              <a:rPr lang="es-ES" sz="1600" dirty="0" smtClean="0"/>
              <a:t>  </a:t>
            </a:r>
            <a:r>
              <a:rPr lang="es-ES" sz="1600" b="1" dirty="0">
                <a:solidFill>
                  <a:schemeClr val="bg1"/>
                </a:solidFill>
              </a:rPr>
              <a:t>3. Metodología</a:t>
            </a:r>
          </a:p>
          <a:p>
            <a:r>
              <a:rPr lang="es-ES" sz="1600" dirty="0" smtClean="0"/>
              <a:t>  4</a:t>
            </a:r>
            <a:r>
              <a:rPr lang="es-ES" sz="1600" dirty="0"/>
              <a:t>.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7</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492443"/>
          </a:xfrm>
          <a:prstGeom prst="rect">
            <a:avLst/>
          </a:prstGeom>
          <a:noFill/>
        </p:spPr>
        <p:txBody>
          <a:bodyPr wrap="square" rtlCol="0">
            <a:spAutoFit/>
          </a:bodyPr>
          <a:lstStyle/>
          <a:p>
            <a:r>
              <a:rPr lang="es-ES" sz="1300" dirty="0" smtClean="0"/>
              <a:t>Análisis de los estados financieros de las empresas a fin de predecir el fracaso </a:t>
            </a:r>
            <a:r>
              <a:rPr lang="es-ES" sz="1300" dirty="0" smtClean="0"/>
              <a:t>empresarial</a:t>
            </a:r>
          </a:p>
          <a:p>
            <a:endParaRPr lang="es-ES" sz="1300" dirty="0"/>
          </a:p>
        </p:txBody>
      </p:sp>
      <p:sp>
        <p:nvSpPr>
          <p:cNvPr id="2" name="1 Marcador de contenido"/>
          <p:cNvSpPr>
            <a:spLocks noGrp="1"/>
          </p:cNvSpPr>
          <p:nvPr>
            <p:ph idx="1"/>
          </p:nvPr>
        </p:nvSpPr>
        <p:spPr>
          <a:xfrm>
            <a:off x="1907704" y="116632"/>
            <a:ext cx="7128792" cy="6048672"/>
          </a:xfrm>
        </p:spPr>
        <p:txBody>
          <a:bodyPr>
            <a:normAutofit lnSpcReduction="10000"/>
          </a:bodyPr>
          <a:lstStyle/>
          <a:p>
            <a:pPr algn="ctr">
              <a:buNone/>
            </a:pPr>
            <a:r>
              <a:rPr lang="es-ES" sz="2800" dirty="0"/>
              <a:t>3</a:t>
            </a:r>
            <a:r>
              <a:rPr lang="es-ES" sz="2800" dirty="0" smtClean="0"/>
              <a:t>. </a:t>
            </a:r>
            <a:r>
              <a:rPr lang="es-ES" sz="2800" u="sng" dirty="0" smtClean="0"/>
              <a:t>METODOLOGÍA</a:t>
            </a:r>
            <a:endParaRPr lang="es-ES" sz="2800" u="sng" dirty="0"/>
          </a:p>
          <a:p>
            <a:pPr>
              <a:buNone/>
            </a:pPr>
            <a:endParaRPr lang="es-ES" sz="1500" dirty="0" smtClean="0"/>
          </a:p>
          <a:p>
            <a:pPr algn="just">
              <a:buFont typeface="Wingdings" pitchFamily="2" charset="2"/>
              <a:buChar char="§"/>
            </a:pPr>
            <a:r>
              <a:rPr lang="es-ES" sz="1400" b="1" u="sng" dirty="0" smtClean="0"/>
              <a:t>1. OBTENCIÓN SUBMUESTRAS:</a:t>
            </a:r>
            <a:r>
              <a:rPr lang="es-ES" sz="1400" b="1" dirty="0" smtClean="0"/>
              <a:t>  </a:t>
            </a:r>
          </a:p>
          <a:p>
            <a:pPr algn="just">
              <a:buNone/>
            </a:pPr>
            <a:r>
              <a:rPr lang="es-ES" sz="1400" b="1" dirty="0" smtClean="0"/>
              <a:t>	</a:t>
            </a:r>
            <a:r>
              <a:rPr lang="es-ES" sz="1400" dirty="0" smtClean="0"/>
              <a:t>21 ratios INFORMA. Sociedades Anónimas.</a:t>
            </a:r>
          </a:p>
          <a:p>
            <a:pPr algn="just">
              <a:buNone/>
            </a:pPr>
            <a:r>
              <a:rPr lang="es-ES" sz="1400" dirty="0" smtClean="0"/>
              <a:t>	</a:t>
            </a:r>
            <a:r>
              <a:rPr lang="es-ES" sz="1400" dirty="0" err="1" smtClean="0"/>
              <a:t>Submuestra</a:t>
            </a:r>
            <a:r>
              <a:rPr lang="es-ES" sz="1400" dirty="0" smtClean="0"/>
              <a:t> de empresas activas (2179) + </a:t>
            </a:r>
            <a:r>
              <a:rPr lang="es-ES" sz="1400" dirty="0" err="1" smtClean="0"/>
              <a:t>Submuestra</a:t>
            </a:r>
            <a:r>
              <a:rPr lang="es-ES" sz="1400" dirty="0" smtClean="0"/>
              <a:t> de empresas en concurso (76). </a:t>
            </a:r>
          </a:p>
          <a:p>
            <a:pPr algn="just">
              <a:buNone/>
            </a:pPr>
            <a:endParaRPr lang="es-ES" sz="1400" dirty="0" smtClean="0"/>
          </a:p>
          <a:p>
            <a:pPr algn="just">
              <a:buFont typeface="Wingdings" pitchFamily="2" charset="2"/>
              <a:buChar char="§"/>
            </a:pPr>
            <a:endParaRPr lang="es-ES" sz="1400" dirty="0" smtClean="0"/>
          </a:p>
          <a:p>
            <a:pPr algn="just">
              <a:buFont typeface="Wingdings" pitchFamily="2" charset="2"/>
              <a:buChar char="§"/>
            </a:pPr>
            <a:r>
              <a:rPr lang="es-ES" sz="1400" b="1" u="sng" dirty="0" smtClean="0"/>
              <a:t>2. TRATAMIENTO INFORMACIÓN</a:t>
            </a:r>
            <a:r>
              <a:rPr lang="es-ES" sz="1400" u="sng" dirty="0" smtClean="0"/>
              <a:t>:</a:t>
            </a:r>
            <a:r>
              <a:rPr lang="es-ES" sz="1400" dirty="0" smtClean="0"/>
              <a:t>  </a:t>
            </a:r>
          </a:p>
          <a:p>
            <a:pPr algn="just">
              <a:buNone/>
            </a:pPr>
            <a:r>
              <a:rPr lang="es-ES" sz="1400" dirty="0" smtClean="0"/>
              <a:t>	Eliminación datos incompletos o valores infrecuentes (doble desviación estándar). Se eliminará aquella información de empresas que no sean PYMES o microempresas.</a:t>
            </a:r>
          </a:p>
          <a:p>
            <a:pPr algn="just">
              <a:buNone/>
            </a:pPr>
            <a:endParaRPr lang="es-ES" sz="1400" dirty="0" smtClean="0"/>
          </a:p>
          <a:p>
            <a:pPr algn="just">
              <a:buFont typeface="Wingdings" pitchFamily="2" charset="2"/>
              <a:buChar char="§"/>
            </a:pPr>
            <a:endParaRPr lang="es-ES" sz="1400" dirty="0" smtClean="0"/>
          </a:p>
          <a:p>
            <a:pPr algn="just">
              <a:buFont typeface="Wingdings" pitchFamily="2" charset="2"/>
              <a:buChar char="§"/>
            </a:pPr>
            <a:r>
              <a:rPr lang="es-ES" sz="1400" b="1" u="sng" dirty="0" smtClean="0"/>
              <a:t>3. NIVELACIÓN MUESTRAS</a:t>
            </a:r>
            <a:r>
              <a:rPr lang="es-ES" sz="1400" u="sng" dirty="0" smtClean="0"/>
              <a:t>: </a:t>
            </a:r>
          </a:p>
          <a:p>
            <a:pPr algn="just">
              <a:buNone/>
            </a:pPr>
            <a:r>
              <a:rPr lang="es-ES" sz="1400" dirty="0" smtClean="0"/>
              <a:t>	Método de </a:t>
            </a:r>
            <a:r>
              <a:rPr lang="es-ES" sz="1400" b="1" dirty="0" smtClean="0"/>
              <a:t>emparejamiento </a:t>
            </a:r>
            <a:r>
              <a:rPr lang="es-ES" sz="1400" b="1" dirty="0" err="1" smtClean="0"/>
              <a:t>muestral</a:t>
            </a:r>
            <a:r>
              <a:rPr lang="es-ES" sz="1400" b="1" dirty="0" smtClean="0"/>
              <a:t>.</a:t>
            </a:r>
          </a:p>
          <a:p>
            <a:pPr algn="just">
              <a:buNone/>
            </a:pPr>
            <a:endParaRPr lang="es-ES" sz="1400" dirty="0" smtClean="0"/>
          </a:p>
          <a:p>
            <a:pPr algn="just">
              <a:buFont typeface="Wingdings" pitchFamily="2" charset="2"/>
              <a:buChar char="§"/>
            </a:pPr>
            <a:endParaRPr lang="es-ES" sz="1400" dirty="0"/>
          </a:p>
          <a:p>
            <a:pPr algn="just">
              <a:buFont typeface="Wingdings" pitchFamily="2" charset="2"/>
              <a:buChar char="§"/>
            </a:pPr>
            <a:r>
              <a:rPr lang="es-ES" sz="1400" b="1" u="sng" dirty="0" smtClean="0"/>
              <a:t>4. MUESTRA FINAL</a:t>
            </a:r>
            <a:r>
              <a:rPr lang="es-ES" sz="1400" u="sng" dirty="0" smtClean="0"/>
              <a:t>: </a:t>
            </a:r>
          </a:p>
          <a:p>
            <a:pPr>
              <a:buNone/>
            </a:pPr>
            <a:r>
              <a:rPr lang="es-ES" sz="1400" dirty="0" smtClean="0"/>
              <a:t>	</a:t>
            </a:r>
            <a:r>
              <a:rPr lang="es-ES" sz="1400" dirty="0" err="1" smtClean="0"/>
              <a:t>Submuestra</a:t>
            </a:r>
            <a:r>
              <a:rPr lang="es-ES" sz="1400" dirty="0" smtClean="0"/>
              <a:t> 1 tratada y nivelada (N=58) + </a:t>
            </a:r>
            <a:r>
              <a:rPr lang="es-ES" sz="1400" dirty="0" err="1" smtClean="0"/>
              <a:t>Submuestra</a:t>
            </a:r>
            <a:r>
              <a:rPr lang="es-ES" sz="1400" dirty="0" smtClean="0"/>
              <a:t> 2 tratada y nivelada (N=58) = </a:t>
            </a:r>
          </a:p>
          <a:p>
            <a:pPr algn="ctr">
              <a:buNone/>
            </a:pPr>
            <a:r>
              <a:rPr lang="es-ES" sz="1400" b="1" u="sng" dirty="0" smtClean="0"/>
              <a:t>MUESTRA FINAL (N=116 empresas)</a:t>
            </a:r>
          </a:p>
          <a:p>
            <a:pPr algn="ctr">
              <a:buNone/>
            </a:pPr>
            <a:endParaRPr lang="es-ES" sz="1400" b="1" u="sng" dirty="0" smtClean="0"/>
          </a:p>
          <a:p>
            <a:pPr algn="just">
              <a:buFont typeface="Wingdings" pitchFamily="2" charset="2"/>
              <a:buChar char="§"/>
            </a:pPr>
            <a:endParaRPr lang="es-ES" sz="1400" u="sng" dirty="0" smtClean="0"/>
          </a:p>
          <a:p>
            <a:pPr algn="just">
              <a:buFont typeface="Wingdings" pitchFamily="2" charset="2"/>
              <a:buChar char="§"/>
            </a:pPr>
            <a:r>
              <a:rPr lang="es-ES" sz="1400" b="1" u="sng" dirty="0" smtClean="0"/>
              <a:t>5. ANÁLISIS FRECUENCIAS:</a:t>
            </a:r>
            <a:r>
              <a:rPr lang="es-ES" sz="1400" b="1" dirty="0" smtClean="0"/>
              <a:t> </a:t>
            </a:r>
          </a:p>
          <a:p>
            <a:pPr algn="just">
              <a:buNone/>
            </a:pPr>
            <a:r>
              <a:rPr lang="es-ES" sz="1400" b="1" dirty="0" smtClean="0"/>
              <a:t>	</a:t>
            </a:r>
            <a:r>
              <a:rPr lang="es-ES" sz="1400" dirty="0" smtClean="0"/>
              <a:t>Permite conocer las </a:t>
            </a:r>
            <a:r>
              <a:rPr lang="es-ES" sz="1400" b="1" dirty="0" smtClean="0"/>
              <a:t>características</a:t>
            </a:r>
            <a:r>
              <a:rPr lang="es-ES" sz="1400" dirty="0" smtClean="0"/>
              <a:t> de la muestra. Distribución de la muestra según Comunidad Autónoma,  según actividad (promoción/construcción) y según tamaño. </a:t>
            </a:r>
            <a:endParaRPr lang="es-ES" sz="1400" u="sng" dirty="0" smtClean="0"/>
          </a:p>
          <a:p>
            <a:pPr algn="just">
              <a:buFont typeface="Wingdings" pitchFamily="2" charset="2"/>
              <a:buChar char="§"/>
            </a:pPr>
            <a:endParaRPr lang="es-ES" sz="1400" b="1" u="sng" dirty="0" smtClean="0"/>
          </a:p>
        </p:txBody>
      </p:sp>
    </p:spTree>
    <p:extLst>
      <p:ext uri="{BB962C8B-B14F-4D97-AF65-F5344CB8AC3E}">
        <p14:creationId xmlns="" xmlns:p14="http://schemas.microsoft.com/office/powerpoint/2010/main" val="13488976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dirty="0"/>
              <a:t>2. Objetivos</a:t>
            </a:r>
          </a:p>
          <a:p>
            <a:r>
              <a:rPr lang="es-ES" sz="1600" dirty="0" smtClean="0"/>
              <a:t>  </a:t>
            </a:r>
            <a:r>
              <a:rPr lang="es-ES" sz="1600" b="1" dirty="0">
                <a:solidFill>
                  <a:schemeClr val="bg1"/>
                </a:solidFill>
              </a:rPr>
              <a:t>3. Metodología</a:t>
            </a:r>
          </a:p>
          <a:p>
            <a:r>
              <a:rPr lang="es-ES" sz="1600" dirty="0" smtClean="0"/>
              <a:t>  4</a:t>
            </a:r>
            <a:r>
              <a:rPr lang="es-ES" sz="1600" dirty="0"/>
              <a:t>.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8</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a:t>
            </a:r>
            <a:r>
              <a:rPr lang="es-ES" sz="1300" dirty="0" smtClean="0"/>
              <a:t>empresarial</a:t>
            </a:r>
            <a:endParaRPr lang="es-ES" sz="1300" dirty="0" smtClean="0"/>
          </a:p>
        </p:txBody>
      </p:sp>
      <p:sp>
        <p:nvSpPr>
          <p:cNvPr id="2" name="1 Marcador de contenido"/>
          <p:cNvSpPr>
            <a:spLocks noGrp="1"/>
          </p:cNvSpPr>
          <p:nvPr>
            <p:ph idx="1"/>
          </p:nvPr>
        </p:nvSpPr>
        <p:spPr>
          <a:xfrm>
            <a:off x="1835696" y="116632"/>
            <a:ext cx="7056784" cy="6120680"/>
          </a:xfrm>
        </p:spPr>
        <p:txBody>
          <a:bodyPr>
            <a:noAutofit/>
          </a:bodyPr>
          <a:lstStyle/>
          <a:p>
            <a:pPr algn="ctr">
              <a:buNone/>
            </a:pPr>
            <a:r>
              <a:rPr lang="es-ES" sz="3000" dirty="0"/>
              <a:t>3</a:t>
            </a:r>
            <a:r>
              <a:rPr lang="es-ES" sz="3000" dirty="0" smtClean="0"/>
              <a:t>. </a:t>
            </a:r>
            <a:r>
              <a:rPr lang="es-ES" sz="3000" u="sng" dirty="0" smtClean="0"/>
              <a:t>METODOLOGÍA</a:t>
            </a:r>
            <a:endParaRPr lang="es-ES" sz="3000" u="sng" dirty="0"/>
          </a:p>
          <a:p>
            <a:pPr algn="just">
              <a:buNone/>
            </a:pPr>
            <a:endParaRPr lang="es-ES" sz="1400" dirty="0" smtClean="0"/>
          </a:p>
          <a:p>
            <a:pPr algn="just">
              <a:buFont typeface="Wingdings" pitchFamily="2" charset="2"/>
              <a:buChar char="§"/>
            </a:pPr>
            <a:r>
              <a:rPr lang="es-ES" sz="1400" b="1" u="sng" dirty="0" smtClean="0"/>
              <a:t>6. ANÁLISIS FACTORIAL EXPLORATORIO + CORRELACIONES BIVARIADAS:</a:t>
            </a:r>
            <a:r>
              <a:rPr lang="es-ES" sz="1400" b="1" dirty="0" smtClean="0"/>
              <a:t> </a:t>
            </a:r>
          </a:p>
          <a:p>
            <a:pPr algn="just">
              <a:buNone/>
            </a:pPr>
            <a:r>
              <a:rPr lang="es-ES" sz="1400" dirty="0" smtClean="0"/>
              <a:t>	Con estos métodos podremos realizar </a:t>
            </a:r>
            <a:r>
              <a:rPr lang="es-ES" sz="1400" b="1" dirty="0" smtClean="0"/>
              <a:t>reducciones </a:t>
            </a:r>
            <a:r>
              <a:rPr lang="es-ES" sz="1400" dirty="0" smtClean="0"/>
              <a:t>de datos (Factorial) y poder determinar la correlación existente entre las variables (ratios) con el fin de eliminar información redundante que influya en los resultados.</a:t>
            </a:r>
          </a:p>
          <a:p>
            <a:pPr algn="just">
              <a:buNone/>
            </a:pPr>
            <a:endParaRPr lang="es-ES" sz="1400" b="1" u="sng" dirty="0" smtClean="0"/>
          </a:p>
          <a:p>
            <a:pPr algn="just"/>
            <a:r>
              <a:rPr lang="es-ES" sz="1400" b="1" u="sng" dirty="0" smtClean="0"/>
              <a:t>7. ANÁLISIS FACTORIAL:</a:t>
            </a:r>
            <a:r>
              <a:rPr lang="es-ES" sz="1400" dirty="0" smtClean="0"/>
              <a:t> </a:t>
            </a:r>
          </a:p>
          <a:p>
            <a:pPr algn="just">
              <a:buNone/>
            </a:pPr>
            <a:r>
              <a:rPr lang="es-ES" sz="1400" dirty="0" smtClean="0"/>
              <a:t>	Extracción de </a:t>
            </a:r>
            <a:r>
              <a:rPr lang="es-ES" sz="1400" b="1" dirty="0" smtClean="0"/>
              <a:t>factores o dimensiones </a:t>
            </a:r>
            <a:r>
              <a:rPr lang="es-ES" sz="1400" dirty="0" smtClean="0"/>
              <a:t>que explican gran parte de la varianza de los ratios utilizados. </a:t>
            </a:r>
          </a:p>
          <a:p>
            <a:pPr algn="just">
              <a:buNone/>
            </a:pPr>
            <a:endParaRPr lang="es-ES" sz="1400" dirty="0" smtClean="0"/>
          </a:p>
          <a:p>
            <a:pPr algn="just"/>
            <a:r>
              <a:rPr lang="es-ES" sz="1400" b="1" u="sng" dirty="0" smtClean="0"/>
              <a:t>8. CONGLOMERADOS K-MEDIAS:</a:t>
            </a:r>
            <a:r>
              <a:rPr lang="es-ES" sz="1400" dirty="0" smtClean="0"/>
              <a:t> </a:t>
            </a:r>
          </a:p>
          <a:p>
            <a:pPr algn="just">
              <a:buNone/>
            </a:pPr>
            <a:r>
              <a:rPr lang="es-ES" sz="1400" dirty="0" smtClean="0"/>
              <a:t>	Se identifican conglomerados o subgrupos de empresas dentro de la muestra con el fin de obtener información más concreta sobre las características de las empresas del sector. Se utilizarán los ratios iniciales y los factores obtenidos anteriormente.</a:t>
            </a:r>
          </a:p>
          <a:p>
            <a:pPr algn="just">
              <a:buNone/>
            </a:pPr>
            <a:endParaRPr lang="es-ES" sz="1400" b="1" u="sng" dirty="0" smtClean="0"/>
          </a:p>
          <a:p>
            <a:pPr algn="just"/>
            <a:r>
              <a:rPr lang="es-ES" sz="1400" b="1" u="sng" dirty="0" smtClean="0"/>
              <a:t>9. ANÁLISIS DISCRIMINANTE:</a:t>
            </a:r>
            <a:r>
              <a:rPr lang="es-ES" sz="1400" b="1" dirty="0" smtClean="0"/>
              <a:t> </a:t>
            </a:r>
          </a:p>
          <a:p>
            <a:pPr algn="just">
              <a:buNone/>
            </a:pPr>
            <a:r>
              <a:rPr lang="es-ES" sz="1400" b="1" dirty="0" smtClean="0"/>
              <a:t>	</a:t>
            </a:r>
            <a:r>
              <a:rPr lang="es-ES" sz="1400" dirty="0" smtClean="0"/>
              <a:t>Esta metodología sirve para la creación de modelos predictivos que definen la </a:t>
            </a:r>
            <a:r>
              <a:rPr lang="es-ES" sz="1400" b="1" dirty="0" smtClean="0"/>
              <a:t>pertenencia a un grupo</a:t>
            </a:r>
            <a:r>
              <a:rPr lang="es-ES" sz="1400" dirty="0" smtClean="0"/>
              <a:t>. Se compone de una función discriminante basada en combinaciones lineales de las variables </a:t>
            </a:r>
            <a:r>
              <a:rPr lang="es-ES" sz="1400" dirty="0" err="1" smtClean="0"/>
              <a:t>predictoras</a:t>
            </a:r>
            <a:r>
              <a:rPr lang="es-ES" sz="1400" dirty="0" smtClean="0"/>
              <a:t> que mejor discriminan entre los grupos. Se parte de una muestra de casos en las que se conoce a priori el grupo de pertenencia (empresas activas/empresas en concurso). Posteriormente, las funciones obtenidas pueden aplicarse a nuevos casos con fines predictivos (quiebra). </a:t>
            </a:r>
          </a:p>
          <a:p>
            <a:pPr algn="just">
              <a:buNone/>
            </a:pPr>
            <a:endParaRPr lang="es-ES" sz="1400" dirty="0" smtClean="0"/>
          </a:p>
          <a:p>
            <a:pPr algn="just"/>
            <a:endParaRPr lang="es-ES" sz="1400" dirty="0" smtClean="0"/>
          </a:p>
          <a:p>
            <a:pPr algn="just"/>
            <a:endParaRPr lang="es-ES" sz="1500" dirty="0"/>
          </a:p>
        </p:txBody>
      </p:sp>
    </p:spTree>
    <p:extLst>
      <p:ext uri="{BB962C8B-B14F-4D97-AF65-F5344CB8AC3E}">
        <p14:creationId xmlns="" xmlns:p14="http://schemas.microsoft.com/office/powerpoint/2010/main" val="32498222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dirty="0"/>
              <a:t>2. Objetivos</a:t>
            </a:r>
          </a:p>
          <a:p>
            <a:r>
              <a:rPr lang="es-ES" sz="1600" dirty="0" smtClean="0"/>
              <a:t>  </a:t>
            </a:r>
            <a:r>
              <a:rPr lang="es-ES" sz="1600" b="1" dirty="0">
                <a:solidFill>
                  <a:schemeClr val="bg1"/>
                </a:solidFill>
              </a:rPr>
              <a:t>3. Metodología</a:t>
            </a:r>
          </a:p>
          <a:p>
            <a:r>
              <a:rPr lang="es-ES" sz="1600" dirty="0" smtClean="0"/>
              <a:t>  4</a:t>
            </a:r>
            <a:r>
              <a:rPr lang="es-ES" sz="1600" dirty="0"/>
              <a:t>.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9</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a:t>
            </a:r>
            <a:r>
              <a:rPr lang="es-ES" sz="1300" dirty="0" smtClean="0"/>
              <a:t>empresarial</a:t>
            </a:r>
          </a:p>
        </p:txBody>
      </p:sp>
      <p:sp>
        <p:nvSpPr>
          <p:cNvPr id="2" name="1 Marcador de contenido"/>
          <p:cNvSpPr>
            <a:spLocks noGrp="1"/>
          </p:cNvSpPr>
          <p:nvPr>
            <p:ph idx="1"/>
          </p:nvPr>
        </p:nvSpPr>
        <p:spPr>
          <a:xfrm>
            <a:off x="1928242" y="188640"/>
            <a:ext cx="7043038" cy="5853113"/>
          </a:xfrm>
        </p:spPr>
        <p:txBody>
          <a:bodyPr>
            <a:normAutofit/>
          </a:bodyPr>
          <a:lstStyle/>
          <a:p>
            <a:pPr algn="ctr">
              <a:buNone/>
            </a:pPr>
            <a:r>
              <a:rPr lang="es-ES" sz="2800" dirty="0"/>
              <a:t>3</a:t>
            </a:r>
            <a:r>
              <a:rPr lang="es-ES" sz="2800" dirty="0" smtClean="0"/>
              <a:t>. </a:t>
            </a:r>
            <a:r>
              <a:rPr lang="es-ES" sz="2800" u="sng" dirty="0" smtClean="0"/>
              <a:t>METODOLOGÍA</a:t>
            </a:r>
            <a:endParaRPr lang="es-ES" sz="2800" u="sng" dirty="0"/>
          </a:p>
          <a:p>
            <a:pPr>
              <a:buNone/>
            </a:pPr>
            <a:endParaRPr lang="es-ES" sz="1500" dirty="0" smtClean="0"/>
          </a:p>
          <a:p>
            <a:pPr algn="just"/>
            <a:endParaRPr lang="es-ES" sz="1500" b="1" u="sng" dirty="0" smtClean="0"/>
          </a:p>
          <a:p>
            <a:pPr algn="just"/>
            <a:endParaRPr lang="es-ES" sz="1500" b="1" u="sng" dirty="0" smtClean="0"/>
          </a:p>
        </p:txBody>
      </p:sp>
      <p:pic>
        <p:nvPicPr>
          <p:cNvPr id="2050"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380312" y="908720"/>
            <a:ext cx="1442540" cy="128823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051720" y="2204864"/>
            <a:ext cx="2152016" cy="165884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8" name="7 CuadroTexto"/>
          <p:cNvSpPr txBox="1"/>
          <p:nvPr/>
        </p:nvSpPr>
        <p:spPr>
          <a:xfrm>
            <a:off x="4427984" y="2348880"/>
            <a:ext cx="4458441" cy="1384995"/>
          </a:xfrm>
          <a:prstGeom prst="rect">
            <a:avLst/>
          </a:prstGeom>
          <a:noFill/>
          <a:ln>
            <a:noFill/>
          </a:ln>
        </p:spPr>
        <p:txBody>
          <a:bodyPr wrap="square" rtlCol="0">
            <a:spAutoFit/>
          </a:bodyPr>
          <a:lstStyle/>
          <a:p>
            <a:pPr algn="just"/>
            <a:r>
              <a:rPr lang="es-ES" sz="1400" dirty="0" smtClean="0"/>
              <a:t>El estudio realizado en 1968 por </a:t>
            </a:r>
            <a:r>
              <a:rPr lang="es-ES" sz="1400" b="1" dirty="0" smtClean="0"/>
              <a:t>Edward I. </a:t>
            </a:r>
            <a:r>
              <a:rPr lang="es-ES" sz="1400" b="1" dirty="0" err="1" smtClean="0"/>
              <a:t>Altman</a:t>
            </a:r>
            <a:r>
              <a:rPr lang="es-ES" sz="1400" b="1" dirty="0" smtClean="0"/>
              <a:t> </a:t>
            </a:r>
            <a:r>
              <a:rPr lang="es-ES" sz="1400" dirty="0" smtClean="0"/>
              <a:t>(esquina superior derecha) fue el primero en utilizar el MDA (análisis discriminante) como modelo Z-score de predicción de quiebra. En 1979, </a:t>
            </a:r>
            <a:r>
              <a:rPr lang="es-ES" sz="1400" b="1" dirty="0" smtClean="0"/>
              <a:t>Conan y </a:t>
            </a:r>
            <a:r>
              <a:rPr lang="es-ES" sz="1400" b="1" dirty="0" err="1" smtClean="0"/>
              <a:t>Holder</a:t>
            </a:r>
            <a:r>
              <a:rPr lang="es-ES" sz="1400" dirty="0" smtClean="0"/>
              <a:t>,</a:t>
            </a:r>
            <a:r>
              <a:rPr lang="es-ES" sz="1400" b="1" dirty="0" smtClean="0"/>
              <a:t> </a:t>
            </a:r>
            <a:r>
              <a:rPr lang="es-ES" sz="1400" dirty="0" smtClean="0"/>
              <a:t>consiguen otro modelo Z-score con el que poder medir la probabilidad  que tiene una empresa de entrar en quiebra.</a:t>
            </a:r>
            <a:endParaRPr lang="es-ES" sz="1400" dirty="0"/>
          </a:p>
        </p:txBody>
      </p:sp>
      <p:graphicFrame>
        <p:nvGraphicFramePr>
          <p:cNvPr id="10" name="9 Tabla"/>
          <p:cNvGraphicFramePr>
            <a:graphicFrameLocks noGrp="1"/>
          </p:cNvGraphicFramePr>
          <p:nvPr>
            <p:extLst>
              <p:ext uri="{D42A27DB-BD31-4B8C-83A1-F6EECF244321}">
                <p14:modId xmlns="" xmlns:p14="http://schemas.microsoft.com/office/powerpoint/2010/main" val="1788919097"/>
              </p:ext>
            </p:extLst>
          </p:nvPr>
        </p:nvGraphicFramePr>
        <p:xfrm>
          <a:off x="5881967" y="4005064"/>
          <a:ext cx="2946086" cy="2179020"/>
        </p:xfrm>
        <a:graphic>
          <a:graphicData uri="http://schemas.openxmlformats.org/drawingml/2006/table">
            <a:tbl>
              <a:tblPr firstRow="1" firstCol="1" bandRow="1">
                <a:tableStyleId>{5C22544A-7EE6-4342-B048-85BDC9FD1C3A}</a:tableStyleId>
              </a:tblPr>
              <a:tblGrid>
                <a:gridCol w="1345384"/>
                <a:gridCol w="1600702"/>
              </a:tblGrid>
              <a:tr h="417657">
                <a:tc>
                  <a:txBody>
                    <a:bodyPr/>
                    <a:lstStyle/>
                    <a:p>
                      <a:pPr algn="ctr">
                        <a:lnSpc>
                          <a:spcPct val="115000"/>
                        </a:lnSpc>
                        <a:spcAft>
                          <a:spcPts val="0"/>
                        </a:spcAft>
                      </a:pPr>
                      <a:r>
                        <a:rPr lang="es-ES" sz="1100" dirty="0">
                          <a:effectLst/>
                        </a:rPr>
                        <a:t>INDICADOR  CONAN Y HOLDER</a:t>
                      </a:r>
                      <a:endParaRPr lang="es-ES" sz="1100" dirty="0">
                        <a:effectLst/>
                        <a:latin typeface="Calibri"/>
                        <a:ea typeface="Calibri"/>
                        <a:cs typeface="Times New Roman"/>
                      </a:endParaRPr>
                    </a:p>
                  </a:txBody>
                  <a:tcPr marL="44450" marR="44450" marT="0" marB="0" anchor="ctr"/>
                </a:tc>
                <a:tc>
                  <a:txBody>
                    <a:bodyPr/>
                    <a:lstStyle/>
                    <a:p>
                      <a:pPr algn="ctr">
                        <a:lnSpc>
                          <a:spcPct val="115000"/>
                        </a:lnSpc>
                        <a:spcAft>
                          <a:spcPts val="0"/>
                        </a:spcAft>
                      </a:pPr>
                      <a:r>
                        <a:rPr lang="es-ES" sz="1100" dirty="0">
                          <a:effectLst/>
                        </a:rPr>
                        <a:t>PROBABILIDAD SUSPENSIÓN </a:t>
                      </a:r>
                      <a:endParaRPr lang="es-ES" sz="1100" dirty="0">
                        <a:effectLst/>
                        <a:latin typeface="Calibri"/>
                        <a:ea typeface="Calibri"/>
                        <a:cs typeface="Times New Roman"/>
                      </a:endParaRPr>
                    </a:p>
                  </a:txBody>
                  <a:tcPr marL="44450" marR="44450" marT="0" marB="0" anchor="ctr"/>
                </a:tc>
              </a:tr>
              <a:tr h="190500">
                <a:tc>
                  <a:txBody>
                    <a:bodyPr/>
                    <a:lstStyle/>
                    <a:p>
                      <a:pPr algn="ctr">
                        <a:lnSpc>
                          <a:spcPct val="115000"/>
                        </a:lnSpc>
                        <a:spcAft>
                          <a:spcPts val="0"/>
                        </a:spcAft>
                      </a:pPr>
                      <a:r>
                        <a:rPr lang="es-ES" sz="1100">
                          <a:effectLst/>
                        </a:rPr>
                        <a:t>0,210</a:t>
                      </a:r>
                      <a:endParaRPr lang="es-ES" sz="11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es-ES" sz="1100" dirty="0">
                          <a:effectLst/>
                        </a:rPr>
                        <a:t>100%</a:t>
                      </a:r>
                      <a:endParaRPr lang="es-ES" sz="1100" dirty="0">
                        <a:effectLst/>
                        <a:latin typeface="Calibri"/>
                        <a:ea typeface="Calibri"/>
                        <a:cs typeface="Times New Roman"/>
                      </a:endParaRPr>
                    </a:p>
                  </a:txBody>
                  <a:tcPr marL="44450" marR="44450" marT="0" marB="0" anchor="b"/>
                </a:tc>
              </a:tr>
              <a:tr h="190500">
                <a:tc>
                  <a:txBody>
                    <a:bodyPr/>
                    <a:lstStyle/>
                    <a:p>
                      <a:pPr algn="ctr">
                        <a:lnSpc>
                          <a:spcPct val="115000"/>
                        </a:lnSpc>
                        <a:spcAft>
                          <a:spcPts val="0"/>
                        </a:spcAft>
                      </a:pPr>
                      <a:r>
                        <a:rPr lang="es-ES" sz="1100">
                          <a:effectLst/>
                        </a:rPr>
                        <a:t>0,048</a:t>
                      </a:r>
                      <a:endParaRPr lang="es-ES" sz="11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es-ES" sz="1100">
                          <a:effectLst/>
                        </a:rPr>
                        <a:t>90%</a:t>
                      </a:r>
                      <a:endParaRPr lang="es-ES" sz="1100">
                        <a:effectLst/>
                        <a:latin typeface="Calibri"/>
                        <a:ea typeface="Calibri"/>
                        <a:cs typeface="Times New Roman"/>
                      </a:endParaRPr>
                    </a:p>
                  </a:txBody>
                  <a:tcPr marL="44450" marR="44450" marT="0" marB="0" anchor="b"/>
                </a:tc>
              </a:tr>
              <a:tr h="190500">
                <a:tc>
                  <a:txBody>
                    <a:bodyPr/>
                    <a:lstStyle/>
                    <a:p>
                      <a:pPr algn="ctr">
                        <a:lnSpc>
                          <a:spcPct val="115000"/>
                        </a:lnSpc>
                        <a:spcAft>
                          <a:spcPts val="0"/>
                        </a:spcAft>
                      </a:pPr>
                      <a:r>
                        <a:rPr lang="es-ES" sz="1100">
                          <a:effectLst/>
                        </a:rPr>
                        <a:t>-0,002</a:t>
                      </a:r>
                      <a:endParaRPr lang="es-ES" sz="11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es-ES" sz="1100">
                          <a:effectLst/>
                        </a:rPr>
                        <a:t>80%</a:t>
                      </a:r>
                      <a:endParaRPr lang="es-ES" sz="1100">
                        <a:effectLst/>
                        <a:latin typeface="Calibri"/>
                        <a:ea typeface="Calibri"/>
                        <a:cs typeface="Times New Roman"/>
                      </a:endParaRPr>
                    </a:p>
                  </a:txBody>
                  <a:tcPr marL="44450" marR="44450" marT="0" marB="0" anchor="b"/>
                </a:tc>
              </a:tr>
              <a:tr h="190500">
                <a:tc>
                  <a:txBody>
                    <a:bodyPr/>
                    <a:lstStyle/>
                    <a:p>
                      <a:pPr algn="ctr">
                        <a:lnSpc>
                          <a:spcPct val="115000"/>
                        </a:lnSpc>
                        <a:spcAft>
                          <a:spcPts val="0"/>
                        </a:spcAft>
                      </a:pPr>
                      <a:r>
                        <a:rPr lang="es-ES" sz="1100">
                          <a:effectLst/>
                        </a:rPr>
                        <a:t>-0,026</a:t>
                      </a:r>
                      <a:endParaRPr lang="es-ES" sz="11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es-ES" sz="1100">
                          <a:effectLst/>
                        </a:rPr>
                        <a:t>70%</a:t>
                      </a:r>
                      <a:endParaRPr lang="es-ES" sz="1100">
                        <a:effectLst/>
                        <a:latin typeface="Calibri"/>
                        <a:ea typeface="Calibri"/>
                        <a:cs typeface="Times New Roman"/>
                      </a:endParaRPr>
                    </a:p>
                  </a:txBody>
                  <a:tcPr marL="44450" marR="44450" marT="0" marB="0" anchor="b"/>
                </a:tc>
              </a:tr>
              <a:tr h="190500">
                <a:tc>
                  <a:txBody>
                    <a:bodyPr/>
                    <a:lstStyle/>
                    <a:p>
                      <a:pPr algn="ctr">
                        <a:lnSpc>
                          <a:spcPct val="115000"/>
                        </a:lnSpc>
                        <a:spcAft>
                          <a:spcPts val="0"/>
                        </a:spcAft>
                      </a:pPr>
                      <a:r>
                        <a:rPr lang="es-ES" sz="1100">
                          <a:effectLst/>
                        </a:rPr>
                        <a:t>-0,068</a:t>
                      </a:r>
                      <a:endParaRPr lang="es-ES" sz="11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es-ES" sz="1100">
                          <a:effectLst/>
                        </a:rPr>
                        <a:t>50%</a:t>
                      </a:r>
                      <a:endParaRPr lang="es-ES" sz="1100">
                        <a:effectLst/>
                        <a:latin typeface="Calibri"/>
                        <a:ea typeface="Calibri"/>
                        <a:cs typeface="Times New Roman"/>
                      </a:endParaRPr>
                    </a:p>
                  </a:txBody>
                  <a:tcPr marL="44450" marR="44450" marT="0" marB="0" anchor="b"/>
                </a:tc>
              </a:tr>
              <a:tr h="219075">
                <a:tc>
                  <a:txBody>
                    <a:bodyPr/>
                    <a:lstStyle/>
                    <a:p>
                      <a:pPr algn="ctr">
                        <a:lnSpc>
                          <a:spcPct val="115000"/>
                        </a:lnSpc>
                        <a:spcAft>
                          <a:spcPts val="0"/>
                        </a:spcAft>
                      </a:pPr>
                      <a:r>
                        <a:rPr lang="es-ES" sz="1100" dirty="0">
                          <a:effectLst/>
                        </a:rPr>
                        <a:t>-0,087</a:t>
                      </a:r>
                      <a:endParaRPr lang="es-ES" sz="1100" dirty="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es-ES" sz="1100">
                          <a:effectLst/>
                        </a:rPr>
                        <a:t>40%</a:t>
                      </a:r>
                      <a:endParaRPr lang="es-ES" sz="1100">
                        <a:effectLst/>
                        <a:latin typeface="Calibri"/>
                        <a:ea typeface="Calibri"/>
                        <a:cs typeface="Times New Roman"/>
                      </a:endParaRPr>
                    </a:p>
                  </a:txBody>
                  <a:tcPr marL="44450" marR="44450" marT="0" marB="0" anchor="b"/>
                </a:tc>
              </a:tr>
              <a:tr h="190500">
                <a:tc>
                  <a:txBody>
                    <a:bodyPr/>
                    <a:lstStyle/>
                    <a:p>
                      <a:pPr algn="ctr">
                        <a:lnSpc>
                          <a:spcPct val="115000"/>
                        </a:lnSpc>
                        <a:spcAft>
                          <a:spcPts val="0"/>
                        </a:spcAft>
                      </a:pPr>
                      <a:r>
                        <a:rPr lang="es-ES" sz="1100">
                          <a:effectLst/>
                        </a:rPr>
                        <a:t>-0,107</a:t>
                      </a:r>
                      <a:endParaRPr lang="es-ES" sz="11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es-ES" sz="1100">
                          <a:effectLst/>
                        </a:rPr>
                        <a:t>30%</a:t>
                      </a:r>
                      <a:endParaRPr lang="es-ES" sz="1100">
                        <a:effectLst/>
                        <a:latin typeface="Calibri"/>
                        <a:ea typeface="Calibri"/>
                        <a:cs typeface="Times New Roman"/>
                      </a:endParaRPr>
                    </a:p>
                  </a:txBody>
                  <a:tcPr marL="44450" marR="44450" marT="0" marB="0" anchor="b"/>
                </a:tc>
              </a:tr>
              <a:tr h="190500">
                <a:tc>
                  <a:txBody>
                    <a:bodyPr/>
                    <a:lstStyle/>
                    <a:p>
                      <a:pPr algn="ctr">
                        <a:lnSpc>
                          <a:spcPct val="115000"/>
                        </a:lnSpc>
                        <a:spcAft>
                          <a:spcPts val="0"/>
                        </a:spcAft>
                      </a:pPr>
                      <a:r>
                        <a:rPr lang="es-ES" sz="1100">
                          <a:effectLst/>
                        </a:rPr>
                        <a:t>-0,131</a:t>
                      </a:r>
                      <a:endParaRPr lang="es-ES" sz="11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es-ES" sz="1100">
                          <a:effectLst/>
                        </a:rPr>
                        <a:t>20%</a:t>
                      </a:r>
                      <a:endParaRPr lang="es-ES" sz="1100">
                        <a:effectLst/>
                        <a:latin typeface="Calibri"/>
                        <a:ea typeface="Calibri"/>
                        <a:cs typeface="Times New Roman"/>
                      </a:endParaRPr>
                    </a:p>
                  </a:txBody>
                  <a:tcPr marL="44450" marR="44450" marT="0" marB="0" anchor="b"/>
                </a:tc>
              </a:tr>
              <a:tr h="190500">
                <a:tc>
                  <a:txBody>
                    <a:bodyPr/>
                    <a:lstStyle/>
                    <a:p>
                      <a:pPr algn="ctr">
                        <a:lnSpc>
                          <a:spcPct val="115000"/>
                        </a:lnSpc>
                        <a:spcAft>
                          <a:spcPts val="0"/>
                        </a:spcAft>
                      </a:pPr>
                      <a:r>
                        <a:rPr lang="es-ES" sz="1100">
                          <a:effectLst/>
                        </a:rPr>
                        <a:t>-0,164</a:t>
                      </a:r>
                      <a:endParaRPr lang="es-ES" sz="1100">
                        <a:effectLst/>
                        <a:latin typeface="Calibri"/>
                        <a:ea typeface="Calibri"/>
                        <a:cs typeface="Times New Roman"/>
                      </a:endParaRPr>
                    </a:p>
                  </a:txBody>
                  <a:tcPr marL="44450" marR="44450" marT="0" marB="0" anchor="b"/>
                </a:tc>
                <a:tc>
                  <a:txBody>
                    <a:bodyPr/>
                    <a:lstStyle/>
                    <a:p>
                      <a:pPr algn="ctr">
                        <a:lnSpc>
                          <a:spcPct val="115000"/>
                        </a:lnSpc>
                        <a:spcAft>
                          <a:spcPts val="0"/>
                        </a:spcAft>
                      </a:pPr>
                      <a:r>
                        <a:rPr lang="es-ES" sz="1100" dirty="0">
                          <a:effectLst/>
                        </a:rPr>
                        <a:t>10%</a:t>
                      </a:r>
                      <a:endParaRPr lang="es-ES" sz="1100" dirty="0">
                        <a:effectLst/>
                        <a:latin typeface="Calibri"/>
                        <a:ea typeface="Calibri"/>
                        <a:cs typeface="Times New Roman"/>
                      </a:endParaRPr>
                    </a:p>
                  </a:txBody>
                  <a:tcPr marL="44450" marR="44450" marT="0" marB="0" anchor="b"/>
                </a:tc>
              </a:tr>
            </a:tbl>
          </a:graphicData>
        </a:graphic>
      </p:graphicFrame>
      <p:sp>
        <p:nvSpPr>
          <p:cNvPr id="11" name="10 CuadroTexto"/>
          <p:cNvSpPr txBox="1"/>
          <p:nvPr/>
        </p:nvSpPr>
        <p:spPr>
          <a:xfrm>
            <a:off x="1970373" y="4077072"/>
            <a:ext cx="3640266" cy="2031325"/>
          </a:xfrm>
          <a:prstGeom prst="rect">
            <a:avLst/>
          </a:prstGeom>
          <a:noFill/>
          <a:ln>
            <a:noFill/>
          </a:ln>
        </p:spPr>
        <p:txBody>
          <a:bodyPr wrap="square" rtlCol="0">
            <a:spAutoFit/>
          </a:bodyPr>
          <a:lstStyle/>
          <a:p>
            <a:pPr algn="just"/>
            <a:r>
              <a:rPr lang="es-ES" sz="1400" dirty="0" smtClean="0"/>
              <a:t>A nivel nacional, </a:t>
            </a:r>
            <a:r>
              <a:rPr lang="es-ES" sz="1400" b="1" dirty="0" smtClean="0"/>
              <a:t>Oriol Amat I Salas </a:t>
            </a:r>
            <a:r>
              <a:rPr lang="es-ES" sz="1400" dirty="0" smtClean="0"/>
              <a:t>(fotografía superior) realizó un estudios de pymes españolas obteniendo un Z-score, cuyo valor negativo significa la proximidad de quiebra de la empresa. Estos 3 estudios se han reproducido, así como el análisis unidimensional del ratio de liquidez y el ratio Fondos propios/Patrimonio N +Pasivo, con el fin de determinar la precisión aplicada al sector.</a:t>
            </a:r>
            <a:endParaRPr lang="es-ES" sz="1400" dirty="0"/>
          </a:p>
        </p:txBody>
      </p:sp>
      <p:sp>
        <p:nvSpPr>
          <p:cNvPr id="16" name="15 CuadroTexto"/>
          <p:cNvSpPr txBox="1"/>
          <p:nvPr/>
        </p:nvSpPr>
        <p:spPr>
          <a:xfrm>
            <a:off x="1979712" y="908720"/>
            <a:ext cx="5184576" cy="1446550"/>
          </a:xfrm>
          <a:prstGeom prst="rect">
            <a:avLst/>
          </a:prstGeom>
          <a:noFill/>
          <a:ln>
            <a:noFill/>
          </a:ln>
        </p:spPr>
        <p:txBody>
          <a:bodyPr wrap="square" rtlCol="0">
            <a:spAutoFit/>
          </a:bodyPr>
          <a:lstStyle/>
          <a:p>
            <a:r>
              <a:rPr lang="es-ES" sz="1400" b="1" u="sng" dirty="0" smtClean="0"/>
              <a:t>10. COMPROBACIÓN DE OTROS ESTUDIOS:</a:t>
            </a:r>
            <a:r>
              <a:rPr lang="es-ES" sz="1400" dirty="0" smtClean="0"/>
              <a:t> </a:t>
            </a:r>
          </a:p>
          <a:p>
            <a:pPr algn="just"/>
            <a:r>
              <a:rPr lang="es-ES" sz="1400" dirty="0" smtClean="0"/>
              <a:t>Con el fin de comprobar en la actualidad cual de los estudios más determinantes en previsión de quiebras funciona mejor en el sector de la construcción. Con ello, se podrá comparar con el modelo discriminante obtenido en el paso anterior.</a:t>
            </a:r>
          </a:p>
          <a:p>
            <a:endParaRPr lang="es-ES" dirty="0"/>
          </a:p>
        </p:txBody>
      </p:sp>
    </p:spTree>
    <p:extLst>
      <p:ext uri="{BB962C8B-B14F-4D97-AF65-F5344CB8AC3E}">
        <p14:creationId xmlns="" xmlns:p14="http://schemas.microsoft.com/office/powerpoint/2010/main" val="2163163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1" presetClass="entr" presetSubtype="0" repeatCount="indefinite" fill="hold" grpId="0" nodeType="clickEffect">
                                  <p:stCondLst>
                                    <p:cond delay="0"/>
                                  </p:stCondLst>
                                  <p:childTnLst>
                                    <p:set>
                                      <p:cBhvr>
                                        <p:cTn id="6" dur="1000">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1" presetClass="entr" presetSubtype="0" repeatCount="indefinite" fill="hold" nodeType="clickEffect">
                                  <p:stCondLst>
                                    <p:cond delay="0"/>
                                  </p:stCondLst>
                                  <p:childTnLst>
                                    <p:set>
                                      <p:cBhvr>
                                        <p:cTn id="10" dur="1000">
                                          <p:stCondLst>
                                            <p:cond delay="0"/>
                                          </p:stCondLst>
                                        </p:cTn>
                                        <p:tgtEl>
                                          <p:spTgt spid="20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1" presetClass="entr" presetSubtype="0" repeatCount="indefinite" fill="hold" grpId="0" nodeType="clickEffect">
                                  <p:stCondLst>
                                    <p:cond delay="0"/>
                                  </p:stCondLst>
                                  <p:childTnLst>
                                    <p:set>
                                      <p:cBhvr>
                                        <p:cTn id="14" dur="1000">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1" presetClass="entr" presetSubtype="0" repeatCount="indefinite" fill="hold" nodeType="clickEffect">
                                  <p:stCondLst>
                                    <p:cond delay="0"/>
                                  </p:stCondLst>
                                  <p:childTnLst>
                                    <p:set>
                                      <p:cBhvr>
                                        <p:cTn id="18" dur="1000">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1" presetClass="entr" presetSubtype="0" repeatCount="indefinite" fill="hold" grpId="0" nodeType="clickEffect">
                                  <p:stCondLst>
                                    <p:cond delay="0"/>
                                  </p:stCondLst>
                                  <p:childTnLst>
                                    <p:set>
                                      <p:cBhvr>
                                        <p:cTn id="22" dur="1000">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1" presetClass="entr" presetSubtype="0" repeatCount="indefinite" fill="hold" nodeType="clickEffect">
                                  <p:stCondLst>
                                    <p:cond delay="0"/>
                                  </p:stCondLst>
                                  <p:childTnLst>
                                    <p:set>
                                      <p:cBhvr>
                                        <p:cTn id="26" dur="1000">
                                          <p:stCondLst>
                                            <p:cond delay="0"/>
                                          </p:stCondLst>
                                        </p:cTn>
                                        <p:tgtEl>
                                          <p:spTgt spid="20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dirty="0"/>
              <a:t>2. Objetivos</a:t>
            </a:r>
          </a:p>
          <a:p>
            <a:r>
              <a:rPr lang="es-ES" sz="1600" dirty="0" smtClean="0"/>
              <a:t>  </a:t>
            </a:r>
            <a:r>
              <a:rPr lang="es-ES" sz="1600" dirty="0"/>
              <a:t>3. Metodología</a:t>
            </a:r>
          </a:p>
          <a:p>
            <a:r>
              <a:rPr lang="es-ES" sz="1600" dirty="0" smtClean="0"/>
              <a:t>  </a:t>
            </a:r>
            <a:r>
              <a:rPr lang="es-ES" sz="1600" b="1" dirty="0">
                <a:solidFill>
                  <a:schemeClr val="bg1"/>
                </a:solidFill>
              </a:rPr>
              <a:t>4.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10</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empresarial</a:t>
            </a:r>
            <a:endParaRPr lang="es-ES" sz="1300" dirty="0"/>
          </a:p>
        </p:txBody>
      </p:sp>
      <p:sp>
        <p:nvSpPr>
          <p:cNvPr id="2" name="1 Marcador de contenido"/>
          <p:cNvSpPr>
            <a:spLocks noGrp="1"/>
          </p:cNvSpPr>
          <p:nvPr>
            <p:ph idx="1"/>
          </p:nvPr>
        </p:nvSpPr>
        <p:spPr>
          <a:xfrm>
            <a:off x="1907704" y="260648"/>
            <a:ext cx="6912768" cy="5853113"/>
          </a:xfrm>
          <a:ln>
            <a:noFill/>
          </a:ln>
        </p:spPr>
        <p:txBody>
          <a:bodyPr>
            <a:normAutofit/>
          </a:bodyPr>
          <a:lstStyle/>
          <a:p>
            <a:pPr algn="ctr">
              <a:buNone/>
            </a:pPr>
            <a:r>
              <a:rPr lang="es-ES" sz="2800" dirty="0"/>
              <a:t>4</a:t>
            </a:r>
            <a:r>
              <a:rPr lang="es-ES" sz="2800" dirty="0" smtClean="0"/>
              <a:t>. </a:t>
            </a:r>
            <a:r>
              <a:rPr lang="es-ES" sz="2800" u="sng" dirty="0" smtClean="0"/>
              <a:t>RESULTADOS</a:t>
            </a:r>
            <a:endParaRPr lang="es-ES" sz="2800" u="sng" dirty="0"/>
          </a:p>
          <a:p>
            <a:pPr>
              <a:buNone/>
            </a:pPr>
            <a:endParaRPr lang="es-ES" sz="1500" dirty="0" smtClean="0"/>
          </a:p>
          <a:p>
            <a:pPr algn="ctr">
              <a:buNone/>
            </a:pPr>
            <a:r>
              <a:rPr lang="es-ES" sz="1600" b="1" u="sng" dirty="0" smtClean="0"/>
              <a:t>21 RATIOS SELECCIONADOS INICIALMENTE:</a:t>
            </a:r>
          </a:p>
        </p:txBody>
      </p:sp>
      <p:sp>
        <p:nvSpPr>
          <p:cNvPr id="8" name="7 CuadroTexto"/>
          <p:cNvSpPr txBox="1"/>
          <p:nvPr/>
        </p:nvSpPr>
        <p:spPr>
          <a:xfrm>
            <a:off x="1911127" y="1844824"/>
            <a:ext cx="3600400" cy="3970318"/>
          </a:xfrm>
          <a:prstGeom prst="rect">
            <a:avLst/>
          </a:prstGeom>
          <a:noFill/>
          <a:ln>
            <a:noFill/>
          </a:ln>
        </p:spPr>
        <p:txBody>
          <a:bodyPr wrap="square" rtlCol="0">
            <a:spAutoFit/>
          </a:bodyPr>
          <a:lstStyle/>
          <a:p>
            <a:pPr>
              <a:buFont typeface="Wingdings" pitchFamily="2" charset="2"/>
              <a:buChar char="Ø"/>
            </a:pPr>
            <a:r>
              <a:rPr lang="es-ES" sz="1400" b="1" dirty="0" smtClean="0"/>
              <a:t> Ratios de </a:t>
            </a:r>
            <a:r>
              <a:rPr lang="es-ES" sz="1400" b="1" dirty="0"/>
              <a:t>equilibrio:</a:t>
            </a:r>
          </a:p>
          <a:p>
            <a:pPr>
              <a:buAutoNum type="arabicPeriod"/>
            </a:pPr>
            <a:r>
              <a:rPr lang="es-ES" sz="1400" dirty="0"/>
              <a:t>Fondo de Maniobra (FM)</a:t>
            </a:r>
          </a:p>
          <a:p>
            <a:pPr>
              <a:buAutoNum type="arabicPeriod"/>
            </a:pPr>
            <a:r>
              <a:rPr lang="es-ES" sz="1400" dirty="0"/>
              <a:t>Ratio Fondo de Maniobra (RFM)</a:t>
            </a:r>
          </a:p>
          <a:p>
            <a:pPr>
              <a:buAutoNum type="arabicPeriod"/>
            </a:pPr>
            <a:r>
              <a:rPr lang="es-ES" sz="1400" dirty="0"/>
              <a:t>Ratio de Solidez (RS)</a:t>
            </a:r>
          </a:p>
          <a:p>
            <a:pPr>
              <a:buAutoNum type="arabicPeriod"/>
            </a:pPr>
            <a:r>
              <a:rPr lang="es-ES" sz="1400" dirty="0"/>
              <a:t>Periodo medio de Cobro (</a:t>
            </a:r>
            <a:r>
              <a:rPr lang="es-ES" sz="1400" dirty="0" err="1"/>
              <a:t>PmC</a:t>
            </a:r>
            <a:r>
              <a:rPr lang="es-ES" sz="1400" dirty="0"/>
              <a:t>)</a:t>
            </a:r>
          </a:p>
          <a:p>
            <a:pPr>
              <a:buAutoNum type="arabicPeriod"/>
            </a:pPr>
            <a:r>
              <a:rPr lang="es-ES" sz="1400" dirty="0"/>
              <a:t>Periodo medio de Pago (</a:t>
            </a:r>
            <a:r>
              <a:rPr lang="es-ES" sz="1400" dirty="0" err="1"/>
              <a:t>PmP</a:t>
            </a:r>
            <a:r>
              <a:rPr lang="es-ES" sz="1400" dirty="0"/>
              <a:t>)</a:t>
            </a:r>
          </a:p>
          <a:p>
            <a:pPr>
              <a:buAutoNum type="arabicPeriod"/>
            </a:pPr>
            <a:endParaRPr lang="es-ES" sz="1400" dirty="0"/>
          </a:p>
          <a:p>
            <a:pPr>
              <a:buFont typeface="Wingdings" pitchFamily="2" charset="2"/>
              <a:buChar char="Ø"/>
            </a:pPr>
            <a:r>
              <a:rPr lang="es-ES" sz="1400" dirty="0" smtClean="0"/>
              <a:t> </a:t>
            </a:r>
            <a:r>
              <a:rPr lang="es-ES" sz="1400" b="1" dirty="0" smtClean="0"/>
              <a:t>Ratios </a:t>
            </a:r>
            <a:r>
              <a:rPr lang="es-ES" sz="1400" b="1" dirty="0"/>
              <a:t>de liquidez</a:t>
            </a:r>
          </a:p>
          <a:p>
            <a:r>
              <a:rPr lang="es-ES" sz="1400" dirty="0"/>
              <a:t>6. Ratio de liquidez (RL)</a:t>
            </a:r>
          </a:p>
          <a:p>
            <a:r>
              <a:rPr lang="es-ES" sz="1400" dirty="0"/>
              <a:t>7. Ratio de liquidez inmediata (</a:t>
            </a:r>
            <a:r>
              <a:rPr lang="es-ES" sz="1400" dirty="0" err="1"/>
              <a:t>RLInm</a:t>
            </a:r>
            <a:r>
              <a:rPr lang="es-ES" sz="1400" dirty="0"/>
              <a:t>)</a:t>
            </a:r>
          </a:p>
          <a:p>
            <a:endParaRPr lang="es-ES" sz="1400" dirty="0"/>
          </a:p>
          <a:p>
            <a:pPr>
              <a:buFont typeface="Wingdings" pitchFamily="2" charset="2"/>
              <a:buChar char="Ø"/>
            </a:pPr>
            <a:r>
              <a:rPr lang="es-ES" sz="1400" b="1" dirty="0" smtClean="0"/>
              <a:t> Ratio </a:t>
            </a:r>
            <a:r>
              <a:rPr lang="es-ES" sz="1400" b="1" dirty="0"/>
              <a:t>de endeudamiento</a:t>
            </a:r>
          </a:p>
          <a:p>
            <a:r>
              <a:rPr lang="es-ES" sz="1400" dirty="0"/>
              <a:t>8. Ratio Porcentaje </a:t>
            </a:r>
            <a:r>
              <a:rPr lang="es-ES" sz="1400" dirty="0" smtClean="0"/>
              <a:t>Endeudamiento </a:t>
            </a:r>
            <a:r>
              <a:rPr lang="es-ES" sz="1400" dirty="0"/>
              <a:t>(</a:t>
            </a:r>
            <a:r>
              <a:rPr lang="es-ES" sz="1400" dirty="0" err="1"/>
              <a:t>RPEnd</a:t>
            </a:r>
            <a:r>
              <a:rPr lang="es-ES" sz="1400" dirty="0"/>
              <a:t>)</a:t>
            </a:r>
          </a:p>
          <a:p>
            <a:r>
              <a:rPr lang="es-ES" sz="1400" dirty="0"/>
              <a:t>9. Ratio Coste medio Financiación externa (</a:t>
            </a:r>
            <a:r>
              <a:rPr lang="es-ES" sz="1400" dirty="0" err="1"/>
              <a:t>RcmFe</a:t>
            </a:r>
            <a:r>
              <a:rPr lang="es-ES" sz="1400" dirty="0"/>
              <a:t>)</a:t>
            </a:r>
          </a:p>
          <a:p>
            <a:r>
              <a:rPr lang="es-ES" sz="1400" dirty="0"/>
              <a:t>10. Ratio Cobertura Servicio Deuda (RCSD)</a:t>
            </a:r>
          </a:p>
          <a:p>
            <a:r>
              <a:rPr lang="es-ES" sz="1400" dirty="0"/>
              <a:t>11. Ratio Cobertura Intereses (RCI)</a:t>
            </a:r>
          </a:p>
          <a:p>
            <a:endParaRPr lang="es-ES" sz="1400" dirty="0"/>
          </a:p>
        </p:txBody>
      </p:sp>
      <p:sp>
        <p:nvSpPr>
          <p:cNvPr id="10" name="9 CuadroTexto"/>
          <p:cNvSpPr txBox="1"/>
          <p:nvPr/>
        </p:nvSpPr>
        <p:spPr>
          <a:xfrm>
            <a:off x="5508079" y="1849041"/>
            <a:ext cx="3312368" cy="4001095"/>
          </a:xfrm>
          <a:prstGeom prst="rect">
            <a:avLst/>
          </a:prstGeom>
          <a:noFill/>
          <a:ln>
            <a:noFill/>
          </a:ln>
        </p:spPr>
        <p:txBody>
          <a:bodyPr wrap="square" rtlCol="0">
            <a:spAutoFit/>
          </a:bodyPr>
          <a:lstStyle/>
          <a:p>
            <a:pPr>
              <a:buFont typeface="Wingdings" pitchFamily="2" charset="2"/>
              <a:buChar char="Ø"/>
            </a:pPr>
            <a:r>
              <a:rPr lang="es-ES" sz="1400" b="1" dirty="0" smtClean="0"/>
              <a:t> Ratios generales de actividad :</a:t>
            </a:r>
          </a:p>
          <a:p>
            <a:r>
              <a:rPr lang="es-ES" sz="1400" dirty="0" smtClean="0"/>
              <a:t>12. Ratio Autofinanciación generada por ventas (</a:t>
            </a:r>
            <a:r>
              <a:rPr lang="es-ES" sz="1400" dirty="0" err="1" smtClean="0"/>
              <a:t>RAgpV</a:t>
            </a:r>
            <a:r>
              <a:rPr lang="es-ES" sz="1400" dirty="0" smtClean="0"/>
              <a:t>)</a:t>
            </a:r>
          </a:p>
          <a:p>
            <a:r>
              <a:rPr lang="es-ES" sz="1400" dirty="0" smtClean="0"/>
              <a:t>13. Ratio Autofinanciación generada por activos (</a:t>
            </a:r>
            <a:r>
              <a:rPr lang="es-ES" sz="1400" dirty="0" err="1" smtClean="0"/>
              <a:t>RAgpA</a:t>
            </a:r>
            <a:r>
              <a:rPr lang="es-ES" sz="1400" dirty="0" smtClean="0"/>
              <a:t>)</a:t>
            </a:r>
          </a:p>
          <a:p>
            <a:r>
              <a:rPr lang="es-ES" sz="1400" dirty="0" smtClean="0"/>
              <a:t>14. Ratio Punto Muerto (RPM)</a:t>
            </a:r>
          </a:p>
          <a:p>
            <a:r>
              <a:rPr lang="es-ES" sz="1400" dirty="0" smtClean="0"/>
              <a:t>15. Ratio Rotación Activos (RRA)</a:t>
            </a:r>
          </a:p>
          <a:p>
            <a:r>
              <a:rPr lang="es-ES" sz="1400" dirty="0" smtClean="0"/>
              <a:t>16. Rotación de Inventario (RI)</a:t>
            </a:r>
          </a:p>
          <a:p>
            <a:endParaRPr lang="es-ES" sz="1400" dirty="0"/>
          </a:p>
          <a:p>
            <a:pPr>
              <a:buFont typeface="Wingdings" pitchFamily="2" charset="2"/>
              <a:buChar char="Ø"/>
            </a:pPr>
            <a:r>
              <a:rPr lang="es-ES" sz="1400" b="1" dirty="0" smtClean="0"/>
              <a:t> Ratios de resultados</a:t>
            </a:r>
          </a:p>
          <a:p>
            <a:r>
              <a:rPr lang="es-ES" sz="1400" dirty="0" smtClean="0"/>
              <a:t>17. Rentabilidad económica (ROA)</a:t>
            </a:r>
          </a:p>
          <a:p>
            <a:r>
              <a:rPr lang="es-ES" sz="1400" dirty="0" smtClean="0"/>
              <a:t>18. Rentabilidad explotación (</a:t>
            </a:r>
            <a:r>
              <a:rPr lang="es-ES" sz="1400" dirty="0" err="1" smtClean="0"/>
              <a:t>Rexp</a:t>
            </a:r>
            <a:r>
              <a:rPr lang="es-ES" sz="1400" dirty="0" smtClean="0"/>
              <a:t>)</a:t>
            </a:r>
          </a:p>
          <a:p>
            <a:r>
              <a:rPr lang="es-ES" sz="1400" dirty="0" smtClean="0"/>
              <a:t>19. Rentabilidad financiera (ROE)</a:t>
            </a:r>
          </a:p>
          <a:p>
            <a:endParaRPr lang="es-ES" sz="1400" dirty="0"/>
          </a:p>
          <a:p>
            <a:pPr>
              <a:buFont typeface="Wingdings" pitchFamily="2" charset="2"/>
              <a:buChar char="Ø"/>
            </a:pPr>
            <a:r>
              <a:rPr lang="es-ES" sz="1400" dirty="0" smtClean="0"/>
              <a:t> </a:t>
            </a:r>
            <a:r>
              <a:rPr lang="es-ES" sz="1400" b="1" dirty="0" smtClean="0"/>
              <a:t>EBIT</a:t>
            </a:r>
          </a:p>
          <a:p>
            <a:r>
              <a:rPr lang="es-ES" sz="1400" dirty="0" smtClean="0"/>
              <a:t>20. EBIT</a:t>
            </a:r>
          </a:p>
          <a:p>
            <a:r>
              <a:rPr lang="es-ES" sz="1400" dirty="0" smtClean="0"/>
              <a:t>21. EBITDA</a:t>
            </a:r>
          </a:p>
          <a:p>
            <a:endParaRPr lang="es-ES" sz="1500" dirty="0"/>
          </a:p>
        </p:txBody>
      </p:sp>
    </p:spTree>
    <p:extLst>
      <p:ext uri="{BB962C8B-B14F-4D97-AF65-F5344CB8AC3E}">
        <p14:creationId xmlns="" xmlns:p14="http://schemas.microsoft.com/office/powerpoint/2010/main" val="36674775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dirty="0"/>
              <a:t>2. Objetivos</a:t>
            </a:r>
          </a:p>
          <a:p>
            <a:r>
              <a:rPr lang="es-ES" sz="1600" dirty="0" smtClean="0"/>
              <a:t>  </a:t>
            </a:r>
            <a:r>
              <a:rPr lang="es-ES" sz="1600" dirty="0"/>
              <a:t>3. Metodología</a:t>
            </a:r>
          </a:p>
          <a:p>
            <a:r>
              <a:rPr lang="es-ES" sz="1600" dirty="0" smtClean="0"/>
              <a:t>  </a:t>
            </a:r>
            <a:r>
              <a:rPr lang="es-ES" sz="1600" b="1" dirty="0">
                <a:solidFill>
                  <a:schemeClr val="bg1"/>
                </a:solidFill>
              </a:rPr>
              <a:t>4.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11</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empresarial</a:t>
            </a:r>
            <a:endParaRPr lang="es-ES" sz="1300" dirty="0"/>
          </a:p>
        </p:txBody>
      </p:sp>
      <p:sp>
        <p:nvSpPr>
          <p:cNvPr id="2" name="1 Marcador de contenido"/>
          <p:cNvSpPr>
            <a:spLocks noGrp="1"/>
          </p:cNvSpPr>
          <p:nvPr>
            <p:ph idx="1"/>
          </p:nvPr>
        </p:nvSpPr>
        <p:spPr>
          <a:xfrm>
            <a:off x="1814972" y="188640"/>
            <a:ext cx="6912768" cy="5853113"/>
          </a:xfrm>
          <a:ln>
            <a:noFill/>
          </a:ln>
        </p:spPr>
        <p:txBody>
          <a:bodyPr>
            <a:normAutofit/>
          </a:bodyPr>
          <a:lstStyle/>
          <a:p>
            <a:pPr algn="ctr">
              <a:buNone/>
            </a:pPr>
            <a:r>
              <a:rPr lang="es-ES" sz="2800" dirty="0" smtClean="0"/>
              <a:t>4.1 ANÁLISIS FRECUENCIAS</a:t>
            </a:r>
            <a:endParaRPr lang="es-ES" sz="2800" u="sng" dirty="0"/>
          </a:p>
          <a:p>
            <a:pPr>
              <a:buNone/>
            </a:pPr>
            <a:endParaRPr lang="es-ES" sz="1500" dirty="0" smtClean="0"/>
          </a:p>
          <a:p>
            <a:pPr>
              <a:buNone/>
            </a:pPr>
            <a:endParaRPr lang="es-ES" sz="1500" dirty="0" smtClean="0"/>
          </a:p>
        </p:txBody>
      </p:sp>
      <p:sp>
        <p:nvSpPr>
          <p:cNvPr id="5" name="4 CuadroTexto"/>
          <p:cNvSpPr txBox="1"/>
          <p:nvPr/>
        </p:nvSpPr>
        <p:spPr>
          <a:xfrm>
            <a:off x="1835696" y="2636912"/>
            <a:ext cx="7128792" cy="969496"/>
          </a:xfrm>
          <a:prstGeom prst="rect">
            <a:avLst/>
          </a:prstGeom>
          <a:noFill/>
          <a:ln>
            <a:noFill/>
          </a:ln>
        </p:spPr>
        <p:txBody>
          <a:bodyPr wrap="square" rtlCol="0">
            <a:spAutoFit/>
          </a:bodyPr>
          <a:lstStyle/>
          <a:p>
            <a:pPr algn="just"/>
            <a:endParaRPr lang="es-ES" sz="1500" dirty="0"/>
          </a:p>
          <a:p>
            <a:pPr algn="just"/>
            <a:r>
              <a:rPr lang="es-ES" sz="1400" dirty="0" smtClean="0"/>
              <a:t>Referente a la </a:t>
            </a:r>
            <a:r>
              <a:rPr lang="es-ES" sz="1400" b="1" dirty="0" smtClean="0"/>
              <a:t>distribución territorial</a:t>
            </a:r>
            <a:r>
              <a:rPr lang="es-ES" sz="1400" dirty="0" smtClean="0"/>
              <a:t>, la muestra es representativa del territorio nacional, considerando empresas de todas las Comunidades Autónomas.</a:t>
            </a:r>
          </a:p>
          <a:p>
            <a:pPr algn="just"/>
            <a:endParaRPr lang="es-ES" sz="1400" dirty="0"/>
          </a:p>
        </p:txBody>
      </p:sp>
      <p:sp>
        <p:nvSpPr>
          <p:cNvPr id="16" name="15 CuadroTexto"/>
          <p:cNvSpPr txBox="1"/>
          <p:nvPr/>
        </p:nvSpPr>
        <p:spPr>
          <a:xfrm>
            <a:off x="1835696" y="836712"/>
            <a:ext cx="7128792" cy="1015663"/>
          </a:xfrm>
          <a:prstGeom prst="rect">
            <a:avLst/>
          </a:prstGeom>
          <a:noFill/>
          <a:ln>
            <a:noFill/>
          </a:ln>
        </p:spPr>
        <p:txBody>
          <a:bodyPr wrap="square" rtlCol="0">
            <a:spAutoFit/>
          </a:bodyPr>
          <a:lstStyle/>
          <a:p>
            <a:pPr algn="just"/>
            <a:r>
              <a:rPr lang="es-ES" sz="1400" dirty="0" smtClean="0"/>
              <a:t>Tanto la distribución según el </a:t>
            </a:r>
            <a:r>
              <a:rPr lang="es-ES" sz="1400" b="1" dirty="0" smtClean="0"/>
              <a:t>Estado</a:t>
            </a:r>
            <a:r>
              <a:rPr lang="es-ES" sz="1400" dirty="0" smtClean="0"/>
              <a:t>, como la distribución según el </a:t>
            </a:r>
            <a:r>
              <a:rPr lang="es-ES" sz="1400" b="1" dirty="0" smtClean="0"/>
              <a:t>Código de actividad </a:t>
            </a:r>
            <a:r>
              <a:rPr lang="es-ES" sz="1400" dirty="0" smtClean="0"/>
              <a:t>de la muestra, se distribuyen equitativamente debido al sistema de emparejamiento </a:t>
            </a:r>
            <a:r>
              <a:rPr lang="es-ES" sz="1400" dirty="0" err="1" smtClean="0"/>
              <a:t>muestral</a:t>
            </a:r>
            <a:r>
              <a:rPr lang="es-ES" sz="1400" dirty="0" smtClean="0"/>
              <a:t> utilizado.</a:t>
            </a:r>
          </a:p>
          <a:p>
            <a:endParaRPr lang="es-ES" dirty="0"/>
          </a:p>
        </p:txBody>
      </p:sp>
      <p:graphicFrame>
        <p:nvGraphicFramePr>
          <p:cNvPr id="22" name="21 Tabla"/>
          <p:cNvGraphicFramePr>
            <a:graphicFrameLocks noGrp="1"/>
          </p:cNvGraphicFramePr>
          <p:nvPr/>
        </p:nvGraphicFramePr>
        <p:xfrm>
          <a:off x="2411760" y="1412776"/>
          <a:ext cx="6096001" cy="1114483"/>
        </p:xfrm>
        <a:graphic>
          <a:graphicData uri="http://schemas.openxmlformats.org/drawingml/2006/table">
            <a:tbl>
              <a:tblPr/>
              <a:tblGrid>
                <a:gridCol w="772908"/>
                <a:gridCol w="959902"/>
                <a:gridCol w="959902"/>
                <a:gridCol w="523583"/>
                <a:gridCol w="959902"/>
                <a:gridCol w="959902"/>
                <a:gridCol w="959902"/>
              </a:tblGrid>
              <a:tr h="284231">
                <a:tc>
                  <a:txBody>
                    <a:bodyPr/>
                    <a:lstStyle/>
                    <a:p>
                      <a:pPr algn="l" fontAlgn="b"/>
                      <a:endParaRPr lang="es-ES" sz="1000" b="0" i="0" u="none" strike="noStrike" dirty="0">
                        <a:solidFill>
                          <a:srgbClr val="000000"/>
                        </a:solidFill>
                        <a:latin typeface="Arial"/>
                      </a:endParaRPr>
                    </a:p>
                  </a:txBody>
                  <a:tcPr marL="7480" marR="7480" marT="7480" marB="0" anchor="b">
                    <a:lnL>
                      <a:noFill/>
                    </a:lnL>
                    <a:lnR>
                      <a:noFill/>
                    </a:lnR>
                    <a:lnT>
                      <a:noFill/>
                    </a:lnT>
                    <a:lnB>
                      <a:noFill/>
                    </a:lnB>
                  </a:tcPr>
                </a:tc>
                <a:tc gridSpan="2">
                  <a:txBody>
                    <a:bodyPr/>
                    <a:lstStyle/>
                    <a:p>
                      <a:pPr algn="ctr" rtl="0" fontAlgn="t"/>
                      <a:r>
                        <a:rPr lang="es-ES" sz="1200" b="0" i="0" u="none" strike="noStrike" dirty="0">
                          <a:solidFill>
                            <a:srgbClr val="000000"/>
                          </a:solidFill>
                          <a:latin typeface="Calibri"/>
                        </a:rPr>
                        <a:t>Según su Estado</a:t>
                      </a:r>
                    </a:p>
                  </a:txBody>
                  <a:tcPr marL="7480" marR="7480" marT="7480" marB="0">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ES"/>
                    </a:p>
                  </a:txBody>
                  <a:tcPr/>
                </a:tc>
                <a:tc>
                  <a:txBody>
                    <a:bodyPr/>
                    <a:lstStyle/>
                    <a:p>
                      <a:pPr algn="l" fontAlgn="b"/>
                      <a:endParaRPr lang="es-ES" sz="1000" b="0" i="0" u="none" strike="noStrike" dirty="0">
                        <a:solidFill>
                          <a:srgbClr val="000000"/>
                        </a:solidFill>
                        <a:latin typeface="Arial"/>
                      </a:endParaRPr>
                    </a:p>
                  </a:txBody>
                  <a:tcPr marL="7480" marR="7480" marT="7480" marB="0" anchor="b">
                    <a:lnL>
                      <a:noFill/>
                    </a:lnL>
                    <a:lnR>
                      <a:noFill/>
                    </a:lnR>
                    <a:lnT>
                      <a:noFill/>
                    </a:lnT>
                    <a:lnB>
                      <a:noFill/>
                    </a:lnB>
                  </a:tcPr>
                </a:tc>
                <a:tc>
                  <a:txBody>
                    <a:bodyPr/>
                    <a:lstStyle/>
                    <a:p>
                      <a:pPr algn="l" fontAlgn="b"/>
                      <a:endParaRPr lang="es-ES" sz="1000" b="0" i="0" u="none" strike="noStrike">
                        <a:solidFill>
                          <a:srgbClr val="000000"/>
                        </a:solidFill>
                        <a:latin typeface="Arial"/>
                      </a:endParaRPr>
                    </a:p>
                  </a:txBody>
                  <a:tcPr marL="7480" marR="7480" marT="7480" marB="0" anchor="b">
                    <a:lnL>
                      <a:noFill/>
                    </a:lnL>
                    <a:lnR>
                      <a:noFill/>
                    </a:lnR>
                    <a:lnT>
                      <a:noFill/>
                    </a:lnT>
                    <a:lnB>
                      <a:noFill/>
                    </a:lnB>
                  </a:tcPr>
                </a:tc>
                <a:tc gridSpan="2">
                  <a:txBody>
                    <a:bodyPr/>
                    <a:lstStyle/>
                    <a:p>
                      <a:pPr algn="ctr" fontAlgn="t"/>
                      <a:r>
                        <a:rPr lang="es-ES" sz="1200" b="0" i="0" u="none" strike="noStrike">
                          <a:solidFill>
                            <a:srgbClr val="000000"/>
                          </a:solidFill>
                          <a:latin typeface="Calibri"/>
                        </a:rPr>
                        <a:t>Según su Código de Actividad</a:t>
                      </a:r>
                    </a:p>
                  </a:txBody>
                  <a:tcPr marL="7480" marR="7480" marT="7480" marB="0">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ES"/>
                    </a:p>
                  </a:txBody>
                  <a:tcPr/>
                </a:tc>
              </a:tr>
              <a:tr h="201953">
                <a:tc>
                  <a:txBody>
                    <a:bodyPr/>
                    <a:lstStyle/>
                    <a:p>
                      <a:pPr algn="ctr" rtl="0" fontAlgn="ctr"/>
                      <a:r>
                        <a:rPr lang="es-ES" sz="1200" b="0" i="0" u="none" strike="noStrike">
                          <a:solidFill>
                            <a:srgbClr val="000000"/>
                          </a:solidFill>
                          <a:latin typeface="Calibri"/>
                        </a:rPr>
                        <a:t> </a:t>
                      </a:r>
                    </a:p>
                  </a:txBody>
                  <a:tcPr marL="7480" marR="7480" marT="7480"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rtl="0" fontAlgn="ctr"/>
                      <a:r>
                        <a:rPr lang="es-ES" sz="1200" b="1" i="0" u="none" strike="noStrike">
                          <a:solidFill>
                            <a:srgbClr val="FFFFFF"/>
                          </a:solidFill>
                          <a:latin typeface="Calibri"/>
                        </a:rPr>
                        <a:t>Frecuencia</a:t>
                      </a:r>
                      <a:r>
                        <a:rPr lang="es-ES" sz="1200" b="0" i="0" u="none" strike="noStrike">
                          <a:solidFill>
                            <a:srgbClr val="000000"/>
                          </a:solidFill>
                          <a:latin typeface="Calibri"/>
                        </a:rPr>
                        <a:t> </a:t>
                      </a:r>
                      <a:endParaRPr lang="es-ES" sz="1200" b="1" i="0" u="none" strike="noStrike">
                        <a:solidFill>
                          <a:srgbClr val="FFFFFF"/>
                        </a:solidFill>
                        <a:latin typeface="Calibri"/>
                      </a:endParaRP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504D"/>
                    </a:solidFill>
                  </a:tcPr>
                </a:tc>
                <a:tc>
                  <a:txBody>
                    <a:bodyPr/>
                    <a:lstStyle/>
                    <a:p>
                      <a:pPr algn="ctr" rtl="0" fontAlgn="ctr"/>
                      <a:r>
                        <a:rPr lang="es-ES" sz="1200" b="1" i="0" u="none" strike="noStrike" dirty="0">
                          <a:solidFill>
                            <a:srgbClr val="FFFFFF"/>
                          </a:solidFill>
                          <a:latin typeface="Calibri"/>
                        </a:rPr>
                        <a:t>Porcentaje</a:t>
                      </a:r>
                      <a:r>
                        <a:rPr lang="es-ES" sz="1200" b="0" i="0" u="none" strike="noStrike" dirty="0">
                          <a:solidFill>
                            <a:srgbClr val="000000"/>
                          </a:solidFill>
                          <a:latin typeface="Calibri"/>
                        </a:rPr>
                        <a:t> </a:t>
                      </a:r>
                      <a:endParaRPr lang="es-ES" sz="1200" b="1" i="0" u="none" strike="noStrike" dirty="0">
                        <a:solidFill>
                          <a:srgbClr val="FFFFFF"/>
                        </a:solidFill>
                        <a:latin typeface="Calibri"/>
                      </a:endParaRP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504D"/>
                    </a:solidFill>
                  </a:tcPr>
                </a:tc>
                <a:tc>
                  <a:txBody>
                    <a:bodyPr/>
                    <a:lstStyle/>
                    <a:p>
                      <a:pPr algn="l" fontAlgn="b"/>
                      <a:endParaRPr lang="es-ES" sz="1000" b="0" i="0" u="none" strike="noStrike">
                        <a:solidFill>
                          <a:srgbClr val="000000"/>
                        </a:solidFill>
                        <a:latin typeface="Arial"/>
                      </a:endParaRPr>
                    </a:p>
                  </a:txBody>
                  <a:tcPr marL="7480" marR="7480" marT="748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rtl="0" fontAlgn="ctr"/>
                      <a:r>
                        <a:rPr lang="es-ES" sz="1200" b="0" i="0" u="none" strike="noStrike">
                          <a:solidFill>
                            <a:srgbClr val="000000"/>
                          </a:solidFill>
                          <a:latin typeface="Calibri"/>
                        </a:rPr>
                        <a:t> </a:t>
                      </a:r>
                    </a:p>
                  </a:txBody>
                  <a:tcPr marL="7480" marR="7480" marT="7480"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rtl="0" fontAlgn="ctr"/>
                      <a:r>
                        <a:rPr lang="es-ES" sz="1200" b="1" i="0" u="none" strike="noStrike">
                          <a:solidFill>
                            <a:srgbClr val="FFFFFF"/>
                          </a:solidFill>
                          <a:latin typeface="Calibri"/>
                        </a:rPr>
                        <a:t>Frecuencia</a:t>
                      </a:r>
                      <a:r>
                        <a:rPr lang="es-ES" sz="1200" b="0" i="0" u="none" strike="noStrike">
                          <a:solidFill>
                            <a:srgbClr val="000000"/>
                          </a:solidFill>
                          <a:latin typeface="Calibri"/>
                        </a:rPr>
                        <a:t> </a:t>
                      </a:r>
                      <a:endParaRPr lang="es-ES" sz="1200" b="1" i="0" u="none" strike="noStrike">
                        <a:solidFill>
                          <a:srgbClr val="FFFFFF"/>
                        </a:solidFill>
                        <a:latin typeface="Calibri"/>
                      </a:endParaRP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504D"/>
                    </a:solidFill>
                  </a:tcPr>
                </a:tc>
                <a:tc>
                  <a:txBody>
                    <a:bodyPr/>
                    <a:lstStyle/>
                    <a:p>
                      <a:pPr algn="ctr" rtl="0" fontAlgn="ctr"/>
                      <a:r>
                        <a:rPr lang="es-ES" sz="1200" b="1" i="0" u="none" strike="noStrike">
                          <a:solidFill>
                            <a:srgbClr val="FFFFFF"/>
                          </a:solidFill>
                          <a:latin typeface="Calibri"/>
                        </a:rPr>
                        <a:t>Porcentaje</a:t>
                      </a:r>
                      <a:r>
                        <a:rPr lang="es-ES" sz="1200" b="0" i="0" u="none" strike="noStrike">
                          <a:solidFill>
                            <a:srgbClr val="000000"/>
                          </a:solidFill>
                          <a:latin typeface="Calibri"/>
                        </a:rPr>
                        <a:t> </a:t>
                      </a:r>
                      <a:endParaRPr lang="es-ES" sz="1200" b="1" i="0" u="none" strike="noStrike">
                        <a:solidFill>
                          <a:srgbClr val="FFFFFF"/>
                        </a:solidFill>
                        <a:latin typeface="Calibri"/>
                      </a:endParaRP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504D"/>
                    </a:solidFill>
                  </a:tcPr>
                </a:tc>
              </a:tr>
              <a:tr h="209433">
                <a:tc>
                  <a:txBody>
                    <a:bodyPr/>
                    <a:lstStyle/>
                    <a:p>
                      <a:pPr algn="ctr" rtl="0" fontAlgn="ctr"/>
                      <a:r>
                        <a:rPr lang="es-ES" sz="1200" b="0" i="0" u="none" strike="noStrike">
                          <a:solidFill>
                            <a:srgbClr val="000000"/>
                          </a:solidFill>
                          <a:latin typeface="Calibri"/>
                        </a:rPr>
                        <a:t>Activas </a:t>
                      </a: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200" b="0" i="0" u="none" strike="noStrike">
                          <a:solidFill>
                            <a:srgbClr val="000000"/>
                          </a:solidFill>
                          <a:latin typeface="Calibri"/>
                        </a:rPr>
                        <a:t>58</a:t>
                      </a: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200" b="0" i="0" u="none" strike="noStrike">
                          <a:solidFill>
                            <a:srgbClr val="000000"/>
                          </a:solidFill>
                          <a:latin typeface="Calibri"/>
                        </a:rPr>
                        <a:t>50</a:t>
                      </a: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ES" sz="1000" b="0" i="0" u="none" strike="noStrike">
                        <a:solidFill>
                          <a:srgbClr val="000000"/>
                        </a:solidFill>
                        <a:latin typeface="Arial"/>
                      </a:endParaRPr>
                    </a:p>
                  </a:txBody>
                  <a:tcPr marL="7480" marR="7480" marT="748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rtl="0" fontAlgn="ctr"/>
                      <a:r>
                        <a:rPr lang="es-ES" sz="1200" b="0" i="0" u="none" strike="noStrike">
                          <a:solidFill>
                            <a:srgbClr val="000000"/>
                          </a:solidFill>
                          <a:latin typeface="Calibri"/>
                        </a:rPr>
                        <a:t>Promoción </a:t>
                      </a: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200" b="0" i="0" u="none" strike="noStrike">
                          <a:solidFill>
                            <a:srgbClr val="000000"/>
                          </a:solidFill>
                          <a:latin typeface="Calibri"/>
                        </a:rPr>
                        <a:t>60</a:t>
                      </a: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200" b="0" i="0" u="none" strike="noStrike">
                          <a:solidFill>
                            <a:srgbClr val="000000"/>
                          </a:solidFill>
                          <a:latin typeface="Calibri"/>
                        </a:rPr>
                        <a:t>51,7</a:t>
                      </a: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9433">
                <a:tc>
                  <a:txBody>
                    <a:bodyPr/>
                    <a:lstStyle/>
                    <a:p>
                      <a:pPr algn="ctr" rtl="0" fontAlgn="ctr"/>
                      <a:r>
                        <a:rPr lang="es-ES" sz="1200" b="0" i="0" u="none" strike="noStrike">
                          <a:solidFill>
                            <a:srgbClr val="000000"/>
                          </a:solidFill>
                          <a:latin typeface="Calibri"/>
                        </a:rPr>
                        <a:t>Concurso </a:t>
                      </a: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200" b="0" i="0" u="none" strike="noStrike">
                          <a:solidFill>
                            <a:srgbClr val="000000"/>
                          </a:solidFill>
                          <a:latin typeface="Calibri"/>
                        </a:rPr>
                        <a:t>58</a:t>
                      </a: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200" b="0" i="0" u="none" strike="noStrike">
                          <a:solidFill>
                            <a:srgbClr val="000000"/>
                          </a:solidFill>
                          <a:latin typeface="Calibri"/>
                        </a:rPr>
                        <a:t>50</a:t>
                      </a: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ES" sz="1000" b="0" i="0" u="none" strike="noStrike">
                        <a:solidFill>
                          <a:srgbClr val="000000"/>
                        </a:solidFill>
                        <a:latin typeface="Arial"/>
                      </a:endParaRPr>
                    </a:p>
                  </a:txBody>
                  <a:tcPr marL="7480" marR="7480" marT="748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rtl="0" fontAlgn="ctr"/>
                      <a:r>
                        <a:rPr lang="es-ES" sz="1200" b="0" i="0" u="none" strike="noStrike">
                          <a:solidFill>
                            <a:srgbClr val="000000"/>
                          </a:solidFill>
                          <a:latin typeface="Calibri"/>
                        </a:rPr>
                        <a:t>Construcción </a:t>
                      </a: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200" b="0" i="0" u="none" strike="noStrike">
                          <a:solidFill>
                            <a:srgbClr val="000000"/>
                          </a:solidFill>
                          <a:latin typeface="Calibri"/>
                        </a:rPr>
                        <a:t>56</a:t>
                      </a: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200" b="0" i="0" u="none" strike="noStrike">
                          <a:solidFill>
                            <a:srgbClr val="000000"/>
                          </a:solidFill>
                          <a:latin typeface="Calibri"/>
                        </a:rPr>
                        <a:t>48,3</a:t>
                      </a: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9433">
                <a:tc>
                  <a:txBody>
                    <a:bodyPr/>
                    <a:lstStyle/>
                    <a:p>
                      <a:pPr algn="ctr" rtl="0" fontAlgn="ctr"/>
                      <a:r>
                        <a:rPr lang="es-ES" sz="1200" b="1" i="0" u="none" strike="noStrike">
                          <a:solidFill>
                            <a:srgbClr val="000000"/>
                          </a:solidFill>
                          <a:latin typeface="Calibri"/>
                        </a:rPr>
                        <a:t>Total</a:t>
                      </a:r>
                      <a:r>
                        <a:rPr lang="es-ES" sz="1200" b="0" i="0" u="none" strike="noStrike">
                          <a:solidFill>
                            <a:srgbClr val="000000"/>
                          </a:solidFill>
                          <a:latin typeface="Calibri"/>
                        </a:rPr>
                        <a:t> </a:t>
                      </a:r>
                      <a:endParaRPr lang="es-ES" sz="1200" b="1" i="0" u="none" strike="noStrike">
                        <a:solidFill>
                          <a:srgbClr val="000000"/>
                        </a:solidFill>
                        <a:latin typeface="Calibri"/>
                      </a:endParaRP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200" b="1" i="0" u="none" strike="noStrike" dirty="0">
                          <a:solidFill>
                            <a:srgbClr val="000000"/>
                          </a:solidFill>
                          <a:latin typeface="Calibri"/>
                        </a:rPr>
                        <a:t>116</a:t>
                      </a: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200" b="1" i="0" u="none" strike="noStrike" dirty="0">
                          <a:solidFill>
                            <a:srgbClr val="000000"/>
                          </a:solidFill>
                          <a:latin typeface="Calibri"/>
                        </a:rPr>
                        <a:t>100</a:t>
                      </a: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es-ES" sz="1000" b="0" i="0" u="none" strike="noStrike" dirty="0">
                        <a:solidFill>
                          <a:srgbClr val="000000"/>
                        </a:solidFill>
                        <a:latin typeface="Arial"/>
                      </a:endParaRPr>
                    </a:p>
                  </a:txBody>
                  <a:tcPr marL="7480" marR="7480" marT="748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ctr" rtl="0" fontAlgn="ctr"/>
                      <a:r>
                        <a:rPr lang="es-ES" sz="1200" b="1" i="0" u="none" strike="noStrike">
                          <a:solidFill>
                            <a:srgbClr val="000000"/>
                          </a:solidFill>
                          <a:latin typeface="Calibri"/>
                        </a:rPr>
                        <a:t>Total</a:t>
                      </a:r>
                      <a:r>
                        <a:rPr lang="es-ES" sz="1200" b="0" i="0" u="none" strike="noStrike">
                          <a:solidFill>
                            <a:srgbClr val="000000"/>
                          </a:solidFill>
                          <a:latin typeface="Calibri"/>
                        </a:rPr>
                        <a:t> </a:t>
                      </a:r>
                      <a:endParaRPr lang="es-ES" sz="1200" b="1" i="0" u="none" strike="noStrike">
                        <a:solidFill>
                          <a:srgbClr val="000000"/>
                        </a:solidFill>
                        <a:latin typeface="Calibri"/>
                      </a:endParaRP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200" b="1" i="0" u="none" strike="noStrike">
                          <a:solidFill>
                            <a:srgbClr val="000000"/>
                          </a:solidFill>
                          <a:latin typeface="Calibri"/>
                        </a:rPr>
                        <a:t>116</a:t>
                      </a: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200" b="1" i="0" u="none" strike="noStrike" dirty="0">
                          <a:solidFill>
                            <a:srgbClr val="000000"/>
                          </a:solidFill>
                          <a:latin typeface="Calibri"/>
                        </a:rPr>
                        <a:t>100</a:t>
                      </a:r>
                    </a:p>
                  </a:txBody>
                  <a:tcPr marL="7480" marR="7480" marT="74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23" name="3 Gráfico"/>
          <p:cNvGraphicFramePr>
            <a:graphicFrameLocks/>
          </p:cNvGraphicFramePr>
          <p:nvPr/>
        </p:nvGraphicFramePr>
        <p:xfrm>
          <a:off x="2987824" y="3501008"/>
          <a:ext cx="4572000" cy="27432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117307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1" presetClass="entr" presetSubtype="0" repeatCount="indefinite" fill="hold" nodeType="clickEffect">
                                  <p:stCondLst>
                                    <p:cond delay="0"/>
                                  </p:stCondLst>
                                  <p:childTnLst>
                                    <p:set>
                                      <p:cBhvr>
                                        <p:cTn id="6" dur="1000">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1" presetClass="entr" presetSubtype="0" repeatCount="indefinite" fill="hold" grpId="0" nodeType="clickEffect">
                                  <p:stCondLst>
                                    <p:cond delay="0"/>
                                  </p:stCondLst>
                                  <p:childTnLst>
                                    <p:set>
                                      <p:cBhvr>
                                        <p:cTn id="10" dur="1000">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1" presetClass="entr" presetSubtype="0" repeatCount="indefinite" fill="hold" grpId="0" nodeType="clickEffect">
                                  <p:stCondLst>
                                    <p:cond delay="0"/>
                                  </p:stCondLst>
                                  <p:childTnLst>
                                    <p:set>
                                      <p:cBhvr>
                                        <p:cTn id="14" dur="1000">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Graphic spid="23"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dirty="0"/>
              <a:t>2. Objetivos</a:t>
            </a:r>
          </a:p>
          <a:p>
            <a:r>
              <a:rPr lang="es-ES" sz="1600" dirty="0" smtClean="0"/>
              <a:t>  </a:t>
            </a:r>
            <a:r>
              <a:rPr lang="es-ES" sz="1600" dirty="0"/>
              <a:t>3. Metodología</a:t>
            </a:r>
          </a:p>
          <a:p>
            <a:r>
              <a:rPr lang="es-ES" sz="1600" dirty="0" smtClean="0"/>
              <a:t>  </a:t>
            </a:r>
            <a:r>
              <a:rPr lang="es-ES" sz="1600" b="1" dirty="0">
                <a:solidFill>
                  <a:schemeClr val="bg1"/>
                </a:solidFill>
              </a:rPr>
              <a:t>4.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12</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a:t>
            </a:r>
            <a:r>
              <a:rPr lang="es-ES" sz="1300" dirty="0" smtClean="0"/>
              <a:t>empresarial</a:t>
            </a:r>
          </a:p>
        </p:txBody>
      </p:sp>
      <p:sp>
        <p:nvSpPr>
          <p:cNvPr id="2" name="1 Marcador de contenido"/>
          <p:cNvSpPr>
            <a:spLocks noGrp="1"/>
          </p:cNvSpPr>
          <p:nvPr>
            <p:ph idx="1"/>
          </p:nvPr>
        </p:nvSpPr>
        <p:spPr>
          <a:xfrm>
            <a:off x="1814972" y="188640"/>
            <a:ext cx="6912768" cy="5853113"/>
          </a:xfrm>
          <a:ln>
            <a:noFill/>
          </a:ln>
        </p:spPr>
        <p:txBody>
          <a:bodyPr>
            <a:normAutofit/>
          </a:bodyPr>
          <a:lstStyle/>
          <a:p>
            <a:pPr algn="ctr">
              <a:buNone/>
            </a:pPr>
            <a:r>
              <a:rPr lang="es-ES" sz="2800" dirty="0" smtClean="0"/>
              <a:t>4.2 ANÁLISIS FACTORIAL</a:t>
            </a:r>
            <a:endParaRPr lang="es-ES" sz="2800" u="sng" dirty="0"/>
          </a:p>
          <a:p>
            <a:pPr algn="just">
              <a:buNone/>
            </a:pPr>
            <a:r>
              <a:rPr lang="es-ES" sz="1500" dirty="0"/>
              <a:t> </a:t>
            </a:r>
            <a:endParaRPr lang="es-ES" sz="1500" dirty="0" smtClean="0"/>
          </a:p>
        </p:txBody>
      </p:sp>
      <p:sp>
        <p:nvSpPr>
          <p:cNvPr id="7" name="6 CuadroTexto"/>
          <p:cNvSpPr txBox="1"/>
          <p:nvPr/>
        </p:nvSpPr>
        <p:spPr>
          <a:xfrm>
            <a:off x="1907704" y="908720"/>
            <a:ext cx="6984776" cy="1231106"/>
          </a:xfrm>
          <a:prstGeom prst="rect">
            <a:avLst/>
          </a:prstGeom>
          <a:noFill/>
        </p:spPr>
        <p:txBody>
          <a:bodyPr wrap="square" rtlCol="0">
            <a:spAutoFit/>
          </a:bodyPr>
          <a:lstStyle/>
          <a:p>
            <a:pPr algn="just"/>
            <a:r>
              <a:rPr lang="es-ES" sz="1400" dirty="0" smtClean="0"/>
              <a:t>1er Análisis </a:t>
            </a:r>
            <a:r>
              <a:rPr lang="es-ES" sz="1400" dirty="0"/>
              <a:t>factorial </a:t>
            </a:r>
            <a:r>
              <a:rPr lang="es-ES" sz="1400" dirty="0" smtClean="0"/>
              <a:t>+ Correlaciones </a:t>
            </a:r>
            <a:r>
              <a:rPr lang="es-ES" sz="1400" dirty="0" err="1" smtClean="0"/>
              <a:t>bivariadas</a:t>
            </a:r>
            <a:r>
              <a:rPr lang="es-ES" sz="1400" dirty="0" smtClean="0"/>
              <a:t> (</a:t>
            </a:r>
            <a:r>
              <a:rPr lang="es-ES" sz="1400" dirty="0" err="1" smtClean="0"/>
              <a:t>Spearman</a:t>
            </a:r>
            <a:r>
              <a:rPr lang="es-ES" sz="1400" dirty="0" smtClean="0"/>
              <a:t>) = Eliminación 4 ratios (21 – 4 =</a:t>
            </a:r>
            <a:r>
              <a:rPr lang="es-ES" sz="1400" b="1" dirty="0" smtClean="0"/>
              <a:t>17</a:t>
            </a:r>
            <a:r>
              <a:rPr lang="es-ES" sz="1400" dirty="0" smtClean="0"/>
              <a:t>)</a:t>
            </a:r>
          </a:p>
          <a:p>
            <a:pPr algn="just"/>
            <a:r>
              <a:rPr lang="es-ES" sz="1400" b="1" dirty="0" smtClean="0"/>
              <a:t>Fondo </a:t>
            </a:r>
            <a:r>
              <a:rPr lang="es-ES" sz="1400" b="1" dirty="0"/>
              <a:t>de Maniobra </a:t>
            </a:r>
            <a:r>
              <a:rPr lang="es-ES" sz="1400" dirty="0"/>
              <a:t>(FM), </a:t>
            </a:r>
            <a:r>
              <a:rPr lang="es-ES" sz="1400" b="1" dirty="0"/>
              <a:t>Rentabilidad explotación</a:t>
            </a:r>
            <a:r>
              <a:rPr lang="es-ES" sz="1400" dirty="0"/>
              <a:t> (</a:t>
            </a:r>
            <a:r>
              <a:rPr lang="es-ES" sz="1400" dirty="0" err="1"/>
              <a:t>Rexp</a:t>
            </a:r>
            <a:r>
              <a:rPr lang="es-ES" sz="1400" dirty="0"/>
              <a:t>), </a:t>
            </a:r>
            <a:r>
              <a:rPr lang="es-ES" sz="1400" b="1" dirty="0"/>
              <a:t>Ratio Punto Muerto </a:t>
            </a:r>
            <a:r>
              <a:rPr lang="es-ES" sz="1400" dirty="0"/>
              <a:t>(RPM), </a:t>
            </a:r>
            <a:r>
              <a:rPr lang="es-ES" sz="1400" b="1" dirty="0"/>
              <a:t>EBIT</a:t>
            </a:r>
            <a:r>
              <a:rPr lang="es-ES" sz="1400" b="1" dirty="0" smtClean="0"/>
              <a:t>. </a:t>
            </a:r>
          </a:p>
          <a:p>
            <a:pPr algn="just"/>
            <a:endParaRPr lang="es-ES" sz="1400" b="1" dirty="0" smtClean="0"/>
          </a:p>
          <a:p>
            <a:pPr algn="just"/>
            <a:r>
              <a:rPr lang="es-ES" sz="1400" dirty="0" smtClean="0"/>
              <a:t>2º Análisis factorial = Creación de 6 nuevos ejes o dimensiones:</a:t>
            </a:r>
          </a:p>
          <a:p>
            <a:endParaRPr lang="es-ES" dirty="0"/>
          </a:p>
        </p:txBody>
      </p:sp>
      <p:pic>
        <p:nvPicPr>
          <p:cNvPr id="10244" name="Picture 4"/>
          <p:cNvPicPr>
            <a:picLocks noChangeAspect="1" noChangeArrowheads="1"/>
          </p:cNvPicPr>
          <p:nvPr/>
        </p:nvPicPr>
        <p:blipFill>
          <a:blip r:embed="rId2" cstate="print"/>
          <a:srcRect/>
          <a:stretch>
            <a:fillRect/>
          </a:stretch>
        </p:blipFill>
        <p:spPr bwMode="auto">
          <a:xfrm>
            <a:off x="2483768" y="2132856"/>
            <a:ext cx="5649528" cy="4116710"/>
          </a:xfrm>
          <a:prstGeom prst="rect">
            <a:avLst/>
          </a:prstGeom>
          <a:noFill/>
          <a:ln w="9525">
            <a:noFill/>
            <a:miter lim="800000"/>
            <a:headEnd/>
            <a:tailEnd/>
          </a:ln>
        </p:spPr>
      </p:pic>
      <p:pic>
        <p:nvPicPr>
          <p:cNvPr id="1042" name="Picture 18"/>
          <p:cNvPicPr>
            <a:picLocks noChangeAspect="1" noChangeArrowheads="1"/>
          </p:cNvPicPr>
          <p:nvPr/>
        </p:nvPicPr>
        <p:blipFill>
          <a:blip r:embed="rId3" cstate="print"/>
          <a:srcRect/>
          <a:stretch>
            <a:fillRect/>
          </a:stretch>
        </p:blipFill>
        <p:spPr bwMode="auto">
          <a:xfrm>
            <a:off x="4788024" y="4941168"/>
            <a:ext cx="3324225" cy="361950"/>
          </a:xfrm>
          <a:prstGeom prst="rect">
            <a:avLst/>
          </a:prstGeom>
          <a:noFill/>
          <a:ln w="12700">
            <a:solidFill>
              <a:schemeClr val="tx1"/>
            </a:solidFill>
            <a:miter lim="800000"/>
            <a:headEnd/>
            <a:tailEnd/>
          </a:ln>
        </p:spPr>
      </p:pic>
      <p:pic>
        <p:nvPicPr>
          <p:cNvPr id="1043" name="Picture 19"/>
          <p:cNvPicPr>
            <a:picLocks noChangeAspect="1" noChangeArrowheads="1"/>
          </p:cNvPicPr>
          <p:nvPr/>
        </p:nvPicPr>
        <p:blipFill>
          <a:blip r:embed="rId4" cstate="print"/>
          <a:srcRect/>
          <a:stretch>
            <a:fillRect/>
          </a:stretch>
        </p:blipFill>
        <p:spPr bwMode="auto">
          <a:xfrm>
            <a:off x="4788024" y="4293096"/>
            <a:ext cx="3314700" cy="352425"/>
          </a:xfrm>
          <a:prstGeom prst="rect">
            <a:avLst/>
          </a:prstGeom>
          <a:noFill/>
          <a:ln w="12700">
            <a:solidFill>
              <a:schemeClr val="tx1"/>
            </a:solidFill>
            <a:miter lim="800000"/>
            <a:headEnd/>
            <a:tailEnd/>
          </a:ln>
        </p:spPr>
      </p:pic>
      <p:pic>
        <p:nvPicPr>
          <p:cNvPr id="1044" name="Picture 20"/>
          <p:cNvPicPr>
            <a:picLocks noChangeAspect="1" noChangeArrowheads="1"/>
          </p:cNvPicPr>
          <p:nvPr/>
        </p:nvPicPr>
        <p:blipFill>
          <a:blip r:embed="rId5" cstate="print"/>
          <a:srcRect/>
          <a:stretch>
            <a:fillRect/>
          </a:stretch>
        </p:blipFill>
        <p:spPr bwMode="auto">
          <a:xfrm>
            <a:off x="4788024" y="5373216"/>
            <a:ext cx="3324225" cy="342900"/>
          </a:xfrm>
          <a:prstGeom prst="rect">
            <a:avLst/>
          </a:prstGeom>
          <a:noFill/>
          <a:ln w="12700">
            <a:solidFill>
              <a:schemeClr val="tx1"/>
            </a:solidFill>
            <a:miter lim="800000"/>
            <a:headEnd/>
            <a:tailEnd/>
          </a:ln>
        </p:spPr>
      </p:pic>
      <p:pic>
        <p:nvPicPr>
          <p:cNvPr id="1045" name="Picture 21"/>
          <p:cNvPicPr>
            <a:picLocks noChangeAspect="1" noChangeArrowheads="1"/>
          </p:cNvPicPr>
          <p:nvPr/>
        </p:nvPicPr>
        <p:blipFill>
          <a:blip r:embed="rId6" cstate="print"/>
          <a:srcRect/>
          <a:stretch>
            <a:fillRect/>
          </a:stretch>
        </p:blipFill>
        <p:spPr bwMode="auto">
          <a:xfrm>
            <a:off x="4788024" y="5805264"/>
            <a:ext cx="3333750" cy="352425"/>
          </a:xfrm>
          <a:prstGeom prst="rect">
            <a:avLst/>
          </a:prstGeom>
          <a:noFill/>
          <a:ln w="12700">
            <a:solidFill>
              <a:schemeClr val="tx1"/>
            </a:solidFill>
            <a:miter lim="800000"/>
            <a:headEnd/>
            <a:tailEnd/>
          </a:ln>
        </p:spPr>
      </p:pic>
      <p:pic>
        <p:nvPicPr>
          <p:cNvPr id="1046" name="Picture 22"/>
          <p:cNvPicPr>
            <a:picLocks noChangeAspect="1" noChangeArrowheads="1"/>
          </p:cNvPicPr>
          <p:nvPr/>
        </p:nvPicPr>
        <p:blipFill>
          <a:blip r:embed="rId7" cstate="print"/>
          <a:srcRect/>
          <a:stretch>
            <a:fillRect/>
          </a:stretch>
        </p:blipFill>
        <p:spPr bwMode="auto">
          <a:xfrm>
            <a:off x="4788024" y="3573016"/>
            <a:ext cx="3343275" cy="352425"/>
          </a:xfrm>
          <a:prstGeom prst="rect">
            <a:avLst/>
          </a:prstGeom>
          <a:noFill/>
          <a:ln w="12700">
            <a:solidFill>
              <a:schemeClr val="tx1"/>
            </a:solidFill>
            <a:miter lim="800000"/>
            <a:headEnd/>
            <a:tailEnd/>
          </a:ln>
        </p:spPr>
      </p:pic>
      <p:pic>
        <p:nvPicPr>
          <p:cNvPr id="1047" name="Picture 23"/>
          <p:cNvPicPr>
            <a:picLocks noChangeAspect="1" noChangeArrowheads="1"/>
          </p:cNvPicPr>
          <p:nvPr/>
        </p:nvPicPr>
        <p:blipFill>
          <a:blip r:embed="rId8" cstate="print"/>
          <a:srcRect/>
          <a:stretch>
            <a:fillRect/>
          </a:stretch>
        </p:blipFill>
        <p:spPr bwMode="auto">
          <a:xfrm>
            <a:off x="4788024" y="2852936"/>
            <a:ext cx="3333750" cy="361950"/>
          </a:xfrm>
          <a:prstGeom prst="rect">
            <a:avLst/>
          </a:prstGeom>
          <a:noFill/>
          <a:ln w="12700">
            <a:solidFill>
              <a:schemeClr val="tx1"/>
            </a:solidFill>
            <a:miter lim="800000"/>
            <a:headEnd/>
            <a:tailEnd/>
          </a:ln>
        </p:spPr>
      </p:pic>
    </p:spTree>
    <p:extLst>
      <p:ext uri="{BB962C8B-B14F-4D97-AF65-F5344CB8AC3E}">
        <p14:creationId xmlns="" xmlns:p14="http://schemas.microsoft.com/office/powerpoint/2010/main" val="3596235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1" presetClass="entr" presetSubtype="0" repeatCount="indefinite" fill="hold" nodeType="clickEffect">
                                  <p:stCondLst>
                                    <p:cond delay="0"/>
                                  </p:stCondLst>
                                  <p:childTnLst>
                                    <p:set>
                                      <p:cBhvr>
                                        <p:cTn id="6" dur="1000">
                                          <p:stCondLst>
                                            <p:cond delay="0"/>
                                          </p:stCondLst>
                                        </p:cTn>
                                        <p:tgtEl>
                                          <p:spTgt spid="1024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1" presetClass="entr" presetSubtype="0" repeatCount="indefinite" fill="hold" nodeType="clickEffect">
                                  <p:stCondLst>
                                    <p:cond delay="0"/>
                                  </p:stCondLst>
                                  <p:childTnLst>
                                    <p:set>
                                      <p:cBhvr>
                                        <p:cTn id="10" dur="1000">
                                          <p:stCondLst>
                                            <p:cond delay="0"/>
                                          </p:stCondLst>
                                        </p:cTn>
                                        <p:tgtEl>
                                          <p:spTgt spid="10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1" presetClass="entr" presetSubtype="0" repeatCount="indefinite" fill="hold" nodeType="clickEffect">
                                  <p:stCondLst>
                                    <p:cond delay="0"/>
                                  </p:stCondLst>
                                  <p:childTnLst>
                                    <p:set>
                                      <p:cBhvr>
                                        <p:cTn id="14" dur="1000">
                                          <p:stCondLst>
                                            <p:cond delay="0"/>
                                          </p:stCondLst>
                                        </p:cTn>
                                        <p:tgtEl>
                                          <p:spTgt spid="104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1" presetClass="entr" presetSubtype="0" repeatCount="indefinite" fill="hold" nodeType="clickEffect">
                                  <p:stCondLst>
                                    <p:cond delay="0"/>
                                  </p:stCondLst>
                                  <p:childTnLst>
                                    <p:set>
                                      <p:cBhvr>
                                        <p:cTn id="18" dur="1000">
                                          <p:stCondLst>
                                            <p:cond delay="0"/>
                                          </p:stCondLst>
                                        </p:cTn>
                                        <p:tgtEl>
                                          <p:spTgt spid="104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1" presetClass="entr" presetSubtype="0" repeatCount="indefinite" fill="hold" nodeType="clickEffect">
                                  <p:stCondLst>
                                    <p:cond delay="0"/>
                                  </p:stCondLst>
                                  <p:childTnLst>
                                    <p:set>
                                      <p:cBhvr>
                                        <p:cTn id="22" dur="1000">
                                          <p:stCondLst>
                                            <p:cond delay="0"/>
                                          </p:stCondLst>
                                        </p:cTn>
                                        <p:tgtEl>
                                          <p:spTgt spid="104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1" presetClass="entr" presetSubtype="0" repeatCount="indefinite" fill="hold" nodeType="clickEffect">
                                  <p:stCondLst>
                                    <p:cond delay="0"/>
                                  </p:stCondLst>
                                  <p:childTnLst>
                                    <p:set>
                                      <p:cBhvr>
                                        <p:cTn id="26" dur="1000">
                                          <p:stCondLst>
                                            <p:cond delay="0"/>
                                          </p:stCondLst>
                                        </p:cTn>
                                        <p:tgtEl>
                                          <p:spTgt spid="104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1" presetClass="entr" presetSubtype="0" repeatCount="indefinite" fill="hold" nodeType="clickEffect">
                                  <p:stCondLst>
                                    <p:cond delay="0"/>
                                  </p:stCondLst>
                                  <p:childTnLst>
                                    <p:set>
                                      <p:cBhvr>
                                        <p:cTn id="30" dur="1000">
                                          <p:stCondLst>
                                            <p:cond delay="0"/>
                                          </p:stCondLst>
                                        </p:cTn>
                                        <p:tgtEl>
                                          <p:spTgt spid="10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dirty="0"/>
              <a:t>2. Objetivos</a:t>
            </a:r>
          </a:p>
          <a:p>
            <a:r>
              <a:rPr lang="es-ES" sz="1600" dirty="0" smtClean="0"/>
              <a:t>  </a:t>
            </a:r>
            <a:r>
              <a:rPr lang="es-ES" sz="1600" dirty="0"/>
              <a:t>3. Metodología</a:t>
            </a:r>
          </a:p>
          <a:p>
            <a:r>
              <a:rPr lang="es-ES" sz="1600" dirty="0" smtClean="0"/>
              <a:t>  </a:t>
            </a:r>
            <a:r>
              <a:rPr lang="es-ES" sz="1600" b="1" dirty="0">
                <a:solidFill>
                  <a:schemeClr val="bg1"/>
                </a:solidFill>
              </a:rPr>
              <a:t>4.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13</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empresarial</a:t>
            </a:r>
            <a:endParaRPr lang="es-ES" sz="1300" dirty="0"/>
          </a:p>
        </p:txBody>
      </p:sp>
      <p:sp>
        <p:nvSpPr>
          <p:cNvPr id="2" name="1 Marcador de contenido"/>
          <p:cNvSpPr>
            <a:spLocks noGrp="1"/>
          </p:cNvSpPr>
          <p:nvPr>
            <p:ph idx="1"/>
          </p:nvPr>
        </p:nvSpPr>
        <p:spPr>
          <a:xfrm>
            <a:off x="1814972" y="188640"/>
            <a:ext cx="6912768" cy="5853113"/>
          </a:xfrm>
          <a:ln>
            <a:noFill/>
          </a:ln>
        </p:spPr>
        <p:txBody>
          <a:bodyPr>
            <a:normAutofit/>
          </a:bodyPr>
          <a:lstStyle/>
          <a:p>
            <a:pPr algn="ctr">
              <a:buNone/>
            </a:pPr>
            <a:r>
              <a:rPr lang="es-ES" sz="2800" dirty="0" smtClean="0"/>
              <a:t>4.3 ANÁLISIS K-MEDIAS</a:t>
            </a:r>
            <a:endParaRPr lang="es-ES" sz="2800" u="sng" dirty="0"/>
          </a:p>
          <a:p>
            <a:pPr algn="just">
              <a:buNone/>
            </a:pPr>
            <a:endParaRPr lang="es-ES" sz="1500" dirty="0" smtClean="0"/>
          </a:p>
          <a:p>
            <a:pPr algn="just">
              <a:buNone/>
            </a:pPr>
            <a:endParaRPr lang="es-ES" sz="1500" dirty="0" smtClean="0"/>
          </a:p>
          <a:p>
            <a:pPr algn="just">
              <a:buAutoNum type="arabicPeriod"/>
            </a:pPr>
            <a:endParaRPr lang="es-ES" sz="1400" dirty="0" smtClean="0"/>
          </a:p>
        </p:txBody>
      </p:sp>
      <p:sp>
        <p:nvSpPr>
          <p:cNvPr id="10" name="9 CuadroTexto"/>
          <p:cNvSpPr txBox="1"/>
          <p:nvPr/>
        </p:nvSpPr>
        <p:spPr>
          <a:xfrm>
            <a:off x="2123728" y="1052736"/>
            <a:ext cx="6624736" cy="4893647"/>
          </a:xfrm>
          <a:prstGeom prst="rect">
            <a:avLst/>
          </a:prstGeom>
          <a:noFill/>
        </p:spPr>
        <p:txBody>
          <a:bodyPr wrap="square" rtlCol="0">
            <a:spAutoFit/>
          </a:bodyPr>
          <a:lstStyle/>
          <a:p>
            <a:pPr algn="ctr">
              <a:buNone/>
            </a:pPr>
            <a:r>
              <a:rPr lang="es-ES" sz="1600" dirty="0" smtClean="0"/>
              <a:t>- Análisis con los </a:t>
            </a:r>
            <a:r>
              <a:rPr lang="es-ES" sz="1600" b="1" dirty="0" smtClean="0"/>
              <a:t>6</a:t>
            </a:r>
            <a:r>
              <a:rPr lang="es-ES" sz="1600" dirty="0" smtClean="0"/>
              <a:t> </a:t>
            </a:r>
            <a:r>
              <a:rPr lang="es-ES" sz="1600" b="1" dirty="0" smtClean="0"/>
              <a:t>factores</a:t>
            </a:r>
            <a:r>
              <a:rPr lang="es-ES" sz="1600" dirty="0" smtClean="0"/>
              <a:t> obtenidos anteriormente:</a:t>
            </a:r>
          </a:p>
          <a:p>
            <a:pPr algn="just">
              <a:buNone/>
            </a:pPr>
            <a:endParaRPr lang="es-ES" sz="1400" dirty="0" smtClean="0"/>
          </a:p>
          <a:p>
            <a:pPr algn="just">
              <a:buNone/>
            </a:pPr>
            <a:r>
              <a:rPr lang="es-ES" sz="1400" dirty="0" smtClean="0"/>
              <a:t>Se obtienen 5 grupos de empresas diferentes:</a:t>
            </a:r>
          </a:p>
          <a:p>
            <a:pPr algn="just">
              <a:buNone/>
            </a:pPr>
            <a:endParaRPr lang="es-ES" sz="1400" dirty="0" smtClean="0"/>
          </a:p>
          <a:p>
            <a:pPr>
              <a:buAutoNum type="arabicPeriod"/>
            </a:pPr>
            <a:r>
              <a:rPr lang="es-ES" sz="1400" dirty="0" smtClean="0"/>
              <a:t>Grupo 01 (40 empresas): Empresas medianas con buena salud económico-financiera.</a:t>
            </a:r>
          </a:p>
          <a:p>
            <a:pPr>
              <a:buAutoNum type="arabicPeriod"/>
            </a:pPr>
            <a:r>
              <a:rPr lang="es-ES" sz="1400" dirty="0" smtClean="0">
                <a:solidFill>
                  <a:srgbClr val="FF0000"/>
                </a:solidFill>
              </a:rPr>
              <a:t>Grupo 05 (16 empresas): Pequeñas constructoras en concurso de acreedores.</a:t>
            </a:r>
          </a:p>
          <a:p>
            <a:pPr>
              <a:buAutoNum type="arabicPeriod"/>
            </a:pPr>
            <a:r>
              <a:rPr lang="es-ES" sz="1400" dirty="0" smtClean="0"/>
              <a:t>Grupo 10 (6 empresas): Empresas en situación concursal.</a:t>
            </a:r>
          </a:p>
          <a:p>
            <a:pPr>
              <a:buAutoNum type="arabicPeriod"/>
            </a:pPr>
            <a:r>
              <a:rPr lang="es-ES" sz="1400" dirty="0" smtClean="0"/>
              <a:t>Grupo 15 (10 empresas): Empresas con muy buena salud económico-financiera.</a:t>
            </a:r>
          </a:p>
          <a:p>
            <a:pPr>
              <a:buAutoNum type="arabicPeriod"/>
            </a:pPr>
            <a:r>
              <a:rPr lang="es-ES" sz="1400" dirty="0" smtClean="0"/>
              <a:t>Grupo 18 (18 empresas): Pymes promotoras </a:t>
            </a:r>
          </a:p>
          <a:p>
            <a:pPr algn="just">
              <a:buNone/>
            </a:pPr>
            <a:endParaRPr lang="es-ES" sz="1400" dirty="0" smtClean="0"/>
          </a:p>
          <a:p>
            <a:pPr algn="just">
              <a:buNone/>
            </a:pPr>
            <a:endParaRPr lang="es-ES" sz="1400" dirty="0" smtClean="0"/>
          </a:p>
          <a:p>
            <a:pPr algn="just"/>
            <a:endParaRPr lang="es-ES" sz="1400" dirty="0" smtClean="0"/>
          </a:p>
          <a:p>
            <a:pPr algn="ctr">
              <a:buFontTx/>
              <a:buChar char="-"/>
            </a:pPr>
            <a:r>
              <a:rPr lang="es-ES" sz="1600" dirty="0" smtClean="0"/>
              <a:t> Análisis con los </a:t>
            </a:r>
            <a:r>
              <a:rPr lang="es-ES" sz="1600" b="1" dirty="0" smtClean="0"/>
              <a:t>17 ratios económico-financieros</a:t>
            </a:r>
            <a:r>
              <a:rPr lang="es-ES" sz="1600" dirty="0" smtClean="0"/>
              <a:t>:</a:t>
            </a:r>
          </a:p>
          <a:p>
            <a:pPr algn="ctr">
              <a:buFontTx/>
              <a:buChar char="-"/>
            </a:pPr>
            <a:endParaRPr lang="es-ES" sz="1400" dirty="0" smtClean="0"/>
          </a:p>
          <a:p>
            <a:pPr algn="just"/>
            <a:r>
              <a:rPr lang="es-ES" sz="1400" dirty="0" smtClean="0"/>
              <a:t>Se obtienen 5 grupos de empresas diferentes:</a:t>
            </a:r>
          </a:p>
          <a:p>
            <a:pPr algn="just"/>
            <a:endParaRPr lang="es-ES" sz="1400" dirty="0" smtClean="0"/>
          </a:p>
          <a:p>
            <a:pPr algn="just">
              <a:buAutoNum type="arabicPeriod"/>
            </a:pPr>
            <a:r>
              <a:rPr lang="es-ES" sz="1400" dirty="0" smtClean="0"/>
              <a:t>Grupo 03 (13 empresas): Pymes constructoras con buena salud económico-financiera.</a:t>
            </a:r>
          </a:p>
          <a:p>
            <a:pPr algn="just">
              <a:buAutoNum type="arabicPeriod"/>
            </a:pPr>
            <a:r>
              <a:rPr lang="es-ES" sz="1400" dirty="0" smtClean="0"/>
              <a:t>Grupo 08 (36 empresas): Grupo heterogéneo de empresas.</a:t>
            </a:r>
          </a:p>
          <a:p>
            <a:pPr algn="just">
              <a:buAutoNum type="arabicPeriod"/>
            </a:pPr>
            <a:r>
              <a:rPr lang="es-ES" sz="1400" dirty="0" smtClean="0">
                <a:solidFill>
                  <a:srgbClr val="FF0000"/>
                </a:solidFill>
              </a:rPr>
              <a:t>Grupo 11 (08 empresas): Pequeñas constructoras en concurso de acreedores.</a:t>
            </a:r>
          </a:p>
          <a:p>
            <a:pPr algn="just">
              <a:buAutoNum type="arabicPeriod"/>
            </a:pPr>
            <a:r>
              <a:rPr lang="es-ES" sz="1400" dirty="0" smtClean="0"/>
              <a:t>Grupo 17 (06 empresas): Empresas promotoras de tamaño mediano.</a:t>
            </a:r>
          </a:p>
          <a:p>
            <a:pPr algn="just">
              <a:buAutoNum type="arabicPeriod"/>
            </a:pPr>
            <a:r>
              <a:rPr lang="es-ES" sz="1400" dirty="0" smtClean="0"/>
              <a:t>Grupo 18 (30 empresas): Empresas en situación concursal de tamaño pequeño.</a:t>
            </a:r>
          </a:p>
          <a:p>
            <a:endParaRPr lang="es-ES" sz="1400" dirty="0"/>
          </a:p>
        </p:txBody>
      </p:sp>
      <p:sp>
        <p:nvSpPr>
          <p:cNvPr id="9218" name="AutoShape 2" descr="data:image/jpeg;base64,/9j/4AAQSkZJRgABAQAAAQABAAD/2wCEAAkGBxQSEhUTEhMWFRUUGRoZGBgWFx8bGhkXIRgcGxgdHBUeHCwgGxolGxoYITEhJikrLy8uGyQzODMsNyotLi0BCgoKDg0OGxAQGjIkICY0OC0sNyw0LC4wMTcvLy43NDQyLyw0LCwsLy8uLiwsLSwsLywsLCw4LS8vLC40NC8sLP/AABEIAMABBwMBEQACEQEDEQH/xAAbAAEAAgMBAQAAAAAAAAAAAAAABAUCAwYBB//EAD8QAAIBAgQEAwUGBAUDBQAAAAECEQADBBIhMQUTQVEGIjIUUmFxkSNCcoGS0QehsbNik8HC0uHw8RUzQ4Li/8QAGwEBAAMBAQEBAAAAAAAAAAAAAAIDBAUBBgf/xAA1EQACAQIFAgQEBQQCAwAAAAAAAQIDEQQSITFBUWEFInHwE4GRoRQyscHhQlLR8QYjFTNi/9oADAMBAAIRAxEAPwD7jQCgFAKAUAoCHxnFG1h711QC1u27gHYlVJAiR1HcUBUXeP3bSvzrWttc5iFJU58oCZ2AJ5bffPQ9SAB6fE8OEZFVswUjmAkk3jbORYBdfKZbSJGh1gCBc8dJy1ZUWXBI+0zD0KywQIaC4VhIghonqBb47jJt3SpZAFVGCEE3Ls5p5YDdI7HYzA1oCGvizMCUtK8blboKHyO4yOF8whGBPRgRrE0Bi/jJBn8g8rMv/uD7rXAVOml1uWSqfeBGo1gDO74sCsitaI5jAL5wBlLZRqQPtCZhOoB16UBu4V4iN+4i8sIrW2fV5bRbDqAAuvlva9iOu9ARMF4t0XmcsknUqwVAITRWzsLjkvIWVYqDIBgEDSvjaQHW2hTXNFyWMSTkXKMx9AjTzMB2JAsMB4j5yXHVFHLtG4TzAyk5riqAVGo+zaTpGgjeAI13xJdsgHEW1GaSpJFvQLmk+dwswygTqcu0zQG654pFuyL123ob121CNMZLjiWkCCLSO5HTKRrIoCJiPF1xWH2K5YzEF4fKExDuIgiRyVE9S0ab0Ba8Q4ubd4oWQBQpCEE3Ls5p5YDbjL2OxmBrQFaPGQlvKhUBSCtwFWJzki3ciLjkKAqgCWDidJoDZd8XBXCG1EpnBNwCFObKxkaIApzMJy/GCQBtfj55Vpy9m0Li3Wzuc1uUICqCGElgS0zsjQOwGu54uVFcMq8xGuDLnC+RbhQMZ1C9CY3BABOlAaD42UEzbBEFhDgEpy1ceVgCWhpK9AQdZigLjhfGObdu2WUK9nLID5tx3gRqPn1gUBa0AoBQCgFAKA1YvNkbLOaDGWJmNIzeWfnpQGnh952EXAAyhQ0H7+RWbSIiSevSgJdAKAUAoBQA0BhathVCqICgAAbADQCgMooD2gMLVoKIUACSdO5JZj+ZJP50BnQCgPAKA9oBQCgFAKA8igPaAUAIoBQCgFAKAUAoBQCgFAKAj4b1Xfxj+2lASKAUAoBQCgFAKAUAoBQCgFAKAUAoDEuBAJEnb4/Kh6k3qQcNxm1cxF3DKTzLIUuMpiCARB67j61BVIuTit0aamDq06EK8l5ZbfIsKmZRQCgFAKAUAoBQCgFAKAUAoBQGjH4kWrb3DEICfMYGncgE/QH5GgI/DMRnzNEZirdwJtIYzDQ/lQE+gFAKAUAoBQCgFAKAUAoBQCgFAKAr8fwe1eu2btxSXsElDJEExMgb7D6VCVOMmpPg1UcZVo050oPSejJ4Ub9TUzNfg9oeCgFAKAUAoBQCgFAKAUAoBQCgFAR8N6rv4x/bSgJFAKAUAoBQCgFAKAicTF02yLMBzoCToO523rPiVVdNqj+buZcYq7pNULZn14N9gtlGcANGoGonrB7VbDNlWbfkvpubgs615sbKmTFAKAUBXcDv4h0Y4m0tpg7BQrZgU+6Z77/TYbVXTc2vMrGvGU8PCaVCbkrK91bXlFjVhkFAUNuzfxuFdMQjYR2YgctwWCggg5h3ggjqPnVFpVINS0OnKdDB4qM6DVRJcrS7XTtv2ZIe9ftXbFpbeewEPNvO4zKVXQkdZgSfj0ipXlFpJacsqUKFWnUqSlad/LFLR3ZZYfELcUMjK6nZlIIPQ6jTerE01dGSdOVOWWaaffQ5yxxS+mPv4dznVrYuYcZQqyBDKX3JJjv+W1UKclVcX8jrTwtCeBp1oaNPLPW712dv9fPcueC3rz2UbE2xaumcyKZA1MaydxB3NW03JxvJWZz8XCjCs40JZo8N6Gvjt3EqinCW0uPnUMLjQAn3iD32/Y7V5Uc0vIiWDhhpTaxEmlZ2trrx7+6HC+MpfuX7aq6nDvkYusAn/Ceo0+hB6ikKik2lwMRg50KdOcmmpq6s7/X316FizAb6VYZUr7GrFozI6o2RypCtE5WI0OXrB1ivJJtaEqUoxmnNXV9VtddDTwixdt2US/c5twDzOBEmTGnwED4xUYKSilJ3Zbip0p1ZSpRyxey3sTKmZxQCgFAYXroRSzGFUEknoAJJ+lAacI0tc/EP7aUBJoBQCgIXEuJpYC5z62Cj/U/IdazYnFU8Oln5dv59EY8XjaWFUXUe7t/PouTDh/FkvPcRTrbMfiHcfCZH071HD42nXnOEf6fv3+pHC+IUsRUnCD/K/r3+un0fJAx3iuyhhZuSJldpmI+kn6d6yVvGKFN2j5vT19sw4jx7D0naPm049dv3+nUj8J4/duXBmtjlsXM7ELpGnUCdT8fhVOE8RrVKnmj5Xf5LT9OX/gowPi2Iq1Vnh5Hd36LS3yXL79ieLpxJS5YuhVtsZBE5iNNddiu34q153inGpRnZRfTf+Lfqbc8sa41cPUsot3Vt/XXZrb1JXDMPdTPzXD5mzCARlncfLtV+Gp1YZviSvd3Xbt6GrCUa9PN8Wea7uu3b06E6tRsIPE8NdfJy7gTK2YyCc0bDcabzWXE0qtTL8OWWzv6/wYsZRr1cvwp5bO70vftxp1JwrUbRQCgFAKAreGNiTcv89bYth/sShMlNfVPX0/nPwquGe7zbcGvELDKnT+C3mt5r7X7ff7ETF8ea3jBh2tEWuS103dYETM6RAA/mKjKq1UytaWvcvpYCNTCfGjLzZsuXTkr+KcbXGWEXCWxird1xbvCSrW0M6kaMuxgnTTrVc6qqRtBXT3NeGwUsHWcsTL4coq8dmm19n6EOzxo8MwdkXcItnNeKcsXZhDJNzMZLH4fLUaCoqp8Gmrxtr1L5YJeJ4ubp1XK0b3y89LaW977nUY3hdm9cs3rglrJJtnMQJMdAYOwP5VolCMmpPjY4tHFVqNOdKDspfm06foUvjLxHewT22RLdy1BN1M0XYmMwE+kGNYOpgxVVetKm01quep0fCvDqOMhKMm4y/pdvL6Pv2ujouHY1b9pLqTluKGE7wROo71fGSkk0cmvRlRqSpz3TsyTUio5rj/hy7jGupcxEYd1TIioMyXAQcxbqNDp/i6RWerRlUum9DsYLxGlhIwnCneom7tvRp8duPp3OhsW8qqsk5QBJ3MCJPxq9Kyscmcs0nK1rlRY4lc9vuYd2s8vlh7ahjzZ0kkbR6v5fGqlN/EcXa33N88NT/BRrRUs17P8At+X2+/Yu6uOcKAUBT+JrjpbV0d0h1kpGx0802nMSRsJmKAm4Jc1hAxLZkElplpXUnyqZPyHyFAe4S2A1wgCcwE9Y5aaTQEqgFAQcXjHW7bVbbMh9bAenoP57/CstWvUhVjGMG093098mKviKsK0IRg3F/mfTp/PYmlQdxWlpPc2NJ7nK8TXFYhSLaryi0qQ66qNAN+4n51wcSsZiYtQSyXutVsv519T5nFrH4yLVNLI3dWa2X86+pzOPwbWbmV501EwJExMagTHWuJXoSoVMsv8Af6nzmJw0sNVyT419f1+5Kt8QW7ftm6MlsAJCaAAgg7HQSZjtV8cTGtXi6ukdtNEvb+xpji4YjEwdZZYWy2WiStr6K/2OlwHFsPZZrSjKi5QH3DFjPq7AGdegPau3QxmGoSdKOkVaz6379r/S59FhvEMHh5OjDSKtZ9b9+1+eLnRV2DvigFAKAUBx/hq3xFOIYxcSQ+FaHtNsBOiqg6AKIYHqAfvSexjJYGWDpOjpUWkl+7+ez6acaVxzZnfY7CuOWHO38dfxS3EwhbD3LN4KzXrcq6ic2XuDofl2mRQ5SmmoaNPk60KFDCyjPEWnGUbpReqfF/f1sYeMeP3cGqutqbRDB7m5tuRFvySJGaJ/0ryvVlT1toe+FYCljG4uVpaWXVc6+h8kbxPiMtkcy6Llu41zO7kg5wsDJHpgT1nMe9cv407LXVan3a8Mw7lN5VlklGySW1+ev0tZF54U8QvYxmIKmxy3m5eKyEyorH7LQHdjAg/61dRrONR7W5+XQ5viXh8K+EpqWbMvLG9r+Zr8262Wuq/Y5/jHiK7iV+2bPmum5lMxb0gIh6KQdR8F6zNM60przdbnUwvh1LDS/wCpWtHL6931fR+vY7DxZxRmwds4m2sm43s1zDXZRMqjIWaTJknsfKduuqtNumsy9LHA8MwsY4uSoSey+IprV3etlpb778ltjuH4gWMJiDhhexIC2b4bzs1kyDOuXXqTJGbeJq2UJ5Yyy3ez9DDRxGHdatQ+Lkp6yhbRKS++nC5ttexs8OYy5bxHLt27mS9duSmIdVNq2gEGza3NvWNAQMoHSa9pSalZLRvnj0I4+jTqUPiVJLNGKs4JvM3/AHS66X111v2LbAeNLF25athLytee4i5rcQU3J12+UxBmKsjiYyaVnr+xhr+C16UJ1HKLUUm7P+738+Lk/wAU4m5bwl57Ku1wLCZFzMGOgIXrEyfgKnWk1BuO5l8OpU6mKhGq0o31vovb2NPg7HXb2GU30uJcTyNzVylyAPNHYzHzBryhKUoeZa9yzxWhSo4lqjJOL1WV3SvwZ8HY3bl27dwos3EY2lcwWe2DIIaJAPbb417DzNtxs9iOKSpU4U6dXNFrM1wn6dS4q0wCgFAUXjFQcPqcozr5pHk1iQGYBjrET16kRQFjwdAti0FgqLaARtGUR94/1PzNAbMN6rv4x/bSgN5aN68bSPG0tzTjMWlpC9wwo6/9KrrVoUYOc3ZFVevToQdSo7JEbG8Xt21mcxKG4oHVen1/0PaqK2NpU43vd2zLuvf7mbEeI0aMb3u8uZLqvf7lBgvFBZSMQsI3llNCN80ic0QRqO1cmj4s5xarrR6affvt0OHh/HHOLWJXlel4/fm+z4Knity5ZY2kYpbJLIFYkZSInNM6jWPjXPxU6tCTpxdo7qz4ffujl42dbDTdGDyw3ik76PTffVa2K3GXczTJOgEtuYAGv9PyrFWnmle9/X0OdXnnne7e2++3tGtJ10nTXSY1Gvw7fnUY310IRuk7L+DoeH+HGuWluWriEsNVddBoQdZOo6aTr0rr4fwuVSkqlOSd+Gv96rjQ72F8GnVoKrRmm3w1ov11XGl/Q6TC2Lltzdu3UC5IKAeVQo3B+p2612qVOrTn8SrNWtqlsrdP9H0NGlWpVHWrTSVrNLZW5T+vBYYPFLdRXQyrCR+3zrXRqxqwU4bM3UK8K9NVIbM3VaXCgFAKAUB4aA+S+PfFty7YOEv4ZrF0srGWBXKCSIPX/pXLxNdyjklGzPuvBfCadKt+JpVVOFrbWdzgb2Kd8udi2RQq5tYUbDXoNgO2lYnJvc+ohShC+VWu7u3V8moL/wB9a8J3LJ7Vr2oKt2bWZQtxxmhYGXOumg0BHQA/KrLRz2voY1Kr+GcnDzWd0tNez133RZ2rtvBgzkxV63clR52w9oCMzfdzMxCjSVgAzMVYmqfdr6IxyjUxj0vThJa7Kcui5skr9zrV8c4prGIxgW2ttStq3ZaSRd8pLFoUkZS2neNBBJ1fip5XPjaxwn4FhY1qeFu3J3lKS0010trzb3oryzbxLWvbb2DtNjklbSq0fZMRvLESAz9du0mrkpuPxJR83BzZyw0av4SlWaovWTa5XyWmiInDvHVw41rGIwxtLBKyPMgVSXZjMMvlOq9utQjin8TLJWNFfwKmsGq1GpmfPR3eiXR6rR/Ymce8cCzZs4ixZOIs3iy58xSGBgCCpMkhun3anUxOWKlFXTM+C8DdatOhWnknGzta9113XYseF+KLeJw1y/Zt3Ga0GzWo8+YCcsazPSJ+ulThXU4OUVtwZMR4XUw+IjRqySUrWlxZ8/L3pqWnDMUbtpLjW2ts6glG3UnoathLNFNqxixFJUqsoRkpJO11syVUikUAoCm8VGLKkSDzFgqQHG8lJZQWidJ2nQ7UBlw2wbmDS2ycom2q5TDDRR0znMh7FpI31oCRwrDcvMuYnJlXXrFpBMd9KA94nw0Xsku65DmGUj1dDqDt/rWXE4VV8t5NWd1a2/0ZjxeCjicuaTWV3Vrb9dU9jVxvhPtKqpcrlM7TOkbTFQxuDWKiouVralXiPh6xkFBytZ3N2H4XaTKQi5kAAaNfy6irKeEpQs8quuS6lgaFPK1FXWzK7jS4awvntg8w6gGC3WSZ2mPrWPGrCYePnh+bpyc/xBYHCw/7IXzPZaN86/M5zG4DEZINgnMdIXMUA2VWBJCxXFrYfFZLOnv2u1bhO7dj5/EYXGKnZ0r37XcbbJNNtIphbJbLHmmIPfaK5qjJyy87HIUJOeW2uxt9mJQuoJQaM0RB6DfbbWrPhScHOK0W7LPgydN1Iq8Vu/bOhw2M9hAUC43MXMc4yhX0gfl11PSuxTrfgFlSbzK+uiT97/I79LEf+LSglJ5lfzKyT/j+rXoSsJYu4trVy5Ci1oyMvq94wViGEafDpV9KnWxkoVKmmXRprfq9rammhSxGPlTq1dFHRprfq9VbVe0X+Be150tBRkaGCgAAx2H/AHpXXoSo+aFKys9bHdw0qHmp0bLK7NLTUl1eaRQCgOaxvDL68QXGHFZcJbsOHtHadyT0j72bcZI2NdKnXovBvDqneo5Kz9/S22t9yDTzXvoWHhrxBZx9nn4diUzMpBEEMOhHTQg/IiqMZgquEqfCqrXf3+h7GSkrotZrISPiP8TPFC3eI+zPaBTDAqDm1Z2VWaSJgARA3kGew6GO8EX/AItY67bT1XFm7eu/2+p3/wDjWNcMVLDJ2z876q79NVc5W/bXMxtZygjVgAY280Ega6V8c0uD9ChKVkqlk30/a9idiMGi2LLLq1xpa5mgW915ZQa9M2bqDAGhmbilFW592M0K05V5xloorRdec1/tbjdkjE4O7bf2a4qFrbkFcmVCApm410ZSVAMyemvzk4yTyvgqp1qVSHx4N2kt73er2Sd1d9Ouh2f8Pkutfu3OTyrAsBGhs1rmAKVdUPrJUTMncnNqBWvDZnJu1lb5Hz3jjpRoxhnzTzXXErO903xr6emhN8JnB2+H83FMHTEXiWN23o1zMQITURAJn51Oj8NUrz5fJn8TWMqY/wCHh1ZwjpleqVuunux23FsEb9l7QuNbziM6GGXWdP6fKtc45otXsfOYauqNWNRxUrcPZmWFwKoqA+d0QJzHALkQJlt9Yk/GvVFKx5Urym5W0Td7Lb6duDXexliy1qyzIhuGLaREka6CIFeOUYtR+hOFGvWjOqk2l+Z+pKtWVWcqhcxzGABLHcmNz8akklsUSnKVszvbRGyvSIoBQCgKbxSpNkQNQ6nUkKPi5UEhfiAdY23AE/hTk2bRKlSUUlSCCDlGhB1B+dAZYb1Xfxj+2lASKAUAoDAuuYKSJIJA6wIn+oqLlHNle5ByjmUW9SLxfGC1aZi2XoDEwT2XrG/5VRi68aNJybtwuft9zNjsTHD0HNytwud+3PUosLw/DZ0w9zLcuBcwdRkkaEAkNq0aj4VyqWGwueOHqWlK101p6J2ertr6HFo4TBfEjhatpStdNeX0Ts9XbVdjocRgbdxQrqGA1g9+9diph6dSOWaujvVcLSqxyzjdG1bKgAQIAgdYFTUIpJW2LVTgoqNtFsbKmTI1jCW7bHIqqzamNCROp+OpH1qmnRpU5eRJN/cz0sPRpTeSKTf1ZJq40CgKfxdjb9jB37uGTmXkQlV/qY+8QJOXrEVswFKlVxMIVnaLevvi+1+CM20tCP4J8SpxHCJfAAb0XE924Nx8iII+BFWeJYCWCxDpPbdPqvej7nkJZlcsbNnD4KxCi3Ys25J2VFkyTOw1NZpSrYqrd3lJ/NslpFHJfxZwGKe1hr2D5jXLF9WyIdDPlDEbkgwvaHadNuv4DWw8KlSnXslKLV3+n7+qViuqnZNHwnxNz/anbFWuTfaGcBcsuRObLsCx1MdSa+7wkaMsOo0nmhsr66dO9ttTPmlGWZaM6bwBicXcW+tmzzkCpz0gHOmYwANwTr6ddJ6V+d/8l8Ep4GSq4ZeWb1j0tbb3ofaeG+MU8Yowxkss4fll3fL40030ZeeHuEXbl24MLYS+qFYfECVQAZjbOuUtmIWR2OwNfJUqcnJ5Ff1/Q+gx2LpU6UXiKjg3fSG74zdbW1s/u0fSPC/h65bS+cY4uNijme3EohM5lBJM7gf/AFFb6NFpPPrc+R8R8Qp1J01hllVPRPl9Hx7bJnCvD+EsHEJZUDnAc22GmFIIAyz5QQzfWpwpU43UedyjE+IYusqc6r/L+V29OedkasfwZrWHtWMFaslUuKSt+WULJYkTJzZiDPzjpXkqbjBRgl8ydHGRq4idbFTldp6x0d9relv5LPjXFreFtG9eJCAgGBJkmBpVlSooRzMx4TCVMVVVKluzXxXD3rotHD3uUA6s8rOe31XXaa8mpStldiWGqUaTmq0M2jS1tZ9SXewlt2R2RWe3ORioJWd8p3E/CpuKbu0URrVIxcIyaT3XD9TfXpWKAUAoBQFTxsKGtubtq2QHAF5cykMADAzr5gBE9mYdZoDdh7TJhkSywci3Cudj5PKQNiJjSdutAbcEWzXJA9QnXWeWnSKAl0AoBQEO5w5Gui8c2dRA1MR2jtqazywsJVVWd8y7mSWDpyrqu75ltr+xJuWlb1AH5iaulCMvzK5plCM/zK/qerbA2AEfCijFbIKEVsjKpEiC+FuG+LguDIBlyRv3MzvMdOlZXRquuqmby2tb3yYpUKzxKqqflStlt/O9ydWo2lHxi2UvW7yredpy5UEqE+9oF312n+lcvGRdOtCtFSk9rLZLnj38jjY+DpV4YiKlKW1lqkueP31+ReA11DsnOjxDc/8AUzgvZn5Ys8zndJn5+n7vfMNo1ro/gofgfxPxFmzWy++eelub6EMzzWsZ8Z8U28Ni8LhGt3GbFFgGVSVWNp0113j0jUwKjh/D518PUrppKH398dXog52aRS4z+HFocv2O42GC4kYi5l+92UdsokL0GZtDNbafjlR5vjxU7xyq/Hf588uy1RF0lwecV8CNib2NbE4tzh8QLZRAY5ZTWdRELBA7hiTqAa9oeLqhToqjTWeN7vrf76/sraaB07t3ZT+LeKY/B8QwWGsSmDLWbduAbmcDyuHPqJCk+WdQAZmY2YDD4PE4StWq61PM3xblW435t1WxGTkpJLY5jxNhLXE2x110GExmEbM6sZFzDrKliok8wDLLCQYQD1TXUwVSpgI0YRfxKc9muJPj0euj136WISSld7NEn+D+PGAtXcRiry2sLfdbdsMvmuXQdXBGyKCQTtrvprX/AMhovFzjRoxzVIq7twunq+Ofqe0nlV3sdpirGLu4rFYOwi4XDm0l1L1mATcLTJKwSXyup7BAZ1hvk8Rg8MvD4zpztUcmmvT2teb9tOrhcc44qNTER+JFK1pa6fO+3QsmuYm7hrVm9fTB4xzMKVYsqkzC5uogmCdvmK5N5ygoyeWRuUcNSxE6tKm6tFdbqzfe3XRXRu4DjsBdxV5sM4e+6g3GGbVRCyJ8u+WY+Fe05UpTbjvyQxtDH0sNCNdWgn5dt3r69dyXxzCWXu4Zrt9rTJcm2ouBRcbTykfe2Aj4kdanUjFyi27dCjB1a0KVWNOmpJrzO18q69vb4LhlB0ImrTAm1se0PBQCgFAKAUAoCj8YqDh8pDEFgPLJiZElVRiQJH3TrB0iQBK8NuDhbMB1i2oh1KsCFAOhUH841oCVhvVd/GP7aUBIoBQCgFAKAUAoBQCgFAKAr141YOJOEFxeeqC4U65Se+09Y3gg7GtDwtVUFXy+S9r9zzMr2KL+JWPvWMNbuYZrK3jetojXYnzNBCE6Sfvf4M3at/g1GnWrSjVTccrbt26/t/8AViFRtLQ4S5j+NcOv4u+1rnWGuXHfMZTRBlZW0YIFKDQCcmXQiu6qPhWOpUqSllmkkuu+qe6ve/1uVXnFtn0PjWBbiXDSjl8K1+2rMDuh0Yq3dehGmnbavncNWjgcbmjaai2vXi679C5rNHocT4T8S47FYuymGti7gcM5sm7c1ZlFsLzHc6i4QCwgD15TvNdzH4DCYfDzlWlarNZrLZa7JdOHdva66FcZSb02LTxF4VxVvi1rH4MLcW+Vt30cCFTKFYkx6Ci775u8xWXB+IYefh8sLXunHWLXW+nzu/S3S1z2UHnzIovEmFXi169w/D4YWX4dpYf7hUEK6PEhQ2jLv6TMSa3YOo/DqcMXVnmVX8y5vumuttpevOhGSzvKlsa/CFjiVnitlr7Lcu4i23tFosAbVhWyqzKoyjYFQB1jTNNS8QngKuAmqatGL8rtvJq7Wuvrf11seQUlLU63h3hvG3OIPicXeUW7F4nDqiglrZUCJmUWMogz5s50mT8t4hDCTjQlQupRXm9fd/lb5dbCY+VHD1qEo3U7W12t2/18zssHgLVqeVaS3O+RQs6z0HcmsUYRjsiiriKtX/2Sb9W2eYzh1q61trltXa02ZCRqrdx9B9B2pKEZNNrYUsTVpRlGEmlJWfclVIpFAKAUAoBQCgFAU/igxaU6SHWMwBTfZ/Mvl077gbiRQGdjEDD4RGLBgltfMSYMJuXUNA031/MnUDdwvEZ8zZYzFW7gTaQxmGh/KgJ9AKAUAoBQCgFAKAUAoBQFJxDA4TDXbvErqqlxbUPc/wAA+HVjos7mAK20quJrwjg4O6b0Xf8Axz05ItJPMcDxnjTcZw+GexgOaq40Kwuk+gajzLoFZTDnUKREGQa+gw+Fj4ZWqRq1srcLq3X58p/l2v21KnLOlZck7+K3hPH4t7b4S6TbVQpsh8kNnBzDow9J12yaTVHgXiODw0ZRrx8z1va/G3bn1ue1YSex9FwaMttBcIZwqhiNi0eYgHWCZr5yo4ubcVZX0LUfHcBwq/a4ziMNw7Fi2FY32tMh5YlD5SogMFNxVjSAykSV0+xq4ilU8NhWxdO91lTT10fXi9m/W65M6TU2os+meC7WKXB2hjmDX4ObqYnyhmGhYCJI/nufmfEZYeWIk8MrQ4/jsXwvbU5Xh2Bw3C+LNmuXHu8SZzbEeW2C2Y5iPUWuSAY0A13Jrq1q1fH+Hq0Uo0kr9Xxp0stX1K0lGfqddb8M4cY1scE+3ZAhM6ds0e8VAWew+dch4+s8MsK35E7/AMel9fUsyrNmLisZIUAoBQFbwPCX7aMMRfF5i7FWChYQxCwPzP5x0qunGSXmdzXjKtCpNOhDIrWet9epZVYZBQCgFAKAUBz3i7EootK4SGaSzlYChkBAVlIc+YNl00QmdKAusEFFtAhUrlGUrAUiNCANI+VAeYb1Xfxj+2lASKAUAoBQCgFAKAUAoBQFf4gv3kw158MguXlQm2p2LRp8+8ddpEzWjCRpTrRjWdot6v37R5K9tDl+M8axi8OwzXMEL13ENbt4i1uAr6MCNILiBropbUmNeph8LhZYyooVcsY3cX3X62+rS07VuUsq0On9m9mwpTCWV+ytnlWpygsBIBbuTuepM1y/ifHr5q8t3q9yy1loU/8ADg41sJnx5+0uOzqrCGVGMgN21mF6CB8Bt8Y/CrEZcLskk+ja6fu+Xr3caea3mN/jTH4yzbtHA2Rddr1tXB6ITrp0BMAt90GfiK/DaOFqzksTLKsra9fey529U3JbGzjPGsJgr1pr2VLuLZbQYDUgTBZt8gLAT0zjpMRw2FxOKpyVPWMPN9end2v8g5KL1Nfha9jmu4sYxEVFvRYy9bcdNNVjKZOslhpECWOjhI06X4dtvL5r9f8AO+nSwjmu7l5dwiM6XGRS9vNkYiSuYQ2U9JGhrDGpOMXFPR797ErG6oHooBQCgFAKAUAoBQCgFAKAq/EGJuW0VrbEeYAqqhmYHoindtJ32k9KAkYK+wsI971csM+VT6sstCRm3nSJoDLA3AxdlMhmBB7g20g0BKoBQCgFAKAUAoBQCgFAKAUBzuJ8Q3F4lawQw7m3cstcN7oCD9Mo0B6y6/n0YYKEsFLE51dNK3vnlcWT+UM3mtY6KucTFARMbw21eNtrttXNl89ssPS4BAI+v1g9BVtOvUpKShK2ZWfdHjSZttYpGZ0V1LWyA6gglSRmAYdJBBqMqcopSa0e3c9uVXijxRZwAtG/m+2uC2MomJ3Y/AD8+wNa8F4fVxjkqf8ASr6/p8/oRlNR3LusJIUAoBQCgFAKAUAoBQCgFAVHie1ntKgglriADSTufKxVgp0mSOhGhIIA28JQXcLZzQ020MrK6lN1IgqdTqIPyoDdw/DqhcKoAUqo+Ci2kCd4oCZQCgFAKAUAoBQCgFAKAUAoCh4l4xwVg3Vu31DWCguDcgufKAOvcxMDet9HwzFVlFwg7Svb5e9OvBBzii8RwwBBBBEgjUEdCD2rC007MmZV4BQFFwXwtZwuJxOJtli+KYMwZiQvUwPixJ122ECt2J8Qq16NOjK1obe/T+SKgk2y2xWEt3cvMRXyMHXMAcrrqrCdmHeskKk4Xyu11Z26Pg9aub6geigFAKAUAoBQCgFAKAUAoDn/ABi4a0LU+a4QQsAh4dVCmWG7ug3+flmgLLgbzh7JzFvs08xEE+UakSf6n5negN2G9V38Y/tpQEigFAKAUAoBQCgFAKAUAoBQHM8X8C4O/wC0sbSi5iQuZ4mGXVWA6GYJAjNGtdPD+L4mj8NKXlhsuz3X+OnBB04u5v8AA3Cr+Fwduzibou3EnUbKs+VQTqQB3+WwFV+J4ijiMTKpRjlT939+ogmlZl/WAmKAUAoBQCgND4pQSPMSN4Rj0ncCNiKA89sXs/8Alv8A8aAe2L2f/Lf/AI0A9sXs/wDlv/xoB7YvZ/8ALf8A40A9sXs/+W//ABoB7YvZ/wDLf/jQD2xez/5b/wDGgPVxakgeYTpqjAfUiKA30BhctK3qUGNpE9IP8iR+dAaMbg+ZbNtXa0CCs24BAiIEgx+XagNXC8PkzLmLZcqyesWkEx3oCfQCgFAKAUAoBQCgFAKAUAoBQCgFAKAUAoBQCgNGH9Vz8X+xaA0Xedz1K5eSBDCdST1iOmn86yy+P8dNWyc9fX5f5MU/xP4mLjb4dtevr8v8jjAc2xkzRmXPyzD5J82U9+8axMaxWo2lFaxOPEKtkBMrQbjcxpzXMsnykwBagHWGIMmSoE/h+Ixhv5bqLygGGcbtBIVonQnt2NAQ7BxKhCFvM4KG+GIKMcr8zlrmmPSQBC+iBOagPLmL4gSYtZR5GXRd9JRvOdCSZYHQKdBALAWHA72Kcn2hQgCiIGpYs0yZ6ALpA9VAb8GtwW1F0lmF1tWiSvMbIfKAPTl2FAWVAKAUBHw3qu/jH9tKAkUAoBQCgFAKAUAoBQCgFAc7e4PiTxNMUMSRhlsshs92J7bQdGzb+UDY10Y4qgsE6Lp+dyvft70ttrfchlea99Doq5xMUAoBQCgFAKAUBow/qufi/wBi0BSYzimLXiVmwmHzYV7Ts92dmB/lHlGXrnn7tdGnh8M8FOrKf/Ymkl29314t3INvNa2hacYvslsFTlllDPlzZFJ1bL/KToJk6A1ziZQ2vEt/RRh3ueViHeEzENcC6LmBEIkssg8wGBIBAsOH8auvf5L4cqAGl50JBIkAgHKSImgIdjjV0BGYl5Kc5OURySVfOucDXKQDBE6STDiAPLvia9Jy4YwMjCc0spiRGTyuSwAB0+JhgoE3hPGbt4MXtC0FTNmJLSSWAgAagBJOs6igNvC8W12yjsQZcQcuU5Z0zLJyt8PlOs0Bb0AoCLxLmctuVo5Bg6EgwYIUwGMxoSB8aA1cML+bOADK5tZOblJI0EbzrQE+gFAKAUAoBQCgFAKAUAoBQCgFAKAUAoBQCgFAaMP6rn4v9i0BEv8AFCuJt4fk3CLiluaB9msToT30/mO+lbnaajY1wwqlh5V86VnbLy/T31N3FcWbaArlBZlQF/SpYxJ79gNJJAkTNWGQpLfjBAchRncBiSilVkNdAEPBUnktodjpJALUBNwHiJLt7ki26sMwJIGUMu4kHXbcUBGs+IzFpn5eW6bZyq3ntq4fRwdNCkZtNmEeXUDC74xtgnKjEDK0yuqGCzLB80Zl031HcSBN4Xx9b+bLbZciZmLkKBJYLJ1MHIxmNKA2YDHG9bDMFBF0qcpzKYbQg9QRB/PvIoC1oBQCgI+G9V38Y/tpQEigFAKAUAoBQCgFAKAUAoBQFP4vx1+xg713C2+beVZVd+upy/egScvWK2eH0qNXEQhWlli9372vtfgjNtK6J3DL1x7Nt7qcu4yKXSZysRqs9YOlUVowjUlGDvFPR9UerbUlVUeigFAKAUAoDRyWBYqwGYzBWegG8/CgGR/fX9H/AOqA8ey5BBZSDoQUkEfLNQGC4UiI5YgQPs9h2Hm0HwoDIWGmZSdpyaxM75u+tAYjCHX/ANvzEk/Z7kiCT5tTGlAe+zHunT/4+xkfe6GgPbdhl9JQfJI/3fE/WgC4Y6CVyqZhVj/WgJNAKAicTxos22uFS0dB3+LbKvdjoKA1YHFSC+VouZXEKTobadY7zQG8YvUjK8QNcp31kRHy+tAZe1D3X/Q37UA9qHuv+hv2oB7UPdf9DftQD2oe6/6G/agMVxe8q4108p1H0oDL2oe6/wChv2oB7UPdf9DftQD2oe6/6G/agPDih7r/AKG/agPExeglXBjUZDofpQGXtQ91/wBDftQD2oe6/wChv2oB7UPdf9DftQGL4vTRXOo+6dpEnboJNAZe1D3X/Q37UA9qHuv+hv2oB7UPdf8AQ37UA9qHuv8Aob9qAxOL1AyvEGTlO+kCI+f0oDL2oe6/6G/agHtQ91/0N+1APah7r/ob9qAe1D3X/Q37UBiuL1Mo4g6eU6iBrtprI/KgMvah7r/ob9qAe1D3X/Q37UA9qHuv+hv2oB7UPdf9DftQGyyxKgkQSNu1AZ0AoBQFfa4cRiDf5hIKZMpA080iGHQdonXUnSgLCgFAKA8Yabx8aAh8NwBtG6Tde5zLmeXiV8qrlEACBl7D/UgTaAUAoCv4jiVOayHyuVn0FwAQ0ZgB6TlOkgmNCKA2YMLZtIjOvlAWfSCSQohZMSxAA+MCgMv/AFG3zDazjONI13y5onbNl80TMa0BvW8p1kdfoNCfl8aAC4D1oCt4yEuIPtQgturExO4IUAAjzHMCu/my6HagJ+GxSXFDIwIM/wAjDSDqCDoQdjoaA2C4O4+tAM47jtv16j+tAYXMQiqWZlCgEkkiABqTPYQaAj3MGWvrdzLlVSsZfMSevMzemPuxHXoIAm0AoBQCgIeCwRtvdc3GfmsGhohIULCx93Qf+STQEygFAKAwupmUiSJBEjcabj40BG4TguTaW3mzZZ1AgasTtJ2mNztQEygFAKAUAoBQCgFAKAUAoBQFdjODpca459Vy2Lc+6Bn2/WaArrnhK0WDAxlVRGVYYrcFwFhEHzAE9fjQE3EcBtO1xmEm6wbXUCERICnTVUgmJhiNqAi3PCto5iDDFy85VP31cKdNUzKPL/5oCM3g9Sxl4U2wghEDAxdBjywqxc9KxMRtQE3BeHVtWmtrcaS4uBjBhhc5g0O4zaa6x1nWgMMT4ZW6we7cLt96UXX1iNpFuLjDLrsDJMyBpfwlbzoVIVAGkBFmS6sCunlOhGYajSKA8t+DbIAljKgAMFVSADZ2IGhIsICRvJ7AADy34Lsi2UJJzKVkgEgFXUwTMSH1+X5UB0lpYAGmgA0ED6dKAyoBQCgFAKAUAoBQCgFA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9220" name="AutoShape 4" descr="data:image/jpeg;base64,/9j/4AAQSkZJRgABAQAAAQABAAD/2wCEAAkGBxQSEhUTEhMWFRUUGRoZGBgWFx8bGhkXIRgcGxgdHBUeHCwgGxolGxoYITEhJikrLy8uGyQzODMsNyotLi0BCgoKDg0OGxAQGjIkICY0OC0sNyw0LC4wMTcvLy43NDQyLyw0LCwsLy8uLiwsLSwsLywsLCw4LS8vLC40NC8sLP/AABEIAMABBwMBEQACEQEDEQH/xAAbAAEAAgMBAQAAAAAAAAAAAAAABAUCAwYBB//EAD8QAAIBAgQEAwUGBAUDBQAAAAECEQADBBIhMQUTQVEGIjIUUmFxkSNCcoGS0QehsbNik8HC0uHw8RUzQ4Li/8QAGwEBAAMBAQEBAAAAAAAAAAAAAAIDBAUBBgf/xAA1EQACAQIFAgQEBQQCAwAAAAAAAQIDEQQSITFBUWEFInHwE4GRoRQyscHhQlLR8QYjFTNi/9oADAMBAAIRAxEAPwD7jQCgFAKAUAoCHxnFG1h711QC1u27gHYlVJAiR1HcUBUXeP3bSvzrWttc5iFJU58oCZ2AJ5bffPQ9SAB6fE8OEZFVswUjmAkk3jbORYBdfKZbSJGh1gCBc8dJy1ZUWXBI+0zD0KywQIaC4VhIghonqBb47jJt3SpZAFVGCEE3Ls5p5YDdI7HYzA1oCGvizMCUtK8blboKHyO4yOF8whGBPRgRrE0Bi/jJBn8g8rMv/uD7rXAVOml1uWSqfeBGo1gDO74sCsitaI5jAL5wBlLZRqQPtCZhOoB16UBu4V4iN+4i8sIrW2fV5bRbDqAAuvlva9iOu9ARMF4t0XmcsknUqwVAITRWzsLjkvIWVYqDIBgEDSvjaQHW2hTXNFyWMSTkXKMx9AjTzMB2JAsMB4j5yXHVFHLtG4TzAyk5riqAVGo+zaTpGgjeAI13xJdsgHEW1GaSpJFvQLmk+dwswygTqcu0zQG654pFuyL123ob121CNMZLjiWkCCLSO5HTKRrIoCJiPF1xWH2K5YzEF4fKExDuIgiRyVE9S0ab0Ba8Q4ubd4oWQBQpCEE3Ls5p5YDbjL2OxmBrQFaPGQlvKhUBSCtwFWJzki3ciLjkKAqgCWDidJoDZd8XBXCG1EpnBNwCFObKxkaIApzMJy/GCQBtfj55Vpy9m0Li3Wzuc1uUICqCGElgS0zsjQOwGu54uVFcMq8xGuDLnC+RbhQMZ1C9CY3BABOlAaD42UEzbBEFhDgEpy1ceVgCWhpK9AQdZigLjhfGObdu2WUK9nLID5tx3gRqPn1gUBa0AoBQCgFAKA1YvNkbLOaDGWJmNIzeWfnpQGnh952EXAAyhQ0H7+RWbSIiSevSgJdAKAUAoBQA0BhathVCqICgAAbADQCgMooD2gMLVoKIUACSdO5JZj+ZJP50BnQCgPAKA9oBQCgFAKA8igPaAUAIoBQCgFAKAUAoBQCgFAKAj4b1Xfxj+2lASKAUAoBQCgFAKAUAoBQCgFAKAUAoDEuBAJEnb4/Kh6k3qQcNxm1cxF3DKTzLIUuMpiCARB67j61BVIuTit0aamDq06EK8l5ZbfIsKmZRQCgFAKAUAoBQCgFAKAUAoBQGjH4kWrb3DEICfMYGncgE/QH5GgI/DMRnzNEZirdwJtIYzDQ/lQE+gFAKAUAoBQCgFAKAUAoBQCgFAKAr8fwe1eu2btxSXsElDJEExMgb7D6VCVOMmpPg1UcZVo050oPSejJ4Ub9TUzNfg9oeCgFAKAUAoBQCgFAKAUAoBQCgFAR8N6rv4x/bSgJFAKAUAoBQCgFAKAicTF02yLMBzoCToO523rPiVVdNqj+buZcYq7pNULZn14N9gtlGcANGoGonrB7VbDNlWbfkvpubgs615sbKmTFAKAUBXcDv4h0Y4m0tpg7BQrZgU+6Z77/TYbVXTc2vMrGvGU8PCaVCbkrK91bXlFjVhkFAUNuzfxuFdMQjYR2YgctwWCggg5h3ggjqPnVFpVINS0OnKdDB4qM6DVRJcrS7XTtv2ZIe9ftXbFpbeewEPNvO4zKVXQkdZgSfj0ipXlFpJacsqUKFWnUqSlad/LFLR3ZZYfELcUMjK6nZlIIPQ6jTerE01dGSdOVOWWaaffQ5yxxS+mPv4dznVrYuYcZQqyBDKX3JJjv+W1UKclVcX8jrTwtCeBp1oaNPLPW712dv9fPcueC3rz2UbE2xaumcyKZA1MaydxB3NW03JxvJWZz8XCjCs40JZo8N6Gvjt3EqinCW0uPnUMLjQAn3iD32/Y7V5Uc0vIiWDhhpTaxEmlZ2trrx7+6HC+MpfuX7aq6nDvkYusAn/Ceo0+hB6ikKik2lwMRg50KdOcmmpq6s7/X316FizAb6VYZUr7GrFozI6o2RypCtE5WI0OXrB1ivJJtaEqUoxmnNXV9VtddDTwixdt2US/c5twDzOBEmTGnwED4xUYKSilJ3Zbip0p1ZSpRyxey3sTKmZxQCgFAYXroRSzGFUEknoAJJ+lAacI0tc/EP7aUBJoBQCgIXEuJpYC5z62Cj/U/IdazYnFU8Oln5dv59EY8XjaWFUXUe7t/PouTDh/FkvPcRTrbMfiHcfCZH071HD42nXnOEf6fv3+pHC+IUsRUnCD/K/r3+un0fJAx3iuyhhZuSJldpmI+kn6d6yVvGKFN2j5vT19sw4jx7D0naPm049dv3+nUj8J4/duXBmtjlsXM7ELpGnUCdT8fhVOE8RrVKnmj5Xf5LT9OX/gowPi2Iq1Vnh5Hd36LS3yXL79ieLpxJS5YuhVtsZBE5iNNddiu34q153inGpRnZRfTf+Lfqbc8sa41cPUsot3Vt/XXZrb1JXDMPdTPzXD5mzCARlncfLtV+Gp1YZviSvd3Xbt6GrCUa9PN8Wea7uu3b06E6tRsIPE8NdfJy7gTK2YyCc0bDcabzWXE0qtTL8OWWzv6/wYsZRr1cvwp5bO70vftxp1JwrUbRQCgFAKAreGNiTcv89bYth/sShMlNfVPX0/nPwquGe7zbcGvELDKnT+C3mt5r7X7ff7ETF8ea3jBh2tEWuS103dYETM6RAA/mKjKq1UytaWvcvpYCNTCfGjLzZsuXTkr+KcbXGWEXCWxird1xbvCSrW0M6kaMuxgnTTrVc6qqRtBXT3NeGwUsHWcsTL4coq8dmm19n6EOzxo8MwdkXcItnNeKcsXZhDJNzMZLH4fLUaCoqp8Gmrxtr1L5YJeJ4ubp1XK0b3y89LaW977nUY3hdm9cs3rglrJJtnMQJMdAYOwP5VolCMmpPjY4tHFVqNOdKDspfm06foUvjLxHewT22RLdy1BN1M0XYmMwE+kGNYOpgxVVetKm01quep0fCvDqOMhKMm4y/pdvL6Pv2ujouHY1b9pLqTluKGE7wROo71fGSkk0cmvRlRqSpz3TsyTUio5rj/hy7jGupcxEYd1TIioMyXAQcxbqNDp/i6RWerRlUum9DsYLxGlhIwnCneom7tvRp8duPp3OhsW8qqsk5QBJ3MCJPxq9Kyscmcs0nK1rlRY4lc9vuYd2s8vlh7ahjzZ0kkbR6v5fGqlN/EcXa33N88NT/BRrRUs17P8At+X2+/Yu6uOcKAUBT+JrjpbV0d0h1kpGx0802nMSRsJmKAm4Jc1hAxLZkElplpXUnyqZPyHyFAe4S2A1wgCcwE9Y5aaTQEqgFAQcXjHW7bVbbMh9bAenoP57/CstWvUhVjGMG093098mKviKsK0IRg3F/mfTp/PYmlQdxWlpPc2NJ7nK8TXFYhSLaryi0qQ66qNAN+4n51wcSsZiYtQSyXutVsv519T5nFrH4yLVNLI3dWa2X86+pzOPwbWbmV501EwJExMagTHWuJXoSoVMsv8Af6nzmJw0sNVyT419f1+5Kt8QW7ftm6MlsAJCaAAgg7HQSZjtV8cTGtXi6ukdtNEvb+xpji4YjEwdZZYWy2WiStr6K/2OlwHFsPZZrSjKi5QH3DFjPq7AGdegPau3QxmGoSdKOkVaz6379r/S59FhvEMHh5OjDSKtZ9b9+1+eLnRV2DvigFAKAUBx/hq3xFOIYxcSQ+FaHtNsBOiqg6AKIYHqAfvSexjJYGWDpOjpUWkl+7+ez6acaVxzZnfY7CuOWHO38dfxS3EwhbD3LN4KzXrcq6ic2XuDofl2mRQ5SmmoaNPk60KFDCyjPEWnGUbpReqfF/f1sYeMeP3cGqutqbRDB7m5tuRFvySJGaJ/0ryvVlT1toe+FYCljG4uVpaWXVc6+h8kbxPiMtkcy6Llu41zO7kg5wsDJHpgT1nMe9cv407LXVan3a8Mw7lN5VlklGySW1+ev0tZF54U8QvYxmIKmxy3m5eKyEyorH7LQHdjAg/61dRrONR7W5+XQ5viXh8K+EpqWbMvLG9r+Zr8262Wuq/Y5/jHiK7iV+2bPmum5lMxb0gIh6KQdR8F6zNM60przdbnUwvh1LDS/wCpWtHL6931fR+vY7DxZxRmwds4m2sm43s1zDXZRMqjIWaTJknsfKduuqtNumsy9LHA8MwsY4uSoSey+IprV3etlpb778ltjuH4gWMJiDhhexIC2b4bzs1kyDOuXXqTJGbeJq2UJ5Yyy3ez9DDRxGHdatQ+Lkp6yhbRKS++nC5ttexs8OYy5bxHLt27mS9duSmIdVNq2gEGza3NvWNAQMoHSa9pSalZLRvnj0I4+jTqUPiVJLNGKs4JvM3/AHS66X111v2LbAeNLF25athLytee4i5rcQU3J12+UxBmKsjiYyaVnr+xhr+C16UJ1HKLUUm7P+738+Lk/wAU4m5bwl57Ku1wLCZFzMGOgIXrEyfgKnWk1BuO5l8OpU6mKhGq0o31vovb2NPg7HXb2GU30uJcTyNzVylyAPNHYzHzBryhKUoeZa9yzxWhSo4lqjJOL1WV3SvwZ8HY3bl27dwos3EY2lcwWe2DIIaJAPbb417DzNtxs9iOKSpU4U6dXNFrM1wn6dS4q0wCgFAUXjFQcPqcozr5pHk1iQGYBjrET16kRQFjwdAti0FgqLaARtGUR94/1PzNAbMN6rv4x/bSgN5aN68bSPG0tzTjMWlpC9wwo6/9KrrVoUYOc3ZFVevToQdSo7JEbG8Xt21mcxKG4oHVen1/0PaqK2NpU43vd2zLuvf7mbEeI0aMb3u8uZLqvf7lBgvFBZSMQsI3llNCN80ic0QRqO1cmj4s5xarrR6affvt0OHh/HHOLWJXlel4/fm+z4Knity5ZY2kYpbJLIFYkZSInNM6jWPjXPxU6tCTpxdo7qz4ffujl42dbDTdGDyw3ik76PTffVa2K3GXczTJOgEtuYAGv9PyrFWnmle9/X0OdXnnne7e2++3tGtJ10nTXSY1Gvw7fnUY310IRuk7L+DoeH+HGuWluWriEsNVddBoQdZOo6aTr0rr4fwuVSkqlOSd+Gv96rjQ72F8GnVoKrRmm3w1ov11XGl/Q6TC2Lltzdu3UC5IKAeVQo3B+p2612qVOrTn8SrNWtqlsrdP9H0NGlWpVHWrTSVrNLZW5T+vBYYPFLdRXQyrCR+3zrXRqxqwU4bM3UK8K9NVIbM3VaXCgFAKAUB4aA+S+PfFty7YOEv4ZrF0srGWBXKCSIPX/pXLxNdyjklGzPuvBfCadKt+JpVVOFrbWdzgb2Kd8udi2RQq5tYUbDXoNgO2lYnJvc+ohShC+VWu7u3V8moL/wB9a8J3LJ7Vr2oKt2bWZQtxxmhYGXOumg0BHQA/KrLRz2voY1Kr+GcnDzWd0tNez133RZ2rtvBgzkxV63clR52w9oCMzfdzMxCjSVgAzMVYmqfdr6IxyjUxj0vThJa7Kcui5skr9zrV8c4prGIxgW2ttStq3ZaSRd8pLFoUkZS2neNBBJ1fip5XPjaxwn4FhY1qeFu3J3lKS0010trzb3oryzbxLWvbb2DtNjklbSq0fZMRvLESAz9du0mrkpuPxJR83BzZyw0av4SlWaovWTa5XyWmiInDvHVw41rGIwxtLBKyPMgVSXZjMMvlOq9utQjin8TLJWNFfwKmsGq1GpmfPR3eiXR6rR/Ymce8cCzZs4ixZOIs3iy58xSGBgCCpMkhun3anUxOWKlFXTM+C8DdatOhWnknGzta9113XYseF+KLeJw1y/Zt3Ga0GzWo8+YCcsazPSJ+ulThXU4OUVtwZMR4XUw+IjRqySUrWlxZ8/L3pqWnDMUbtpLjW2ts6glG3UnoathLNFNqxixFJUqsoRkpJO11syVUikUAoCm8VGLKkSDzFgqQHG8lJZQWidJ2nQ7UBlw2wbmDS2ycom2q5TDDRR0znMh7FpI31oCRwrDcvMuYnJlXXrFpBMd9KA94nw0Xsku65DmGUj1dDqDt/rWXE4VV8t5NWd1a2/0ZjxeCjicuaTWV3Vrb9dU9jVxvhPtKqpcrlM7TOkbTFQxuDWKiouVralXiPh6xkFBytZ3N2H4XaTKQi5kAAaNfy6irKeEpQs8quuS6lgaFPK1FXWzK7jS4awvntg8w6gGC3WSZ2mPrWPGrCYePnh+bpyc/xBYHCw/7IXzPZaN86/M5zG4DEZINgnMdIXMUA2VWBJCxXFrYfFZLOnv2u1bhO7dj5/EYXGKnZ0r37XcbbJNNtIphbJbLHmmIPfaK5qjJyy87HIUJOeW2uxt9mJQuoJQaM0RB6DfbbWrPhScHOK0W7LPgydN1Iq8Vu/bOhw2M9hAUC43MXMc4yhX0gfl11PSuxTrfgFlSbzK+uiT97/I79LEf+LSglJ5lfzKyT/j+rXoSsJYu4trVy5Ci1oyMvq94wViGEafDpV9KnWxkoVKmmXRprfq9rammhSxGPlTq1dFHRprfq9VbVe0X+Be150tBRkaGCgAAx2H/AHpXXoSo+aFKys9bHdw0qHmp0bLK7NLTUl1eaRQCgOaxvDL68QXGHFZcJbsOHtHadyT0j72bcZI2NdKnXovBvDqneo5Kz9/S22t9yDTzXvoWHhrxBZx9nn4diUzMpBEEMOhHTQg/IiqMZgquEqfCqrXf3+h7GSkrotZrISPiP8TPFC3eI+zPaBTDAqDm1Z2VWaSJgARA3kGew6GO8EX/AItY67bT1XFm7eu/2+p3/wDjWNcMVLDJ2z876q79NVc5W/bXMxtZygjVgAY280Ega6V8c0uD9ChKVkqlk30/a9idiMGi2LLLq1xpa5mgW915ZQa9M2bqDAGhmbilFW592M0K05V5xloorRdec1/tbjdkjE4O7bf2a4qFrbkFcmVCApm410ZSVAMyemvzk4yTyvgqp1qVSHx4N2kt73er2Sd1d9Ouh2f8Pkutfu3OTyrAsBGhs1rmAKVdUPrJUTMncnNqBWvDZnJu1lb5Hz3jjpRoxhnzTzXXErO903xr6emhN8JnB2+H83FMHTEXiWN23o1zMQITURAJn51Oj8NUrz5fJn8TWMqY/wCHh1ZwjpleqVuunux23FsEb9l7QuNbziM6GGXWdP6fKtc45otXsfOYauqNWNRxUrcPZmWFwKoqA+d0QJzHALkQJlt9Yk/GvVFKx5Urym5W0Td7Lb6duDXexliy1qyzIhuGLaREka6CIFeOUYtR+hOFGvWjOqk2l+Z+pKtWVWcqhcxzGABLHcmNz8akklsUSnKVszvbRGyvSIoBQCgKbxSpNkQNQ6nUkKPi5UEhfiAdY23AE/hTk2bRKlSUUlSCCDlGhB1B+dAZYb1Xfxj+2lASKAUAoDAuuYKSJIJA6wIn+oqLlHNle5ByjmUW9SLxfGC1aZi2XoDEwT2XrG/5VRi68aNJybtwuft9zNjsTHD0HNytwud+3PUosLw/DZ0w9zLcuBcwdRkkaEAkNq0aj4VyqWGwueOHqWlK101p6J2ertr6HFo4TBfEjhatpStdNeX0Ts9XbVdjocRgbdxQrqGA1g9+9diph6dSOWaujvVcLSqxyzjdG1bKgAQIAgdYFTUIpJW2LVTgoqNtFsbKmTI1jCW7bHIqqzamNCROp+OpH1qmnRpU5eRJN/cz0sPRpTeSKTf1ZJq40CgKfxdjb9jB37uGTmXkQlV/qY+8QJOXrEVswFKlVxMIVnaLevvi+1+CM20tCP4J8SpxHCJfAAb0XE924Nx8iII+BFWeJYCWCxDpPbdPqvej7nkJZlcsbNnD4KxCi3Ys25J2VFkyTOw1NZpSrYqrd3lJ/NslpFHJfxZwGKe1hr2D5jXLF9WyIdDPlDEbkgwvaHadNuv4DWw8KlSnXslKLV3+n7+qViuqnZNHwnxNz/anbFWuTfaGcBcsuRObLsCx1MdSa+7wkaMsOo0nmhsr66dO9ttTPmlGWZaM6bwBicXcW+tmzzkCpz0gHOmYwANwTr6ddJ6V+d/8l8Ep4GSq4ZeWb1j0tbb3ofaeG+MU8Yowxkss4fll3fL40030ZeeHuEXbl24MLYS+qFYfECVQAZjbOuUtmIWR2OwNfJUqcnJ5Ff1/Q+gx2LpU6UXiKjg3fSG74zdbW1s/u0fSPC/h65bS+cY4uNijme3EohM5lBJM7gf/AFFb6NFpPPrc+R8R8Qp1J01hllVPRPl9Hx7bJnCvD+EsHEJZUDnAc22GmFIIAyz5QQzfWpwpU43UedyjE+IYusqc6r/L+V29OedkasfwZrWHtWMFaslUuKSt+WULJYkTJzZiDPzjpXkqbjBRgl8ydHGRq4idbFTldp6x0d9relv5LPjXFreFtG9eJCAgGBJkmBpVlSooRzMx4TCVMVVVKluzXxXD3rotHD3uUA6s8rOe31XXaa8mpStldiWGqUaTmq0M2jS1tZ9SXewlt2R2RWe3ORioJWd8p3E/CpuKbu0URrVIxcIyaT3XD9TfXpWKAUAoBQFTxsKGtubtq2QHAF5cykMADAzr5gBE9mYdZoDdh7TJhkSywci3Cudj5PKQNiJjSdutAbcEWzXJA9QnXWeWnSKAl0AoBQEO5w5Gui8c2dRA1MR2jtqazywsJVVWd8y7mSWDpyrqu75ltr+xJuWlb1AH5iaulCMvzK5plCM/zK/qerbA2AEfCijFbIKEVsjKpEiC+FuG+LguDIBlyRv3MzvMdOlZXRquuqmby2tb3yYpUKzxKqqflStlt/O9ydWo2lHxi2UvW7yredpy5UEqE+9oF312n+lcvGRdOtCtFSk9rLZLnj38jjY+DpV4YiKlKW1lqkueP31+ReA11DsnOjxDc/8AUzgvZn5Ys8zndJn5+n7vfMNo1ro/gofgfxPxFmzWy++eelub6EMzzWsZ8Z8U28Ni8LhGt3GbFFgGVSVWNp0113j0jUwKjh/D518PUrppKH398dXog52aRS4z+HFocv2O42GC4kYi5l+92UdsokL0GZtDNbafjlR5vjxU7xyq/Hf588uy1RF0lwecV8CNib2NbE4tzh8QLZRAY5ZTWdRELBA7hiTqAa9oeLqhToqjTWeN7vrf76/sraaB07t3ZT+LeKY/B8QwWGsSmDLWbduAbmcDyuHPqJCk+WdQAZmY2YDD4PE4StWq61PM3xblW435t1WxGTkpJLY5jxNhLXE2x110GExmEbM6sZFzDrKliok8wDLLCQYQD1TXUwVSpgI0YRfxKc9muJPj0euj136WISSld7NEn+D+PGAtXcRiry2sLfdbdsMvmuXQdXBGyKCQTtrvprX/AMhovFzjRoxzVIq7twunq+Ofqe0nlV3sdpirGLu4rFYOwi4XDm0l1L1mATcLTJKwSXyup7BAZ1hvk8Rg8MvD4zpztUcmmvT2teb9tOrhcc44qNTER+JFK1pa6fO+3QsmuYm7hrVm9fTB4xzMKVYsqkzC5uogmCdvmK5N5ygoyeWRuUcNSxE6tKm6tFdbqzfe3XRXRu4DjsBdxV5sM4e+6g3GGbVRCyJ8u+WY+Fe05UpTbjvyQxtDH0sNCNdWgn5dt3r69dyXxzCWXu4Zrt9rTJcm2ouBRcbTykfe2Aj4kdanUjFyi27dCjB1a0KVWNOmpJrzO18q69vb4LhlB0ImrTAm1se0PBQCgFAKAUAoCj8YqDh8pDEFgPLJiZElVRiQJH3TrB0iQBK8NuDhbMB1i2oh1KsCFAOhUH841oCVhvVd/GP7aUBIoBQCgFAKAUAoBQCgFAKAr141YOJOEFxeeqC4U65Se+09Y3gg7GtDwtVUFXy+S9r9zzMr2KL+JWPvWMNbuYZrK3jetojXYnzNBCE6Sfvf4M3at/g1GnWrSjVTccrbt26/t/8AViFRtLQ4S5j+NcOv4u+1rnWGuXHfMZTRBlZW0YIFKDQCcmXQiu6qPhWOpUqSllmkkuu+qe6ve/1uVXnFtn0PjWBbiXDSjl8K1+2rMDuh0Yq3dehGmnbavncNWjgcbmjaai2vXi679C5rNHocT4T8S47FYuymGti7gcM5sm7c1ZlFsLzHc6i4QCwgD15TvNdzH4DCYfDzlWlarNZrLZa7JdOHdva66FcZSb02LTxF4VxVvi1rH4MLcW+Vt30cCFTKFYkx6Ci775u8xWXB+IYefh8sLXunHWLXW+nzu/S3S1z2UHnzIovEmFXi169w/D4YWX4dpYf7hUEK6PEhQ2jLv6TMSa3YOo/DqcMXVnmVX8y5vumuttpevOhGSzvKlsa/CFjiVnitlr7Lcu4i23tFosAbVhWyqzKoyjYFQB1jTNNS8QngKuAmqatGL8rtvJq7Wuvrf11seQUlLU63h3hvG3OIPicXeUW7F4nDqiglrZUCJmUWMogz5s50mT8t4hDCTjQlQupRXm9fd/lb5dbCY+VHD1qEo3U7W12t2/18zssHgLVqeVaS3O+RQs6z0HcmsUYRjsiiriKtX/2Sb9W2eYzh1q61trltXa02ZCRqrdx9B9B2pKEZNNrYUsTVpRlGEmlJWfclVIpFAKAUAoBQCgFAU/igxaU6SHWMwBTfZ/Mvl077gbiRQGdjEDD4RGLBgltfMSYMJuXUNA031/MnUDdwvEZ8zZYzFW7gTaQxmGh/KgJ9AKAUAoBQCgFAKAUAoBQFJxDA4TDXbvErqqlxbUPc/wAA+HVjos7mAK20quJrwjg4O6b0Xf8Axz05ItJPMcDxnjTcZw+GexgOaq40Kwuk+gajzLoFZTDnUKREGQa+gw+Fj4ZWqRq1srcLq3X58p/l2v21KnLOlZck7+K3hPH4t7b4S6TbVQpsh8kNnBzDow9J12yaTVHgXiODw0ZRrx8z1va/G3bn1ue1YSex9FwaMttBcIZwqhiNi0eYgHWCZr5yo4ubcVZX0LUfHcBwq/a4ziMNw7Fi2FY32tMh5YlD5SogMFNxVjSAykSV0+xq4ilU8NhWxdO91lTT10fXi9m/W65M6TU2os+meC7WKXB2hjmDX4ObqYnyhmGhYCJI/nufmfEZYeWIk8MrQ4/jsXwvbU5Xh2Bw3C+LNmuXHu8SZzbEeW2C2Y5iPUWuSAY0A13Jrq1q1fH+Hq0Uo0kr9Xxp0stX1K0lGfqddb8M4cY1scE+3ZAhM6ds0e8VAWew+dch4+s8MsK35E7/AMel9fUsyrNmLisZIUAoBQFbwPCX7aMMRfF5i7FWChYQxCwPzP5x0qunGSXmdzXjKtCpNOhDIrWet9epZVYZBQCgFAKAUBz3i7EootK4SGaSzlYChkBAVlIc+YNl00QmdKAusEFFtAhUrlGUrAUiNCANI+VAeYb1Xfxj+2lASKAUAoBQCgFAKAUAoBQFf4gv3kw158MguXlQm2p2LRp8+8ddpEzWjCRpTrRjWdot6v37R5K9tDl+M8axi8OwzXMEL13ENbt4i1uAr6MCNILiBropbUmNeph8LhZYyooVcsY3cX3X62+rS07VuUsq0On9m9mwpTCWV+ytnlWpygsBIBbuTuepM1y/ifHr5q8t3q9yy1loU/8ADg41sJnx5+0uOzqrCGVGMgN21mF6CB8Bt8Y/CrEZcLskk+ja6fu+Xr3caea3mN/jTH4yzbtHA2Rddr1tXB6ITrp0BMAt90GfiK/DaOFqzksTLKsra9fey529U3JbGzjPGsJgr1pr2VLuLZbQYDUgTBZt8gLAT0zjpMRw2FxOKpyVPWMPN9end2v8g5KL1Nfha9jmu4sYxEVFvRYy9bcdNNVjKZOslhpECWOjhI06X4dtvL5r9f8AO+nSwjmu7l5dwiM6XGRS9vNkYiSuYQ2U9JGhrDGpOMXFPR797ErG6oHooBQCgFAKAUAoBQCgFAKAq/EGJuW0VrbEeYAqqhmYHoindtJ32k9KAkYK+wsI971csM+VT6sstCRm3nSJoDLA3AxdlMhmBB7g20g0BKoBQCgFAKAUAoBQCgFAKAUBzuJ8Q3F4lawQw7m3cstcN7oCD9Mo0B6y6/n0YYKEsFLE51dNK3vnlcWT+UM3mtY6KucTFARMbw21eNtrttXNl89ssPS4BAI+v1g9BVtOvUpKShK2ZWfdHjSZttYpGZ0V1LWyA6gglSRmAYdJBBqMqcopSa0e3c9uVXijxRZwAtG/m+2uC2MomJ3Y/AD8+wNa8F4fVxjkqf8ASr6/p8/oRlNR3LusJIUAoBQCgFAKAUAoBQCgFAVHie1ntKgglriADSTufKxVgp0mSOhGhIIA28JQXcLZzQ020MrK6lN1IgqdTqIPyoDdw/DqhcKoAUqo+Ci2kCd4oCZQCgFAKAUAoBQCgFAKAUAoCh4l4xwVg3Vu31DWCguDcgufKAOvcxMDet9HwzFVlFwg7Svb5e9OvBBzii8RwwBBBBEgjUEdCD2rC007MmZV4BQFFwXwtZwuJxOJtli+KYMwZiQvUwPixJ122ECt2J8Qq16NOjK1obe/T+SKgk2y2xWEt3cvMRXyMHXMAcrrqrCdmHeskKk4Xyu11Z26Pg9aub6geigFAKAUAoBQCgFAKAUAoDn/ABi4a0LU+a4QQsAh4dVCmWG7ug3+flmgLLgbzh7JzFvs08xEE+UakSf6n5negN2G9V38Y/tpQEigFAKAUAoBQCgFAKAUAoBQHM8X8C4O/wC0sbSi5iQuZ4mGXVWA6GYJAjNGtdPD+L4mj8NKXlhsuz3X+OnBB04u5v8AA3Cr+Fwduzibou3EnUbKs+VQTqQB3+WwFV+J4ijiMTKpRjlT939+ogmlZl/WAmKAUAoBQCgND4pQSPMSN4Rj0ncCNiKA89sXs/8Alv8A8aAe2L2f/Lf/AI0A9sXs/wDlv/xoB7YvZ/8ALf8A40A9sXs/+W//ABoB7YvZ/wDLf/jQD2xez/5b/wDGgPVxakgeYTpqjAfUiKA30BhctK3qUGNpE9IP8iR+dAaMbg+ZbNtXa0CCs24BAiIEgx+XagNXC8PkzLmLZcqyesWkEx3oCfQCgFAKAUAoBQCgFAKAUAoBQCgFAKAUAoBQCgNGH9Vz8X+xaA0Xedz1K5eSBDCdST1iOmn86yy+P8dNWyc9fX5f5MU/xP4mLjb4dtevr8v8jjAc2xkzRmXPyzD5J82U9+8axMaxWo2lFaxOPEKtkBMrQbjcxpzXMsnykwBagHWGIMmSoE/h+Ixhv5bqLygGGcbtBIVonQnt2NAQ7BxKhCFvM4KG+GIKMcr8zlrmmPSQBC+iBOagPLmL4gSYtZR5GXRd9JRvOdCSZYHQKdBALAWHA72Kcn2hQgCiIGpYs0yZ6ALpA9VAb8GtwW1F0lmF1tWiSvMbIfKAPTl2FAWVAKAUBHw3qu/jH9tKAkUAoBQCgFAKAUAoBQCgFAc7e4PiTxNMUMSRhlsshs92J7bQdGzb+UDY10Y4qgsE6Lp+dyvft70ttrfchlea99Doq5xMUAoBQCgFAKAUBow/qufi/wBi0BSYzimLXiVmwmHzYV7Ts92dmB/lHlGXrnn7tdGnh8M8FOrKf/Ymkl29314t3INvNa2hacYvslsFTlllDPlzZFJ1bL/KToJk6A1ziZQ2vEt/RRh3ueViHeEzENcC6LmBEIkssg8wGBIBAsOH8auvf5L4cqAGl50JBIkAgHKSImgIdjjV0BGYl5Kc5OURySVfOucDXKQDBE6STDiAPLvia9Jy4YwMjCc0spiRGTyuSwAB0+JhgoE3hPGbt4MXtC0FTNmJLSSWAgAagBJOs6igNvC8W12yjsQZcQcuU5Z0zLJyt8PlOs0Bb0AoCLxLmctuVo5Bg6EgwYIUwGMxoSB8aA1cML+bOADK5tZOblJI0EbzrQE+gFAKAUAoBQCgFAKAUAoBQCgFAKAUAoBQCgFAaMP6rn4v9i0BEv8AFCuJt4fk3CLiluaB9msToT30/mO+lbnaajY1wwqlh5V86VnbLy/T31N3FcWbaArlBZlQF/SpYxJ79gNJJAkTNWGQpLfjBAchRncBiSilVkNdAEPBUnktodjpJALUBNwHiJLt7ki26sMwJIGUMu4kHXbcUBGs+IzFpn5eW6bZyq3ntq4fRwdNCkZtNmEeXUDC74xtgnKjEDK0yuqGCzLB80Zl031HcSBN4Xx9b+bLbZciZmLkKBJYLJ1MHIxmNKA2YDHG9bDMFBF0qcpzKYbQg9QRB/PvIoC1oBQCgI+G9V38Y/tpQEigFAKAUAoBQCgFAKAUAoBQFP4vx1+xg713C2+beVZVd+upy/egScvWK2eH0qNXEQhWlli9372vtfgjNtK6J3DL1x7Nt7qcu4yKXSZysRqs9YOlUVowjUlGDvFPR9UerbUlVUeigFAKAUAoDRyWBYqwGYzBWegG8/CgGR/fX9H/AOqA8ey5BBZSDoQUkEfLNQGC4UiI5YgQPs9h2Hm0HwoDIWGmZSdpyaxM75u+tAYjCHX/ANvzEk/Z7kiCT5tTGlAe+zHunT/4+xkfe6GgPbdhl9JQfJI/3fE/WgC4Y6CVyqZhVj/WgJNAKAicTxos22uFS0dB3+LbKvdjoKA1YHFSC+VouZXEKTobadY7zQG8YvUjK8QNcp31kRHy+tAZe1D3X/Q37UA9qHuv+hv2oB7UPdf9DftQD2oe6/6G/agMVxe8q4108p1H0oDL2oe6/wChv2oB7UPdf9DftQD2oe6/6G/agPDih7r/AKG/agPExeglXBjUZDofpQGXtQ91/wBDftQD2oe6/wChv2oB7UPdf9DftQGL4vTRXOo+6dpEnboJNAZe1D3X/Q37UA9qHuv+hv2oB7UPdf8AQ37UA9qHuv8Aob9qAxOL1AyvEGTlO+kCI+f0oDL2oe6/6G/agHtQ91/0N+1APah7r/ob9qAe1D3X/Q37UBiuL1Mo4g6eU6iBrtprI/KgMvah7r/ob9qAe1D3X/Q37UA9qHuv+hv2oB7UPdf9DftQGyyxKgkQSNu1AZ0AoBQFfa4cRiDf5hIKZMpA080iGHQdonXUnSgLCgFAKA8Yabx8aAh8NwBtG6Tde5zLmeXiV8qrlEACBl7D/UgTaAUAoCv4jiVOayHyuVn0FwAQ0ZgB6TlOkgmNCKA2YMLZtIjOvlAWfSCSQohZMSxAA+MCgMv/AFG3zDazjONI13y5onbNl80TMa0BvW8p1kdfoNCfl8aAC4D1oCt4yEuIPtQgturExO4IUAAjzHMCu/my6HagJ+GxSXFDIwIM/wAjDSDqCDoQdjoaA2C4O4+tAM47jtv16j+tAYXMQiqWZlCgEkkiABqTPYQaAj3MGWvrdzLlVSsZfMSevMzemPuxHXoIAm0AoBQCgIeCwRtvdc3GfmsGhohIULCx93Qf+STQEygFAKAwupmUiSJBEjcabj40BG4TguTaW3mzZZ1AgasTtJ2mNztQEygFAKAUAoBQCgFAKAUAoBQFdjODpca459Vy2Lc+6Bn2/WaArrnhK0WDAxlVRGVYYrcFwFhEHzAE9fjQE3EcBtO1xmEm6wbXUCERICnTVUgmJhiNqAi3PCto5iDDFy85VP31cKdNUzKPL/5oCM3g9Sxl4U2wghEDAxdBjywqxc9KxMRtQE3BeHVtWmtrcaS4uBjBhhc5g0O4zaa6x1nWgMMT4ZW6we7cLt96UXX1iNpFuLjDLrsDJMyBpfwlbzoVIVAGkBFmS6sCunlOhGYajSKA8t+DbIAljKgAMFVSADZ2IGhIsICRvJ7AADy34Lsi2UJJzKVkgEgFXUwTMSH1+X5UB0lpYAGmgA0ED6dKAyoBQCgFAKAUAoBQCgFA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Tree>
    <p:extLst>
      <p:ext uri="{BB962C8B-B14F-4D97-AF65-F5344CB8AC3E}">
        <p14:creationId xmlns="" xmlns:p14="http://schemas.microsoft.com/office/powerpoint/2010/main" val="30793810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dirty="0"/>
              <a:t>2. Objetivos</a:t>
            </a:r>
          </a:p>
          <a:p>
            <a:r>
              <a:rPr lang="es-ES" sz="1600" dirty="0" smtClean="0"/>
              <a:t>  </a:t>
            </a:r>
            <a:r>
              <a:rPr lang="es-ES" sz="1600" dirty="0"/>
              <a:t>3. Metodología</a:t>
            </a:r>
          </a:p>
          <a:p>
            <a:r>
              <a:rPr lang="es-ES" sz="1600" dirty="0" smtClean="0"/>
              <a:t>  </a:t>
            </a:r>
            <a:r>
              <a:rPr lang="es-ES" sz="1600" b="1" dirty="0">
                <a:solidFill>
                  <a:schemeClr val="bg1"/>
                </a:solidFill>
              </a:rPr>
              <a:t>4.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14</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empresarial</a:t>
            </a:r>
            <a:endParaRPr lang="es-ES" sz="1300" dirty="0"/>
          </a:p>
        </p:txBody>
      </p:sp>
      <p:sp>
        <p:nvSpPr>
          <p:cNvPr id="2" name="1 Marcador de contenido"/>
          <p:cNvSpPr>
            <a:spLocks noGrp="1"/>
          </p:cNvSpPr>
          <p:nvPr>
            <p:ph idx="1"/>
          </p:nvPr>
        </p:nvSpPr>
        <p:spPr>
          <a:xfrm>
            <a:off x="1814972" y="188640"/>
            <a:ext cx="6912768" cy="5853113"/>
          </a:xfrm>
          <a:ln>
            <a:noFill/>
          </a:ln>
        </p:spPr>
        <p:txBody>
          <a:bodyPr>
            <a:normAutofit/>
          </a:bodyPr>
          <a:lstStyle/>
          <a:p>
            <a:pPr algn="ctr">
              <a:buNone/>
            </a:pPr>
            <a:r>
              <a:rPr lang="es-ES" sz="2800" dirty="0" smtClean="0"/>
              <a:t>4.4 ANÁLISIS DISCRIMINANTE</a:t>
            </a:r>
            <a:endParaRPr lang="es-ES" sz="2800" u="sng" dirty="0"/>
          </a:p>
          <a:p>
            <a:pPr algn="just">
              <a:buNone/>
            </a:pPr>
            <a:endParaRPr lang="es-ES" sz="1500" dirty="0" smtClean="0"/>
          </a:p>
          <a:p>
            <a:pPr algn="just">
              <a:buNone/>
            </a:pPr>
            <a:r>
              <a:rPr lang="es-ES" sz="1400" dirty="0" err="1" smtClean="0"/>
              <a:t>Autovalor</a:t>
            </a:r>
            <a:r>
              <a:rPr lang="es-ES" sz="1400" dirty="0" smtClean="0"/>
              <a:t>: 0,609. </a:t>
            </a:r>
          </a:p>
          <a:p>
            <a:pPr algn="just">
              <a:buNone/>
            </a:pPr>
            <a:r>
              <a:rPr lang="es-ES" sz="1400" dirty="0" smtClean="0"/>
              <a:t>Correlación canónica: 0, 615</a:t>
            </a:r>
          </a:p>
          <a:p>
            <a:pPr algn="just">
              <a:buNone/>
            </a:pPr>
            <a:r>
              <a:rPr lang="es-ES" sz="1400" dirty="0" smtClean="0"/>
              <a:t>Lambda de </a:t>
            </a:r>
            <a:r>
              <a:rPr lang="es-ES" sz="1400" dirty="0" err="1" smtClean="0"/>
              <a:t>Wilks</a:t>
            </a:r>
            <a:r>
              <a:rPr lang="es-ES" sz="1400" dirty="0" smtClean="0"/>
              <a:t>: 0,622</a:t>
            </a:r>
          </a:p>
          <a:p>
            <a:pPr algn="just">
              <a:buNone/>
            </a:pPr>
            <a:endParaRPr lang="es-ES" sz="1500" dirty="0" smtClean="0"/>
          </a:p>
        </p:txBody>
      </p:sp>
      <p:sp>
        <p:nvSpPr>
          <p:cNvPr id="5" name="4 Rectángulo"/>
          <p:cNvSpPr/>
          <p:nvPr/>
        </p:nvSpPr>
        <p:spPr>
          <a:xfrm>
            <a:off x="1763688" y="3933056"/>
            <a:ext cx="6912768" cy="800219"/>
          </a:xfrm>
          <a:prstGeom prst="rect">
            <a:avLst/>
          </a:prstGeom>
          <a:ln>
            <a:noFill/>
          </a:ln>
        </p:spPr>
        <p:txBody>
          <a:bodyPr wrap="square">
            <a:spAutoFit/>
          </a:bodyPr>
          <a:lstStyle/>
          <a:p>
            <a:pPr algn="ctr"/>
            <a:r>
              <a:rPr lang="es-ES" sz="1400" b="1" u="sng" dirty="0" smtClean="0"/>
              <a:t>Función discriminante</a:t>
            </a:r>
            <a:r>
              <a:rPr lang="es-ES" sz="1400" dirty="0" smtClean="0"/>
              <a:t>:  D1 = -1,154 -0,11 </a:t>
            </a:r>
            <a:r>
              <a:rPr lang="es-ES" sz="1400" dirty="0" err="1" smtClean="0"/>
              <a:t>RLInm</a:t>
            </a:r>
            <a:r>
              <a:rPr lang="es-ES" sz="1400" dirty="0" smtClean="0"/>
              <a:t> + 0,16 </a:t>
            </a:r>
            <a:r>
              <a:rPr lang="es-ES" sz="1400" dirty="0" err="1" smtClean="0"/>
              <a:t>RPEnd</a:t>
            </a:r>
            <a:r>
              <a:rPr lang="es-ES" sz="1400" dirty="0" smtClean="0"/>
              <a:t> -0,04 </a:t>
            </a:r>
            <a:r>
              <a:rPr lang="es-ES" sz="1400" dirty="0" err="1" smtClean="0"/>
              <a:t>RAgpV</a:t>
            </a:r>
            <a:r>
              <a:rPr lang="es-ES" sz="1400" dirty="0" smtClean="0"/>
              <a:t> +0,764 RRA</a:t>
            </a:r>
          </a:p>
          <a:p>
            <a:pPr algn="ctr"/>
            <a:endParaRPr lang="es-ES" sz="1400" dirty="0"/>
          </a:p>
          <a:p>
            <a:r>
              <a:rPr lang="en-US" dirty="0"/>
              <a:t> </a:t>
            </a:r>
            <a:endParaRPr lang="es-ES" dirty="0"/>
          </a:p>
        </p:txBody>
      </p:sp>
      <p:pic>
        <p:nvPicPr>
          <p:cNvPr id="7175" name="Picture 7"/>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843808" y="4509120"/>
            <a:ext cx="5200650" cy="169545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8193" name="Picture 1"/>
          <p:cNvPicPr>
            <a:picLocks noChangeAspect="1" noChangeArrowheads="1"/>
          </p:cNvPicPr>
          <p:nvPr/>
        </p:nvPicPr>
        <p:blipFill>
          <a:blip r:embed="rId3" cstate="print"/>
          <a:srcRect/>
          <a:stretch>
            <a:fillRect/>
          </a:stretch>
        </p:blipFill>
        <p:spPr bwMode="auto">
          <a:xfrm>
            <a:off x="1835696" y="1916832"/>
            <a:ext cx="3952875" cy="1704975"/>
          </a:xfrm>
          <a:prstGeom prst="rect">
            <a:avLst/>
          </a:prstGeom>
          <a:noFill/>
          <a:ln w="9525">
            <a:noFill/>
            <a:miter lim="800000"/>
            <a:headEnd/>
            <a:tailEnd/>
          </a:ln>
        </p:spPr>
      </p:pic>
      <p:pic>
        <p:nvPicPr>
          <p:cNvPr id="8195" name="Picture 3"/>
          <p:cNvPicPr>
            <a:picLocks noChangeAspect="1" noChangeArrowheads="1"/>
          </p:cNvPicPr>
          <p:nvPr/>
        </p:nvPicPr>
        <p:blipFill>
          <a:blip r:embed="rId4" cstate="print"/>
          <a:srcRect/>
          <a:stretch>
            <a:fillRect/>
          </a:stretch>
        </p:blipFill>
        <p:spPr bwMode="auto">
          <a:xfrm>
            <a:off x="6444208" y="2204864"/>
            <a:ext cx="2057400" cy="1095375"/>
          </a:xfrm>
          <a:prstGeom prst="rect">
            <a:avLst/>
          </a:prstGeom>
          <a:noFill/>
          <a:ln w="9525">
            <a:noFill/>
            <a:miter lim="800000"/>
            <a:headEnd/>
            <a:tailEnd/>
          </a:ln>
        </p:spPr>
      </p:pic>
      <p:sp>
        <p:nvSpPr>
          <p:cNvPr id="19" name="18 Flecha derecha"/>
          <p:cNvSpPr/>
          <p:nvPr/>
        </p:nvSpPr>
        <p:spPr>
          <a:xfrm>
            <a:off x="5868144" y="2636912"/>
            <a:ext cx="504056"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 xmlns:p14="http://schemas.microsoft.com/office/powerpoint/2010/main" val="422576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1" presetClass="entr" presetSubtype="0" repeatCount="indefinite" fill="hold" nodeType="clickEffect">
                                  <p:stCondLst>
                                    <p:cond delay="0"/>
                                  </p:stCondLst>
                                  <p:childTnLst>
                                    <p:set>
                                      <p:cBhvr>
                                        <p:cTn id="6" dur="1000">
                                          <p:stCondLst>
                                            <p:cond delay="0"/>
                                          </p:stCondLst>
                                        </p:cTn>
                                        <p:tgtEl>
                                          <p:spTgt spid="819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1" presetClass="entr" presetSubtype="0" repeatCount="indefinite" fill="hold" grpId="0" nodeType="clickEffect">
                                  <p:stCondLst>
                                    <p:cond delay="0"/>
                                  </p:stCondLst>
                                  <p:childTnLst>
                                    <p:set>
                                      <p:cBhvr>
                                        <p:cTn id="10" dur="1000">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1" presetClass="entr" presetSubtype="0" repeatCount="indefinite" fill="hold" nodeType="clickEffect">
                                  <p:stCondLst>
                                    <p:cond delay="0"/>
                                  </p:stCondLst>
                                  <p:childTnLst>
                                    <p:set>
                                      <p:cBhvr>
                                        <p:cTn id="14" dur="1000">
                                          <p:stCondLst>
                                            <p:cond delay="0"/>
                                          </p:stCondLst>
                                        </p:cTn>
                                        <p:tgtEl>
                                          <p:spTgt spid="819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1" presetClass="entr" presetSubtype="0" repeatCount="indefinite" fill="hold" grpId="0" nodeType="clickEffect">
                                  <p:stCondLst>
                                    <p:cond delay="0"/>
                                  </p:stCondLst>
                                  <p:childTnLst>
                                    <p:set>
                                      <p:cBhvr>
                                        <p:cTn id="18" dur="1000">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1" presetClass="entr" presetSubtype="0" repeatCount="indefinite" fill="hold" nodeType="clickEffect">
                                  <p:stCondLst>
                                    <p:cond delay="0"/>
                                  </p:stCondLst>
                                  <p:childTnLst>
                                    <p:set>
                                      <p:cBhvr>
                                        <p:cTn id="22" dur="1000">
                                          <p:stCondLst>
                                            <p:cond delay="0"/>
                                          </p:stCondLst>
                                        </p:cTn>
                                        <p:tgtEl>
                                          <p:spTgt spid="71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dirty="0"/>
              <a:t>2. Objetivos</a:t>
            </a:r>
          </a:p>
          <a:p>
            <a:r>
              <a:rPr lang="es-ES" sz="1600" dirty="0" smtClean="0"/>
              <a:t>  </a:t>
            </a:r>
            <a:r>
              <a:rPr lang="es-ES" sz="1600" dirty="0"/>
              <a:t>3. Metodología</a:t>
            </a:r>
          </a:p>
          <a:p>
            <a:r>
              <a:rPr lang="es-ES" sz="1600" dirty="0" smtClean="0"/>
              <a:t>  </a:t>
            </a:r>
            <a:r>
              <a:rPr lang="es-ES" sz="1600" b="1" dirty="0">
                <a:solidFill>
                  <a:schemeClr val="bg1"/>
                </a:solidFill>
              </a:rPr>
              <a:t>4.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15</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empresarial</a:t>
            </a:r>
            <a:endParaRPr lang="es-ES" sz="1300" dirty="0"/>
          </a:p>
        </p:txBody>
      </p:sp>
      <p:sp>
        <p:nvSpPr>
          <p:cNvPr id="2" name="1 Marcador de contenido"/>
          <p:cNvSpPr>
            <a:spLocks noGrp="1"/>
          </p:cNvSpPr>
          <p:nvPr>
            <p:ph idx="1"/>
          </p:nvPr>
        </p:nvSpPr>
        <p:spPr>
          <a:xfrm>
            <a:off x="1814972" y="188640"/>
            <a:ext cx="6912768" cy="5853113"/>
          </a:xfrm>
          <a:ln>
            <a:noFill/>
          </a:ln>
        </p:spPr>
        <p:txBody>
          <a:bodyPr>
            <a:normAutofit/>
          </a:bodyPr>
          <a:lstStyle/>
          <a:p>
            <a:pPr algn="ctr">
              <a:buNone/>
            </a:pPr>
            <a:r>
              <a:rPr lang="es-ES" sz="2800" dirty="0" smtClean="0"/>
              <a:t>4.5 COMPROBACIÓN OTROS ESTUDIOS</a:t>
            </a:r>
          </a:p>
          <a:p>
            <a:pPr algn="ctr">
              <a:buNone/>
            </a:pPr>
            <a:r>
              <a:rPr lang="es-ES" sz="1400" b="1" dirty="0" smtClean="0"/>
              <a:t>EMPRESAS ACTIVAS</a:t>
            </a:r>
          </a:p>
        </p:txBody>
      </p:sp>
      <p:pic>
        <p:nvPicPr>
          <p:cNvPr id="9218"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555776" y="980728"/>
            <a:ext cx="5703540" cy="532023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27722458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dirty="0"/>
              <a:t>2. Objetivos</a:t>
            </a:r>
          </a:p>
          <a:p>
            <a:r>
              <a:rPr lang="es-ES" sz="1600" dirty="0" smtClean="0"/>
              <a:t>  </a:t>
            </a:r>
            <a:r>
              <a:rPr lang="es-ES" sz="1600" dirty="0"/>
              <a:t>3. Metodología</a:t>
            </a:r>
          </a:p>
          <a:p>
            <a:r>
              <a:rPr lang="es-ES" sz="1600" dirty="0" smtClean="0"/>
              <a:t>  </a:t>
            </a:r>
            <a:r>
              <a:rPr lang="es-ES" sz="1600" b="1" dirty="0">
                <a:solidFill>
                  <a:schemeClr val="bg1"/>
                </a:solidFill>
              </a:rPr>
              <a:t>4.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16</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empresarial</a:t>
            </a:r>
            <a:endParaRPr lang="es-ES" sz="1300" dirty="0"/>
          </a:p>
        </p:txBody>
      </p:sp>
      <p:sp>
        <p:nvSpPr>
          <p:cNvPr id="2" name="1 Marcador de contenido"/>
          <p:cNvSpPr>
            <a:spLocks noGrp="1"/>
          </p:cNvSpPr>
          <p:nvPr>
            <p:ph idx="1"/>
          </p:nvPr>
        </p:nvSpPr>
        <p:spPr>
          <a:xfrm>
            <a:off x="1814972" y="188640"/>
            <a:ext cx="6912768" cy="5853113"/>
          </a:xfrm>
          <a:ln>
            <a:noFill/>
          </a:ln>
        </p:spPr>
        <p:txBody>
          <a:bodyPr>
            <a:normAutofit/>
          </a:bodyPr>
          <a:lstStyle/>
          <a:p>
            <a:pPr algn="ctr">
              <a:buNone/>
            </a:pPr>
            <a:r>
              <a:rPr lang="es-ES" sz="2800" dirty="0" smtClean="0"/>
              <a:t>4.5 COMPROBACIÓN OTROS ESTUDIOS</a:t>
            </a:r>
          </a:p>
          <a:p>
            <a:pPr algn="ctr">
              <a:buNone/>
            </a:pPr>
            <a:r>
              <a:rPr lang="es-ES" sz="1400" b="1" dirty="0" smtClean="0"/>
              <a:t>EMPRESAS CONCURSO</a:t>
            </a:r>
          </a:p>
        </p:txBody>
      </p:sp>
      <p:pic>
        <p:nvPicPr>
          <p:cNvPr id="10241" name="Picture 1"/>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411760" y="980728"/>
            <a:ext cx="5840471" cy="53208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22465210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dirty="0"/>
              <a:t>2. Objetivos</a:t>
            </a:r>
          </a:p>
          <a:p>
            <a:r>
              <a:rPr lang="es-ES" sz="1600" dirty="0" smtClean="0"/>
              <a:t>  </a:t>
            </a:r>
            <a:r>
              <a:rPr lang="es-ES" sz="1600" dirty="0"/>
              <a:t>3. Metodología</a:t>
            </a:r>
          </a:p>
          <a:p>
            <a:r>
              <a:rPr lang="es-ES" sz="1600" dirty="0" smtClean="0"/>
              <a:t>  </a:t>
            </a:r>
            <a:r>
              <a:rPr lang="es-ES" sz="1600" b="1" dirty="0">
                <a:solidFill>
                  <a:schemeClr val="bg1"/>
                </a:solidFill>
              </a:rPr>
              <a:t>4.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17</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empresarial</a:t>
            </a:r>
            <a:endParaRPr lang="es-ES" sz="1300" dirty="0"/>
          </a:p>
        </p:txBody>
      </p:sp>
      <p:sp>
        <p:nvSpPr>
          <p:cNvPr id="2" name="1 Marcador de contenido"/>
          <p:cNvSpPr>
            <a:spLocks noGrp="1"/>
          </p:cNvSpPr>
          <p:nvPr>
            <p:ph idx="1"/>
          </p:nvPr>
        </p:nvSpPr>
        <p:spPr>
          <a:xfrm>
            <a:off x="1814972" y="188640"/>
            <a:ext cx="6912768" cy="5853113"/>
          </a:xfrm>
          <a:ln>
            <a:noFill/>
          </a:ln>
        </p:spPr>
        <p:txBody>
          <a:bodyPr>
            <a:normAutofit/>
          </a:bodyPr>
          <a:lstStyle/>
          <a:p>
            <a:pPr algn="ctr">
              <a:buNone/>
            </a:pPr>
            <a:r>
              <a:rPr lang="es-ES" sz="2800" dirty="0" smtClean="0"/>
              <a:t>4.5 COMPROBACIÓN OTROS ESTUDIOS</a:t>
            </a:r>
          </a:p>
          <a:p>
            <a:pPr>
              <a:buNone/>
            </a:pPr>
            <a:endParaRPr lang="es-ES" sz="2800" dirty="0"/>
          </a:p>
        </p:txBody>
      </p:sp>
      <p:pic>
        <p:nvPicPr>
          <p:cNvPr id="11267" name="Picture 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354597" y="2089819"/>
            <a:ext cx="6048375" cy="108585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3" name="2 CuadroTexto"/>
          <p:cNvSpPr txBox="1"/>
          <p:nvPr/>
        </p:nvSpPr>
        <p:spPr>
          <a:xfrm>
            <a:off x="1958405" y="1229850"/>
            <a:ext cx="6840760" cy="738664"/>
          </a:xfrm>
          <a:prstGeom prst="rect">
            <a:avLst/>
          </a:prstGeom>
          <a:noFill/>
          <a:ln>
            <a:noFill/>
          </a:ln>
        </p:spPr>
        <p:txBody>
          <a:bodyPr wrap="square" rtlCol="0">
            <a:spAutoFit/>
          </a:bodyPr>
          <a:lstStyle/>
          <a:p>
            <a:pPr algn="just"/>
            <a:r>
              <a:rPr lang="es-ES" sz="1400" dirty="0"/>
              <a:t>Tras comparar los resultados entre las empresas activas y las empresas en concurso, los </a:t>
            </a:r>
            <a:r>
              <a:rPr lang="es-ES" sz="1400" dirty="0" smtClean="0"/>
              <a:t>errores </a:t>
            </a:r>
            <a:r>
              <a:rPr lang="es-ES" sz="1400" dirty="0"/>
              <a:t>en la clasificación </a:t>
            </a:r>
            <a:r>
              <a:rPr lang="es-ES" sz="1400" dirty="0" smtClean="0"/>
              <a:t>cometidos </a:t>
            </a:r>
            <a:r>
              <a:rPr lang="es-ES" sz="1400" dirty="0"/>
              <a:t>por cada método, son los siguientes:</a:t>
            </a:r>
          </a:p>
          <a:p>
            <a:endParaRPr lang="es-ES" sz="1400" dirty="0"/>
          </a:p>
        </p:txBody>
      </p:sp>
      <p:sp>
        <p:nvSpPr>
          <p:cNvPr id="13" name="12 CuadroTexto"/>
          <p:cNvSpPr txBox="1"/>
          <p:nvPr/>
        </p:nvSpPr>
        <p:spPr>
          <a:xfrm>
            <a:off x="1979712" y="3573016"/>
            <a:ext cx="6840760" cy="2046714"/>
          </a:xfrm>
          <a:prstGeom prst="rect">
            <a:avLst/>
          </a:prstGeom>
          <a:noFill/>
          <a:ln>
            <a:noFill/>
          </a:ln>
        </p:spPr>
        <p:txBody>
          <a:bodyPr wrap="square" rtlCol="0">
            <a:spAutoFit/>
          </a:bodyPr>
          <a:lstStyle/>
          <a:p>
            <a:pPr algn="just">
              <a:buFont typeface="Arial" pitchFamily="34" charset="0"/>
              <a:buChar char="•"/>
            </a:pPr>
            <a:r>
              <a:rPr lang="es-ES" sz="1500" dirty="0" smtClean="0"/>
              <a:t> </a:t>
            </a:r>
            <a:r>
              <a:rPr lang="es-ES" sz="1400" dirty="0" smtClean="0"/>
              <a:t>Los análisis </a:t>
            </a:r>
            <a:r>
              <a:rPr lang="es-ES" sz="1400" b="1" dirty="0" err="1" smtClean="0"/>
              <a:t>multivariantes</a:t>
            </a:r>
            <a:r>
              <a:rPr lang="es-ES" sz="1400" dirty="0" smtClean="0"/>
              <a:t> (Conan y </a:t>
            </a:r>
            <a:r>
              <a:rPr lang="es-ES" sz="1400" dirty="0" err="1" smtClean="0"/>
              <a:t>Holder</a:t>
            </a:r>
            <a:r>
              <a:rPr lang="es-ES" sz="1400" dirty="0" smtClean="0"/>
              <a:t>, </a:t>
            </a:r>
            <a:r>
              <a:rPr lang="es-ES" sz="1400" dirty="0" err="1" smtClean="0"/>
              <a:t>Altman</a:t>
            </a:r>
            <a:r>
              <a:rPr lang="es-ES" sz="1400" dirty="0" smtClean="0"/>
              <a:t> y Oriol Amat), tienen mejores resultados  que los </a:t>
            </a:r>
            <a:r>
              <a:rPr lang="es-ES" sz="1400" dirty="0" err="1" smtClean="0"/>
              <a:t>univariantes</a:t>
            </a:r>
            <a:r>
              <a:rPr lang="es-ES" sz="1400" dirty="0" smtClean="0"/>
              <a:t>.</a:t>
            </a:r>
          </a:p>
          <a:p>
            <a:pPr algn="just">
              <a:buFont typeface="Arial" pitchFamily="34" charset="0"/>
              <a:buChar char="•"/>
            </a:pPr>
            <a:endParaRPr lang="es-ES" sz="1400" dirty="0"/>
          </a:p>
          <a:p>
            <a:pPr algn="just">
              <a:buFont typeface="Arial" pitchFamily="34" charset="0"/>
              <a:buChar char="•"/>
            </a:pPr>
            <a:r>
              <a:rPr lang="es-ES" sz="1400" dirty="0" smtClean="0"/>
              <a:t> Dentro de los análisis </a:t>
            </a:r>
            <a:r>
              <a:rPr lang="es-ES" sz="1400" dirty="0" err="1" smtClean="0"/>
              <a:t>multivariantes</a:t>
            </a:r>
            <a:r>
              <a:rPr lang="es-ES" sz="1400" dirty="0" smtClean="0"/>
              <a:t>, el modelo de </a:t>
            </a:r>
            <a:r>
              <a:rPr lang="es-ES" sz="1400" b="1" dirty="0" smtClean="0"/>
              <a:t>Edward </a:t>
            </a:r>
            <a:r>
              <a:rPr lang="es-ES" sz="1400" b="1" dirty="0" err="1" smtClean="0"/>
              <a:t>Altman</a:t>
            </a:r>
            <a:r>
              <a:rPr lang="es-ES" sz="1400" dirty="0" smtClean="0"/>
              <a:t> es el que menos errores de clasificación comete, resultando ser el más preciso en su aplicación al sector de la construcción.</a:t>
            </a:r>
          </a:p>
          <a:p>
            <a:pPr algn="just">
              <a:buFont typeface="Arial" pitchFamily="34" charset="0"/>
              <a:buChar char="•"/>
            </a:pPr>
            <a:endParaRPr lang="es-ES" sz="1400" dirty="0" smtClean="0"/>
          </a:p>
          <a:p>
            <a:pPr algn="just">
              <a:buFont typeface="Arial" pitchFamily="34" charset="0"/>
              <a:buChar char="•"/>
            </a:pPr>
            <a:r>
              <a:rPr lang="es-ES" sz="1400" dirty="0" smtClean="0"/>
              <a:t> </a:t>
            </a:r>
            <a:r>
              <a:rPr lang="es-ES" sz="1400" dirty="0" smtClean="0"/>
              <a:t>Nuestro modelo refleja </a:t>
            </a:r>
            <a:r>
              <a:rPr lang="es-ES" sz="1400" dirty="0" smtClean="0"/>
              <a:t>un error de clasificación del </a:t>
            </a:r>
            <a:r>
              <a:rPr lang="es-ES" sz="1400" b="1" dirty="0" smtClean="0"/>
              <a:t>16,4%</a:t>
            </a:r>
            <a:r>
              <a:rPr lang="es-ES" sz="1400" dirty="0" smtClean="0"/>
              <a:t>, porcentaje visiblemente </a:t>
            </a:r>
            <a:r>
              <a:rPr lang="es-ES" sz="1400" dirty="0" smtClean="0"/>
              <a:t>inferior al </a:t>
            </a:r>
            <a:r>
              <a:rPr lang="es-ES" sz="1400" dirty="0" smtClean="0"/>
              <a:t>de los modelos previamente realizados por otros autores. </a:t>
            </a:r>
            <a:endParaRPr lang="es-ES" sz="1400" dirty="0"/>
          </a:p>
        </p:txBody>
      </p:sp>
    </p:spTree>
    <p:extLst>
      <p:ext uri="{BB962C8B-B14F-4D97-AF65-F5344CB8AC3E}">
        <p14:creationId xmlns="" xmlns:p14="http://schemas.microsoft.com/office/powerpoint/2010/main" val="2700093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dirty="0"/>
              <a:t>2. Objetivos</a:t>
            </a:r>
          </a:p>
          <a:p>
            <a:r>
              <a:rPr lang="es-ES" sz="1600" dirty="0" smtClean="0"/>
              <a:t>  </a:t>
            </a:r>
            <a:r>
              <a:rPr lang="es-ES" sz="1600" dirty="0"/>
              <a:t>3. Metodología</a:t>
            </a:r>
          </a:p>
          <a:p>
            <a:r>
              <a:rPr lang="es-ES" sz="1600" dirty="0" smtClean="0"/>
              <a:t>  </a:t>
            </a:r>
            <a:r>
              <a:rPr lang="es-ES" sz="1600" b="1" dirty="0">
                <a:solidFill>
                  <a:schemeClr val="bg1"/>
                </a:solidFill>
              </a:rPr>
              <a:t>4.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18</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empresarial</a:t>
            </a:r>
            <a:endParaRPr lang="es-ES" sz="1300" dirty="0"/>
          </a:p>
        </p:txBody>
      </p:sp>
      <p:sp>
        <p:nvSpPr>
          <p:cNvPr id="2" name="1 Marcador de contenido"/>
          <p:cNvSpPr>
            <a:spLocks noGrp="1"/>
          </p:cNvSpPr>
          <p:nvPr>
            <p:ph idx="1"/>
          </p:nvPr>
        </p:nvSpPr>
        <p:spPr>
          <a:xfrm>
            <a:off x="1814972" y="188640"/>
            <a:ext cx="6912768" cy="5853113"/>
          </a:xfrm>
          <a:ln>
            <a:noFill/>
          </a:ln>
        </p:spPr>
        <p:txBody>
          <a:bodyPr>
            <a:normAutofit/>
          </a:bodyPr>
          <a:lstStyle/>
          <a:p>
            <a:pPr algn="ctr">
              <a:buNone/>
            </a:pPr>
            <a:r>
              <a:rPr lang="es-ES" sz="2800" dirty="0" smtClean="0"/>
              <a:t>4.6 PREDICCIÓN DE QUIEBRA</a:t>
            </a:r>
          </a:p>
          <a:p>
            <a:pPr algn="ctr">
              <a:buNone/>
            </a:pPr>
            <a:endParaRPr lang="es-ES" sz="1400" b="1" u="sng" dirty="0" smtClean="0"/>
          </a:p>
          <a:p>
            <a:pPr algn="ctr">
              <a:buNone/>
            </a:pPr>
            <a:r>
              <a:rPr lang="es-ES" sz="1400" b="1" u="sng" dirty="0" smtClean="0"/>
              <a:t>11 ratios seleccionados previamente: MUESTRA 2008-2009</a:t>
            </a:r>
            <a:endParaRPr lang="es-ES" sz="1400" b="1" u="sng" dirty="0"/>
          </a:p>
        </p:txBody>
      </p:sp>
      <p:sp>
        <p:nvSpPr>
          <p:cNvPr id="3" name="2 CuadroTexto"/>
          <p:cNvSpPr txBox="1"/>
          <p:nvPr/>
        </p:nvSpPr>
        <p:spPr>
          <a:xfrm>
            <a:off x="1979712" y="836712"/>
            <a:ext cx="6984776" cy="3539430"/>
          </a:xfrm>
          <a:prstGeom prst="rect">
            <a:avLst/>
          </a:prstGeom>
          <a:noFill/>
          <a:ln>
            <a:noFill/>
          </a:ln>
        </p:spPr>
        <p:txBody>
          <a:bodyPr wrap="square" rtlCol="0">
            <a:spAutoFit/>
          </a:bodyPr>
          <a:lstStyle/>
          <a:p>
            <a:pPr>
              <a:buFont typeface="Wingdings" pitchFamily="2" charset="2"/>
              <a:buChar char="Ø"/>
            </a:pPr>
            <a:endParaRPr lang="es-ES" sz="1400" i="1" dirty="0" smtClean="0"/>
          </a:p>
          <a:p>
            <a:pPr>
              <a:buFont typeface="Wingdings" pitchFamily="2" charset="2"/>
              <a:buChar char="Ø"/>
            </a:pPr>
            <a:endParaRPr lang="es-ES" sz="1400" i="1" dirty="0" smtClean="0"/>
          </a:p>
          <a:p>
            <a:pPr>
              <a:buFont typeface="Wingdings" pitchFamily="2" charset="2"/>
              <a:buChar char="Ø"/>
            </a:pPr>
            <a:r>
              <a:rPr lang="es-ES" sz="1400" i="1" dirty="0" smtClean="0"/>
              <a:t>- X1: </a:t>
            </a:r>
            <a:r>
              <a:rPr lang="es-ES" sz="1400" b="1" i="1" dirty="0" smtClean="0"/>
              <a:t>Ratio de solvencia (SR)</a:t>
            </a:r>
            <a:r>
              <a:rPr lang="es-ES" sz="1400" i="1" dirty="0" smtClean="0"/>
              <a:t>: (Fondos propios / Activo)*100</a:t>
            </a:r>
            <a:endParaRPr lang="es-ES" sz="1400" dirty="0" smtClean="0"/>
          </a:p>
          <a:p>
            <a:pPr>
              <a:buFont typeface="Wingdings" pitchFamily="2" charset="2"/>
              <a:buChar char="Ø"/>
            </a:pPr>
            <a:r>
              <a:rPr lang="es-ES" sz="1400" i="1" dirty="0" smtClean="0"/>
              <a:t>- X2: </a:t>
            </a:r>
            <a:r>
              <a:rPr lang="es-ES" sz="1400" b="1" i="1" dirty="0" smtClean="0"/>
              <a:t>Ratio de Liquidez Inmediata (LR)</a:t>
            </a:r>
            <a:r>
              <a:rPr lang="es-ES" sz="1400" i="1" dirty="0" smtClean="0"/>
              <a:t>: (Activo circulante – Existencias) / Pasivo líquido</a:t>
            </a:r>
            <a:endParaRPr lang="es-ES" sz="1400" dirty="0" smtClean="0"/>
          </a:p>
          <a:p>
            <a:pPr>
              <a:buFont typeface="Wingdings" pitchFamily="2" charset="2"/>
              <a:buChar char="Ø"/>
            </a:pPr>
            <a:r>
              <a:rPr lang="es-ES" sz="1400" i="1" dirty="0" smtClean="0"/>
              <a:t>- X3: </a:t>
            </a:r>
            <a:r>
              <a:rPr lang="es-ES" sz="1400" b="1" i="1" dirty="0" smtClean="0"/>
              <a:t>Ratio de Liquidez (GL)</a:t>
            </a:r>
            <a:r>
              <a:rPr lang="es-ES" sz="1400" i="1" dirty="0" smtClean="0"/>
              <a:t>: Activo corriente / Pasivo Corriente</a:t>
            </a:r>
            <a:endParaRPr lang="es-ES" sz="1400" dirty="0" smtClean="0"/>
          </a:p>
          <a:p>
            <a:pPr>
              <a:buFont typeface="Wingdings" pitchFamily="2" charset="2"/>
              <a:buChar char="Ø"/>
            </a:pPr>
            <a:r>
              <a:rPr lang="es-ES" sz="1400" i="1" dirty="0" smtClean="0"/>
              <a:t>- X4: </a:t>
            </a:r>
            <a:r>
              <a:rPr lang="es-ES" sz="1400" b="1" i="1" dirty="0" smtClean="0"/>
              <a:t>Rendimiento del capital invertido (ROCE)</a:t>
            </a:r>
            <a:r>
              <a:rPr lang="es-ES" sz="1400" i="1" dirty="0" smtClean="0"/>
              <a:t>: EBIT/ (Activo - Deudas a corto plazo)</a:t>
            </a:r>
            <a:endParaRPr lang="es-ES" sz="1400" dirty="0" smtClean="0"/>
          </a:p>
          <a:p>
            <a:pPr>
              <a:buFont typeface="Wingdings" pitchFamily="2" charset="2"/>
              <a:buChar char="Ø"/>
            </a:pPr>
            <a:r>
              <a:rPr lang="es-ES" sz="1400" i="1" dirty="0" smtClean="0"/>
              <a:t>- X5: </a:t>
            </a:r>
            <a:r>
              <a:rPr lang="es-ES" sz="1400" b="1" i="1" dirty="0" smtClean="0"/>
              <a:t>Rentabilidad sobre recursos propios (ROE)</a:t>
            </a:r>
            <a:r>
              <a:rPr lang="es-ES" sz="1400" i="1" dirty="0" smtClean="0"/>
              <a:t>: Beneficio neto / Fondos propios</a:t>
            </a:r>
            <a:endParaRPr lang="es-ES" sz="1400" dirty="0" smtClean="0"/>
          </a:p>
          <a:p>
            <a:pPr>
              <a:buFont typeface="Wingdings" pitchFamily="2" charset="2"/>
              <a:buChar char="Ø"/>
            </a:pPr>
            <a:r>
              <a:rPr lang="es-ES" sz="1400" i="1" dirty="0" smtClean="0"/>
              <a:t>- X6: </a:t>
            </a:r>
            <a:r>
              <a:rPr lang="es-ES" sz="1400" b="1" i="1" dirty="0" smtClean="0"/>
              <a:t>Porcentaje de endeudamiento (IP)</a:t>
            </a:r>
            <a:r>
              <a:rPr lang="es-ES" sz="1400" i="1" dirty="0" smtClean="0"/>
              <a:t>: Pasivo / (Activo – Deudas Corto plazo)</a:t>
            </a:r>
            <a:endParaRPr lang="es-ES" sz="1400" dirty="0" smtClean="0"/>
          </a:p>
          <a:p>
            <a:pPr>
              <a:buFont typeface="Wingdings" pitchFamily="2" charset="2"/>
              <a:buChar char="Ø"/>
            </a:pPr>
            <a:r>
              <a:rPr lang="es-ES" sz="1400" i="1" dirty="0" smtClean="0"/>
              <a:t>- X7: </a:t>
            </a:r>
            <a:r>
              <a:rPr lang="es-ES" sz="1400" b="1" i="1" dirty="0" smtClean="0"/>
              <a:t>Porcentaje fondos propios (EP)</a:t>
            </a:r>
            <a:r>
              <a:rPr lang="es-ES" sz="1400" i="1" dirty="0" smtClean="0"/>
              <a:t>: Fondos propios / (Fondos </a:t>
            </a:r>
            <a:r>
              <a:rPr lang="es-ES" sz="1400" i="1" dirty="0" err="1" smtClean="0"/>
              <a:t>propios+Deudas</a:t>
            </a:r>
            <a:r>
              <a:rPr lang="es-ES" sz="1400" i="1" dirty="0" smtClean="0"/>
              <a:t> Largo plazo)</a:t>
            </a:r>
            <a:endParaRPr lang="es-ES" sz="1400" dirty="0" smtClean="0"/>
          </a:p>
          <a:p>
            <a:pPr>
              <a:buFont typeface="Wingdings" pitchFamily="2" charset="2"/>
              <a:buChar char="Ø"/>
            </a:pPr>
            <a:r>
              <a:rPr lang="es-ES" sz="1400" i="1" dirty="0" smtClean="0"/>
              <a:t>- X8: </a:t>
            </a:r>
            <a:r>
              <a:rPr lang="es-ES" sz="1400" b="1" i="1" dirty="0" smtClean="0"/>
              <a:t>Ratio Fondo de maniobra (WCP)</a:t>
            </a:r>
            <a:r>
              <a:rPr lang="es-ES" sz="1400" i="1" dirty="0" smtClean="0"/>
              <a:t>: Fondo de maniobra / Activo total</a:t>
            </a:r>
            <a:endParaRPr lang="es-ES" sz="1400" dirty="0" smtClean="0"/>
          </a:p>
          <a:p>
            <a:pPr>
              <a:buFont typeface="Wingdings" pitchFamily="2" charset="2"/>
              <a:buChar char="Ø"/>
            </a:pPr>
            <a:r>
              <a:rPr lang="es-ES" sz="1400" i="1" dirty="0" smtClean="0"/>
              <a:t>- X9: Fondos propios / Pasivo </a:t>
            </a:r>
            <a:r>
              <a:rPr lang="es-ES" sz="1400" b="1" i="1" dirty="0" smtClean="0"/>
              <a:t>(ECP)</a:t>
            </a:r>
            <a:endParaRPr lang="es-ES" sz="1400" dirty="0" smtClean="0"/>
          </a:p>
          <a:p>
            <a:pPr>
              <a:buFont typeface="Wingdings" pitchFamily="2" charset="2"/>
              <a:buChar char="Ø"/>
            </a:pPr>
            <a:r>
              <a:rPr lang="es-ES" sz="1400" i="1" dirty="0" smtClean="0"/>
              <a:t>- X10: Ventas / Activo </a:t>
            </a:r>
            <a:r>
              <a:rPr lang="es-ES" sz="1400" b="1" i="1" dirty="0" smtClean="0"/>
              <a:t>(TP)</a:t>
            </a:r>
            <a:endParaRPr lang="es-ES" sz="1400" dirty="0" smtClean="0"/>
          </a:p>
          <a:p>
            <a:pPr>
              <a:buFont typeface="Wingdings" pitchFamily="2" charset="2"/>
              <a:buChar char="Ø"/>
            </a:pPr>
            <a:r>
              <a:rPr lang="es-ES" sz="1400" i="1" dirty="0" smtClean="0"/>
              <a:t>- X11: Reservas / Activo </a:t>
            </a:r>
            <a:r>
              <a:rPr lang="es-ES" sz="1400" b="1" i="1" dirty="0" smtClean="0"/>
              <a:t>(REP)</a:t>
            </a:r>
          </a:p>
          <a:p>
            <a:endParaRPr lang="es-ES" sz="1400" b="1" i="1" dirty="0" smtClean="0"/>
          </a:p>
          <a:p>
            <a:pPr lvl="0" algn="ctr"/>
            <a:r>
              <a:rPr lang="es-ES" sz="1400" dirty="0" smtClean="0">
                <a:latin typeface="Calibri" pitchFamily="34" charset="0"/>
                <a:ea typeface="Calibri" pitchFamily="34" charset="0"/>
                <a:cs typeface="Times New Roman" pitchFamily="18" charset="0"/>
              </a:rPr>
              <a:t>Los factores extraídos para el conjunto de 1124 empresas son 4:</a:t>
            </a:r>
            <a:endParaRPr lang="es-ES" sz="1400" dirty="0" smtClean="0">
              <a:latin typeface="Arial" pitchFamily="34" charset="0"/>
              <a:cs typeface="Arial" pitchFamily="34" charset="0"/>
            </a:endParaRPr>
          </a:p>
          <a:p>
            <a:endParaRPr lang="es-ES" sz="1400" dirty="0"/>
          </a:p>
        </p:txBody>
      </p:sp>
      <p:pic>
        <p:nvPicPr>
          <p:cNvPr id="4098" name="Picture 2"/>
          <p:cNvPicPr>
            <a:picLocks noChangeAspect="1" noChangeArrowheads="1"/>
          </p:cNvPicPr>
          <p:nvPr/>
        </p:nvPicPr>
        <p:blipFill>
          <a:blip r:embed="rId2" cstate="print"/>
          <a:srcRect/>
          <a:stretch>
            <a:fillRect/>
          </a:stretch>
        </p:blipFill>
        <p:spPr bwMode="auto">
          <a:xfrm>
            <a:off x="2051720" y="4221088"/>
            <a:ext cx="4179270" cy="2049705"/>
          </a:xfrm>
          <a:prstGeom prst="rect">
            <a:avLst/>
          </a:prstGeom>
          <a:noFill/>
          <a:ln w="9525">
            <a:noFill/>
            <a:miter lim="800000"/>
            <a:headEnd/>
            <a:tailEnd/>
          </a:ln>
        </p:spPr>
      </p:pic>
      <p:sp>
        <p:nvSpPr>
          <p:cNvPr id="14" name="13 Rectángulo"/>
          <p:cNvSpPr/>
          <p:nvPr/>
        </p:nvSpPr>
        <p:spPr>
          <a:xfrm>
            <a:off x="6300192" y="4653136"/>
            <a:ext cx="2664296" cy="1600438"/>
          </a:xfrm>
          <a:prstGeom prst="rect">
            <a:avLst/>
          </a:prstGeom>
          <a:ln>
            <a:noFill/>
          </a:ln>
        </p:spPr>
        <p:txBody>
          <a:bodyPr wrap="square">
            <a:spAutoFit/>
          </a:bodyPr>
          <a:lstStyle/>
          <a:p>
            <a:pPr lvl="0" algn="just" eaLnBrk="0" fontAlgn="base" hangingPunct="0">
              <a:spcBef>
                <a:spcPct val="0"/>
              </a:spcBef>
              <a:spcAft>
                <a:spcPct val="0"/>
              </a:spcAft>
              <a:buFont typeface="Wingdings" pitchFamily="2" charset="2"/>
              <a:buChar char="v"/>
            </a:pPr>
            <a:r>
              <a:rPr lang="es-ES" sz="1400" dirty="0" smtClean="0">
                <a:latin typeface="Calibri" pitchFamily="34" charset="0"/>
                <a:ea typeface="Calibri" pitchFamily="34" charset="0"/>
                <a:cs typeface="Times New Roman" pitchFamily="18" charset="0"/>
              </a:rPr>
              <a:t>Factor 1: Liquidez</a:t>
            </a:r>
          </a:p>
          <a:p>
            <a:pPr lvl="0" algn="just" eaLnBrk="0" fontAlgn="base" hangingPunct="0">
              <a:spcBef>
                <a:spcPct val="0"/>
              </a:spcBef>
              <a:spcAft>
                <a:spcPct val="0"/>
              </a:spcAft>
              <a:buFont typeface="Wingdings" pitchFamily="2" charset="2"/>
              <a:buChar char="v"/>
            </a:pPr>
            <a:endParaRPr lang="es-ES" sz="1400" dirty="0" smtClean="0">
              <a:latin typeface="Arial" pitchFamily="34" charset="0"/>
              <a:cs typeface="Arial" pitchFamily="34" charset="0"/>
            </a:endParaRPr>
          </a:p>
          <a:p>
            <a:pPr lvl="0" algn="just" eaLnBrk="0" fontAlgn="base" hangingPunct="0">
              <a:spcBef>
                <a:spcPct val="0"/>
              </a:spcBef>
              <a:spcAft>
                <a:spcPct val="0"/>
              </a:spcAft>
              <a:buFont typeface="Wingdings" pitchFamily="2" charset="2"/>
              <a:buChar char="v"/>
            </a:pPr>
            <a:r>
              <a:rPr lang="es-ES" sz="1400" dirty="0" smtClean="0">
                <a:latin typeface="Calibri" pitchFamily="34" charset="0"/>
                <a:ea typeface="Calibri" pitchFamily="34" charset="0"/>
                <a:cs typeface="Times New Roman" pitchFamily="18" charset="0"/>
              </a:rPr>
              <a:t>Factor 2: Apalancamiento</a:t>
            </a:r>
          </a:p>
          <a:p>
            <a:pPr lvl="0" algn="just" eaLnBrk="0" fontAlgn="base" hangingPunct="0">
              <a:spcBef>
                <a:spcPct val="0"/>
              </a:spcBef>
              <a:spcAft>
                <a:spcPct val="0"/>
              </a:spcAft>
              <a:buFont typeface="Wingdings" pitchFamily="2" charset="2"/>
              <a:buChar char="v"/>
            </a:pPr>
            <a:endParaRPr lang="es-ES" sz="1400" dirty="0" smtClean="0">
              <a:latin typeface="Calibri" pitchFamily="34" charset="0"/>
              <a:ea typeface="Calibri" pitchFamily="34" charset="0"/>
              <a:cs typeface="Times New Roman" pitchFamily="18" charset="0"/>
            </a:endParaRPr>
          </a:p>
          <a:p>
            <a:pPr lvl="0" algn="just" eaLnBrk="0" fontAlgn="base" hangingPunct="0">
              <a:spcBef>
                <a:spcPct val="0"/>
              </a:spcBef>
              <a:spcAft>
                <a:spcPct val="0"/>
              </a:spcAft>
              <a:buFont typeface="Wingdings" pitchFamily="2" charset="2"/>
              <a:buChar char="v"/>
            </a:pPr>
            <a:r>
              <a:rPr lang="es-ES" sz="1400" dirty="0" smtClean="0">
                <a:latin typeface="Calibri" pitchFamily="34" charset="0"/>
                <a:ea typeface="Calibri" pitchFamily="34" charset="0"/>
                <a:cs typeface="Times New Roman" pitchFamily="18" charset="0"/>
              </a:rPr>
              <a:t>Factor 3: Rentabilidad eco-finan</a:t>
            </a:r>
          </a:p>
          <a:p>
            <a:pPr lvl="0" algn="just" eaLnBrk="0" fontAlgn="base" hangingPunct="0">
              <a:spcBef>
                <a:spcPct val="0"/>
              </a:spcBef>
              <a:spcAft>
                <a:spcPct val="0"/>
              </a:spcAft>
            </a:pPr>
            <a:endParaRPr lang="es-ES" sz="1400" dirty="0" smtClean="0">
              <a:latin typeface="Arial" pitchFamily="34" charset="0"/>
              <a:cs typeface="Arial" pitchFamily="34" charset="0"/>
            </a:endParaRPr>
          </a:p>
          <a:p>
            <a:pPr lvl="0" algn="just" eaLnBrk="0" fontAlgn="base" hangingPunct="0">
              <a:spcBef>
                <a:spcPct val="0"/>
              </a:spcBef>
              <a:spcAft>
                <a:spcPct val="0"/>
              </a:spcAft>
              <a:buFont typeface="Wingdings" pitchFamily="2" charset="2"/>
              <a:buChar char="v"/>
            </a:pPr>
            <a:r>
              <a:rPr lang="es-ES" sz="1400" dirty="0" smtClean="0">
                <a:latin typeface="Calibri" pitchFamily="34" charset="0"/>
                <a:ea typeface="Calibri" pitchFamily="34" charset="0"/>
                <a:cs typeface="Times New Roman" pitchFamily="18" charset="0"/>
              </a:rPr>
              <a:t>Factor 4: Rentabilidad activos</a:t>
            </a:r>
            <a:endParaRPr lang="es-ES" sz="1400" dirty="0" smtClean="0">
              <a:latin typeface="Arial" pitchFamily="34" charset="0"/>
              <a:cs typeface="Arial" pitchFamily="34" charset="0"/>
            </a:endParaRPr>
          </a:p>
        </p:txBody>
      </p:sp>
    </p:spTree>
    <p:extLst>
      <p:ext uri="{BB962C8B-B14F-4D97-AF65-F5344CB8AC3E}">
        <p14:creationId xmlns="" xmlns:p14="http://schemas.microsoft.com/office/powerpoint/2010/main" val="270009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1" presetClass="entr" presetSubtype="0" repeatCount="indefinite" fill="hold" nodeType="clickEffect">
                                  <p:stCondLst>
                                    <p:cond delay="0"/>
                                  </p:stCondLst>
                                  <p:childTnLst>
                                    <p:set>
                                      <p:cBhvr>
                                        <p:cTn id="6" dur="1000">
                                          <p:stCondLst>
                                            <p:cond delay="0"/>
                                          </p:stCondLst>
                                        </p:cTn>
                                        <p:tgtEl>
                                          <p:spTgt spid="40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1" presetClass="entr" presetSubtype="0" repeatCount="indefinite" fill="hold" grpId="0" nodeType="clickEffect">
                                  <p:stCondLst>
                                    <p:cond delay="0"/>
                                  </p:stCondLst>
                                  <p:childTnLst>
                                    <p:set>
                                      <p:cBhvr>
                                        <p:cTn id="10" dur="1000">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dirty="0"/>
              <a:t>2. Objetivos</a:t>
            </a:r>
          </a:p>
          <a:p>
            <a:r>
              <a:rPr lang="es-ES" sz="1600" dirty="0" smtClean="0"/>
              <a:t>  </a:t>
            </a:r>
            <a:r>
              <a:rPr lang="es-ES" sz="1600" dirty="0"/>
              <a:t>3. Metodología</a:t>
            </a:r>
          </a:p>
          <a:p>
            <a:r>
              <a:rPr lang="es-ES" sz="1600" dirty="0" smtClean="0"/>
              <a:t>  </a:t>
            </a:r>
            <a:r>
              <a:rPr lang="es-ES" sz="1600" b="1" dirty="0">
                <a:solidFill>
                  <a:schemeClr val="bg1"/>
                </a:solidFill>
              </a:rPr>
              <a:t>4. Resultados </a:t>
            </a:r>
          </a:p>
          <a:p>
            <a:r>
              <a:rPr lang="es-ES" sz="1600" dirty="0" smtClean="0"/>
              <a:t>  5</a:t>
            </a:r>
            <a:r>
              <a:rPr lang="es-ES" sz="1600" dirty="0"/>
              <a:t>.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19</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empresarial</a:t>
            </a:r>
            <a:endParaRPr lang="es-ES" sz="1300" dirty="0"/>
          </a:p>
        </p:txBody>
      </p:sp>
      <p:sp>
        <p:nvSpPr>
          <p:cNvPr id="2" name="1 Marcador de contenido"/>
          <p:cNvSpPr>
            <a:spLocks noGrp="1"/>
          </p:cNvSpPr>
          <p:nvPr>
            <p:ph idx="1"/>
          </p:nvPr>
        </p:nvSpPr>
        <p:spPr>
          <a:xfrm>
            <a:off x="1814972" y="188640"/>
            <a:ext cx="7077508" cy="5853113"/>
          </a:xfrm>
          <a:ln>
            <a:noFill/>
          </a:ln>
        </p:spPr>
        <p:txBody>
          <a:bodyPr>
            <a:normAutofit/>
          </a:bodyPr>
          <a:lstStyle/>
          <a:p>
            <a:pPr algn="ctr">
              <a:buNone/>
            </a:pPr>
            <a:r>
              <a:rPr lang="es-ES" sz="2800" dirty="0" smtClean="0"/>
              <a:t>4.6 PREDICCIÓN DE QUIEBRA</a:t>
            </a:r>
          </a:p>
          <a:p>
            <a:pPr algn="ctr">
              <a:buNone/>
            </a:pPr>
            <a:endParaRPr lang="es-ES" sz="1400" b="1" u="sng" dirty="0" smtClean="0"/>
          </a:p>
          <a:p>
            <a:pPr algn="ctr">
              <a:buNone/>
            </a:pPr>
            <a:endParaRPr lang="es-ES" sz="1400" b="1" u="sng" dirty="0" smtClean="0"/>
          </a:p>
        </p:txBody>
      </p:sp>
      <p:pic>
        <p:nvPicPr>
          <p:cNvPr id="36866" name="Picture 2"/>
          <p:cNvPicPr>
            <a:picLocks noChangeAspect="1" noChangeArrowheads="1"/>
          </p:cNvPicPr>
          <p:nvPr/>
        </p:nvPicPr>
        <p:blipFill>
          <a:blip r:embed="rId2" cstate="print"/>
          <a:srcRect/>
          <a:stretch>
            <a:fillRect/>
          </a:stretch>
        </p:blipFill>
        <p:spPr bwMode="auto">
          <a:xfrm>
            <a:off x="3059832" y="980728"/>
            <a:ext cx="4629150" cy="1600200"/>
          </a:xfrm>
          <a:prstGeom prst="rect">
            <a:avLst/>
          </a:prstGeom>
          <a:noFill/>
          <a:ln w="9525">
            <a:noFill/>
            <a:miter lim="800000"/>
            <a:headEnd/>
            <a:tailEnd/>
          </a:ln>
        </p:spPr>
      </p:pic>
      <p:pic>
        <p:nvPicPr>
          <p:cNvPr id="36867" name="Picture 3"/>
          <p:cNvPicPr>
            <a:picLocks noChangeAspect="1" noChangeArrowheads="1"/>
          </p:cNvPicPr>
          <p:nvPr/>
        </p:nvPicPr>
        <p:blipFill>
          <a:blip r:embed="rId3" cstate="print"/>
          <a:srcRect/>
          <a:stretch>
            <a:fillRect/>
          </a:stretch>
        </p:blipFill>
        <p:spPr bwMode="auto">
          <a:xfrm>
            <a:off x="3563888" y="3212976"/>
            <a:ext cx="3609975" cy="742950"/>
          </a:xfrm>
          <a:prstGeom prst="rect">
            <a:avLst/>
          </a:prstGeom>
          <a:noFill/>
          <a:ln w="9525">
            <a:noFill/>
            <a:miter lim="800000"/>
            <a:headEnd/>
            <a:tailEnd/>
          </a:ln>
        </p:spPr>
      </p:pic>
      <p:sp>
        <p:nvSpPr>
          <p:cNvPr id="36868" name="Rectangle 4"/>
          <p:cNvSpPr>
            <a:spLocks noChangeArrowheads="1"/>
          </p:cNvSpPr>
          <p:nvPr/>
        </p:nvSpPr>
        <p:spPr bwMode="auto">
          <a:xfrm>
            <a:off x="1835696" y="2708920"/>
            <a:ext cx="705678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El</a:t>
            </a:r>
            <a:r>
              <a:rPr kumimoji="0" lang="es-ES" sz="1400" b="0" i="0" u="none" strike="noStrike" cap="none" normalizeH="0" dirty="0" smtClean="0">
                <a:ln>
                  <a:noFill/>
                </a:ln>
                <a:solidFill>
                  <a:schemeClr val="tx1"/>
                </a:solidFill>
                <a:effectLst/>
                <a:latin typeface="Calibri" pitchFamily="34" charset="0"/>
                <a:ea typeface="Calibri" pitchFamily="34" charset="0"/>
                <a:cs typeface="Times New Roman" pitchFamily="18" charset="0"/>
              </a:rPr>
              <a:t> modelo </a:t>
            </a:r>
            <a:r>
              <a:rPr kumimoji="0" lang="es-ES"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clasifica de manera correcta el 77,8% de las empresas</a:t>
            </a:r>
            <a:r>
              <a:rPr kumimoji="0" lang="es-ES"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es-E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6" name="15 Rectángulo"/>
          <p:cNvSpPr/>
          <p:nvPr/>
        </p:nvSpPr>
        <p:spPr>
          <a:xfrm>
            <a:off x="1835696" y="4149080"/>
            <a:ext cx="7056784" cy="307777"/>
          </a:xfrm>
          <a:prstGeom prst="rect">
            <a:avLst/>
          </a:prstGeom>
        </p:spPr>
        <p:txBody>
          <a:bodyPr wrap="square">
            <a:spAutoFit/>
          </a:bodyPr>
          <a:lstStyle/>
          <a:p>
            <a:pPr algn="ctr"/>
            <a:r>
              <a:rPr lang="es-ES" sz="1400" b="1" u="sng" dirty="0" smtClean="0"/>
              <a:t>Función discriminante</a:t>
            </a:r>
            <a:r>
              <a:rPr lang="es-ES" sz="1400" dirty="0" smtClean="0"/>
              <a:t>:  D2 = -1,387 + 0,06 ROE + 0,898 IP - 0,017 LR - 0,760 WCP</a:t>
            </a:r>
          </a:p>
        </p:txBody>
      </p:sp>
      <p:sp>
        <p:nvSpPr>
          <p:cNvPr id="17" name="16 Rectángulo"/>
          <p:cNvSpPr/>
          <p:nvPr/>
        </p:nvSpPr>
        <p:spPr>
          <a:xfrm>
            <a:off x="1835696" y="4869160"/>
            <a:ext cx="7056784" cy="1384995"/>
          </a:xfrm>
          <a:prstGeom prst="rect">
            <a:avLst/>
          </a:prstGeom>
        </p:spPr>
        <p:txBody>
          <a:bodyPr wrap="square">
            <a:spAutoFit/>
          </a:bodyPr>
          <a:lstStyle/>
          <a:p>
            <a:pPr>
              <a:buFont typeface="Wingdings" pitchFamily="2" charset="2"/>
              <a:buChar char="Ø"/>
            </a:pPr>
            <a:r>
              <a:rPr lang="es-ES" sz="1400" i="1" dirty="0" smtClean="0"/>
              <a:t>- X5: </a:t>
            </a:r>
            <a:r>
              <a:rPr lang="es-ES" sz="1400" b="1" i="1" dirty="0" smtClean="0"/>
              <a:t>Rentabilidad sobre recursos propios (ROE)</a:t>
            </a:r>
            <a:r>
              <a:rPr lang="es-ES" sz="1400" i="1" dirty="0" smtClean="0"/>
              <a:t>: Beneficio neto / Fondos propios</a:t>
            </a:r>
          </a:p>
          <a:p>
            <a:pPr>
              <a:buFont typeface="Wingdings" pitchFamily="2" charset="2"/>
              <a:buChar char="Ø"/>
            </a:pPr>
            <a:r>
              <a:rPr lang="es-ES" sz="1400" i="1" dirty="0" smtClean="0"/>
              <a:t>- X6: </a:t>
            </a:r>
            <a:r>
              <a:rPr lang="es-ES" sz="1400" b="1" i="1" dirty="0" smtClean="0"/>
              <a:t>Porcentaje de endeudamiento (IP)</a:t>
            </a:r>
            <a:r>
              <a:rPr lang="es-ES" sz="1400" i="1" dirty="0" smtClean="0"/>
              <a:t>: Pasivo / (Activo – Deudas Corto plazo)</a:t>
            </a:r>
          </a:p>
          <a:p>
            <a:pPr>
              <a:buFont typeface="Wingdings" pitchFamily="2" charset="2"/>
              <a:buChar char="Ø"/>
            </a:pPr>
            <a:r>
              <a:rPr lang="es-ES" sz="1400" i="1" dirty="0" smtClean="0"/>
              <a:t>- X2: </a:t>
            </a:r>
            <a:r>
              <a:rPr lang="es-ES" sz="1400" b="1" i="1" dirty="0" smtClean="0"/>
              <a:t>Ratio de Liquidez Inmediata (LR)</a:t>
            </a:r>
            <a:r>
              <a:rPr lang="es-ES" sz="1400" i="1" dirty="0" smtClean="0"/>
              <a:t>: (Activo circulante – Existencias) / Pasivo líquido</a:t>
            </a:r>
          </a:p>
          <a:p>
            <a:pPr>
              <a:buFont typeface="Wingdings" pitchFamily="2" charset="2"/>
              <a:buChar char="Ø"/>
            </a:pPr>
            <a:r>
              <a:rPr lang="es-ES" sz="1400" i="1" dirty="0" smtClean="0"/>
              <a:t>- X8: </a:t>
            </a:r>
            <a:r>
              <a:rPr lang="es-ES" sz="1400" b="1" i="1" dirty="0" smtClean="0"/>
              <a:t>Ratio Fondo de maniobra (WCP)</a:t>
            </a:r>
            <a:r>
              <a:rPr lang="es-ES" sz="1400" i="1" dirty="0" smtClean="0"/>
              <a:t>: Fondo de maniobra / Activo total</a:t>
            </a:r>
            <a:endParaRPr lang="es-ES" sz="1400" dirty="0" smtClean="0"/>
          </a:p>
          <a:p>
            <a:pPr algn="just"/>
            <a:endParaRPr lang="es-ES" sz="1400" i="1" dirty="0" smtClean="0"/>
          </a:p>
          <a:p>
            <a:pPr algn="just">
              <a:buFont typeface="Wingdings" pitchFamily="2" charset="2"/>
              <a:buChar char="Ø"/>
            </a:pPr>
            <a:endParaRPr lang="es-ES" sz="1400" dirty="0" smtClean="0"/>
          </a:p>
        </p:txBody>
      </p:sp>
    </p:spTree>
    <p:extLst>
      <p:ext uri="{BB962C8B-B14F-4D97-AF65-F5344CB8AC3E}">
        <p14:creationId xmlns="" xmlns:p14="http://schemas.microsoft.com/office/powerpoint/2010/main" val="270009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1" presetClass="entr" presetSubtype="0" repeatCount="indefinite" fill="hold" nodeType="clickEffect">
                                  <p:stCondLst>
                                    <p:cond delay="0"/>
                                  </p:stCondLst>
                                  <p:childTnLst>
                                    <p:set>
                                      <p:cBhvr>
                                        <p:cTn id="6" dur="1000">
                                          <p:stCondLst>
                                            <p:cond delay="0"/>
                                          </p:stCondLst>
                                        </p:cTn>
                                        <p:tgtEl>
                                          <p:spTgt spid="3686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1" presetClass="entr" presetSubtype="0" repeatCount="indefinite" fill="hold" grpId="0" nodeType="clickEffect">
                                  <p:stCondLst>
                                    <p:cond delay="0"/>
                                  </p:stCondLst>
                                  <p:childTnLst>
                                    <p:set>
                                      <p:cBhvr>
                                        <p:cTn id="10" dur="1000">
                                          <p:stCondLst>
                                            <p:cond delay="0"/>
                                          </p:stCondLst>
                                        </p:cTn>
                                        <p:tgtEl>
                                          <p:spTgt spid="3686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1" presetClass="entr" presetSubtype="0" repeatCount="indefinite" fill="hold" nodeType="clickEffect">
                                  <p:stCondLst>
                                    <p:cond delay="0"/>
                                  </p:stCondLst>
                                  <p:childTnLst>
                                    <p:set>
                                      <p:cBhvr>
                                        <p:cTn id="14" dur="1000">
                                          <p:stCondLst>
                                            <p:cond delay="0"/>
                                          </p:stCondLst>
                                        </p:cTn>
                                        <p:tgtEl>
                                          <p:spTgt spid="3686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1" presetClass="entr" presetSubtype="0" repeatCount="indefinite" fill="hold" grpId="0" nodeType="clickEffect">
                                  <p:stCondLst>
                                    <p:cond delay="0"/>
                                  </p:stCondLst>
                                  <p:childTnLst>
                                    <p:set>
                                      <p:cBhvr>
                                        <p:cTn id="18" dur="1000">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1" presetClass="entr" presetSubtype="0" repeatCount="indefinite" fill="hold" grpId="0" nodeType="clickEffect">
                                  <p:stCondLst>
                                    <p:cond delay="0"/>
                                  </p:stCondLst>
                                  <p:childTnLst>
                                    <p:set>
                                      <p:cBhvr>
                                        <p:cTn id="22" dur="1000">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p:bldP spid="16"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dirty="0"/>
              <a:t>2. Objetivos</a:t>
            </a:r>
          </a:p>
          <a:p>
            <a:r>
              <a:rPr lang="es-ES" sz="1600" dirty="0" smtClean="0"/>
              <a:t>  </a:t>
            </a:r>
            <a:r>
              <a:rPr lang="es-ES" sz="1600" dirty="0"/>
              <a:t>3. Metodología</a:t>
            </a:r>
          </a:p>
          <a:p>
            <a:r>
              <a:rPr lang="es-ES" sz="1600" dirty="0" smtClean="0"/>
              <a:t>  </a:t>
            </a:r>
            <a:r>
              <a:rPr lang="es-ES" sz="1600" dirty="0"/>
              <a:t>4. Resultados </a:t>
            </a:r>
          </a:p>
          <a:p>
            <a:r>
              <a:rPr lang="es-ES" sz="1600" dirty="0" smtClean="0"/>
              <a:t> </a:t>
            </a:r>
            <a:r>
              <a:rPr lang="es-ES" sz="1600" b="1" dirty="0">
                <a:solidFill>
                  <a:schemeClr val="bg1"/>
                </a:solidFill>
              </a:rPr>
              <a:t> 5.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20</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empresarial</a:t>
            </a:r>
            <a:endParaRPr lang="es-ES" sz="1300" dirty="0"/>
          </a:p>
        </p:txBody>
      </p:sp>
      <p:sp>
        <p:nvSpPr>
          <p:cNvPr id="2" name="1 Marcador de contenido"/>
          <p:cNvSpPr>
            <a:spLocks noGrp="1"/>
          </p:cNvSpPr>
          <p:nvPr>
            <p:ph idx="1"/>
          </p:nvPr>
        </p:nvSpPr>
        <p:spPr>
          <a:xfrm>
            <a:off x="1814972" y="188640"/>
            <a:ext cx="6912768" cy="5853113"/>
          </a:xfrm>
          <a:ln>
            <a:noFill/>
          </a:ln>
        </p:spPr>
        <p:txBody>
          <a:bodyPr>
            <a:normAutofit lnSpcReduction="10000"/>
          </a:bodyPr>
          <a:lstStyle/>
          <a:p>
            <a:pPr algn="ctr">
              <a:buNone/>
            </a:pPr>
            <a:r>
              <a:rPr lang="es-ES" sz="2800" dirty="0" smtClean="0"/>
              <a:t>5. </a:t>
            </a:r>
            <a:r>
              <a:rPr lang="es-ES" sz="2800" u="sng" dirty="0" smtClean="0"/>
              <a:t>CONCLUSIONES</a:t>
            </a:r>
          </a:p>
          <a:p>
            <a:pPr>
              <a:buNone/>
            </a:pPr>
            <a:endParaRPr lang="es-ES" sz="1500" dirty="0" smtClean="0"/>
          </a:p>
          <a:p>
            <a:pPr>
              <a:buNone/>
            </a:pPr>
            <a:endParaRPr lang="es-ES" sz="1500" dirty="0" smtClean="0"/>
          </a:p>
          <a:p>
            <a:pPr algn="just"/>
            <a:r>
              <a:rPr lang="es-ES" sz="1400" dirty="0" smtClean="0"/>
              <a:t>Se han obtenido </a:t>
            </a:r>
            <a:r>
              <a:rPr lang="es-ES" sz="1400" b="1" dirty="0" smtClean="0"/>
              <a:t>6 factores </a:t>
            </a:r>
            <a:r>
              <a:rPr lang="es-ES" sz="1400" dirty="0" smtClean="0"/>
              <a:t>que explican el 69,69% de la varianza total del conjunto inicial de ratios:</a:t>
            </a:r>
          </a:p>
          <a:p>
            <a:pPr marL="0" indent="0" algn="just">
              <a:buNone/>
            </a:pPr>
            <a:endParaRPr lang="es-ES" sz="1400" dirty="0" smtClean="0"/>
          </a:p>
          <a:p>
            <a:pPr lvl="0">
              <a:buFont typeface="Wingdings" pitchFamily="2" charset="2"/>
              <a:buChar char="Ø"/>
            </a:pPr>
            <a:r>
              <a:rPr lang="es-ES" sz="1400" b="1" dirty="0" smtClean="0"/>
              <a:t>Factor 1</a:t>
            </a:r>
            <a:r>
              <a:rPr lang="es-ES" sz="1400" dirty="0" smtClean="0"/>
              <a:t>: Capacidad de generación de rentas de los activos.</a:t>
            </a:r>
          </a:p>
          <a:p>
            <a:pPr lvl="0">
              <a:buFont typeface="Wingdings" pitchFamily="2" charset="2"/>
              <a:buChar char="Ø"/>
            </a:pPr>
            <a:r>
              <a:rPr lang="es-ES" sz="1400" b="1" dirty="0" smtClean="0"/>
              <a:t>Factor 2</a:t>
            </a:r>
            <a:r>
              <a:rPr lang="es-ES" sz="1400" dirty="0" smtClean="0"/>
              <a:t>: Periodo medio de maduración.</a:t>
            </a:r>
          </a:p>
          <a:p>
            <a:pPr lvl="0">
              <a:buFont typeface="Wingdings" pitchFamily="2" charset="2"/>
              <a:buChar char="Ø"/>
            </a:pPr>
            <a:r>
              <a:rPr lang="es-ES" sz="1400" b="1" dirty="0" smtClean="0"/>
              <a:t>Factor 3</a:t>
            </a:r>
            <a:r>
              <a:rPr lang="es-ES" sz="1400" dirty="0" smtClean="0"/>
              <a:t>: Capacidad de generación de beneficios.</a:t>
            </a:r>
          </a:p>
          <a:p>
            <a:pPr lvl="0">
              <a:buFont typeface="Wingdings" pitchFamily="2" charset="2"/>
              <a:buChar char="Ø"/>
            </a:pPr>
            <a:r>
              <a:rPr lang="es-ES" sz="1400" b="1" dirty="0" smtClean="0"/>
              <a:t>Factor 4</a:t>
            </a:r>
            <a:r>
              <a:rPr lang="es-ES" sz="1400" dirty="0" smtClean="0"/>
              <a:t>: Coste medio de la financiación externa.</a:t>
            </a:r>
          </a:p>
          <a:p>
            <a:pPr lvl="0">
              <a:buFont typeface="Wingdings" pitchFamily="2" charset="2"/>
              <a:buChar char="Ø"/>
            </a:pPr>
            <a:r>
              <a:rPr lang="es-ES" sz="1400" b="1" dirty="0" smtClean="0"/>
              <a:t>Factor 5</a:t>
            </a:r>
            <a:r>
              <a:rPr lang="es-ES" sz="1400" dirty="0" smtClean="0"/>
              <a:t>: Capacidad de devolución de deudas.</a:t>
            </a:r>
          </a:p>
          <a:p>
            <a:pPr>
              <a:buFont typeface="Wingdings" pitchFamily="2" charset="2"/>
              <a:buChar char="Ø"/>
            </a:pPr>
            <a:r>
              <a:rPr lang="es-ES" sz="1400" b="1" dirty="0" smtClean="0"/>
              <a:t>Factor 6</a:t>
            </a:r>
            <a:r>
              <a:rPr lang="es-ES" sz="1400" dirty="0" smtClean="0"/>
              <a:t>: Liquidez y rotación de existencias</a:t>
            </a:r>
          </a:p>
          <a:p>
            <a:pPr algn="just">
              <a:buNone/>
            </a:pPr>
            <a:endParaRPr lang="es-ES" sz="1400" dirty="0" smtClean="0"/>
          </a:p>
          <a:p>
            <a:pPr algn="just"/>
            <a:r>
              <a:rPr lang="es-ES" sz="1400" dirty="0" smtClean="0"/>
              <a:t>En cuanto a los ratios </a:t>
            </a:r>
            <a:r>
              <a:rPr lang="es-ES" sz="1400" b="1" dirty="0" smtClean="0"/>
              <a:t>más importantes</a:t>
            </a:r>
            <a:r>
              <a:rPr lang="es-ES" sz="1400" dirty="0" smtClean="0"/>
              <a:t> utilizados en este modelo, se extrae que el “Ratio de Liquidez Inmediata” (</a:t>
            </a:r>
            <a:r>
              <a:rPr lang="es-ES" sz="1400" dirty="0" err="1" smtClean="0"/>
              <a:t>RLInm</a:t>
            </a:r>
            <a:r>
              <a:rPr lang="es-ES" sz="1400" dirty="0" smtClean="0"/>
              <a:t>), el “Ratio de Porcentaje de Endeudamiento” (</a:t>
            </a:r>
            <a:r>
              <a:rPr lang="es-ES" sz="1400" dirty="0" err="1" smtClean="0"/>
              <a:t>RPEnd</a:t>
            </a:r>
            <a:r>
              <a:rPr lang="es-ES" sz="1400" dirty="0" smtClean="0"/>
              <a:t>), el “Ratio de Rotación de Activos” (RRA) y el “Ratio Autofinanciación generada por Ventas” (</a:t>
            </a:r>
            <a:r>
              <a:rPr lang="es-ES" sz="1400" dirty="0" err="1" smtClean="0"/>
              <a:t>RAgpV</a:t>
            </a:r>
            <a:r>
              <a:rPr lang="es-ES" sz="1400" dirty="0" smtClean="0"/>
              <a:t>) son los ratios más a tener en cuenta. </a:t>
            </a:r>
          </a:p>
          <a:p>
            <a:pPr algn="just"/>
            <a:endParaRPr lang="es-ES" sz="1400" dirty="0"/>
          </a:p>
          <a:p>
            <a:r>
              <a:rPr lang="es-ES" sz="1400" dirty="0" smtClean="0"/>
              <a:t>El grupo más representado, en los dos análisis K-Medias realizados, es el de </a:t>
            </a:r>
            <a:r>
              <a:rPr lang="es-ES" sz="1400" b="1" dirty="0" smtClean="0"/>
              <a:t>empresas de tamaño pequeño con problemas económicos</a:t>
            </a:r>
            <a:r>
              <a:rPr lang="es-ES" sz="1400" dirty="0" smtClean="0"/>
              <a:t>, con conglomerados compuestos por 30 y 16 empresas.</a:t>
            </a:r>
          </a:p>
          <a:p>
            <a:endParaRPr lang="es-ES" sz="1400" dirty="0" smtClean="0"/>
          </a:p>
          <a:p>
            <a:r>
              <a:rPr lang="es-ES" sz="1400" dirty="0" smtClean="0"/>
              <a:t>Se concluye que los modelos con </a:t>
            </a:r>
            <a:r>
              <a:rPr lang="es-ES" sz="1400" b="1" dirty="0" smtClean="0"/>
              <a:t>enfoques multidimensionales tienen mayor poder de predicción</a:t>
            </a:r>
            <a:r>
              <a:rPr lang="es-ES" sz="1400" dirty="0" smtClean="0"/>
              <a:t> frente a los enfoques unidimensionales</a:t>
            </a:r>
            <a:endParaRPr lang="es-ES" sz="1400" dirty="0"/>
          </a:p>
        </p:txBody>
      </p:sp>
    </p:spTree>
    <p:extLst>
      <p:ext uri="{BB962C8B-B14F-4D97-AF65-F5344CB8AC3E}">
        <p14:creationId xmlns="" xmlns:p14="http://schemas.microsoft.com/office/powerpoint/2010/main" val="3321786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r>
              <a:rPr lang="es-ES" dirty="0">
                <a:solidFill>
                  <a:schemeClr val="bg1"/>
                </a:solidFill>
              </a:rPr>
              <a:t> </a:t>
            </a:r>
            <a:endParaRPr lang="es-ES"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endParaRPr lang="es-ES" b="1" dirty="0" smtClean="0">
              <a:solidFill>
                <a:schemeClr val="bg1"/>
              </a:solidFill>
            </a:endParaRPr>
          </a:p>
          <a:p>
            <a:endParaRPr lang="es-ES" b="1" dirty="0">
              <a:solidFill>
                <a:schemeClr val="bg1"/>
              </a:solidFill>
            </a:endParaRPr>
          </a:p>
          <a:p>
            <a:r>
              <a:rPr lang="es-ES" sz="1600" dirty="0"/>
              <a:t>  1. Introducción</a:t>
            </a:r>
          </a:p>
          <a:p>
            <a:r>
              <a:rPr lang="es-ES" sz="1600" dirty="0" smtClean="0"/>
              <a:t>  </a:t>
            </a:r>
            <a:r>
              <a:rPr lang="es-ES" sz="1600" dirty="0"/>
              <a:t>2. Objetivos</a:t>
            </a:r>
          </a:p>
          <a:p>
            <a:r>
              <a:rPr lang="es-ES" sz="1600" dirty="0" smtClean="0"/>
              <a:t>  </a:t>
            </a:r>
            <a:r>
              <a:rPr lang="es-ES" sz="1600" dirty="0"/>
              <a:t>3. Metodología</a:t>
            </a:r>
          </a:p>
          <a:p>
            <a:r>
              <a:rPr lang="es-ES" sz="1600" dirty="0" smtClean="0"/>
              <a:t>  </a:t>
            </a:r>
            <a:r>
              <a:rPr lang="es-ES" sz="1600" dirty="0"/>
              <a:t>4. Resultados </a:t>
            </a:r>
          </a:p>
          <a:p>
            <a:r>
              <a:rPr lang="es-ES" sz="1600" dirty="0" smtClean="0"/>
              <a:t>  </a:t>
            </a:r>
            <a:r>
              <a:rPr lang="es-ES" sz="1600" b="1" dirty="0">
                <a:solidFill>
                  <a:schemeClr val="bg1"/>
                </a:solidFill>
              </a:rPr>
              <a:t>5. Conclusiones</a:t>
            </a:r>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21</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empresarial</a:t>
            </a:r>
            <a:endParaRPr lang="es-ES" sz="1300" dirty="0"/>
          </a:p>
        </p:txBody>
      </p:sp>
      <p:sp>
        <p:nvSpPr>
          <p:cNvPr id="2" name="1 Marcador de contenido"/>
          <p:cNvSpPr>
            <a:spLocks noGrp="1"/>
          </p:cNvSpPr>
          <p:nvPr>
            <p:ph idx="1"/>
          </p:nvPr>
        </p:nvSpPr>
        <p:spPr>
          <a:xfrm>
            <a:off x="1814972" y="188640"/>
            <a:ext cx="7149516" cy="5853113"/>
          </a:xfrm>
          <a:ln>
            <a:noFill/>
          </a:ln>
        </p:spPr>
        <p:txBody>
          <a:bodyPr>
            <a:normAutofit fontScale="92500" lnSpcReduction="10000"/>
          </a:bodyPr>
          <a:lstStyle/>
          <a:p>
            <a:pPr algn="ctr">
              <a:buNone/>
            </a:pPr>
            <a:r>
              <a:rPr lang="es-ES" sz="3000" dirty="0" smtClean="0"/>
              <a:t>5. </a:t>
            </a:r>
            <a:r>
              <a:rPr lang="es-ES" sz="3000" u="sng" dirty="0" smtClean="0"/>
              <a:t>CONCLUSIONES</a:t>
            </a:r>
          </a:p>
          <a:p>
            <a:pPr>
              <a:buNone/>
            </a:pPr>
            <a:endParaRPr lang="es-ES" sz="1500" dirty="0" smtClean="0"/>
          </a:p>
          <a:p>
            <a:pPr>
              <a:buNone/>
            </a:pPr>
            <a:endParaRPr lang="es-ES" sz="1500" dirty="0" smtClean="0"/>
          </a:p>
          <a:p>
            <a:pPr algn="just"/>
            <a:r>
              <a:rPr lang="es-ES" sz="1500" dirty="0" smtClean="0"/>
              <a:t>Se ha conseguido un </a:t>
            </a:r>
            <a:r>
              <a:rPr lang="es-ES" sz="1500" b="1" dirty="0" smtClean="0"/>
              <a:t>modelo estático </a:t>
            </a:r>
            <a:r>
              <a:rPr lang="es-ES" sz="1500" dirty="0" smtClean="0"/>
              <a:t>capaz de clasificar correctamente el </a:t>
            </a:r>
            <a:r>
              <a:rPr lang="es-ES" sz="1500" b="1" dirty="0" smtClean="0"/>
              <a:t>83.6%</a:t>
            </a:r>
            <a:r>
              <a:rPr lang="es-ES" sz="1500" dirty="0" smtClean="0"/>
              <a:t> de las empresas de la construcción, cifra superior a la obtenida en los estudios </a:t>
            </a:r>
            <a:r>
              <a:rPr lang="es-ES" sz="1500" dirty="0" err="1" smtClean="0"/>
              <a:t>multivariantes</a:t>
            </a:r>
            <a:r>
              <a:rPr lang="es-ES" sz="1500" dirty="0" smtClean="0"/>
              <a:t> más importantes realizados hasta la fecha. Se destaca entre todos los análisis previos, el modelo de </a:t>
            </a:r>
            <a:r>
              <a:rPr lang="es-ES" sz="1500" b="1" dirty="0" err="1" smtClean="0"/>
              <a:t>Altman</a:t>
            </a:r>
            <a:r>
              <a:rPr lang="es-ES" sz="1500" dirty="0" smtClean="0"/>
              <a:t> como el modelo más preciso enfocado al sector de la construcción.</a:t>
            </a:r>
          </a:p>
          <a:p>
            <a:pPr algn="just"/>
            <a:endParaRPr lang="es-ES" sz="1500" dirty="0"/>
          </a:p>
          <a:p>
            <a:pPr algn="just"/>
            <a:r>
              <a:rPr lang="es-ES" sz="1500" dirty="0" smtClean="0"/>
              <a:t>El sector español de la construcción está representado en su mayor parte por pequeñas y medianas empresas. Además, se observa que el incremento del nivel de ingresos muestra una reducción en el número de empresas y que las empresas con mayores ingresos tienen mayores niveles promedio de los ratios de endeudamiento y apalancamiento.</a:t>
            </a:r>
          </a:p>
          <a:p>
            <a:pPr algn="just"/>
            <a:endParaRPr lang="es-ES" sz="1500" dirty="0" smtClean="0"/>
          </a:p>
          <a:p>
            <a:pPr algn="just"/>
            <a:r>
              <a:rPr lang="es-ES" sz="1500" dirty="0" smtClean="0"/>
              <a:t>Por otro lado, el MDA (capacidad de clasificación del </a:t>
            </a:r>
            <a:r>
              <a:rPr lang="es-ES" sz="1500" b="1" dirty="0" smtClean="0"/>
              <a:t>77%</a:t>
            </a:r>
            <a:r>
              <a:rPr lang="es-ES" sz="1500" dirty="0" smtClean="0"/>
              <a:t>)  muestra que las variables que más influyen en la predicción del riesgo de suspensión de pagos (año 2008-2009), son el </a:t>
            </a:r>
            <a:r>
              <a:rPr lang="es-ES" sz="1500" b="1" dirty="0" smtClean="0"/>
              <a:t>Porcentaje de endeudamiento</a:t>
            </a:r>
            <a:r>
              <a:rPr lang="es-ES" sz="1500" dirty="0" smtClean="0"/>
              <a:t> (X6 IP) y el ratio fondo de maniobra (X8 WCP).</a:t>
            </a:r>
          </a:p>
          <a:p>
            <a:pPr algn="just"/>
            <a:endParaRPr lang="es-ES" sz="1500" dirty="0" smtClean="0"/>
          </a:p>
          <a:p>
            <a:pPr algn="just"/>
            <a:endParaRPr lang="es-ES" sz="1500" dirty="0"/>
          </a:p>
          <a:p>
            <a:pPr algn="just"/>
            <a:r>
              <a:rPr lang="es-ES" sz="1500" b="1" u="sng" dirty="0" smtClean="0"/>
              <a:t>FUTURAS LÍNEAS DE TRABAJO</a:t>
            </a:r>
            <a:r>
              <a:rPr lang="es-ES" sz="1500" dirty="0" smtClean="0"/>
              <a:t>: </a:t>
            </a:r>
          </a:p>
          <a:p>
            <a:pPr algn="just">
              <a:buNone/>
            </a:pPr>
            <a:endParaRPr lang="es-ES" sz="1500" dirty="0" smtClean="0"/>
          </a:p>
          <a:p>
            <a:pPr algn="just">
              <a:buFont typeface="Wingdings" pitchFamily="2" charset="2"/>
              <a:buChar char="Ø"/>
            </a:pPr>
            <a:r>
              <a:rPr lang="es-ES" sz="1500" dirty="0" smtClean="0"/>
              <a:t>Comprobar la consistencia de los resultados en años futuros.</a:t>
            </a:r>
          </a:p>
          <a:p>
            <a:pPr algn="just">
              <a:buFont typeface="Wingdings" pitchFamily="2" charset="2"/>
              <a:buChar char="Ø"/>
            </a:pPr>
            <a:r>
              <a:rPr lang="es-ES" sz="1500" dirty="0" smtClean="0"/>
              <a:t>Implementar el control de ratios en el sistema de gestión de una </a:t>
            </a:r>
            <a:r>
              <a:rPr lang="es-ES" sz="1500" dirty="0" smtClean="0"/>
              <a:t>empresa.</a:t>
            </a:r>
            <a:endParaRPr lang="es-ES" sz="1500" dirty="0" smtClean="0"/>
          </a:p>
          <a:p>
            <a:pPr algn="just">
              <a:buFont typeface="Wingdings" pitchFamily="2" charset="2"/>
              <a:buChar char="Ø"/>
            </a:pPr>
            <a:r>
              <a:rPr lang="es-ES" sz="1500" dirty="0" smtClean="0"/>
              <a:t>Utilizar métodos nuevos o menos explotados (inteligencia artificial) como la teoría de conjuntos aproximados o </a:t>
            </a:r>
            <a:r>
              <a:rPr lang="es-ES" sz="1500" b="1" dirty="0" smtClean="0"/>
              <a:t>Rough Set</a:t>
            </a:r>
            <a:r>
              <a:rPr lang="es-ES" sz="1500" dirty="0" smtClean="0"/>
              <a:t>. </a:t>
            </a:r>
            <a:endParaRPr lang="es-ES" sz="1500" dirty="0"/>
          </a:p>
        </p:txBody>
      </p:sp>
    </p:spTree>
    <p:extLst>
      <p:ext uri="{BB962C8B-B14F-4D97-AF65-F5344CB8AC3E}">
        <p14:creationId xmlns="" xmlns:p14="http://schemas.microsoft.com/office/powerpoint/2010/main" val="33223232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0" y="0"/>
            <a:ext cx="1691680" cy="6381328"/>
          </a:xfrm>
          <a:solidFill>
            <a:schemeClr val="bg1">
              <a:lumMod val="65000"/>
            </a:schemeClr>
          </a:solidFill>
        </p:spPr>
        <p:txBody>
          <a:bodyPr/>
          <a:lstStyle/>
          <a:p>
            <a:endParaRPr lang="es-ES" dirty="0"/>
          </a:p>
        </p:txBody>
      </p:sp>
      <p:sp>
        <p:nvSpPr>
          <p:cNvPr id="4" name="3 Marcador de número de diapositiva"/>
          <p:cNvSpPr>
            <a:spLocks noGrp="1"/>
          </p:cNvSpPr>
          <p:nvPr>
            <p:ph type="sldNum" sz="quarter" idx="12"/>
          </p:nvPr>
        </p:nvSpPr>
        <p:spPr>
          <a:xfrm>
            <a:off x="1691680" y="6381327"/>
            <a:ext cx="7452320" cy="476673"/>
          </a:xfrm>
          <a:solidFill>
            <a:schemeClr val="bg1">
              <a:lumMod val="85000"/>
            </a:schemeClr>
          </a:solidFill>
        </p:spPr>
        <p:txBody>
          <a:bodyPr/>
          <a:lstStyle/>
          <a:p>
            <a:fld id="{D9A858B8-B1BF-49F9-9B50-C4A9771330E4}" type="slidenum">
              <a:rPr lang="es-ES" smtClean="0"/>
              <a:pPr/>
              <a:t>22</a:t>
            </a:fld>
            <a:endParaRPr lang="es-ES" dirty="0"/>
          </a:p>
        </p:txBody>
      </p:sp>
      <p:cxnSp>
        <p:nvCxnSpPr>
          <p:cNvPr id="6" name="5 Conector recto"/>
          <p:cNvCxnSpPr/>
          <p:nvPr/>
        </p:nvCxnSpPr>
        <p:spPr>
          <a:xfrm>
            <a:off x="1691680" y="0"/>
            <a:ext cx="0" cy="685800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 name="11 Conector recto"/>
          <p:cNvCxnSpPr/>
          <p:nvPr/>
        </p:nvCxnSpPr>
        <p:spPr>
          <a:xfrm flipH="1">
            <a:off x="0" y="6381328"/>
            <a:ext cx="9144000" cy="0"/>
          </a:xfrm>
          <a:prstGeom prst="line">
            <a:avLst/>
          </a:prstGeom>
          <a:ln>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27" name="26 Rectángulo"/>
          <p:cNvSpPr/>
          <p:nvPr/>
        </p:nvSpPr>
        <p:spPr bwMode="blackGray">
          <a:xfrm>
            <a:off x="0" y="6381328"/>
            <a:ext cx="1691680" cy="47667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Marcador de contenido"/>
          <p:cNvSpPr>
            <a:spLocks noGrp="1"/>
          </p:cNvSpPr>
          <p:nvPr>
            <p:ph idx="1"/>
          </p:nvPr>
        </p:nvSpPr>
        <p:spPr bwMode="auto">
          <a:xfrm>
            <a:off x="2483768" y="1880828"/>
            <a:ext cx="5976664" cy="2160239"/>
          </a:xfrm>
          <a:noFill/>
          <a:ln>
            <a:noFill/>
          </a:ln>
        </p:spPr>
        <p:style>
          <a:lnRef idx="2">
            <a:schemeClr val="accent1"/>
          </a:lnRef>
          <a:fillRef idx="1">
            <a:schemeClr val="lt1"/>
          </a:fillRef>
          <a:effectRef idx="0">
            <a:schemeClr val="accent1"/>
          </a:effectRef>
          <a:fontRef idx="minor">
            <a:schemeClr val="dk1"/>
          </a:fontRef>
        </p:style>
        <p:txBody>
          <a:bodyPr anchor="ctr">
            <a:normAutofit/>
          </a:bodyPr>
          <a:lstStyle/>
          <a:p>
            <a:pPr marL="0" indent="0" algn="dist">
              <a:buNone/>
            </a:pPr>
            <a:r>
              <a:rPr lang="es-ES" sz="2400" dirty="0" smtClean="0"/>
              <a:t>MODELO ECONOMÉTRICO PARA EL ESTUDIO DE LA ESTABILIDAD ECONÓMICO-FINANCIERA DE LAS EMPRESAS DE LA CONSTRUCCIÓN</a:t>
            </a:r>
            <a:endParaRPr lang="es-ES" sz="1800" dirty="0" smtClean="0"/>
          </a:p>
          <a:p>
            <a:pPr algn="ctr">
              <a:buNone/>
            </a:pPr>
            <a:endParaRPr lang="es-ES" sz="2000" dirty="0"/>
          </a:p>
          <a:p>
            <a:pPr algn="ctr">
              <a:buNone/>
            </a:pPr>
            <a:r>
              <a:rPr lang="es-ES" sz="1800" dirty="0" smtClean="0"/>
              <a:t>Eduardo Marzal Martínez</a:t>
            </a:r>
          </a:p>
        </p:txBody>
      </p:sp>
      <p:sp>
        <p:nvSpPr>
          <p:cNvPr id="36" name="35 CuadroTexto"/>
          <p:cNvSpPr txBox="1"/>
          <p:nvPr/>
        </p:nvSpPr>
        <p:spPr bwMode="white">
          <a:xfrm>
            <a:off x="2483768" y="4149080"/>
            <a:ext cx="2592288" cy="1477328"/>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numCol="1" rtlCol="0">
            <a:spAutoFit/>
          </a:bodyPr>
          <a:lstStyle/>
          <a:p>
            <a:pPr algn="just"/>
            <a:r>
              <a:rPr lang="es-ES" dirty="0" smtClean="0">
                <a:solidFill>
                  <a:schemeClr val="bg1">
                    <a:lumMod val="50000"/>
                  </a:schemeClr>
                </a:solidFill>
              </a:rPr>
              <a:t>Modalidad:</a:t>
            </a:r>
          </a:p>
          <a:p>
            <a:pPr algn="dist"/>
            <a:r>
              <a:rPr lang="es-ES" dirty="0" smtClean="0"/>
              <a:t>Gestión de Edificación</a:t>
            </a:r>
          </a:p>
          <a:p>
            <a:pPr algn="dist"/>
            <a:endParaRPr lang="es-ES" dirty="0"/>
          </a:p>
          <a:p>
            <a:pPr algn="just"/>
            <a:r>
              <a:rPr lang="es-ES" dirty="0" smtClean="0">
                <a:solidFill>
                  <a:schemeClr val="bg1">
                    <a:lumMod val="50000"/>
                  </a:schemeClr>
                </a:solidFill>
              </a:rPr>
              <a:t>Master: </a:t>
            </a:r>
          </a:p>
          <a:p>
            <a:pPr algn="dist"/>
            <a:r>
              <a:rPr lang="es-ES" dirty="0" smtClean="0"/>
              <a:t>Máster de Edificación </a:t>
            </a:r>
            <a:endParaRPr lang="es-ES" dirty="0"/>
          </a:p>
        </p:txBody>
      </p:sp>
      <p:sp>
        <p:nvSpPr>
          <p:cNvPr id="37" name="36 CuadroTexto"/>
          <p:cNvSpPr txBox="1"/>
          <p:nvPr/>
        </p:nvSpPr>
        <p:spPr bwMode="white">
          <a:xfrm>
            <a:off x="5489004" y="4149080"/>
            <a:ext cx="2952328" cy="1477328"/>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algn="dist"/>
            <a:r>
              <a:rPr lang="es-ES" dirty="0" smtClean="0">
                <a:solidFill>
                  <a:schemeClr val="bg1">
                    <a:lumMod val="50000"/>
                  </a:schemeClr>
                </a:solidFill>
              </a:rPr>
              <a:t>Directores Académicos:</a:t>
            </a:r>
          </a:p>
          <a:p>
            <a:pPr algn="dist"/>
            <a:r>
              <a:rPr lang="es-ES" dirty="0" smtClean="0"/>
              <a:t>Isabel </a:t>
            </a:r>
            <a:r>
              <a:rPr lang="es-ES" dirty="0" err="1" smtClean="0"/>
              <a:t>Barrachina</a:t>
            </a:r>
            <a:r>
              <a:rPr lang="es-ES" dirty="0" smtClean="0"/>
              <a:t> Martínez</a:t>
            </a:r>
          </a:p>
          <a:p>
            <a:pPr algn="dist"/>
            <a:r>
              <a:rPr lang="es-ES" dirty="0" smtClean="0"/>
              <a:t>Elena de la Poza Plaza</a:t>
            </a:r>
          </a:p>
          <a:p>
            <a:pPr algn="dist"/>
            <a:endParaRPr lang="es-ES" dirty="0"/>
          </a:p>
          <a:p>
            <a:pPr algn="dist"/>
            <a:r>
              <a:rPr lang="es-ES" dirty="0" smtClean="0"/>
              <a:t>MASTER JUNIO 2014</a:t>
            </a:r>
            <a:endParaRPr lang="es-ES" dirty="0"/>
          </a:p>
        </p:txBody>
      </p:sp>
      <p:pic>
        <p:nvPicPr>
          <p:cNvPr id="13" name="12 Imagen" descr="logo upv.png"/>
          <p:cNvPicPr>
            <a:picLocks noChangeAspect="1"/>
          </p:cNvPicPr>
          <p:nvPr/>
        </p:nvPicPr>
        <p:blipFill>
          <a:blip r:embed="rId2" cstate="print"/>
          <a:stretch>
            <a:fillRect/>
          </a:stretch>
        </p:blipFill>
        <p:spPr>
          <a:xfrm>
            <a:off x="107504" y="2060848"/>
            <a:ext cx="1502116" cy="1800200"/>
          </a:xfrm>
          <a:prstGeom prst="rect">
            <a:avLst/>
          </a:prstGeom>
          <a:ln>
            <a:noFill/>
          </a:ln>
        </p:spPr>
      </p:pic>
      <p:pic>
        <p:nvPicPr>
          <p:cNvPr id="14" name="13 Imagen" descr="logo ETSIE.png"/>
          <p:cNvPicPr>
            <a:picLocks noChangeAspect="1"/>
          </p:cNvPicPr>
          <p:nvPr/>
        </p:nvPicPr>
        <p:blipFill>
          <a:blip r:embed="rId3" cstate="print"/>
          <a:stretch>
            <a:fillRect/>
          </a:stretch>
        </p:blipFill>
        <p:spPr>
          <a:xfrm>
            <a:off x="107504" y="4128420"/>
            <a:ext cx="1451326" cy="1800200"/>
          </a:xfrm>
          <a:prstGeom prst="rect">
            <a:avLst/>
          </a:prstGeom>
          <a:ln>
            <a:noFill/>
          </a:ln>
        </p:spPr>
      </p:pic>
      <p:cxnSp>
        <p:nvCxnSpPr>
          <p:cNvPr id="16" name="15 Conector recto"/>
          <p:cNvCxnSpPr/>
          <p:nvPr/>
        </p:nvCxnSpPr>
        <p:spPr>
          <a:xfrm>
            <a:off x="2555776" y="3429000"/>
            <a:ext cx="583264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14 CuadroTexto"/>
          <p:cNvSpPr txBox="1"/>
          <p:nvPr/>
        </p:nvSpPr>
        <p:spPr>
          <a:xfrm>
            <a:off x="2249996" y="6475020"/>
            <a:ext cx="6721284" cy="292388"/>
          </a:xfrm>
          <a:prstGeom prst="rect">
            <a:avLst/>
          </a:prstGeom>
          <a:noFill/>
        </p:spPr>
        <p:txBody>
          <a:bodyPr wrap="square" rtlCol="0">
            <a:spAutoFit/>
          </a:bodyPr>
          <a:lstStyle/>
          <a:p>
            <a:r>
              <a:rPr lang="es-ES" sz="1300" dirty="0" smtClean="0"/>
              <a:t>Análisis de los estados financieros de las empresas a fin de predecir el fracaso empresarial</a:t>
            </a:r>
            <a:endParaRPr lang="es-ES" sz="1300" dirty="0"/>
          </a:p>
        </p:txBody>
      </p:sp>
    </p:spTree>
    <p:extLst>
      <p:ext uri="{BB962C8B-B14F-4D97-AF65-F5344CB8AC3E}">
        <p14:creationId xmlns="" xmlns:p14="http://schemas.microsoft.com/office/powerpoint/2010/main" val="414248854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2117</TotalTime>
  <Words>2861</Words>
  <Application>Microsoft Office PowerPoint</Application>
  <PresentationFormat>Presentación en pantalla (4:3)</PresentationFormat>
  <Paragraphs>814</Paragraphs>
  <Slides>22</Slides>
  <Notes>0</Notes>
  <HiddenSlides>0</HiddenSlides>
  <MMClips>0</MMClips>
  <ScaleCrop>false</ScaleCrop>
  <HeadingPairs>
    <vt:vector size="4" baseType="variant">
      <vt:variant>
        <vt:lpstr>Tema</vt:lpstr>
      </vt:variant>
      <vt:variant>
        <vt:i4>1</vt:i4>
      </vt:variant>
      <vt:variant>
        <vt:lpstr>Títulos de diapositiva</vt:lpstr>
      </vt:variant>
      <vt:variant>
        <vt:i4>22</vt:i4>
      </vt:variant>
    </vt:vector>
  </HeadingPairs>
  <TitlesOfParts>
    <vt:vector size="23" baseType="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Eduardo</dc:creator>
  <cp:lastModifiedBy>Eduardo</cp:lastModifiedBy>
  <cp:revision>238</cp:revision>
  <dcterms:created xsi:type="dcterms:W3CDTF">2012-07-01T08:19:22Z</dcterms:created>
  <dcterms:modified xsi:type="dcterms:W3CDTF">2014-07-14T11:25:38Z</dcterms:modified>
</cp:coreProperties>
</file>