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rawings/drawing9.xml" ContentType="application/vnd.openxmlformats-officedocument.drawingml.chartshapes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97" r:id="rId3"/>
    <p:sldId id="257" r:id="rId4"/>
    <p:sldId id="258" r:id="rId5"/>
    <p:sldId id="284" r:id="rId6"/>
    <p:sldId id="259" r:id="rId7"/>
    <p:sldId id="267" r:id="rId8"/>
    <p:sldId id="272" r:id="rId9"/>
    <p:sldId id="309" r:id="rId10"/>
    <p:sldId id="328" r:id="rId11"/>
    <p:sldId id="299" r:id="rId12"/>
    <p:sldId id="326" r:id="rId13"/>
    <p:sldId id="303" r:id="rId14"/>
    <p:sldId id="325" r:id="rId15"/>
    <p:sldId id="262" r:id="rId16"/>
    <p:sldId id="324" r:id="rId17"/>
    <p:sldId id="269" r:id="rId18"/>
    <p:sldId id="307" r:id="rId19"/>
    <p:sldId id="308" r:id="rId20"/>
    <p:sldId id="287" r:id="rId21"/>
    <p:sldId id="310" r:id="rId22"/>
    <p:sldId id="311" r:id="rId23"/>
    <p:sldId id="314" r:id="rId24"/>
    <p:sldId id="315" r:id="rId25"/>
    <p:sldId id="313" r:id="rId26"/>
    <p:sldId id="316" r:id="rId27"/>
    <p:sldId id="322" r:id="rId28"/>
    <p:sldId id="318" r:id="rId29"/>
    <p:sldId id="319" r:id="rId30"/>
    <p:sldId id="320" r:id="rId31"/>
    <p:sldId id="291" r:id="rId32"/>
    <p:sldId id="323" r:id="rId33"/>
    <p:sldId id="292" r:id="rId34"/>
    <p:sldId id="280" r:id="rId35"/>
    <p:sldId id="312" r:id="rId3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0F793"/>
    <a:srgbClr val="860C0C"/>
    <a:srgbClr val="FE9794"/>
    <a:srgbClr val="F8C7B4"/>
    <a:srgbClr val="C6FAB8"/>
    <a:srgbClr val="84F56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5" autoAdjust="0"/>
    <p:restoredTop sz="94660"/>
  </p:normalViewPr>
  <p:slideViewPr>
    <p:cSldViewPr snapToGrid="0">
      <p:cViewPr>
        <p:scale>
          <a:sx n="70" d="100"/>
          <a:sy n="70" d="100"/>
        </p:scale>
        <p:origin x="-768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USUARIO\Desktop\4&#186;%20Aeroespacial\TFG\Redacci&#243;n\comparativa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USUARIO\Desktop\4&#186;%20Aeroespacial\TFG\Redacci&#243;n\comparativas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USUARIO\Desktop\4&#186;%20Aeroespacial\TFG\Redacci&#243;n\comparativas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Users\USUARIO\Desktop\4&#186;%20Aeroespacial\TFG\Redacci&#243;n\comparativas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C:\Users\USUARIO\Desktop\4&#186;%20Aeroespacial\TFG\Redacci&#243;n\comparativas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C:\Users\USUARIO\AppData\Roaming\Microsoft\Excel\P4-A3D-calibracion%20(version%201).xls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C:\Users\USUARIO\AppData\Roaming\Microsoft\Excel\P4-A3D-calibracion%20(version%201)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C:\Users\USUARIO\AppData\Roaming\Microsoft\Excel\P4-A3D-calibracion%20(version%201)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C:\Users\USUARIO\AppData\Roaming\Microsoft\Excel\P4-A3D-calibracion%20(version%201)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C:\Users\USUARIO\AppData\Roaming\Microsoft\Excel\P4-A3D-calibracion%20(version%201)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C:\Users\USUARIO\Desktop\P4-A3D-calibracion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C:\Users\USUARIO\Desktop\P4-A3D-calibracion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/>
              <a:t>Cl vs Ángulo de ataque</a:t>
            </a:r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40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Hoja1!$B$14:$B$17</c:f>
              <c:numCache>
                <c:formatCode>General</c:formatCode>
                <c:ptCount val="4"/>
                <c:pt idx="0">
                  <c:v>0.12683344122146789</c:v>
                </c:pt>
                <c:pt idx="1">
                  <c:v>0.55360180789499713</c:v>
                </c:pt>
                <c:pt idx="2">
                  <c:v>0.80159914262443632</c:v>
                </c:pt>
                <c:pt idx="3">
                  <c:v>0.30830414046010018</c:v>
                </c:pt>
              </c:numCache>
            </c:numRef>
          </c:yVal>
          <c:smooth val="1"/>
        </c:ser>
        <c:ser>
          <c:idx val="1"/>
          <c:order val="1"/>
          <c:tx>
            <c:v>56.67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Hoja1!$E$14:$E$17</c:f>
              <c:numCache>
                <c:formatCode>General</c:formatCode>
                <c:ptCount val="4"/>
                <c:pt idx="0">
                  <c:v>0.12429692982409569</c:v>
                </c:pt>
                <c:pt idx="1">
                  <c:v>0.5838044671935495</c:v>
                </c:pt>
                <c:pt idx="2">
                  <c:v>1.0383509954335881</c:v>
                </c:pt>
                <c:pt idx="3">
                  <c:v>0.2757595174420443</c:v>
                </c:pt>
              </c:numCache>
            </c:numRef>
          </c:yVal>
          <c:smooth val="1"/>
        </c:ser>
        <c:ser>
          <c:idx val="2"/>
          <c:order val="2"/>
          <c:tx>
            <c:v>67.22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Hoja1!$H$14:$H$17</c:f>
              <c:numCache>
                <c:formatCode>General</c:formatCode>
                <c:ptCount val="4"/>
                <c:pt idx="0">
                  <c:v>0.11801813868197612</c:v>
                </c:pt>
                <c:pt idx="1">
                  <c:v>0.92340687579776271</c:v>
                </c:pt>
                <c:pt idx="2">
                  <c:v>0.86390354735399055</c:v>
                </c:pt>
                <c:pt idx="3">
                  <c:v>0.81587418441913762</c:v>
                </c:pt>
              </c:numCache>
            </c:numRef>
          </c:yVal>
          <c:smooth val="1"/>
        </c:ser>
        <c:axId val="138253824"/>
        <c:axId val="138255744"/>
      </c:scatterChart>
      <c:valAx>
        <c:axId val="13825382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38255744"/>
        <c:crosses val="autoZero"/>
        <c:crossBetween val="midCat"/>
      </c:valAx>
      <c:valAx>
        <c:axId val="138255744"/>
        <c:scaling>
          <c:orientation val="minMax"/>
        </c:scaling>
        <c:axPos val="l"/>
        <c:majorGridlines>
          <c:spPr>
            <a:ln>
              <a:solidFill>
                <a:sysClr val="windowText" lastClr="000000"/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Cl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8253824"/>
        <c:crosses val="autoZero"/>
        <c:crossBetween val="midCat"/>
      </c:valAx>
      <c:spPr>
        <a:noFill/>
        <a:ln w="25400">
          <a:solidFill>
            <a:sysClr val="window" lastClr="FFFFFF"/>
          </a:solidFill>
        </a:ln>
      </c:spPr>
    </c:plotArea>
    <c:legend>
      <c:legendPos val="r"/>
      <c:layout/>
    </c:legend>
    <c:plotVisOnly val="1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Cd vs Ángulo de ataque</a:t>
            </a:r>
            <a:endParaRPr lang="es-ES"/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40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Hoja1!$C$14:$C$17</c:f>
              <c:numCache>
                <c:formatCode>General</c:formatCode>
                <c:ptCount val="4"/>
                <c:pt idx="0">
                  <c:v>0.12081647663374304</c:v>
                </c:pt>
                <c:pt idx="1">
                  <c:v>0.12927192987297584</c:v>
                </c:pt>
                <c:pt idx="2">
                  <c:v>0.21272343422253742</c:v>
                </c:pt>
                <c:pt idx="3">
                  <c:v>0.29061380463495995</c:v>
                </c:pt>
              </c:numCache>
            </c:numRef>
          </c:yVal>
          <c:smooth val="1"/>
        </c:ser>
        <c:ser>
          <c:idx val="1"/>
          <c:order val="1"/>
          <c:tx>
            <c:v>56.67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Hoja1!$F$14:$F$17</c:f>
              <c:numCache>
                <c:formatCode>General</c:formatCode>
                <c:ptCount val="4"/>
                <c:pt idx="0">
                  <c:v>6.7303020504527994E-2</c:v>
                </c:pt>
                <c:pt idx="1">
                  <c:v>7.4686838529954974E-2</c:v>
                </c:pt>
                <c:pt idx="2">
                  <c:v>0.15060615474860964</c:v>
                </c:pt>
                <c:pt idx="3">
                  <c:v>0.22039868197891752</c:v>
                </c:pt>
              </c:numCache>
            </c:numRef>
          </c:yVal>
          <c:smooth val="1"/>
        </c:ser>
        <c:ser>
          <c:idx val="2"/>
          <c:order val="2"/>
          <c:tx>
            <c:v>67.22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Hoja1!$I$14:$I$17</c:f>
              <c:numCache>
                <c:formatCode>General</c:formatCode>
                <c:ptCount val="4"/>
                <c:pt idx="0">
                  <c:v>5.2070683612924884E-2</c:v>
                </c:pt>
                <c:pt idx="1">
                  <c:v>7.9839640313025914E-2</c:v>
                </c:pt>
                <c:pt idx="2">
                  <c:v>0.14088929158678057</c:v>
                </c:pt>
                <c:pt idx="3">
                  <c:v>0.26137799871725026</c:v>
                </c:pt>
              </c:numCache>
            </c:numRef>
          </c:yVal>
          <c:smooth val="1"/>
        </c:ser>
        <c:axId val="139625600"/>
        <c:axId val="139627520"/>
      </c:scatterChart>
      <c:valAx>
        <c:axId val="13962560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39627520"/>
        <c:crosses val="autoZero"/>
        <c:crossBetween val="midCat"/>
      </c:valAx>
      <c:valAx>
        <c:axId val="13962752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Cd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9625600"/>
        <c:crosses val="autoZero"/>
        <c:crossBetween val="midCat"/>
      </c:valAx>
      <c:spPr>
        <a:ln>
          <a:noFill/>
        </a:ln>
      </c:spPr>
    </c:plotArea>
    <c:legend>
      <c:legendPos val="r"/>
      <c:layout/>
    </c:legend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Cl vs Mach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3022524020393075"/>
          <c:y val="0.19279523049309694"/>
          <c:w val="0.59539822774748841"/>
          <c:h val="0.59526115936538859"/>
        </c:manualLayout>
      </c:layout>
      <c:scatterChart>
        <c:scatterStyle val="smoothMarker"/>
        <c:ser>
          <c:idx val="0"/>
          <c:order val="0"/>
          <c:tx>
            <c:v>AoA 0º</c:v>
          </c:tx>
          <c:xVal>
            <c:numRef>
              <c:f>Hoja1!$D$2:$D$4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Hoja1!$B$7:$B$9</c:f>
              <c:numCache>
                <c:formatCode>General</c:formatCode>
                <c:ptCount val="3"/>
                <c:pt idx="0">
                  <c:v>0.12683344122146789</c:v>
                </c:pt>
                <c:pt idx="1">
                  <c:v>0.12429692982409569</c:v>
                </c:pt>
                <c:pt idx="2">
                  <c:v>0.11801813868197611</c:v>
                </c:pt>
              </c:numCache>
            </c:numRef>
          </c:yVal>
          <c:smooth val="1"/>
        </c:ser>
        <c:ser>
          <c:idx val="1"/>
          <c:order val="1"/>
          <c:tx>
            <c:v>AoA 5º</c:v>
          </c:tx>
          <c:xVal>
            <c:numRef>
              <c:f>Hoja1!$D$2:$D$4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Hoja1!$G$7:$G$9</c:f>
              <c:numCache>
                <c:formatCode>General</c:formatCode>
                <c:ptCount val="3"/>
                <c:pt idx="0">
                  <c:v>0.55360180789499713</c:v>
                </c:pt>
                <c:pt idx="1">
                  <c:v>0.58380446719354884</c:v>
                </c:pt>
                <c:pt idx="2">
                  <c:v>0.92340687579776271</c:v>
                </c:pt>
              </c:numCache>
            </c:numRef>
          </c:yVal>
          <c:smooth val="1"/>
        </c:ser>
        <c:ser>
          <c:idx val="2"/>
          <c:order val="2"/>
          <c:tx>
            <c:v>AoA 15º</c:v>
          </c:tx>
          <c:xVal>
            <c:numRef>
              <c:f>Hoja1!$I$2:$I$4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Hoja1!$K$7:$K$9</c:f>
              <c:numCache>
                <c:formatCode>General</c:formatCode>
                <c:ptCount val="3"/>
                <c:pt idx="0">
                  <c:v>0.80159914262443632</c:v>
                </c:pt>
                <c:pt idx="1">
                  <c:v>1.0383509954335881</c:v>
                </c:pt>
                <c:pt idx="2">
                  <c:v>0.86390354735399055</c:v>
                </c:pt>
              </c:numCache>
            </c:numRef>
          </c:yVal>
          <c:smooth val="1"/>
        </c:ser>
        <c:ser>
          <c:idx val="3"/>
          <c:order val="3"/>
          <c:tx>
            <c:v>AoA 20º</c:v>
          </c:tx>
          <c:xVal>
            <c:numRef>
              <c:f>Hoja1!$D$2:$D$4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Hoja1!$O$7:$O$9</c:f>
              <c:numCache>
                <c:formatCode>General</c:formatCode>
                <c:ptCount val="3"/>
                <c:pt idx="0">
                  <c:v>0.30830414046010018</c:v>
                </c:pt>
                <c:pt idx="1">
                  <c:v>0.2757595174420443</c:v>
                </c:pt>
                <c:pt idx="2">
                  <c:v>0.81587418441913762</c:v>
                </c:pt>
              </c:numCache>
            </c:numRef>
          </c:yVal>
          <c:smooth val="1"/>
        </c:ser>
        <c:axId val="139654656"/>
        <c:axId val="139656576"/>
      </c:scatterChart>
      <c:valAx>
        <c:axId val="13965465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Mach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9656576"/>
        <c:crosses val="autoZero"/>
        <c:crossBetween val="midCat"/>
      </c:valAx>
      <c:valAx>
        <c:axId val="13965657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Cl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9654656"/>
        <c:crosses val="autoZero"/>
        <c:crossBetween val="midCat"/>
      </c:valAx>
      <c:spPr>
        <a:ln cap="sq"/>
      </c:spPr>
    </c:plotArea>
    <c:legend>
      <c:legendPos val="r"/>
      <c:layout/>
    </c:legend>
    <c:plotVisOnly val="1"/>
  </c:chart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/>
              <a:t>Cd vs Mach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3281339640451431"/>
          <c:y val="0.20108757413995387"/>
          <c:w val="0.59144282210897869"/>
          <c:h val="0.57785287833484333"/>
        </c:manualLayout>
      </c:layout>
      <c:scatterChart>
        <c:scatterStyle val="smoothMarker"/>
        <c:ser>
          <c:idx val="0"/>
          <c:order val="0"/>
          <c:tx>
            <c:v>AoA 0º</c:v>
          </c:tx>
          <c:xVal>
            <c:numRef>
              <c:f>Hoja1!$I$2:$I$4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Hoja1!$C$7:$C$9</c:f>
              <c:numCache>
                <c:formatCode>General</c:formatCode>
                <c:ptCount val="3"/>
                <c:pt idx="0">
                  <c:v>0.12081647663374304</c:v>
                </c:pt>
                <c:pt idx="1">
                  <c:v>6.7303020504527994E-2</c:v>
                </c:pt>
                <c:pt idx="2">
                  <c:v>5.2070683612924884E-2</c:v>
                </c:pt>
              </c:numCache>
            </c:numRef>
          </c:yVal>
          <c:smooth val="1"/>
        </c:ser>
        <c:ser>
          <c:idx val="1"/>
          <c:order val="1"/>
          <c:tx>
            <c:v>AoA 5º</c:v>
          </c:tx>
          <c:xVal>
            <c:numRef>
              <c:f>Hoja1!$D$2:$D$4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Hoja1!$H$7:$H$9</c:f>
              <c:numCache>
                <c:formatCode>General</c:formatCode>
                <c:ptCount val="3"/>
                <c:pt idx="0">
                  <c:v>0.12927192987297584</c:v>
                </c:pt>
                <c:pt idx="1">
                  <c:v>7.4686838529954974E-2</c:v>
                </c:pt>
                <c:pt idx="2">
                  <c:v>7.9839640313025914E-2</c:v>
                </c:pt>
              </c:numCache>
            </c:numRef>
          </c:yVal>
          <c:smooth val="1"/>
        </c:ser>
        <c:ser>
          <c:idx val="2"/>
          <c:order val="2"/>
          <c:tx>
            <c:v>AoA 15º</c:v>
          </c:tx>
          <c:xVal>
            <c:numRef>
              <c:f>Hoja1!$D$2:$D$4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Hoja1!$L$7:$L$9</c:f>
              <c:numCache>
                <c:formatCode>General</c:formatCode>
                <c:ptCount val="3"/>
                <c:pt idx="0">
                  <c:v>0.21272343422253742</c:v>
                </c:pt>
                <c:pt idx="1">
                  <c:v>0.15060615474860964</c:v>
                </c:pt>
                <c:pt idx="2">
                  <c:v>0.14088929158678057</c:v>
                </c:pt>
              </c:numCache>
            </c:numRef>
          </c:yVal>
          <c:smooth val="1"/>
        </c:ser>
        <c:ser>
          <c:idx val="3"/>
          <c:order val="3"/>
          <c:tx>
            <c:v>AoA 20º</c:v>
          </c:tx>
          <c:xVal>
            <c:numRef>
              <c:f>Hoja1!$I$2:$I$4</c:f>
              <c:numCache>
                <c:formatCode>General</c:formatCode>
                <c:ptCount val="3"/>
                <c:pt idx="0">
                  <c:v>40</c:v>
                </c:pt>
                <c:pt idx="1">
                  <c:v>56.67</c:v>
                </c:pt>
                <c:pt idx="2">
                  <c:v>67.22</c:v>
                </c:pt>
              </c:numCache>
            </c:numRef>
          </c:xVal>
          <c:yVal>
            <c:numRef>
              <c:f>Hoja1!$P$7:$P$9</c:f>
              <c:numCache>
                <c:formatCode>General</c:formatCode>
                <c:ptCount val="3"/>
                <c:pt idx="0">
                  <c:v>0.29061380463495995</c:v>
                </c:pt>
                <c:pt idx="1">
                  <c:v>0.22039868197891752</c:v>
                </c:pt>
                <c:pt idx="2">
                  <c:v>0.26137799871725026</c:v>
                </c:pt>
              </c:numCache>
            </c:numRef>
          </c:yVal>
          <c:smooth val="1"/>
        </c:ser>
        <c:axId val="139970816"/>
        <c:axId val="139981184"/>
      </c:scatterChart>
      <c:valAx>
        <c:axId val="13997081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Mach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9981184"/>
        <c:crosses val="autoZero"/>
        <c:crossBetween val="midCat"/>
      </c:valAx>
      <c:valAx>
        <c:axId val="13998118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Cd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9970816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n-US"/>
              <a:t>Eficiencia Aerodinámica vs Ángulo de ataque</a:t>
            </a:r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40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Hoja1!$D$25:$D$28</c:f>
              <c:numCache>
                <c:formatCode>General</c:formatCode>
                <c:ptCount val="4"/>
                <c:pt idx="0">
                  <c:v>1.0498025166382281</c:v>
                </c:pt>
                <c:pt idx="1">
                  <c:v>4.2824595288317369</c:v>
                </c:pt>
                <c:pt idx="2">
                  <c:v>3.7682690934081777</c:v>
                </c:pt>
                <c:pt idx="3">
                  <c:v>1.0608723176359858</c:v>
                </c:pt>
              </c:numCache>
            </c:numRef>
          </c:yVal>
          <c:smooth val="1"/>
        </c:ser>
        <c:ser>
          <c:idx val="1"/>
          <c:order val="1"/>
          <c:tx>
            <c:v>56.67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Hoja1!$G$25:$G$28</c:f>
              <c:numCache>
                <c:formatCode>General</c:formatCode>
                <c:ptCount val="4"/>
                <c:pt idx="0">
                  <c:v>1.8468254306020828</c:v>
                </c:pt>
                <c:pt idx="1">
                  <c:v>7.8166980780609672</c:v>
                </c:pt>
                <c:pt idx="2">
                  <c:v>6.8944791610063545</c:v>
                </c:pt>
                <c:pt idx="3">
                  <c:v>1.2511849661080201</c:v>
                </c:pt>
              </c:numCache>
            </c:numRef>
          </c:yVal>
          <c:smooth val="1"/>
        </c:ser>
        <c:ser>
          <c:idx val="2"/>
          <c:order val="2"/>
          <c:tx>
            <c:v>67.22 m/s</c:v>
          </c:tx>
          <c:xVal>
            <c:numRef>
              <c:f>Hoja1!$A$14:$A$17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Hoja1!$J$25:$J$28</c:f>
              <c:numCache>
                <c:formatCode>General</c:formatCode>
                <c:ptCount val="4"/>
                <c:pt idx="0">
                  <c:v>2.2664987377404442</c:v>
                </c:pt>
                <c:pt idx="1">
                  <c:v>11.56576948715427</c:v>
                </c:pt>
                <c:pt idx="2">
                  <c:v>6.1317899864793723</c:v>
                </c:pt>
                <c:pt idx="3">
                  <c:v>3.1214340473305686</c:v>
                </c:pt>
              </c:numCache>
            </c:numRef>
          </c:yVal>
          <c:smooth val="1"/>
        </c:ser>
        <c:axId val="140064640"/>
        <c:axId val="140083200"/>
      </c:scatterChart>
      <c:valAx>
        <c:axId val="14006464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083200"/>
        <c:crosses val="autoZero"/>
        <c:crossBetween val="midCat"/>
      </c:valAx>
      <c:valAx>
        <c:axId val="14008320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1000" b="1" i="0" u="none" strike="noStrike" baseline="0"/>
                  <a:t>Eficiencia Aerodinámica 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064640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/>
              <a:t>Cl vs Ángulo de ataque</a:t>
            </a:r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25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Hoja1!$A$3:$A$11</c:f>
              <c:numCache>
                <c:formatCode>General</c:formatCode>
                <c:ptCount val="9"/>
                <c:pt idx="0">
                  <c:v>4.3338044081632714E-2</c:v>
                </c:pt>
                <c:pt idx="1">
                  <c:v>4.9713253877551482E-2</c:v>
                </c:pt>
                <c:pt idx="2">
                  <c:v>0.18415358693877537</c:v>
                </c:pt>
                <c:pt idx="3">
                  <c:v>0.29895007346938945</c:v>
                </c:pt>
                <c:pt idx="4">
                  <c:v>0.31199519346938781</c:v>
                </c:pt>
                <c:pt idx="5">
                  <c:v>0.4248426710204114</c:v>
                </c:pt>
                <c:pt idx="6">
                  <c:v>0.4248426710204114</c:v>
                </c:pt>
                <c:pt idx="7">
                  <c:v>0.4096962089795918</c:v>
                </c:pt>
                <c:pt idx="8">
                  <c:v>0.42049761959183685</c:v>
                </c:pt>
              </c:numCache>
            </c:numRef>
          </c:yVal>
          <c:smooth val="1"/>
        </c:ser>
        <c:ser>
          <c:idx val="1"/>
          <c:order val="1"/>
          <c:tx>
            <c:v>32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Hoja1!$D$3:$D$11</c:f>
              <c:numCache>
                <c:formatCode>General</c:formatCode>
                <c:ptCount val="9"/>
                <c:pt idx="0">
                  <c:v>3.8304671556122452E-2</c:v>
                </c:pt>
                <c:pt idx="1">
                  <c:v>4.8831895727040817E-2</c:v>
                </c:pt>
                <c:pt idx="2">
                  <c:v>0.17321997767857147</c:v>
                </c:pt>
                <c:pt idx="3">
                  <c:v>0.27509118303571434</c:v>
                </c:pt>
                <c:pt idx="4">
                  <c:v>0.31614084024234856</c:v>
                </c:pt>
                <c:pt idx="5">
                  <c:v>0.40350680803571437</c:v>
                </c:pt>
                <c:pt idx="6">
                  <c:v>0.43920291772959374</c:v>
                </c:pt>
                <c:pt idx="7">
                  <c:v>0.59924366230867365</c:v>
                </c:pt>
                <c:pt idx="8">
                  <c:v>0.44459991230867352</c:v>
                </c:pt>
              </c:numCache>
            </c:numRef>
          </c:yVal>
          <c:smooth val="1"/>
        </c:ser>
        <c:ser>
          <c:idx val="2"/>
          <c:order val="2"/>
          <c:tx>
            <c:v>40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Hoja1!$G$3:$G$11</c:f>
              <c:numCache>
                <c:formatCode>General</c:formatCode>
                <c:ptCount val="9"/>
                <c:pt idx="0">
                  <c:v>2.0267882653061241E-2</c:v>
                </c:pt>
                <c:pt idx="1">
                  <c:v>4.8181336734693887E-2</c:v>
                </c:pt>
                <c:pt idx="2">
                  <c:v>0.16671550000000004</c:v>
                </c:pt>
                <c:pt idx="3">
                  <c:v>0.24125592857142991</c:v>
                </c:pt>
                <c:pt idx="4">
                  <c:v>0.33272528061224743</c:v>
                </c:pt>
                <c:pt idx="5">
                  <c:v>0.42674445408163264</c:v>
                </c:pt>
                <c:pt idx="6">
                  <c:v>0.5215249591836737</c:v>
                </c:pt>
                <c:pt idx="7">
                  <c:v>0.69081808673469403</c:v>
                </c:pt>
                <c:pt idx="8">
                  <c:v>0.50295046938775456</c:v>
                </c:pt>
              </c:numCache>
            </c:numRef>
          </c:yVal>
          <c:smooth val="1"/>
        </c:ser>
        <c:axId val="140167424"/>
        <c:axId val="140173696"/>
      </c:scatterChart>
      <c:valAx>
        <c:axId val="14016742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173696"/>
        <c:crosses val="autoZero"/>
        <c:crossBetween val="midCat"/>
      </c:valAx>
      <c:valAx>
        <c:axId val="14017369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Cl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167424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Cd vs Ángulo de ataque</a:t>
            </a:r>
            <a:endParaRPr lang="es-ES"/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25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Hoja1!$B$3:$B$11</c:f>
              <c:numCache>
                <c:formatCode>General</c:formatCode>
                <c:ptCount val="9"/>
                <c:pt idx="0">
                  <c:v>1.5179206530612246E-2</c:v>
                </c:pt>
                <c:pt idx="1">
                  <c:v>1.6927477551020427E-2</c:v>
                </c:pt>
                <c:pt idx="2">
                  <c:v>1.0643382857142857E-2</c:v>
                </c:pt>
                <c:pt idx="3">
                  <c:v>1.7596604081632657E-2</c:v>
                </c:pt>
                <c:pt idx="4">
                  <c:v>3.0600437551020605E-2</c:v>
                </c:pt>
                <c:pt idx="5">
                  <c:v>1.6016326530612201E-2</c:v>
                </c:pt>
                <c:pt idx="6">
                  <c:v>1.6016326530612201E-2</c:v>
                </c:pt>
                <c:pt idx="7">
                  <c:v>1.7104013061224499E-2</c:v>
                </c:pt>
                <c:pt idx="8">
                  <c:v>6.7177456326530632E-2</c:v>
                </c:pt>
              </c:numCache>
            </c:numRef>
          </c:yVal>
          <c:smooth val="1"/>
        </c:ser>
        <c:ser>
          <c:idx val="1"/>
          <c:order val="1"/>
          <c:tx>
            <c:v>32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Hoja1!$E$3:$E$11</c:f>
              <c:numCache>
                <c:formatCode>General</c:formatCode>
                <c:ptCount val="9"/>
                <c:pt idx="0">
                  <c:v>1.8268622448979602E-2</c:v>
                </c:pt>
                <c:pt idx="1">
                  <c:v>1.1659454719387881E-2</c:v>
                </c:pt>
                <c:pt idx="2">
                  <c:v>1.007624362244889E-2</c:v>
                </c:pt>
                <c:pt idx="3">
                  <c:v>2.3181616709183676E-2</c:v>
                </c:pt>
                <c:pt idx="4">
                  <c:v>3.2706951530612247E-2</c:v>
                </c:pt>
                <c:pt idx="5">
                  <c:v>5.5820790816327077E-3</c:v>
                </c:pt>
                <c:pt idx="6">
                  <c:v>1.5510602678571428E-2</c:v>
                </c:pt>
                <c:pt idx="7">
                  <c:v>9.6973852040816268E-4</c:v>
                </c:pt>
                <c:pt idx="8">
                  <c:v>3.799359056122472E-2</c:v>
                </c:pt>
              </c:numCache>
            </c:numRef>
          </c:yVal>
          <c:smooth val="1"/>
        </c:ser>
        <c:ser>
          <c:idx val="2"/>
          <c:order val="2"/>
          <c:tx>
            <c:v>40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Hoja1!$H$3:$H$11</c:f>
              <c:numCache>
                <c:formatCode>General</c:formatCode>
                <c:ptCount val="9"/>
                <c:pt idx="0">
                  <c:v>1.6604704081632751E-2</c:v>
                </c:pt>
                <c:pt idx="1">
                  <c:v>1.3391428571428571E-2</c:v>
                </c:pt>
                <c:pt idx="2">
                  <c:v>1.4669397959183674E-2</c:v>
                </c:pt>
                <c:pt idx="3">
                  <c:v>2.3223673469387782E-2</c:v>
                </c:pt>
                <c:pt idx="4">
                  <c:v>3.7707326530612255E-2</c:v>
                </c:pt>
                <c:pt idx="5">
                  <c:v>2.7293377551020796E-2</c:v>
                </c:pt>
                <c:pt idx="6">
                  <c:v>3.7805204081632848E-2</c:v>
                </c:pt>
                <c:pt idx="7">
                  <c:v>4.2224153061224345E-2</c:v>
                </c:pt>
                <c:pt idx="8">
                  <c:v>9.6060142857143024E-2</c:v>
                </c:pt>
              </c:numCache>
            </c:numRef>
          </c:yVal>
          <c:smooth val="1"/>
        </c:ser>
        <c:axId val="140208000"/>
        <c:axId val="140214272"/>
      </c:scatterChart>
      <c:valAx>
        <c:axId val="14020800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214272"/>
        <c:crosses val="autoZero"/>
        <c:crossBetween val="midCat"/>
      </c:valAx>
      <c:valAx>
        <c:axId val="14021427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Cd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208000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/>
              <a:t>Cl vs Mach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9.3339588353694034E-2"/>
          <c:y val="0.14861833079464479"/>
          <c:w val="0.66954781816431508"/>
          <c:h val="0.68800259866890523"/>
        </c:manualLayout>
      </c:layout>
      <c:scatterChart>
        <c:scatterStyle val="smoothMarker"/>
        <c:ser>
          <c:idx val="0"/>
          <c:order val="0"/>
          <c:tx>
            <c:v>AoA 0º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Hoja1!$M$3:$M$5</c:f>
              <c:numCache>
                <c:formatCode>General</c:formatCode>
                <c:ptCount val="3"/>
                <c:pt idx="0">
                  <c:v>4.3338044081632714E-2</c:v>
                </c:pt>
                <c:pt idx="1">
                  <c:v>3.8304671556122452E-2</c:v>
                </c:pt>
                <c:pt idx="2">
                  <c:v>2.0267882653061241E-2</c:v>
                </c:pt>
              </c:numCache>
            </c:numRef>
          </c:yVal>
          <c:smooth val="1"/>
        </c:ser>
        <c:ser>
          <c:idx val="1"/>
          <c:order val="1"/>
          <c:tx>
            <c:v>AoA 2º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Hoja1!$N$3:$N$5</c:f>
              <c:numCache>
                <c:formatCode>General</c:formatCode>
                <c:ptCount val="3"/>
                <c:pt idx="0">
                  <c:v>4.9713253877551482E-2</c:v>
                </c:pt>
                <c:pt idx="1">
                  <c:v>4.8831895727040817E-2</c:v>
                </c:pt>
                <c:pt idx="2">
                  <c:v>4.8181336734693887E-2</c:v>
                </c:pt>
              </c:numCache>
            </c:numRef>
          </c:yVal>
          <c:smooth val="1"/>
        </c:ser>
        <c:ser>
          <c:idx val="2"/>
          <c:order val="2"/>
          <c:tx>
            <c:v>AoA 4º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Hoja1!$O$3:$O$5</c:f>
              <c:numCache>
                <c:formatCode>General</c:formatCode>
                <c:ptCount val="3"/>
                <c:pt idx="0">
                  <c:v>0.18415358693877537</c:v>
                </c:pt>
                <c:pt idx="1">
                  <c:v>0.17321997767857147</c:v>
                </c:pt>
                <c:pt idx="2">
                  <c:v>0.16671550000000004</c:v>
                </c:pt>
              </c:numCache>
            </c:numRef>
          </c:yVal>
          <c:smooth val="1"/>
        </c:ser>
        <c:ser>
          <c:idx val="3"/>
          <c:order val="3"/>
          <c:tx>
            <c:v>AoA 6º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Hoja1!$P$3:$P$5</c:f>
              <c:numCache>
                <c:formatCode>General</c:formatCode>
                <c:ptCount val="3"/>
                <c:pt idx="0">
                  <c:v>0.29895007346938945</c:v>
                </c:pt>
                <c:pt idx="1">
                  <c:v>0.27509118303571434</c:v>
                </c:pt>
                <c:pt idx="2">
                  <c:v>0.24125592857142991</c:v>
                </c:pt>
              </c:numCache>
            </c:numRef>
          </c:yVal>
          <c:smooth val="1"/>
        </c:ser>
        <c:ser>
          <c:idx val="4"/>
          <c:order val="4"/>
          <c:tx>
            <c:v>AoA 8º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Hoja1!$Q$3:$Q$5</c:f>
              <c:numCache>
                <c:formatCode>General</c:formatCode>
                <c:ptCount val="3"/>
                <c:pt idx="0">
                  <c:v>0.31199519346938781</c:v>
                </c:pt>
                <c:pt idx="1">
                  <c:v>0.31614084024234856</c:v>
                </c:pt>
                <c:pt idx="2">
                  <c:v>0.33272528061224743</c:v>
                </c:pt>
              </c:numCache>
            </c:numRef>
          </c:yVal>
          <c:smooth val="1"/>
        </c:ser>
        <c:ser>
          <c:idx val="5"/>
          <c:order val="5"/>
          <c:tx>
            <c:v>AoA 10º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Hoja1!$R$3:$R$5</c:f>
              <c:numCache>
                <c:formatCode>General</c:formatCode>
                <c:ptCount val="3"/>
                <c:pt idx="0">
                  <c:v>0.4248426710204114</c:v>
                </c:pt>
                <c:pt idx="1">
                  <c:v>0.40350680803571437</c:v>
                </c:pt>
                <c:pt idx="2">
                  <c:v>0.42674445408163264</c:v>
                </c:pt>
              </c:numCache>
            </c:numRef>
          </c:yVal>
          <c:smooth val="1"/>
        </c:ser>
        <c:ser>
          <c:idx val="6"/>
          <c:order val="6"/>
          <c:tx>
            <c:v>AoA 12º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Hoja1!$S$3:$S$5</c:f>
              <c:numCache>
                <c:formatCode>General</c:formatCode>
                <c:ptCount val="3"/>
                <c:pt idx="0">
                  <c:v>0.4248426710204114</c:v>
                </c:pt>
                <c:pt idx="1">
                  <c:v>0.43920291772959374</c:v>
                </c:pt>
                <c:pt idx="2">
                  <c:v>0.5215249591836737</c:v>
                </c:pt>
              </c:numCache>
            </c:numRef>
          </c:yVal>
          <c:smooth val="1"/>
        </c:ser>
        <c:ser>
          <c:idx val="7"/>
          <c:order val="7"/>
          <c:tx>
            <c:v>AoA 15º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Hoja1!$T$3:$T$5</c:f>
              <c:numCache>
                <c:formatCode>General</c:formatCode>
                <c:ptCount val="3"/>
                <c:pt idx="0">
                  <c:v>0.4096962089795918</c:v>
                </c:pt>
                <c:pt idx="1">
                  <c:v>0.59924366230867365</c:v>
                </c:pt>
                <c:pt idx="2">
                  <c:v>0.69081808673469403</c:v>
                </c:pt>
              </c:numCache>
            </c:numRef>
          </c:yVal>
          <c:smooth val="1"/>
        </c:ser>
        <c:ser>
          <c:idx val="8"/>
          <c:order val="8"/>
          <c:tx>
            <c:v>AoA 18º</c:v>
          </c:tx>
          <c:xVal>
            <c:numRef>
              <c:f>Hoja1!$L$3:$L$5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Hoja1!$U$3:$U$5</c:f>
              <c:numCache>
                <c:formatCode>General</c:formatCode>
                <c:ptCount val="3"/>
                <c:pt idx="0">
                  <c:v>0.42049761959183685</c:v>
                </c:pt>
                <c:pt idx="1">
                  <c:v>0.44459991230867352</c:v>
                </c:pt>
                <c:pt idx="2">
                  <c:v>0.50295046938775456</c:v>
                </c:pt>
              </c:numCache>
            </c:numRef>
          </c:yVal>
          <c:smooth val="1"/>
        </c:ser>
        <c:axId val="140323072"/>
        <c:axId val="140329344"/>
      </c:scatterChart>
      <c:valAx>
        <c:axId val="14032307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Mach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329344"/>
        <c:crosses val="autoZero"/>
        <c:crossBetween val="midCat"/>
      </c:valAx>
      <c:valAx>
        <c:axId val="14032934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Cl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323072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Cd vs Mach</a:t>
            </a:r>
            <a:endParaRPr lang="es-ES"/>
          </a:p>
        </c:rich>
      </c:tx>
      <c:layout/>
    </c:title>
    <c:plotArea>
      <c:layout>
        <c:manualLayout>
          <c:layoutTarget val="inner"/>
          <c:xMode val="edge"/>
          <c:yMode val="edge"/>
          <c:x val="0.10233602748018079"/>
          <c:y val="0.14911206906895261"/>
          <c:w val="0.70390966621695461"/>
          <c:h val="0.68696608414409255"/>
        </c:manualLayout>
      </c:layout>
      <c:scatterChart>
        <c:scatterStyle val="smoothMarker"/>
        <c:ser>
          <c:idx val="0"/>
          <c:order val="0"/>
          <c:tx>
            <c:v>AoA 0º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Hoja1!$M$7:$M$9</c:f>
              <c:numCache>
                <c:formatCode>General</c:formatCode>
                <c:ptCount val="3"/>
                <c:pt idx="0">
                  <c:v>1.5179206530612246E-2</c:v>
                </c:pt>
                <c:pt idx="1">
                  <c:v>1.8268622448979602E-2</c:v>
                </c:pt>
                <c:pt idx="2">
                  <c:v>1.6604704081632751E-2</c:v>
                </c:pt>
              </c:numCache>
            </c:numRef>
          </c:yVal>
          <c:smooth val="1"/>
        </c:ser>
        <c:ser>
          <c:idx val="1"/>
          <c:order val="1"/>
          <c:tx>
            <c:v>AoA 2º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Hoja1!$N$7:$N$9</c:f>
              <c:numCache>
                <c:formatCode>General</c:formatCode>
                <c:ptCount val="3"/>
                <c:pt idx="0">
                  <c:v>1.6927477551020427E-2</c:v>
                </c:pt>
                <c:pt idx="1">
                  <c:v>1.1659454719387881E-2</c:v>
                </c:pt>
                <c:pt idx="2">
                  <c:v>1.3391428571428571E-2</c:v>
                </c:pt>
              </c:numCache>
            </c:numRef>
          </c:yVal>
          <c:smooth val="1"/>
        </c:ser>
        <c:ser>
          <c:idx val="2"/>
          <c:order val="2"/>
          <c:tx>
            <c:v>AoA 4º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Hoja1!$O$7:$O$9</c:f>
              <c:numCache>
                <c:formatCode>General</c:formatCode>
                <c:ptCount val="3"/>
                <c:pt idx="0">
                  <c:v>1.0643382857142857E-2</c:v>
                </c:pt>
                <c:pt idx="1">
                  <c:v>1.007624362244889E-2</c:v>
                </c:pt>
                <c:pt idx="2">
                  <c:v>1.4669397959183674E-2</c:v>
                </c:pt>
              </c:numCache>
            </c:numRef>
          </c:yVal>
          <c:smooth val="1"/>
        </c:ser>
        <c:ser>
          <c:idx val="3"/>
          <c:order val="3"/>
          <c:tx>
            <c:v>AoA 6º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Hoja1!$P$7:$P$9</c:f>
              <c:numCache>
                <c:formatCode>General</c:formatCode>
                <c:ptCount val="3"/>
                <c:pt idx="0">
                  <c:v>1.7596604081632657E-2</c:v>
                </c:pt>
                <c:pt idx="1">
                  <c:v>2.3181616709183676E-2</c:v>
                </c:pt>
                <c:pt idx="2">
                  <c:v>2.3223673469387782E-2</c:v>
                </c:pt>
              </c:numCache>
            </c:numRef>
          </c:yVal>
          <c:smooth val="1"/>
        </c:ser>
        <c:ser>
          <c:idx val="4"/>
          <c:order val="4"/>
          <c:tx>
            <c:v>AoA 8º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Hoja1!$Q$7:$Q$9</c:f>
              <c:numCache>
                <c:formatCode>General</c:formatCode>
                <c:ptCount val="3"/>
                <c:pt idx="0">
                  <c:v>3.0600437551020605E-2</c:v>
                </c:pt>
                <c:pt idx="1">
                  <c:v>3.2706951530612247E-2</c:v>
                </c:pt>
                <c:pt idx="2">
                  <c:v>3.7707326530612255E-2</c:v>
                </c:pt>
              </c:numCache>
            </c:numRef>
          </c:yVal>
          <c:smooth val="1"/>
        </c:ser>
        <c:ser>
          <c:idx val="5"/>
          <c:order val="5"/>
          <c:tx>
            <c:v>AoA 10º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Hoja1!$R$7:$R$9</c:f>
              <c:numCache>
                <c:formatCode>General</c:formatCode>
                <c:ptCount val="3"/>
                <c:pt idx="0">
                  <c:v>1.6016326530612201E-2</c:v>
                </c:pt>
                <c:pt idx="1">
                  <c:v>5.5820790816327077E-3</c:v>
                </c:pt>
                <c:pt idx="2">
                  <c:v>2.7293377551020796E-2</c:v>
                </c:pt>
              </c:numCache>
            </c:numRef>
          </c:yVal>
          <c:smooth val="1"/>
        </c:ser>
        <c:ser>
          <c:idx val="6"/>
          <c:order val="6"/>
          <c:tx>
            <c:v>AoA 12º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Hoja1!$S$7:$S$9</c:f>
              <c:numCache>
                <c:formatCode>General</c:formatCode>
                <c:ptCount val="3"/>
                <c:pt idx="0">
                  <c:v>1.6016326530612201E-2</c:v>
                </c:pt>
                <c:pt idx="1">
                  <c:v>1.5510602678571428E-2</c:v>
                </c:pt>
                <c:pt idx="2">
                  <c:v>3.7805204081632848E-2</c:v>
                </c:pt>
              </c:numCache>
            </c:numRef>
          </c:yVal>
          <c:smooth val="1"/>
        </c:ser>
        <c:ser>
          <c:idx val="7"/>
          <c:order val="7"/>
          <c:tx>
            <c:v>AoA 15º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Hoja1!$T$7:$T$9</c:f>
              <c:numCache>
                <c:formatCode>General</c:formatCode>
                <c:ptCount val="3"/>
                <c:pt idx="0">
                  <c:v>1.7104013061224499E-2</c:v>
                </c:pt>
                <c:pt idx="1">
                  <c:v>9.6973852040816268E-4</c:v>
                </c:pt>
                <c:pt idx="2">
                  <c:v>4.2224153061224345E-2</c:v>
                </c:pt>
              </c:numCache>
            </c:numRef>
          </c:yVal>
          <c:smooth val="1"/>
        </c:ser>
        <c:ser>
          <c:idx val="8"/>
          <c:order val="8"/>
          <c:tx>
            <c:v>AoA 18º</c:v>
          </c:tx>
          <c:xVal>
            <c:numRef>
              <c:f>Hoja1!$L$7:$L$9</c:f>
              <c:numCache>
                <c:formatCode>General</c:formatCode>
                <c:ptCount val="3"/>
                <c:pt idx="0">
                  <c:v>25</c:v>
                </c:pt>
                <c:pt idx="1">
                  <c:v>32</c:v>
                </c:pt>
                <c:pt idx="2">
                  <c:v>40</c:v>
                </c:pt>
              </c:numCache>
            </c:numRef>
          </c:xVal>
          <c:yVal>
            <c:numRef>
              <c:f>Hoja1!$U$7:$U$9</c:f>
              <c:numCache>
                <c:formatCode>General</c:formatCode>
                <c:ptCount val="3"/>
                <c:pt idx="0">
                  <c:v>6.7177456326530632E-2</c:v>
                </c:pt>
                <c:pt idx="1">
                  <c:v>3.799359056122472E-2</c:v>
                </c:pt>
                <c:pt idx="2">
                  <c:v>9.6060142857143024E-2</c:v>
                </c:pt>
              </c:numCache>
            </c:numRef>
          </c:yVal>
          <c:smooth val="1"/>
        </c:ser>
        <c:axId val="140388992"/>
        <c:axId val="140395264"/>
      </c:scatterChart>
      <c:valAx>
        <c:axId val="14038899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Mach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395264"/>
        <c:crosses val="autoZero"/>
        <c:crossBetween val="midCat"/>
      </c:valAx>
      <c:valAx>
        <c:axId val="14039526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Cd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40388992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n-US" sz="1800" b="1" i="0" baseline="0"/>
              <a:t>Eficiencia Aerodinámica vs Ángulo de ataque</a:t>
            </a:r>
            <a:endParaRPr lang="es-ES"/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25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Hoja1!$C$3:$C$11</c:f>
              <c:numCache>
                <c:formatCode>General</c:formatCode>
                <c:ptCount val="9"/>
                <c:pt idx="0">
                  <c:v>2.8550928531232227</c:v>
                </c:pt>
                <c:pt idx="1">
                  <c:v>2.9368376787216151</c:v>
                </c:pt>
                <c:pt idx="2">
                  <c:v>17.30216693418928</c:v>
                </c:pt>
                <c:pt idx="3">
                  <c:v>16.989077669902912</c:v>
                </c:pt>
                <c:pt idx="4">
                  <c:v>10.195775565274031</c:v>
                </c:pt>
                <c:pt idx="5">
                  <c:v>26.525600000000072</c:v>
                </c:pt>
                <c:pt idx="6">
                  <c:v>26.525600000000072</c:v>
                </c:pt>
                <c:pt idx="7">
                  <c:v>23.953221241884453</c:v>
                </c:pt>
                <c:pt idx="8">
                  <c:v>6.2595049379052785</c:v>
                </c:pt>
              </c:numCache>
            </c:numRef>
          </c:yVal>
          <c:smooth val="1"/>
        </c:ser>
        <c:ser>
          <c:idx val="1"/>
          <c:order val="1"/>
          <c:tx>
            <c:v>32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Hoja1!$F$3:$F$11</c:f>
              <c:numCache>
                <c:formatCode>General</c:formatCode>
                <c:ptCount val="9"/>
                <c:pt idx="0">
                  <c:v>2.0967465753424657</c:v>
                </c:pt>
                <c:pt idx="1">
                  <c:v>4.1881800566403049</c:v>
                </c:pt>
                <c:pt idx="2">
                  <c:v>17.190927906174547</c:v>
                </c:pt>
                <c:pt idx="3">
                  <c:v>11.866781617812476</c:v>
                </c:pt>
                <c:pt idx="4">
                  <c:v>9.6658607863974488</c:v>
                </c:pt>
                <c:pt idx="5">
                  <c:v>33</c:v>
                </c:pt>
                <c:pt idx="6">
                  <c:v>28.316302521008431</c:v>
                </c:pt>
                <c:pt idx="7">
                  <c:v>25</c:v>
                </c:pt>
                <c:pt idx="8">
                  <c:v>11.701971457323211</c:v>
                </c:pt>
              </c:numCache>
            </c:numRef>
          </c:yVal>
          <c:smooth val="1"/>
        </c:ser>
        <c:ser>
          <c:idx val="2"/>
          <c:order val="2"/>
          <c:tx>
            <c:v>40 m/s</c:v>
          </c:tx>
          <c:xVal>
            <c:numRef>
              <c:f>Hoja1!$J$3:$J$11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Hoja1!$I$3:$I$11</c:f>
              <c:numCache>
                <c:formatCode>General</c:formatCode>
                <c:ptCount val="9"/>
                <c:pt idx="0">
                  <c:v>1.2206108915533531</c:v>
                </c:pt>
                <c:pt idx="1">
                  <c:v>3.5979235880398681</c:v>
                </c:pt>
                <c:pt idx="2">
                  <c:v>11.364849495791956</c:v>
                </c:pt>
                <c:pt idx="3">
                  <c:v>10.388362068965517</c:v>
                </c:pt>
                <c:pt idx="4">
                  <c:v>8.8238894460503801</c:v>
                </c:pt>
                <c:pt idx="5">
                  <c:v>15.635457842617873</c:v>
                </c:pt>
                <c:pt idx="6">
                  <c:v>13.795057369814653</c:v>
                </c:pt>
                <c:pt idx="7">
                  <c:v>16.360732818797079</c:v>
                </c:pt>
                <c:pt idx="8">
                  <c:v>5.2357872310863076</c:v>
                </c:pt>
              </c:numCache>
            </c:numRef>
          </c:yVal>
          <c:smooth val="1"/>
        </c:ser>
        <c:axId val="140437760"/>
        <c:axId val="140439936"/>
      </c:scatterChart>
      <c:valAx>
        <c:axId val="14043776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439936"/>
        <c:crosses val="autoZero"/>
        <c:crossBetween val="midCat"/>
      </c:valAx>
      <c:valAx>
        <c:axId val="14043993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1000" b="1" i="0" u="none" strike="noStrike" baseline="0"/>
                  <a:t>Eficiencia Aerodinámica 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40437760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Cl vs Ángulo de ataque</a:t>
            </a:r>
            <a:r>
              <a:rPr lang="es-ES" sz="1800" b="1" i="0" u="none" strike="noStrike" baseline="0"/>
              <a:t>    -   40 m/s</a:t>
            </a:r>
            <a:endParaRPr lang="es-ES"/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Ansys Fluent 16</c:v>
          </c:tx>
          <c:xVal>
            <c:numRef>
              <c:f>Hoja2!$I$3:$I$6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Hoja2!$F$3:$F$6</c:f>
              <c:numCache>
                <c:formatCode>General</c:formatCode>
                <c:ptCount val="4"/>
                <c:pt idx="0">
                  <c:v>0.12683344122146789</c:v>
                </c:pt>
                <c:pt idx="1">
                  <c:v>0.55360180789499713</c:v>
                </c:pt>
                <c:pt idx="2">
                  <c:v>0.80159914262443632</c:v>
                </c:pt>
                <c:pt idx="3">
                  <c:v>0.30830414046010018</c:v>
                </c:pt>
              </c:numCache>
            </c:numRef>
          </c:yVal>
          <c:smooth val="1"/>
        </c:ser>
        <c:ser>
          <c:idx val="1"/>
          <c:order val="1"/>
          <c:tx>
            <c:v>Túnel de viento</c:v>
          </c:tx>
          <c:xVal>
            <c:numRef>
              <c:f>Hoja2!$D$3:$D$11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Hoja2!$A$3:$A$11</c:f>
              <c:numCache>
                <c:formatCode>General</c:formatCode>
                <c:ptCount val="9"/>
                <c:pt idx="0">
                  <c:v>2.0267882653061245E-2</c:v>
                </c:pt>
                <c:pt idx="1">
                  <c:v>4.8181336734693887E-2</c:v>
                </c:pt>
                <c:pt idx="2">
                  <c:v>0.16671550000000018</c:v>
                </c:pt>
                <c:pt idx="3">
                  <c:v>0.24125592857142991</c:v>
                </c:pt>
                <c:pt idx="4">
                  <c:v>0.33272528061224743</c:v>
                </c:pt>
                <c:pt idx="5">
                  <c:v>0.42674445408163264</c:v>
                </c:pt>
                <c:pt idx="6">
                  <c:v>0.5215249591836737</c:v>
                </c:pt>
                <c:pt idx="7">
                  <c:v>0.69081808673469414</c:v>
                </c:pt>
                <c:pt idx="8">
                  <c:v>0.50295046938775456</c:v>
                </c:pt>
              </c:numCache>
            </c:numRef>
          </c:yVal>
          <c:smooth val="1"/>
        </c:ser>
        <c:axId val="138835840"/>
        <c:axId val="138842112"/>
      </c:scatterChart>
      <c:valAx>
        <c:axId val="13883584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38842112"/>
        <c:crosses val="autoZero"/>
        <c:crossBetween val="midCat"/>
      </c:valAx>
      <c:valAx>
        <c:axId val="13884211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Cl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8835840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s-ES" sz="1800" b="1" i="0" baseline="0"/>
              <a:t>Cd vs Ángulo de ataque    -   40 m/s</a:t>
            </a:r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Ansys Fluent 16</c:v>
          </c:tx>
          <c:xVal>
            <c:numRef>
              <c:f>Hoja2!$I$3:$I$6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15</c:v>
                </c:pt>
                <c:pt idx="3">
                  <c:v>20</c:v>
                </c:pt>
              </c:numCache>
            </c:numRef>
          </c:xVal>
          <c:yVal>
            <c:numRef>
              <c:f>Hoja2!$G$3:$G$6</c:f>
              <c:numCache>
                <c:formatCode>General</c:formatCode>
                <c:ptCount val="4"/>
                <c:pt idx="0">
                  <c:v>0.12081647663374304</c:v>
                </c:pt>
                <c:pt idx="1">
                  <c:v>0.12927192987297584</c:v>
                </c:pt>
                <c:pt idx="2">
                  <c:v>0.21272343422253742</c:v>
                </c:pt>
                <c:pt idx="3">
                  <c:v>0.29061380463495995</c:v>
                </c:pt>
              </c:numCache>
            </c:numRef>
          </c:yVal>
          <c:smooth val="1"/>
        </c:ser>
        <c:ser>
          <c:idx val="1"/>
          <c:order val="1"/>
          <c:tx>
            <c:v>Túnel de viento</c:v>
          </c:tx>
          <c:xVal>
            <c:numRef>
              <c:f>Hoja2!$D$3:$D$11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</c:numCache>
            </c:numRef>
          </c:xVal>
          <c:yVal>
            <c:numRef>
              <c:f>Hoja2!$B$3:$B$11</c:f>
              <c:numCache>
                <c:formatCode>General</c:formatCode>
                <c:ptCount val="9"/>
                <c:pt idx="0">
                  <c:v>1.6604704081632751E-2</c:v>
                </c:pt>
                <c:pt idx="1">
                  <c:v>1.3391428571428571E-2</c:v>
                </c:pt>
                <c:pt idx="2">
                  <c:v>1.4669397959183674E-2</c:v>
                </c:pt>
                <c:pt idx="3">
                  <c:v>2.3223673469387782E-2</c:v>
                </c:pt>
                <c:pt idx="4">
                  <c:v>3.7707326530612255E-2</c:v>
                </c:pt>
                <c:pt idx="5">
                  <c:v>2.7293377551020796E-2</c:v>
                </c:pt>
                <c:pt idx="6">
                  <c:v>3.7805204081632848E-2</c:v>
                </c:pt>
                <c:pt idx="7">
                  <c:v>4.2224153061224345E-2</c:v>
                </c:pt>
                <c:pt idx="8">
                  <c:v>9.6060142857143024E-2</c:v>
                </c:pt>
              </c:numCache>
            </c:numRef>
          </c:yVal>
          <c:smooth val="1"/>
        </c:ser>
        <c:axId val="138863360"/>
        <c:axId val="138865280"/>
      </c:scatterChart>
      <c:valAx>
        <c:axId val="13886336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sz="1000" b="1" i="0" u="none" strike="noStrike" baseline="0"/>
                  <a:t>Ángulo de ataque</a:t>
                </a:r>
                <a:endParaRPr lang="es-ES"/>
              </a:p>
            </c:rich>
          </c:tx>
          <c:layout/>
        </c:title>
        <c:numFmt formatCode="General" sourceLinked="1"/>
        <c:majorTickMark val="none"/>
        <c:tickLblPos val="nextTo"/>
        <c:crossAx val="138865280"/>
        <c:crosses val="autoZero"/>
        <c:crossBetween val="midCat"/>
      </c:valAx>
      <c:valAx>
        <c:axId val="13886528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Cd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38863360"/>
        <c:crosses val="autoZero"/>
        <c:crossBetween val="midCat"/>
      </c:valAx>
    </c:plotArea>
    <c:legend>
      <c:legendPos val="r"/>
      <c:layout/>
    </c:legend>
    <c:plotVisOnly val="1"/>
  </c:chart>
  <c:externalData r:id="rId1"/>
  <c:userShapes r:id="rId2"/>
</c:chartSpace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0.76667</cdr:x>
      <cdr:y>0.30903</cdr:y>
    </cdr:from>
    <cdr:to>
      <cdr:x>0.99375</cdr:x>
      <cdr:y>0.42361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505200" y="847724"/>
          <a:ext cx="1038225" cy="3143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i="0" u="sng"/>
            <a:t>Velocidades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0.7875</cdr:x>
      <cdr:y>0.32986</cdr:y>
    </cdr:from>
    <cdr:to>
      <cdr:x>0.98333</cdr:x>
      <cdr:y>0.42014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600451" y="904875"/>
          <a:ext cx="89535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i="0" u="sng">
              <a:latin typeface="+mn-lt"/>
              <a:ea typeface="+mn-ea"/>
              <a:cs typeface="+mn-cs"/>
            </a:rPr>
            <a:t>Velocidades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0.00533</cdr:x>
      <cdr:y>0.00889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0.72292</cdr:x>
      <cdr:y>0.30208</cdr:y>
    </cdr:from>
    <cdr:to>
      <cdr:x>1</cdr:x>
      <cdr:y>0.41319</cdr:y>
    </cdr:to>
    <cdr:sp macro="" textlink="">
      <cdr:nvSpPr>
        <cdr:cNvPr id="3" name="2 CuadroTexto"/>
        <cdr:cNvSpPr txBox="1"/>
      </cdr:nvSpPr>
      <cdr:spPr>
        <a:xfrm xmlns:a="http://schemas.openxmlformats.org/drawingml/2006/main">
          <a:off x="3773426" y="840175"/>
          <a:ext cx="1446275" cy="30903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u="sng">
              <a:latin typeface="+mn-lt"/>
              <a:ea typeface="+mn-ea"/>
              <a:cs typeface="+mn-cs"/>
            </a:rPr>
            <a:t>Ángulos de ataque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0.71458</cdr:x>
      <cdr:y>0.27733</cdr:y>
    </cdr:from>
    <cdr:to>
      <cdr:x>1</cdr:x>
      <cdr:y>0.40927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736717" y="736998"/>
          <a:ext cx="1492507" cy="3506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u="sng">
              <a:latin typeface="+mn-lt"/>
              <a:ea typeface="+mn-ea"/>
              <a:cs typeface="+mn-cs"/>
            </a:rPr>
            <a:t>Ángulos de ataque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0.82508</cdr:x>
      <cdr:y>0.35185</cdr:y>
    </cdr:from>
    <cdr:to>
      <cdr:x>0.9868</cdr:x>
      <cdr:y>0.4321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4762502" y="1085850"/>
          <a:ext cx="93345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i="0" u="sng"/>
            <a:t>Velocidades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0.8112</cdr:x>
      <cdr:y>0.37067</cdr:y>
    </cdr:from>
    <cdr:to>
      <cdr:x>1</cdr:x>
      <cdr:y>0.44533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4848227" y="1323976"/>
          <a:ext cx="1123950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u="sng"/>
            <a:t>Velocidades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0.8383</cdr:x>
      <cdr:y>0.36658</cdr:y>
    </cdr:from>
    <cdr:to>
      <cdr:x>1</cdr:x>
      <cdr:y>0.44744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5086350" y="1295402"/>
          <a:ext cx="981075" cy="2857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u="sng">
              <a:latin typeface="+mn-lt"/>
              <a:ea typeface="+mn-ea"/>
              <a:cs typeface="+mn-cs"/>
            </a:rPr>
            <a:t>Velocidades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0.73878</cdr:x>
      <cdr:y>0.10934</cdr:y>
    </cdr:from>
    <cdr:to>
      <cdr:x>1</cdr:x>
      <cdr:y>0.20536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993411" y="314465"/>
          <a:ext cx="1410616" cy="2761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u="sng" dirty="0"/>
            <a:t>Ángulo de ataque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0.82456</cdr:x>
      <cdr:y>0.1495</cdr:y>
    </cdr:from>
    <cdr:to>
      <cdr:x>1</cdr:x>
      <cdr:y>0.24585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5667376" y="535781"/>
          <a:ext cx="1190625" cy="3452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u="sng">
              <a:latin typeface="+mn-lt"/>
              <a:ea typeface="+mn-ea"/>
              <a:cs typeface="+mn-cs"/>
            </a:rPr>
            <a:t>Ángulo de ataque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0.83126</cdr:x>
      <cdr:y>0.33446</cdr:y>
    </cdr:from>
    <cdr:to>
      <cdr:x>1</cdr:x>
      <cdr:y>0.43581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4552950" y="874817"/>
          <a:ext cx="924235" cy="2650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u="sng"/>
            <a:t>Velocidades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0.86778</cdr:x>
      <cdr:y>0.37536</cdr:y>
    </cdr:from>
    <cdr:to>
      <cdr:x>0.98784</cdr:x>
      <cdr:y>0.44699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5438776" y="1247775"/>
          <a:ext cx="752475" cy="2381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100" u="sng">
              <a:latin typeface="+mn-lt"/>
              <a:ea typeface="+mn-ea"/>
              <a:cs typeface="+mn-cs"/>
            </a:rPr>
            <a:t>Métodos</a:t>
          </a:r>
          <a:endParaRPr lang="es-ES"/>
        </a:p>
        <a:p xmlns:a="http://schemas.openxmlformats.org/drawingml/2006/main">
          <a:endParaRPr lang="es-ES" sz="110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0.78491</cdr:x>
      <cdr:y>0.3608</cdr:y>
    </cdr:from>
    <cdr:to>
      <cdr:x>1</cdr:x>
      <cdr:y>0.45455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4667251" y="1209675"/>
          <a:ext cx="1276350" cy="3143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s-ES" sz="1100" u="sng"/>
            <a:t>Métodos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D7210-0EBD-4999-A75F-16C4C152B916}" type="datetimeFigureOut">
              <a:rPr lang="es-ES" smtClean="0"/>
              <a:pPr/>
              <a:t>01/09/2016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61BEE-B35C-4527-830A-F2D6DFA9165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5072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3791-8C46-4FC1-A691-2236ED548907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345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0459-670D-4E40-806D-225EA9221F2D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21627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773B-8737-45AC-833C-2921E4D42439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5736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237EB-F88D-420B-842E-D0169E199E0D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02592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DF60B-822C-4DE5-91DF-F24BCEABE92B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8541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F83F8-B738-4F4E-86BB-FB52F30D2CA4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8165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1B0E-CE94-4423-8CE6-E28D1DEF2F65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67281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01EE-AD71-4E7C-B276-C6A4438960B0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75391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7AD3F-75E0-485B-B097-EC069AE5189C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2325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DD7C-53BC-4680-884E-4574E59737A8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27304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F2498-46A9-43B2-A2FB-DBFDD9CC694B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10456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348EC-D407-4821-B3AF-94D8D4B68EDC}" type="datetime1">
              <a:rPr lang="es-ES" smtClean="0"/>
              <a:pPr/>
              <a:t>01/09/2016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2CEFB-A8FC-4094-86AB-F712B53932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3679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chart" Target="../charts/chart12.xml"/><Relationship Id="rId7" Type="http://schemas.openxmlformats.org/officeDocument/2006/relationships/image" Target="../media/image48.pn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651001"/>
            <a:ext cx="9526270" cy="240965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INGENIERÍA INVERSA: </a:t>
            </a:r>
            <a:b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</a:b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ESTUDIO </a:t>
            </a: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DE MEJORA AERODINÁMICA </a:t>
            </a: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DE LA PALA DEL ROTOR DEL HELICÓPTERO BO 105.</a:t>
            </a:r>
            <a:endParaRPr lang="es-ES" sz="32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46200" y="4906244"/>
            <a:ext cx="3276600" cy="868280"/>
          </a:xfrm>
        </p:spPr>
        <p:txBody>
          <a:bodyPr>
            <a:noAutofit/>
          </a:bodyPr>
          <a:lstStyle/>
          <a:p>
            <a:r>
              <a:rPr lang="es-ES" sz="18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Autor:</a:t>
            </a:r>
          </a:p>
          <a:p>
            <a:r>
              <a:rPr lang="es-ES" sz="1800" b="1" cap="all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PABLO  MORENO  FERRER</a:t>
            </a:r>
          </a:p>
          <a:p>
            <a:endParaRPr lang="es-ES" sz="18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endParaRPr lang="es-ES" sz="18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r>
              <a:rPr lang="es-ES" sz="18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 </a:t>
            </a:r>
          </a:p>
          <a:p>
            <a:endParaRPr lang="es-ES" sz="18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910897" y="554220"/>
            <a:ext cx="4117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dirty="0" smtClean="0">
                <a:effectLst/>
                <a:latin typeface="MS PMincho" panose="02020600040205080304" pitchFamily="18" charset="-128"/>
                <a:ea typeface="MS PMincho" panose="02020600040205080304" pitchFamily="18" charset="-128"/>
                <a:cs typeface="Arial" panose="020B0604020202020204" pitchFamily="34" charset="0"/>
              </a:rPr>
              <a:t>GRADO EN INGENIERÍA AEROESPACIAL</a:t>
            </a:r>
            <a:endParaRPr lang="es-ES" sz="1400" dirty="0">
              <a:effectLst/>
              <a:latin typeface="MS PMincho" panose="02020600040205080304" pitchFamily="18" charset="-128"/>
              <a:ea typeface="MS PMincho" panose="02020600040205080304" pitchFamily="18" charset="-128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65221"/>
            <a:ext cx="2057400" cy="727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57870" y="465221"/>
            <a:ext cx="2310130" cy="73533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7458892" y="4929571"/>
            <a:ext cx="3683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Tutor:</a:t>
            </a:r>
          </a:p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José Enrique Priego de los Santos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6818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4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INTRODUCCIÓN</a:t>
            </a:r>
            <a:endParaRPr lang="es-ES" sz="40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174513" y="5280532"/>
            <a:ext cx="21948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1. Láser escáner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894590" y="6209434"/>
            <a:ext cx="5104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2. Aplicación del láser escáner en Ing. Aeronáutica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</a:t>
            </a:fld>
            <a:endParaRPr lang="es-ES" dirty="0"/>
          </a:p>
        </p:txBody>
      </p:sp>
      <p:pic>
        <p:nvPicPr>
          <p:cNvPr id="33794" name="Picture 2" descr="Resultado de imagen de laser escan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408" y="1659412"/>
            <a:ext cx="5699315" cy="35130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9 Imagen" descr="DSC078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4388" y="1920872"/>
            <a:ext cx="6250675" cy="418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2541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4637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16000" y="1993899"/>
            <a:ext cx="10515600" cy="371316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Aplicar la 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tecnología láser de escaneado tridimensional</a:t>
            </a:r>
            <a:r>
              <a:rPr lang="es-ES" sz="2400" b="1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 la industria aeronáutica.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Constatar esta aplicación mediante un proceso de ingeniería inversa: 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estudio aerodinámico de la pala del rotor del helicóptero BO 105.</a:t>
            </a:r>
            <a:endParaRPr lang="es-ES" sz="2400" dirty="0" smtClean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Razonar y comparar estos estudios mediante dos procedimientos: </a:t>
            </a:r>
            <a:r>
              <a:rPr lang="es-ES" sz="2400" b="1" dirty="0" err="1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400" b="1" dirty="0" err="1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y el Túnel de viento.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2630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9709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1010" y="530225"/>
            <a:ext cx="9537700" cy="663575"/>
          </a:xfrm>
        </p:spPr>
        <p:txBody>
          <a:bodyPr>
            <a:noAutofit/>
          </a:bodyPr>
          <a:lstStyle/>
          <a:p>
            <a:pPr algn="ctr"/>
            <a:r>
              <a:rPr lang="es-ES" sz="4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SISTEMAS LÁSER ESCÁNER</a:t>
            </a:r>
            <a:endParaRPr lang="es-ES" sz="40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56400" y="2281492"/>
            <a:ext cx="4561458" cy="20575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Muestrea cualquier superficie u objeto utilizando tecnología láser: </a:t>
            </a:r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nube de puntos.</a:t>
            </a:r>
          </a:p>
          <a:p>
            <a:pPr marL="0" indent="0">
              <a:lnSpc>
                <a:spcPct val="150000"/>
              </a:lnSpc>
              <a:buNone/>
            </a:pP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>
              <a:lnSpc>
                <a:spcPct val="150000"/>
              </a:lnSpc>
            </a:pP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>
              <a:lnSpc>
                <a:spcPct val="150000"/>
              </a:lnSpc>
            </a:pP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pic>
        <p:nvPicPr>
          <p:cNvPr id="1026" name="Picture 2" descr="http://www.sinluz.com/images/servicios/3D-Laser-Escan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605" y="2775857"/>
            <a:ext cx="5471757" cy="3091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1812136" y="2050659"/>
            <a:ext cx="302947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LÁSER ESCÁNER 3D</a:t>
            </a:r>
            <a:endParaRPr lang="es-ES" sz="2400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149885" y="5961656"/>
            <a:ext cx="25026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3. Láser escáner 3D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9684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047" y="863711"/>
            <a:ext cx="3277889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/>
          <p:cNvSpPr txBox="1"/>
          <p:nvPr/>
        </p:nvSpPr>
        <p:spPr>
          <a:xfrm>
            <a:off x="2107629" y="337000"/>
            <a:ext cx="22252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800" b="1" dirty="0" err="1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2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087896" y="5804209"/>
            <a:ext cx="21739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4. </a:t>
            </a:r>
            <a:r>
              <a:rPr lang="es-ES" sz="1600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2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7</a:t>
            </a:fld>
            <a:endParaRPr lang="es-ES"/>
          </a:p>
        </p:txBody>
      </p:sp>
      <p:pic>
        <p:nvPicPr>
          <p:cNvPr id="11" name="Imagen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1975" y="955343"/>
            <a:ext cx="3895041" cy="4694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CuadroTexto 6"/>
          <p:cNvSpPr txBox="1"/>
          <p:nvPr/>
        </p:nvSpPr>
        <p:spPr>
          <a:xfrm>
            <a:off x="7367105" y="438689"/>
            <a:ext cx="262305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P40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3" name="CuadroTexto 8"/>
          <p:cNvSpPr txBox="1"/>
          <p:nvPr/>
        </p:nvSpPr>
        <p:spPr>
          <a:xfrm>
            <a:off x="7533145" y="5793791"/>
            <a:ext cx="25798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5. </a:t>
            </a:r>
            <a:r>
              <a:rPr lang="es-ES" sz="1600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P40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632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6672" y="145212"/>
            <a:ext cx="10013829" cy="681929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COMPARACIÓN ENTRE LOS DIFERENTES MODELOS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789877" y="6137610"/>
            <a:ext cx="3828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1. Comparación escáneres diferentes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8</a:t>
            </a:fld>
            <a:endParaRPr lang="es-ES"/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641444" y="941694"/>
          <a:ext cx="10890914" cy="5104262"/>
        </p:xfrm>
        <a:graphic>
          <a:graphicData uri="http://schemas.openxmlformats.org/drawingml/2006/table">
            <a:tbl>
              <a:tblPr/>
              <a:tblGrid>
                <a:gridCol w="2463376"/>
                <a:gridCol w="4213769"/>
                <a:gridCol w="4213769"/>
              </a:tblGrid>
              <a:tr h="5511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endParaRPr lang="es-ES" sz="1600" dirty="0">
                        <a:effectLst/>
                        <a:latin typeface="MS PMincho" panose="02020600040205080304" pitchFamily="18" charset="-128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2000" b="1" i="0" dirty="0" err="1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ScanStation</a:t>
                      </a:r>
                      <a:r>
                        <a:rPr lang="es-ES" sz="2000" b="1" i="0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  2</a:t>
                      </a:r>
                      <a:endParaRPr lang="es-ES" sz="2000" b="1" i="0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2000" b="1" i="0" dirty="0" err="1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ScanStation</a:t>
                      </a:r>
                      <a:r>
                        <a:rPr lang="es-ES" sz="2000" b="1" i="0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  P40</a:t>
                      </a:r>
                      <a:endParaRPr lang="es-ES" sz="2000" b="1" i="0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5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PRECISIÓN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4-6 mm.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1.2-3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mm.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65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VELOCIDAD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50.000 puntos/sec.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1.000.000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puntos/sec.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65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ALCANCE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300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metros.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270 metros (versión industrial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).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65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ALIMENTACIÓN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Red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eléctrica.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 baterías internas (&gt; 5.5 h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).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7289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DIMENSIONES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265 mm x 370 mm x 510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mm.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238 mm x 358 mm x 395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mm.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65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PESO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18.5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kg.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12.25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kg.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7289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CONTROL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Ordenador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portátil.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Pantalla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integrada.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57912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i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CÁMARA</a:t>
                      </a:r>
                      <a:endParaRPr lang="es-ES" sz="1600" b="1" i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 megapíxel por cada imagen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24º </a:t>
                      </a: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x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24º.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000"/>
                        </a:spcBef>
                        <a:spcAft>
                          <a:spcPts val="1000"/>
                        </a:spcAft>
                      </a:pP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4 megapíxeles por cada imagen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de </a:t>
                      </a:r>
                      <a:r>
                        <a:rPr lang="es-ES" sz="1600" b="1" dirty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17º x </a:t>
                      </a:r>
                      <a:r>
                        <a:rPr lang="es-ES" sz="1600" b="1" dirty="0" smtClean="0">
                          <a:effectLst/>
                          <a:latin typeface="+mn-lt"/>
                          <a:ea typeface="MS PMincho" panose="02020600040205080304" pitchFamily="18" charset="-128"/>
                        </a:rPr>
                        <a:t>17º.</a:t>
                      </a:r>
                      <a:endParaRPr lang="es-ES" sz="1600" b="1" dirty="0">
                        <a:effectLst/>
                        <a:latin typeface="+mn-lt"/>
                        <a:ea typeface="MS PMincho" panose="02020600040205080304" pitchFamily="18" charset="-128"/>
                        <a:cs typeface="Arial" panose="020B0604020202020204" pitchFamily="34" charset="0"/>
                      </a:endParaRPr>
                    </a:p>
                  </a:txBody>
                  <a:tcPr marL="55106" marR="55106" marT="0" marB="0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6174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9709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3630194" y="1795505"/>
            <a:ext cx="5095092" cy="477385"/>
          </a:xfrm>
          <a:custGeom>
            <a:avLst/>
            <a:gdLst>
              <a:gd name="connsiteX0" fmla="*/ 0 w 5095092"/>
              <a:gd name="connsiteY0" fmla="*/ 47739 h 477385"/>
              <a:gd name="connsiteX1" fmla="*/ 13982 w 5095092"/>
              <a:gd name="connsiteY1" fmla="*/ 13982 h 477385"/>
              <a:gd name="connsiteX2" fmla="*/ 47739 w 5095092"/>
              <a:gd name="connsiteY2" fmla="*/ 0 h 477385"/>
              <a:gd name="connsiteX3" fmla="*/ 5047353 w 5095092"/>
              <a:gd name="connsiteY3" fmla="*/ 0 h 477385"/>
              <a:gd name="connsiteX4" fmla="*/ 5081110 w 5095092"/>
              <a:gd name="connsiteY4" fmla="*/ 13982 h 477385"/>
              <a:gd name="connsiteX5" fmla="*/ 5095092 w 5095092"/>
              <a:gd name="connsiteY5" fmla="*/ 47739 h 477385"/>
              <a:gd name="connsiteX6" fmla="*/ 5095092 w 5095092"/>
              <a:gd name="connsiteY6" fmla="*/ 429646 h 477385"/>
              <a:gd name="connsiteX7" fmla="*/ 5081110 w 5095092"/>
              <a:gd name="connsiteY7" fmla="*/ 463403 h 477385"/>
              <a:gd name="connsiteX8" fmla="*/ 5047353 w 5095092"/>
              <a:gd name="connsiteY8" fmla="*/ 477385 h 477385"/>
              <a:gd name="connsiteX9" fmla="*/ 47739 w 5095092"/>
              <a:gd name="connsiteY9" fmla="*/ 477385 h 477385"/>
              <a:gd name="connsiteX10" fmla="*/ 13982 w 5095092"/>
              <a:gd name="connsiteY10" fmla="*/ 463403 h 477385"/>
              <a:gd name="connsiteX11" fmla="*/ 0 w 5095092"/>
              <a:gd name="connsiteY11" fmla="*/ 429646 h 477385"/>
              <a:gd name="connsiteX12" fmla="*/ 0 w 5095092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5092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7353" y="0"/>
                </a:lnTo>
                <a:cubicBezTo>
                  <a:pt x="5060014" y="0"/>
                  <a:pt x="5072157" y="5030"/>
                  <a:pt x="5081110" y="13982"/>
                </a:cubicBezTo>
                <a:cubicBezTo>
                  <a:pt x="5090063" y="22935"/>
                  <a:pt x="5095092" y="35077"/>
                  <a:pt x="5095092" y="47739"/>
                </a:cubicBezTo>
                <a:lnTo>
                  <a:pt x="5095092" y="429646"/>
                </a:lnTo>
                <a:cubicBezTo>
                  <a:pt x="5095092" y="442307"/>
                  <a:pt x="5090062" y="454450"/>
                  <a:pt x="5081110" y="463403"/>
                </a:cubicBezTo>
                <a:cubicBezTo>
                  <a:pt x="5072157" y="472356"/>
                  <a:pt x="5060015" y="477385"/>
                  <a:pt x="5047353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Planificación</a:t>
            </a:r>
          </a:p>
        </p:txBody>
      </p:sp>
      <p:sp>
        <p:nvSpPr>
          <p:cNvPr id="10" name="9 Forma libre"/>
          <p:cNvSpPr/>
          <p:nvPr/>
        </p:nvSpPr>
        <p:spPr>
          <a:xfrm>
            <a:off x="6056681" y="2309121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2598923"/>
              <a:satOff val="-11992"/>
              <a:lumOff val="441"/>
              <a:alphaOff val="0"/>
            </a:schemeClr>
          </a:fillRef>
          <a:effectRef idx="2">
            <a:schemeClr val="accent4">
              <a:hueOff val="2598923"/>
              <a:satOff val="-11992"/>
              <a:lumOff val="4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1" name="10 Forma libre"/>
          <p:cNvSpPr/>
          <p:nvPr/>
        </p:nvSpPr>
        <p:spPr>
          <a:xfrm>
            <a:off x="3637074" y="2517977"/>
            <a:ext cx="5054037" cy="477385"/>
          </a:xfrm>
          <a:custGeom>
            <a:avLst/>
            <a:gdLst>
              <a:gd name="connsiteX0" fmla="*/ 0 w 5054037"/>
              <a:gd name="connsiteY0" fmla="*/ 47739 h 477385"/>
              <a:gd name="connsiteX1" fmla="*/ 13982 w 5054037"/>
              <a:gd name="connsiteY1" fmla="*/ 13982 h 477385"/>
              <a:gd name="connsiteX2" fmla="*/ 47739 w 5054037"/>
              <a:gd name="connsiteY2" fmla="*/ 0 h 477385"/>
              <a:gd name="connsiteX3" fmla="*/ 5006298 w 5054037"/>
              <a:gd name="connsiteY3" fmla="*/ 0 h 477385"/>
              <a:gd name="connsiteX4" fmla="*/ 5040055 w 5054037"/>
              <a:gd name="connsiteY4" fmla="*/ 13982 h 477385"/>
              <a:gd name="connsiteX5" fmla="*/ 5054037 w 5054037"/>
              <a:gd name="connsiteY5" fmla="*/ 47739 h 477385"/>
              <a:gd name="connsiteX6" fmla="*/ 5054037 w 5054037"/>
              <a:gd name="connsiteY6" fmla="*/ 429646 h 477385"/>
              <a:gd name="connsiteX7" fmla="*/ 5040055 w 5054037"/>
              <a:gd name="connsiteY7" fmla="*/ 463403 h 477385"/>
              <a:gd name="connsiteX8" fmla="*/ 5006298 w 5054037"/>
              <a:gd name="connsiteY8" fmla="*/ 477385 h 477385"/>
              <a:gd name="connsiteX9" fmla="*/ 47739 w 5054037"/>
              <a:gd name="connsiteY9" fmla="*/ 477385 h 477385"/>
              <a:gd name="connsiteX10" fmla="*/ 13982 w 5054037"/>
              <a:gd name="connsiteY10" fmla="*/ 463403 h 477385"/>
              <a:gd name="connsiteX11" fmla="*/ 0 w 5054037"/>
              <a:gd name="connsiteY11" fmla="*/ 429646 h 477385"/>
              <a:gd name="connsiteX12" fmla="*/ 0 w 5054037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54037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06298" y="0"/>
                </a:lnTo>
                <a:cubicBezTo>
                  <a:pt x="5018959" y="0"/>
                  <a:pt x="5031102" y="5030"/>
                  <a:pt x="5040055" y="13982"/>
                </a:cubicBezTo>
                <a:cubicBezTo>
                  <a:pt x="5049008" y="22935"/>
                  <a:pt x="5054037" y="35077"/>
                  <a:pt x="5054037" y="47739"/>
                </a:cubicBezTo>
                <a:lnTo>
                  <a:pt x="5054037" y="429646"/>
                </a:lnTo>
                <a:cubicBezTo>
                  <a:pt x="5054037" y="442307"/>
                  <a:pt x="5049007" y="454450"/>
                  <a:pt x="5040055" y="463403"/>
                </a:cubicBezTo>
                <a:cubicBezTo>
                  <a:pt x="5031102" y="472356"/>
                  <a:pt x="5018960" y="477385"/>
                  <a:pt x="5006298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4158277"/>
              <a:satOff val="-19187"/>
              <a:lumOff val="706"/>
              <a:alphaOff val="0"/>
            </a:schemeClr>
          </a:fillRef>
          <a:effectRef idx="2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Preparación de los datos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6056681" y="3025198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5197847"/>
              <a:satOff val="-23984"/>
              <a:lumOff val="883"/>
              <a:alphaOff val="0"/>
            </a:schemeClr>
          </a:fillRef>
          <a:effectRef idx="2">
            <a:schemeClr val="accent4">
              <a:hueOff val="5197847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3" name="12 Forma libre"/>
          <p:cNvSpPr/>
          <p:nvPr/>
        </p:nvSpPr>
        <p:spPr>
          <a:xfrm>
            <a:off x="3618695" y="3234054"/>
            <a:ext cx="5090795" cy="477385"/>
          </a:xfrm>
          <a:custGeom>
            <a:avLst/>
            <a:gdLst>
              <a:gd name="connsiteX0" fmla="*/ 0 w 5090795"/>
              <a:gd name="connsiteY0" fmla="*/ 47739 h 477385"/>
              <a:gd name="connsiteX1" fmla="*/ 13982 w 5090795"/>
              <a:gd name="connsiteY1" fmla="*/ 13982 h 477385"/>
              <a:gd name="connsiteX2" fmla="*/ 47739 w 5090795"/>
              <a:gd name="connsiteY2" fmla="*/ 0 h 477385"/>
              <a:gd name="connsiteX3" fmla="*/ 5043056 w 5090795"/>
              <a:gd name="connsiteY3" fmla="*/ 0 h 477385"/>
              <a:gd name="connsiteX4" fmla="*/ 5076813 w 5090795"/>
              <a:gd name="connsiteY4" fmla="*/ 13982 h 477385"/>
              <a:gd name="connsiteX5" fmla="*/ 5090795 w 5090795"/>
              <a:gd name="connsiteY5" fmla="*/ 47739 h 477385"/>
              <a:gd name="connsiteX6" fmla="*/ 5090795 w 5090795"/>
              <a:gd name="connsiteY6" fmla="*/ 429646 h 477385"/>
              <a:gd name="connsiteX7" fmla="*/ 5076813 w 5090795"/>
              <a:gd name="connsiteY7" fmla="*/ 463403 h 477385"/>
              <a:gd name="connsiteX8" fmla="*/ 5043056 w 5090795"/>
              <a:gd name="connsiteY8" fmla="*/ 477385 h 477385"/>
              <a:gd name="connsiteX9" fmla="*/ 47739 w 5090795"/>
              <a:gd name="connsiteY9" fmla="*/ 477385 h 477385"/>
              <a:gd name="connsiteX10" fmla="*/ 13982 w 5090795"/>
              <a:gd name="connsiteY10" fmla="*/ 463403 h 477385"/>
              <a:gd name="connsiteX11" fmla="*/ 0 w 5090795"/>
              <a:gd name="connsiteY11" fmla="*/ 429646 h 477385"/>
              <a:gd name="connsiteX12" fmla="*/ 0 w 5090795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0795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3056" y="0"/>
                </a:lnTo>
                <a:cubicBezTo>
                  <a:pt x="5055717" y="0"/>
                  <a:pt x="5067860" y="5030"/>
                  <a:pt x="5076813" y="13982"/>
                </a:cubicBezTo>
                <a:cubicBezTo>
                  <a:pt x="5085766" y="22935"/>
                  <a:pt x="5090795" y="35077"/>
                  <a:pt x="5090795" y="47739"/>
                </a:cubicBezTo>
                <a:lnTo>
                  <a:pt x="5090795" y="429646"/>
                </a:lnTo>
                <a:cubicBezTo>
                  <a:pt x="5090795" y="442307"/>
                  <a:pt x="5085765" y="454450"/>
                  <a:pt x="5076813" y="463403"/>
                </a:cubicBezTo>
                <a:cubicBezTo>
                  <a:pt x="5067860" y="472356"/>
                  <a:pt x="5055718" y="477385"/>
                  <a:pt x="5043056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6237416"/>
              <a:satOff val="-28781"/>
              <a:lumOff val="1059"/>
              <a:alphaOff val="0"/>
            </a:schemeClr>
          </a:fillRef>
          <a:effectRef idx="2">
            <a:schemeClr val="accent4">
              <a:hueOff val="6237416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smtClean="0"/>
              <a:t>Registro</a:t>
            </a:r>
            <a:endParaRPr lang="es-ES" sz="1600" b="1" kern="1200" dirty="0"/>
          </a:p>
        </p:txBody>
      </p:sp>
      <p:sp>
        <p:nvSpPr>
          <p:cNvPr id="14" name="13 Forma libre"/>
          <p:cNvSpPr/>
          <p:nvPr/>
        </p:nvSpPr>
        <p:spPr>
          <a:xfrm>
            <a:off x="6056681" y="3741276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7796770"/>
              <a:satOff val="-35976"/>
              <a:lumOff val="1324"/>
              <a:alphaOff val="0"/>
            </a:schemeClr>
          </a:fillRef>
          <a:effectRef idx="2">
            <a:schemeClr val="accent4">
              <a:hueOff val="7796770"/>
              <a:satOff val="-35976"/>
              <a:lumOff val="13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5" name="14 Forma libre"/>
          <p:cNvSpPr/>
          <p:nvPr/>
        </p:nvSpPr>
        <p:spPr>
          <a:xfrm>
            <a:off x="3655454" y="3950132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16554"/>
              <a:satOff val="-38374"/>
              <a:lumOff val="1412"/>
              <a:alphaOff val="0"/>
            </a:schemeClr>
          </a:fillRef>
          <a:effectRef idx="2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err="1" smtClean="0"/>
              <a:t>Postprocesado</a:t>
            </a:r>
            <a:r>
              <a:rPr lang="es-ES" sz="1600" b="1" kern="1200" dirty="0" smtClean="0"/>
              <a:t> </a:t>
            </a:r>
            <a:r>
              <a:rPr lang="es-ES" sz="1600" b="1" kern="1200" dirty="0"/>
              <a:t>de </a:t>
            </a:r>
            <a:r>
              <a:rPr lang="es-ES" sz="1600" b="1" kern="1200" dirty="0" smtClean="0"/>
              <a:t>datos CYCLONE</a:t>
            </a:r>
            <a:endParaRPr lang="es-ES" sz="1600" b="1" kern="1200" dirty="0"/>
          </a:p>
        </p:txBody>
      </p:sp>
      <p:sp>
        <p:nvSpPr>
          <p:cNvPr id="16" name="15 Forma libre"/>
          <p:cNvSpPr/>
          <p:nvPr/>
        </p:nvSpPr>
        <p:spPr>
          <a:xfrm>
            <a:off x="6056681" y="4457353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7" name="16 Forma libre"/>
          <p:cNvSpPr/>
          <p:nvPr/>
        </p:nvSpPr>
        <p:spPr>
          <a:xfrm>
            <a:off x="3655454" y="4666209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 err="1" smtClean="0"/>
              <a:t>Postprocesado</a:t>
            </a:r>
            <a:r>
              <a:rPr lang="es-ES" sz="1600" b="1" dirty="0" smtClean="0"/>
              <a:t> de datos 3DReshaper</a:t>
            </a:r>
            <a:endParaRPr lang="es-ES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1705970" y="600501"/>
            <a:ext cx="8884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METODOLOGÍA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11</a:t>
            </a:fld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830" y="1548513"/>
            <a:ext cx="5781913" cy="3719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4722124" y="750627"/>
            <a:ext cx="2552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OBJETIVO</a:t>
            </a:r>
          </a:p>
        </p:txBody>
      </p:sp>
      <p:pic>
        <p:nvPicPr>
          <p:cNvPr id="6" name="20 Imagen" descr="palas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23882" y="1569493"/>
            <a:ext cx="4749420" cy="3766782"/>
          </a:xfrm>
          <a:prstGeom prst="rect">
            <a:avLst/>
          </a:prstGeom>
        </p:spPr>
      </p:pic>
      <p:pic>
        <p:nvPicPr>
          <p:cNvPr id="1028" name="Picture 4" descr="Resultado de imagen de hangar up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9342" y="1596788"/>
            <a:ext cx="7522046" cy="4216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CuadroTexto"/>
          <p:cNvSpPr txBox="1"/>
          <p:nvPr/>
        </p:nvSpPr>
        <p:spPr>
          <a:xfrm>
            <a:off x="3575713" y="723330"/>
            <a:ext cx="517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ÁREA A LEVANTAR</a:t>
            </a:r>
          </a:p>
        </p:txBody>
      </p:sp>
      <p:pic>
        <p:nvPicPr>
          <p:cNvPr id="10" name="9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6730" y="1282889"/>
            <a:ext cx="5426397" cy="3056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8 Imagen" descr="escaner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84223" y="4435450"/>
            <a:ext cx="5393497" cy="1938054"/>
          </a:xfrm>
          <a:prstGeom prst="rect">
            <a:avLst/>
          </a:prstGeom>
        </p:spPr>
      </p:pic>
      <p:pic>
        <p:nvPicPr>
          <p:cNvPr id="12" name="11 Imagen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400800" y="2019868"/>
            <a:ext cx="5322627" cy="3257689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82139" y="341194"/>
            <a:ext cx="114641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3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POSICIONES ÓPTIMAS DEL ESCÁNER PARA EL HELICÓPTERO B0 105</a:t>
            </a:r>
          </a:p>
          <a:p>
            <a:endParaRPr lang="es-ES" sz="2800" b="1" dirty="0" smtClean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583140" y="1091821"/>
            <a:ext cx="3248167" cy="36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>
                <a:solidFill>
                  <a:srgbClr val="FF0000"/>
                </a:solidFill>
              </a:rPr>
              <a:t>ScanStation</a:t>
            </a:r>
            <a:r>
              <a:rPr lang="es-ES" b="1" dirty="0" smtClean="0">
                <a:solidFill>
                  <a:srgbClr val="FF0000"/>
                </a:solidFill>
              </a:rPr>
              <a:t> 2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116757" y="1511068"/>
            <a:ext cx="17178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solidFill>
                  <a:srgbClr val="FF0000"/>
                </a:solidFill>
              </a:rPr>
              <a:t>ScanStation</a:t>
            </a:r>
            <a:r>
              <a:rPr lang="es-ES" b="1" dirty="0" smtClean="0">
                <a:solidFill>
                  <a:srgbClr val="FF0000"/>
                </a:solidFill>
              </a:rPr>
              <a:t> P40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77672" y="1160060"/>
            <a:ext cx="5786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395786" y="996287"/>
            <a:ext cx="5732060" cy="559558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64322" y="1405719"/>
            <a:ext cx="5609229" cy="433998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933064" y="5500047"/>
            <a:ext cx="4790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7. Pala de rotor del Helicóptero BO 105</a:t>
            </a:r>
          </a:p>
          <a:p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012209" y="5502321"/>
            <a:ext cx="4790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6. Helicóptero BO 105</a:t>
            </a:r>
          </a:p>
          <a:p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184476" y="5900381"/>
            <a:ext cx="6259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8. Hangar. Universidad Politécnica de Valencia (ETSID)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272956" y="6216554"/>
            <a:ext cx="5986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9. Posicionamiento del escáner.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2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6100548" y="5352195"/>
            <a:ext cx="590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10. Posicionamiento del escáner.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ScanStation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P40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8" grpId="0"/>
      <p:bldP spid="8" grpId="1"/>
      <p:bldP spid="13" grpId="0"/>
      <p:bldP spid="14" grpId="0"/>
      <p:bldP spid="15" grpId="0"/>
      <p:bldP spid="29" grpId="0" animBg="1"/>
      <p:bldP spid="30" grpId="0" animBg="1"/>
      <p:bldP spid="18" grpId="1"/>
      <p:bldP spid="19" grpId="1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3630194" y="1795505"/>
            <a:ext cx="5095092" cy="477385"/>
          </a:xfrm>
          <a:custGeom>
            <a:avLst/>
            <a:gdLst>
              <a:gd name="connsiteX0" fmla="*/ 0 w 5095092"/>
              <a:gd name="connsiteY0" fmla="*/ 47739 h 477385"/>
              <a:gd name="connsiteX1" fmla="*/ 13982 w 5095092"/>
              <a:gd name="connsiteY1" fmla="*/ 13982 h 477385"/>
              <a:gd name="connsiteX2" fmla="*/ 47739 w 5095092"/>
              <a:gd name="connsiteY2" fmla="*/ 0 h 477385"/>
              <a:gd name="connsiteX3" fmla="*/ 5047353 w 5095092"/>
              <a:gd name="connsiteY3" fmla="*/ 0 h 477385"/>
              <a:gd name="connsiteX4" fmla="*/ 5081110 w 5095092"/>
              <a:gd name="connsiteY4" fmla="*/ 13982 h 477385"/>
              <a:gd name="connsiteX5" fmla="*/ 5095092 w 5095092"/>
              <a:gd name="connsiteY5" fmla="*/ 47739 h 477385"/>
              <a:gd name="connsiteX6" fmla="*/ 5095092 w 5095092"/>
              <a:gd name="connsiteY6" fmla="*/ 429646 h 477385"/>
              <a:gd name="connsiteX7" fmla="*/ 5081110 w 5095092"/>
              <a:gd name="connsiteY7" fmla="*/ 463403 h 477385"/>
              <a:gd name="connsiteX8" fmla="*/ 5047353 w 5095092"/>
              <a:gd name="connsiteY8" fmla="*/ 477385 h 477385"/>
              <a:gd name="connsiteX9" fmla="*/ 47739 w 5095092"/>
              <a:gd name="connsiteY9" fmla="*/ 477385 h 477385"/>
              <a:gd name="connsiteX10" fmla="*/ 13982 w 5095092"/>
              <a:gd name="connsiteY10" fmla="*/ 463403 h 477385"/>
              <a:gd name="connsiteX11" fmla="*/ 0 w 5095092"/>
              <a:gd name="connsiteY11" fmla="*/ 429646 h 477385"/>
              <a:gd name="connsiteX12" fmla="*/ 0 w 5095092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5092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7353" y="0"/>
                </a:lnTo>
                <a:cubicBezTo>
                  <a:pt x="5060014" y="0"/>
                  <a:pt x="5072157" y="5030"/>
                  <a:pt x="5081110" y="13982"/>
                </a:cubicBezTo>
                <a:cubicBezTo>
                  <a:pt x="5090063" y="22935"/>
                  <a:pt x="5095092" y="35077"/>
                  <a:pt x="5095092" y="47739"/>
                </a:cubicBezTo>
                <a:lnTo>
                  <a:pt x="5095092" y="429646"/>
                </a:lnTo>
                <a:cubicBezTo>
                  <a:pt x="5095092" y="442307"/>
                  <a:pt x="5090062" y="454450"/>
                  <a:pt x="5081110" y="463403"/>
                </a:cubicBezTo>
                <a:cubicBezTo>
                  <a:pt x="5072157" y="472356"/>
                  <a:pt x="5060015" y="477385"/>
                  <a:pt x="5047353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Planificación</a:t>
            </a:r>
          </a:p>
        </p:txBody>
      </p:sp>
      <p:sp>
        <p:nvSpPr>
          <p:cNvPr id="10" name="9 Forma libre"/>
          <p:cNvSpPr/>
          <p:nvPr/>
        </p:nvSpPr>
        <p:spPr>
          <a:xfrm>
            <a:off x="6056681" y="2309121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2598923"/>
              <a:satOff val="-11992"/>
              <a:lumOff val="441"/>
              <a:alphaOff val="0"/>
            </a:schemeClr>
          </a:fillRef>
          <a:effectRef idx="2">
            <a:schemeClr val="accent4">
              <a:hueOff val="2598923"/>
              <a:satOff val="-11992"/>
              <a:lumOff val="4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1" name="10 Forma libre"/>
          <p:cNvSpPr/>
          <p:nvPr/>
        </p:nvSpPr>
        <p:spPr>
          <a:xfrm>
            <a:off x="3637074" y="2517977"/>
            <a:ext cx="5054037" cy="477385"/>
          </a:xfrm>
          <a:custGeom>
            <a:avLst/>
            <a:gdLst>
              <a:gd name="connsiteX0" fmla="*/ 0 w 5054037"/>
              <a:gd name="connsiteY0" fmla="*/ 47739 h 477385"/>
              <a:gd name="connsiteX1" fmla="*/ 13982 w 5054037"/>
              <a:gd name="connsiteY1" fmla="*/ 13982 h 477385"/>
              <a:gd name="connsiteX2" fmla="*/ 47739 w 5054037"/>
              <a:gd name="connsiteY2" fmla="*/ 0 h 477385"/>
              <a:gd name="connsiteX3" fmla="*/ 5006298 w 5054037"/>
              <a:gd name="connsiteY3" fmla="*/ 0 h 477385"/>
              <a:gd name="connsiteX4" fmla="*/ 5040055 w 5054037"/>
              <a:gd name="connsiteY4" fmla="*/ 13982 h 477385"/>
              <a:gd name="connsiteX5" fmla="*/ 5054037 w 5054037"/>
              <a:gd name="connsiteY5" fmla="*/ 47739 h 477385"/>
              <a:gd name="connsiteX6" fmla="*/ 5054037 w 5054037"/>
              <a:gd name="connsiteY6" fmla="*/ 429646 h 477385"/>
              <a:gd name="connsiteX7" fmla="*/ 5040055 w 5054037"/>
              <a:gd name="connsiteY7" fmla="*/ 463403 h 477385"/>
              <a:gd name="connsiteX8" fmla="*/ 5006298 w 5054037"/>
              <a:gd name="connsiteY8" fmla="*/ 477385 h 477385"/>
              <a:gd name="connsiteX9" fmla="*/ 47739 w 5054037"/>
              <a:gd name="connsiteY9" fmla="*/ 477385 h 477385"/>
              <a:gd name="connsiteX10" fmla="*/ 13982 w 5054037"/>
              <a:gd name="connsiteY10" fmla="*/ 463403 h 477385"/>
              <a:gd name="connsiteX11" fmla="*/ 0 w 5054037"/>
              <a:gd name="connsiteY11" fmla="*/ 429646 h 477385"/>
              <a:gd name="connsiteX12" fmla="*/ 0 w 5054037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54037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06298" y="0"/>
                </a:lnTo>
                <a:cubicBezTo>
                  <a:pt x="5018959" y="0"/>
                  <a:pt x="5031102" y="5030"/>
                  <a:pt x="5040055" y="13982"/>
                </a:cubicBezTo>
                <a:cubicBezTo>
                  <a:pt x="5049008" y="22935"/>
                  <a:pt x="5054037" y="35077"/>
                  <a:pt x="5054037" y="47739"/>
                </a:cubicBezTo>
                <a:lnTo>
                  <a:pt x="5054037" y="429646"/>
                </a:lnTo>
                <a:cubicBezTo>
                  <a:pt x="5054037" y="442307"/>
                  <a:pt x="5049007" y="454450"/>
                  <a:pt x="5040055" y="463403"/>
                </a:cubicBezTo>
                <a:cubicBezTo>
                  <a:pt x="5031102" y="472356"/>
                  <a:pt x="5018960" y="477385"/>
                  <a:pt x="5006298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4158277"/>
              <a:satOff val="-19187"/>
              <a:lumOff val="706"/>
              <a:alphaOff val="0"/>
            </a:schemeClr>
          </a:fillRef>
          <a:effectRef idx="2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Preparación de los datos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6056681" y="3025198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5197847"/>
              <a:satOff val="-23984"/>
              <a:lumOff val="883"/>
              <a:alphaOff val="0"/>
            </a:schemeClr>
          </a:fillRef>
          <a:effectRef idx="2">
            <a:schemeClr val="accent4">
              <a:hueOff val="5197847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3" name="12 Forma libre"/>
          <p:cNvSpPr/>
          <p:nvPr/>
        </p:nvSpPr>
        <p:spPr>
          <a:xfrm>
            <a:off x="3618695" y="3234054"/>
            <a:ext cx="5090795" cy="477385"/>
          </a:xfrm>
          <a:custGeom>
            <a:avLst/>
            <a:gdLst>
              <a:gd name="connsiteX0" fmla="*/ 0 w 5090795"/>
              <a:gd name="connsiteY0" fmla="*/ 47739 h 477385"/>
              <a:gd name="connsiteX1" fmla="*/ 13982 w 5090795"/>
              <a:gd name="connsiteY1" fmla="*/ 13982 h 477385"/>
              <a:gd name="connsiteX2" fmla="*/ 47739 w 5090795"/>
              <a:gd name="connsiteY2" fmla="*/ 0 h 477385"/>
              <a:gd name="connsiteX3" fmla="*/ 5043056 w 5090795"/>
              <a:gd name="connsiteY3" fmla="*/ 0 h 477385"/>
              <a:gd name="connsiteX4" fmla="*/ 5076813 w 5090795"/>
              <a:gd name="connsiteY4" fmla="*/ 13982 h 477385"/>
              <a:gd name="connsiteX5" fmla="*/ 5090795 w 5090795"/>
              <a:gd name="connsiteY5" fmla="*/ 47739 h 477385"/>
              <a:gd name="connsiteX6" fmla="*/ 5090795 w 5090795"/>
              <a:gd name="connsiteY6" fmla="*/ 429646 h 477385"/>
              <a:gd name="connsiteX7" fmla="*/ 5076813 w 5090795"/>
              <a:gd name="connsiteY7" fmla="*/ 463403 h 477385"/>
              <a:gd name="connsiteX8" fmla="*/ 5043056 w 5090795"/>
              <a:gd name="connsiteY8" fmla="*/ 477385 h 477385"/>
              <a:gd name="connsiteX9" fmla="*/ 47739 w 5090795"/>
              <a:gd name="connsiteY9" fmla="*/ 477385 h 477385"/>
              <a:gd name="connsiteX10" fmla="*/ 13982 w 5090795"/>
              <a:gd name="connsiteY10" fmla="*/ 463403 h 477385"/>
              <a:gd name="connsiteX11" fmla="*/ 0 w 5090795"/>
              <a:gd name="connsiteY11" fmla="*/ 429646 h 477385"/>
              <a:gd name="connsiteX12" fmla="*/ 0 w 5090795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0795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3056" y="0"/>
                </a:lnTo>
                <a:cubicBezTo>
                  <a:pt x="5055717" y="0"/>
                  <a:pt x="5067860" y="5030"/>
                  <a:pt x="5076813" y="13982"/>
                </a:cubicBezTo>
                <a:cubicBezTo>
                  <a:pt x="5085766" y="22935"/>
                  <a:pt x="5090795" y="35077"/>
                  <a:pt x="5090795" y="47739"/>
                </a:cubicBezTo>
                <a:lnTo>
                  <a:pt x="5090795" y="429646"/>
                </a:lnTo>
                <a:cubicBezTo>
                  <a:pt x="5090795" y="442307"/>
                  <a:pt x="5085765" y="454450"/>
                  <a:pt x="5076813" y="463403"/>
                </a:cubicBezTo>
                <a:cubicBezTo>
                  <a:pt x="5067860" y="472356"/>
                  <a:pt x="5055718" y="477385"/>
                  <a:pt x="5043056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6237416"/>
              <a:satOff val="-28781"/>
              <a:lumOff val="1059"/>
              <a:alphaOff val="0"/>
            </a:schemeClr>
          </a:fillRef>
          <a:effectRef idx="2">
            <a:schemeClr val="accent4">
              <a:hueOff val="6237416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smtClean="0"/>
              <a:t>Registro</a:t>
            </a:r>
            <a:endParaRPr lang="es-ES" sz="1600" b="1" kern="1200" dirty="0"/>
          </a:p>
        </p:txBody>
      </p:sp>
      <p:sp>
        <p:nvSpPr>
          <p:cNvPr id="14" name="13 Forma libre"/>
          <p:cNvSpPr/>
          <p:nvPr/>
        </p:nvSpPr>
        <p:spPr>
          <a:xfrm>
            <a:off x="6056681" y="3741276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7796770"/>
              <a:satOff val="-35976"/>
              <a:lumOff val="1324"/>
              <a:alphaOff val="0"/>
            </a:schemeClr>
          </a:fillRef>
          <a:effectRef idx="2">
            <a:schemeClr val="accent4">
              <a:hueOff val="7796770"/>
              <a:satOff val="-35976"/>
              <a:lumOff val="13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5" name="14 Forma libre"/>
          <p:cNvSpPr/>
          <p:nvPr/>
        </p:nvSpPr>
        <p:spPr>
          <a:xfrm>
            <a:off x="3655454" y="3950132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16554"/>
              <a:satOff val="-38374"/>
              <a:lumOff val="1412"/>
              <a:alphaOff val="0"/>
            </a:schemeClr>
          </a:fillRef>
          <a:effectRef idx="2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err="1" smtClean="0"/>
              <a:t>Postprocesado</a:t>
            </a:r>
            <a:r>
              <a:rPr lang="es-ES" sz="1600" b="1" kern="1200" dirty="0" smtClean="0"/>
              <a:t> </a:t>
            </a:r>
            <a:r>
              <a:rPr lang="es-ES" sz="1600" b="1" kern="1200" dirty="0"/>
              <a:t>de </a:t>
            </a:r>
            <a:r>
              <a:rPr lang="es-ES" sz="1600" b="1" kern="1200" dirty="0" smtClean="0"/>
              <a:t>datos CYCLONE</a:t>
            </a:r>
            <a:endParaRPr lang="es-ES" sz="1600" b="1" kern="1200" dirty="0"/>
          </a:p>
        </p:txBody>
      </p:sp>
      <p:sp>
        <p:nvSpPr>
          <p:cNvPr id="16" name="15 Forma libre"/>
          <p:cNvSpPr/>
          <p:nvPr/>
        </p:nvSpPr>
        <p:spPr>
          <a:xfrm>
            <a:off x="6056681" y="4457353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7" name="16 Forma libre"/>
          <p:cNvSpPr/>
          <p:nvPr/>
        </p:nvSpPr>
        <p:spPr>
          <a:xfrm>
            <a:off x="3655454" y="4666209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 err="1" smtClean="0"/>
              <a:t>Postprocesado</a:t>
            </a:r>
            <a:r>
              <a:rPr lang="es-ES" sz="1600" b="1" dirty="0" smtClean="0"/>
              <a:t> de datos 3DReshaper</a:t>
            </a:r>
            <a:endParaRPr lang="es-ES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1705970" y="600501"/>
            <a:ext cx="8884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METODOLOGÍA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13</a:t>
            </a:fld>
            <a:endParaRPr lang="es-ES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4393" y="1338906"/>
            <a:ext cx="6428096" cy="4502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1828799" y="545910"/>
            <a:ext cx="88846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TOMA DE DATOS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398294" y="6025486"/>
            <a:ext cx="5986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12. Tratamiento de datos. Uso de dianas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3630194" y="1795505"/>
            <a:ext cx="5095092" cy="477385"/>
          </a:xfrm>
          <a:custGeom>
            <a:avLst/>
            <a:gdLst>
              <a:gd name="connsiteX0" fmla="*/ 0 w 5095092"/>
              <a:gd name="connsiteY0" fmla="*/ 47739 h 477385"/>
              <a:gd name="connsiteX1" fmla="*/ 13982 w 5095092"/>
              <a:gd name="connsiteY1" fmla="*/ 13982 h 477385"/>
              <a:gd name="connsiteX2" fmla="*/ 47739 w 5095092"/>
              <a:gd name="connsiteY2" fmla="*/ 0 h 477385"/>
              <a:gd name="connsiteX3" fmla="*/ 5047353 w 5095092"/>
              <a:gd name="connsiteY3" fmla="*/ 0 h 477385"/>
              <a:gd name="connsiteX4" fmla="*/ 5081110 w 5095092"/>
              <a:gd name="connsiteY4" fmla="*/ 13982 h 477385"/>
              <a:gd name="connsiteX5" fmla="*/ 5095092 w 5095092"/>
              <a:gd name="connsiteY5" fmla="*/ 47739 h 477385"/>
              <a:gd name="connsiteX6" fmla="*/ 5095092 w 5095092"/>
              <a:gd name="connsiteY6" fmla="*/ 429646 h 477385"/>
              <a:gd name="connsiteX7" fmla="*/ 5081110 w 5095092"/>
              <a:gd name="connsiteY7" fmla="*/ 463403 h 477385"/>
              <a:gd name="connsiteX8" fmla="*/ 5047353 w 5095092"/>
              <a:gd name="connsiteY8" fmla="*/ 477385 h 477385"/>
              <a:gd name="connsiteX9" fmla="*/ 47739 w 5095092"/>
              <a:gd name="connsiteY9" fmla="*/ 477385 h 477385"/>
              <a:gd name="connsiteX10" fmla="*/ 13982 w 5095092"/>
              <a:gd name="connsiteY10" fmla="*/ 463403 h 477385"/>
              <a:gd name="connsiteX11" fmla="*/ 0 w 5095092"/>
              <a:gd name="connsiteY11" fmla="*/ 429646 h 477385"/>
              <a:gd name="connsiteX12" fmla="*/ 0 w 5095092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5092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7353" y="0"/>
                </a:lnTo>
                <a:cubicBezTo>
                  <a:pt x="5060014" y="0"/>
                  <a:pt x="5072157" y="5030"/>
                  <a:pt x="5081110" y="13982"/>
                </a:cubicBezTo>
                <a:cubicBezTo>
                  <a:pt x="5090063" y="22935"/>
                  <a:pt x="5095092" y="35077"/>
                  <a:pt x="5095092" y="47739"/>
                </a:cubicBezTo>
                <a:lnTo>
                  <a:pt x="5095092" y="429646"/>
                </a:lnTo>
                <a:cubicBezTo>
                  <a:pt x="5095092" y="442307"/>
                  <a:pt x="5090062" y="454450"/>
                  <a:pt x="5081110" y="463403"/>
                </a:cubicBezTo>
                <a:cubicBezTo>
                  <a:pt x="5072157" y="472356"/>
                  <a:pt x="5060015" y="477385"/>
                  <a:pt x="5047353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Planificación</a:t>
            </a:r>
          </a:p>
        </p:txBody>
      </p:sp>
      <p:sp>
        <p:nvSpPr>
          <p:cNvPr id="10" name="9 Forma libre"/>
          <p:cNvSpPr/>
          <p:nvPr/>
        </p:nvSpPr>
        <p:spPr>
          <a:xfrm>
            <a:off x="6056681" y="2309121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2598923"/>
              <a:satOff val="-11992"/>
              <a:lumOff val="441"/>
              <a:alphaOff val="0"/>
            </a:schemeClr>
          </a:fillRef>
          <a:effectRef idx="2">
            <a:schemeClr val="accent4">
              <a:hueOff val="2598923"/>
              <a:satOff val="-11992"/>
              <a:lumOff val="4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1" name="10 Forma libre"/>
          <p:cNvSpPr/>
          <p:nvPr/>
        </p:nvSpPr>
        <p:spPr>
          <a:xfrm>
            <a:off x="3637074" y="2517977"/>
            <a:ext cx="5054037" cy="477385"/>
          </a:xfrm>
          <a:custGeom>
            <a:avLst/>
            <a:gdLst>
              <a:gd name="connsiteX0" fmla="*/ 0 w 5054037"/>
              <a:gd name="connsiteY0" fmla="*/ 47739 h 477385"/>
              <a:gd name="connsiteX1" fmla="*/ 13982 w 5054037"/>
              <a:gd name="connsiteY1" fmla="*/ 13982 h 477385"/>
              <a:gd name="connsiteX2" fmla="*/ 47739 w 5054037"/>
              <a:gd name="connsiteY2" fmla="*/ 0 h 477385"/>
              <a:gd name="connsiteX3" fmla="*/ 5006298 w 5054037"/>
              <a:gd name="connsiteY3" fmla="*/ 0 h 477385"/>
              <a:gd name="connsiteX4" fmla="*/ 5040055 w 5054037"/>
              <a:gd name="connsiteY4" fmla="*/ 13982 h 477385"/>
              <a:gd name="connsiteX5" fmla="*/ 5054037 w 5054037"/>
              <a:gd name="connsiteY5" fmla="*/ 47739 h 477385"/>
              <a:gd name="connsiteX6" fmla="*/ 5054037 w 5054037"/>
              <a:gd name="connsiteY6" fmla="*/ 429646 h 477385"/>
              <a:gd name="connsiteX7" fmla="*/ 5040055 w 5054037"/>
              <a:gd name="connsiteY7" fmla="*/ 463403 h 477385"/>
              <a:gd name="connsiteX8" fmla="*/ 5006298 w 5054037"/>
              <a:gd name="connsiteY8" fmla="*/ 477385 h 477385"/>
              <a:gd name="connsiteX9" fmla="*/ 47739 w 5054037"/>
              <a:gd name="connsiteY9" fmla="*/ 477385 h 477385"/>
              <a:gd name="connsiteX10" fmla="*/ 13982 w 5054037"/>
              <a:gd name="connsiteY10" fmla="*/ 463403 h 477385"/>
              <a:gd name="connsiteX11" fmla="*/ 0 w 5054037"/>
              <a:gd name="connsiteY11" fmla="*/ 429646 h 477385"/>
              <a:gd name="connsiteX12" fmla="*/ 0 w 5054037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54037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06298" y="0"/>
                </a:lnTo>
                <a:cubicBezTo>
                  <a:pt x="5018959" y="0"/>
                  <a:pt x="5031102" y="5030"/>
                  <a:pt x="5040055" y="13982"/>
                </a:cubicBezTo>
                <a:cubicBezTo>
                  <a:pt x="5049008" y="22935"/>
                  <a:pt x="5054037" y="35077"/>
                  <a:pt x="5054037" y="47739"/>
                </a:cubicBezTo>
                <a:lnTo>
                  <a:pt x="5054037" y="429646"/>
                </a:lnTo>
                <a:cubicBezTo>
                  <a:pt x="5054037" y="442307"/>
                  <a:pt x="5049007" y="454450"/>
                  <a:pt x="5040055" y="463403"/>
                </a:cubicBezTo>
                <a:cubicBezTo>
                  <a:pt x="5031102" y="472356"/>
                  <a:pt x="5018960" y="477385"/>
                  <a:pt x="5006298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4158277"/>
              <a:satOff val="-19187"/>
              <a:lumOff val="706"/>
              <a:alphaOff val="0"/>
            </a:schemeClr>
          </a:fillRef>
          <a:effectRef idx="2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Preparación de los datos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6056681" y="3025198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5197847"/>
              <a:satOff val="-23984"/>
              <a:lumOff val="883"/>
              <a:alphaOff val="0"/>
            </a:schemeClr>
          </a:fillRef>
          <a:effectRef idx="2">
            <a:schemeClr val="accent4">
              <a:hueOff val="5197847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3" name="12 Forma libre"/>
          <p:cNvSpPr/>
          <p:nvPr/>
        </p:nvSpPr>
        <p:spPr>
          <a:xfrm>
            <a:off x="3618695" y="3234054"/>
            <a:ext cx="5090795" cy="477385"/>
          </a:xfrm>
          <a:custGeom>
            <a:avLst/>
            <a:gdLst>
              <a:gd name="connsiteX0" fmla="*/ 0 w 5090795"/>
              <a:gd name="connsiteY0" fmla="*/ 47739 h 477385"/>
              <a:gd name="connsiteX1" fmla="*/ 13982 w 5090795"/>
              <a:gd name="connsiteY1" fmla="*/ 13982 h 477385"/>
              <a:gd name="connsiteX2" fmla="*/ 47739 w 5090795"/>
              <a:gd name="connsiteY2" fmla="*/ 0 h 477385"/>
              <a:gd name="connsiteX3" fmla="*/ 5043056 w 5090795"/>
              <a:gd name="connsiteY3" fmla="*/ 0 h 477385"/>
              <a:gd name="connsiteX4" fmla="*/ 5076813 w 5090795"/>
              <a:gd name="connsiteY4" fmla="*/ 13982 h 477385"/>
              <a:gd name="connsiteX5" fmla="*/ 5090795 w 5090795"/>
              <a:gd name="connsiteY5" fmla="*/ 47739 h 477385"/>
              <a:gd name="connsiteX6" fmla="*/ 5090795 w 5090795"/>
              <a:gd name="connsiteY6" fmla="*/ 429646 h 477385"/>
              <a:gd name="connsiteX7" fmla="*/ 5076813 w 5090795"/>
              <a:gd name="connsiteY7" fmla="*/ 463403 h 477385"/>
              <a:gd name="connsiteX8" fmla="*/ 5043056 w 5090795"/>
              <a:gd name="connsiteY8" fmla="*/ 477385 h 477385"/>
              <a:gd name="connsiteX9" fmla="*/ 47739 w 5090795"/>
              <a:gd name="connsiteY9" fmla="*/ 477385 h 477385"/>
              <a:gd name="connsiteX10" fmla="*/ 13982 w 5090795"/>
              <a:gd name="connsiteY10" fmla="*/ 463403 h 477385"/>
              <a:gd name="connsiteX11" fmla="*/ 0 w 5090795"/>
              <a:gd name="connsiteY11" fmla="*/ 429646 h 477385"/>
              <a:gd name="connsiteX12" fmla="*/ 0 w 5090795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0795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3056" y="0"/>
                </a:lnTo>
                <a:cubicBezTo>
                  <a:pt x="5055717" y="0"/>
                  <a:pt x="5067860" y="5030"/>
                  <a:pt x="5076813" y="13982"/>
                </a:cubicBezTo>
                <a:cubicBezTo>
                  <a:pt x="5085766" y="22935"/>
                  <a:pt x="5090795" y="35077"/>
                  <a:pt x="5090795" y="47739"/>
                </a:cubicBezTo>
                <a:lnTo>
                  <a:pt x="5090795" y="429646"/>
                </a:lnTo>
                <a:cubicBezTo>
                  <a:pt x="5090795" y="442307"/>
                  <a:pt x="5085765" y="454450"/>
                  <a:pt x="5076813" y="463403"/>
                </a:cubicBezTo>
                <a:cubicBezTo>
                  <a:pt x="5067860" y="472356"/>
                  <a:pt x="5055718" y="477385"/>
                  <a:pt x="5043056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6237416"/>
              <a:satOff val="-28781"/>
              <a:lumOff val="1059"/>
              <a:alphaOff val="0"/>
            </a:schemeClr>
          </a:fillRef>
          <a:effectRef idx="2">
            <a:schemeClr val="accent4">
              <a:hueOff val="6237416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smtClean="0"/>
              <a:t>Registro</a:t>
            </a:r>
            <a:endParaRPr lang="es-ES" sz="1600" b="1" kern="1200" dirty="0"/>
          </a:p>
        </p:txBody>
      </p:sp>
      <p:sp>
        <p:nvSpPr>
          <p:cNvPr id="14" name="13 Forma libre"/>
          <p:cNvSpPr/>
          <p:nvPr/>
        </p:nvSpPr>
        <p:spPr>
          <a:xfrm>
            <a:off x="6056681" y="3741276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7796770"/>
              <a:satOff val="-35976"/>
              <a:lumOff val="1324"/>
              <a:alphaOff val="0"/>
            </a:schemeClr>
          </a:fillRef>
          <a:effectRef idx="2">
            <a:schemeClr val="accent4">
              <a:hueOff val="7796770"/>
              <a:satOff val="-35976"/>
              <a:lumOff val="13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5" name="14 Forma libre"/>
          <p:cNvSpPr/>
          <p:nvPr/>
        </p:nvSpPr>
        <p:spPr>
          <a:xfrm>
            <a:off x="3655454" y="3950132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16554"/>
              <a:satOff val="-38374"/>
              <a:lumOff val="1412"/>
              <a:alphaOff val="0"/>
            </a:schemeClr>
          </a:fillRef>
          <a:effectRef idx="2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err="1" smtClean="0"/>
              <a:t>Postprocesado</a:t>
            </a:r>
            <a:r>
              <a:rPr lang="es-ES" sz="1600" b="1" kern="1200" dirty="0" smtClean="0"/>
              <a:t> </a:t>
            </a:r>
            <a:r>
              <a:rPr lang="es-ES" sz="1600" b="1" kern="1200" dirty="0"/>
              <a:t>de </a:t>
            </a:r>
            <a:r>
              <a:rPr lang="es-ES" sz="1600" b="1" kern="1200" dirty="0" smtClean="0"/>
              <a:t>datos CYCLONE</a:t>
            </a:r>
            <a:endParaRPr lang="es-ES" sz="1600" b="1" kern="1200" dirty="0"/>
          </a:p>
        </p:txBody>
      </p:sp>
      <p:sp>
        <p:nvSpPr>
          <p:cNvPr id="16" name="15 Forma libre"/>
          <p:cNvSpPr/>
          <p:nvPr/>
        </p:nvSpPr>
        <p:spPr>
          <a:xfrm>
            <a:off x="6056681" y="4457353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7" name="16 Forma libre"/>
          <p:cNvSpPr/>
          <p:nvPr/>
        </p:nvSpPr>
        <p:spPr>
          <a:xfrm>
            <a:off x="3655454" y="4666209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 err="1" smtClean="0"/>
              <a:t>Postprocesado</a:t>
            </a:r>
            <a:r>
              <a:rPr lang="es-ES" sz="1600" b="1" dirty="0" smtClean="0"/>
              <a:t> de datos 3DReshaper</a:t>
            </a:r>
            <a:endParaRPr lang="es-ES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1705970" y="600501"/>
            <a:ext cx="8884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METODOLOGÍA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6337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REGISTRO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2108"/>
            <a:ext cx="10515600" cy="118427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Proceso mediante el cual se pueden </a:t>
            </a:r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unificar</a:t>
            </a:r>
            <a:r>
              <a:rPr lang="es-ES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todos los </a:t>
            </a:r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barridos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, estableciendo el mismo sistema de referencia para todos ellos.</a:t>
            </a:r>
          </a:p>
          <a:p>
            <a:pPr algn="just">
              <a:lnSpc>
                <a:spcPct val="150000"/>
              </a:lnSpc>
            </a:pP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pic>
        <p:nvPicPr>
          <p:cNvPr id="5" name="Imagen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54829" y="2895600"/>
            <a:ext cx="8175171" cy="3526971"/>
          </a:xfrm>
          <a:prstGeom prst="rect">
            <a:avLst/>
          </a:prstGeom>
        </p:spPr>
      </p:pic>
      <p:pic>
        <p:nvPicPr>
          <p:cNvPr id="6" name="Imagen 5" descr="https://encrypted-tbn1.gstatic.com/images?q=tbn:ANd9GcTDLq-QYjVsL_717JNAs37Ticv9qb2l-MAuYAoxwEexZvv-pNdr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922" y="3159996"/>
            <a:ext cx="2280772" cy="1957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/>
          <p:cNvSpPr txBox="1"/>
          <p:nvPr/>
        </p:nvSpPr>
        <p:spPr>
          <a:xfrm>
            <a:off x="848122" y="5133043"/>
            <a:ext cx="22461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13. Dianas reales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096000" y="6320427"/>
            <a:ext cx="18229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14. Registro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4309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16</a:t>
            </a:fld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3630194" y="1795505"/>
            <a:ext cx="5095092" cy="477385"/>
          </a:xfrm>
          <a:custGeom>
            <a:avLst/>
            <a:gdLst>
              <a:gd name="connsiteX0" fmla="*/ 0 w 5095092"/>
              <a:gd name="connsiteY0" fmla="*/ 47739 h 477385"/>
              <a:gd name="connsiteX1" fmla="*/ 13982 w 5095092"/>
              <a:gd name="connsiteY1" fmla="*/ 13982 h 477385"/>
              <a:gd name="connsiteX2" fmla="*/ 47739 w 5095092"/>
              <a:gd name="connsiteY2" fmla="*/ 0 h 477385"/>
              <a:gd name="connsiteX3" fmla="*/ 5047353 w 5095092"/>
              <a:gd name="connsiteY3" fmla="*/ 0 h 477385"/>
              <a:gd name="connsiteX4" fmla="*/ 5081110 w 5095092"/>
              <a:gd name="connsiteY4" fmla="*/ 13982 h 477385"/>
              <a:gd name="connsiteX5" fmla="*/ 5095092 w 5095092"/>
              <a:gd name="connsiteY5" fmla="*/ 47739 h 477385"/>
              <a:gd name="connsiteX6" fmla="*/ 5095092 w 5095092"/>
              <a:gd name="connsiteY6" fmla="*/ 429646 h 477385"/>
              <a:gd name="connsiteX7" fmla="*/ 5081110 w 5095092"/>
              <a:gd name="connsiteY7" fmla="*/ 463403 h 477385"/>
              <a:gd name="connsiteX8" fmla="*/ 5047353 w 5095092"/>
              <a:gd name="connsiteY8" fmla="*/ 477385 h 477385"/>
              <a:gd name="connsiteX9" fmla="*/ 47739 w 5095092"/>
              <a:gd name="connsiteY9" fmla="*/ 477385 h 477385"/>
              <a:gd name="connsiteX10" fmla="*/ 13982 w 5095092"/>
              <a:gd name="connsiteY10" fmla="*/ 463403 h 477385"/>
              <a:gd name="connsiteX11" fmla="*/ 0 w 5095092"/>
              <a:gd name="connsiteY11" fmla="*/ 429646 h 477385"/>
              <a:gd name="connsiteX12" fmla="*/ 0 w 5095092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5092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7353" y="0"/>
                </a:lnTo>
                <a:cubicBezTo>
                  <a:pt x="5060014" y="0"/>
                  <a:pt x="5072157" y="5030"/>
                  <a:pt x="5081110" y="13982"/>
                </a:cubicBezTo>
                <a:cubicBezTo>
                  <a:pt x="5090063" y="22935"/>
                  <a:pt x="5095092" y="35077"/>
                  <a:pt x="5095092" y="47739"/>
                </a:cubicBezTo>
                <a:lnTo>
                  <a:pt x="5095092" y="429646"/>
                </a:lnTo>
                <a:cubicBezTo>
                  <a:pt x="5095092" y="442307"/>
                  <a:pt x="5090062" y="454450"/>
                  <a:pt x="5081110" y="463403"/>
                </a:cubicBezTo>
                <a:cubicBezTo>
                  <a:pt x="5072157" y="472356"/>
                  <a:pt x="5060015" y="477385"/>
                  <a:pt x="5047353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Planificación</a:t>
            </a:r>
          </a:p>
        </p:txBody>
      </p:sp>
      <p:sp>
        <p:nvSpPr>
          <p:cNvPr id="10" name="9 Forma libre"/>
          <p:cNvSpPr/>
          <p:nvPr/>
        </p:nvSpPr>
        <p:spPr>
          <a:xfrm>
            <a:off x="6056681" y="2309121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2598923"/>
              <a:satOff val="-11992"/>
              <a:lumOff val="441"/>
              <a:alphaOff val="0"/>
            </a:schemeClr>
          </a:fillRef>
          <a:effectRef idx="2">
            <a:schemeClr val="accent4">
              <a:hueOff val="2598923"/>
              <a:satOff val="-11992"/>
              <a:lumOff val="4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1" name="10 Forma libre"/>
          <p:cNvSpPr/>
          <p:nvPr/>
        </p:nvSpPr>
        <p:spPr>
          <a:xfrm>
            <a:off x="3637074" y="2517977"/>
            <a:ext cx="5054037" cy="477385"/>
          </a:xfrm>
          <a:custGeom>
            <a:avLst/>
            <a:gdLst>
              <a:gd name="connsiteX0" fmla="*/ 0 w 5054037"/>
              <a:gd name="connsiteY0" fmla="*/ 47739 h 477385"/>
              <a:gd name="connsiteX1" fmla="*/ 13982 w 5054037"/>
              <a:gd name="connsiteY1" fmla="*/ 13982 h 477385"/>
              <a:gd name="connsiteX2" fmla="*/ 47739 w 5054037"/>
              <a:gd name="connsiteY2" fmla="*/ 0 h 477385"/>
              <a:gd name="connsiteX3" fmla="*/ 5006298 w 5054037"/>
              <a:gd name="connsiteY3" fmla="*/ 0 h 477385"/>
              <a:gd name="connsiteX4" fmla="*/ 5040055 w 5054037"/>
              <a:gd name="connsiteY4" fmla="*/ 13982 h 477385"/>
              <a:gd name="connsiteX5" fmla="*/ 5054037 w 5054037"/>
              <a:gd name="connsiteY5" fmla="*/ 47739 h 477385"/>
              <a:gd name="connsiteX6" fmla="*/ 5054037 w 5054037"/>
              <a:gd name="connsiteY6" fmla="*/ 429646 h 477385"/>
              <a:gd name="connsiteX7" fmla="*/ 5040055 w 5054037"/>
              <a:gd name="connsiteY7" fmla="*/ 463403 h 477385"/>
              <a:gd name="connsiteX8" fmla="*/ 5006298 w 5054037"/>
              <a:gd name="connsiteY8" fmla="*/ 477385 h 477385"/>
              <a:gd name="connsiteX9" fmla="*/ 47739 w 5054037"/>
              <a:gd name="connsiteY9" fmla="*/ 477385 h 477385"/>
              <a:gd name="connsiteX10" fmla="*/ 13982 w 5054037"/>
              <a:gd name="connsiteY10" fmla="*/ 463403 h 477385"/>
              <a:gd name="connsiteX11" fmla="*/ 0 w 5054037"/>
              <a:gd name="connsiteY11" fmla="*/ 429646 h 477385"/>
              <a:gd name="connsiteX12" fmla="*/ 0 w 5054037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54037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06298" y="0"/>
                </a:lnTo>
                <a:cubicBezTo>
                  <a:pt x="5018959" y="0"/>
                  <a:pt x="5031102" y="5030"/>
                  <a:pt x="5040055" y="13982"/>
                </a:cubicBezTo>
                <a:cubicBezTo>
                  <a:pt x="5049008" y="22935"/>
                  <a:pt x="5054037" y="35077"/>
                  <a:pt x="5054037" y="47739"/>
                </a:cubicBezTo>
                <a:lnTo>
                  <a:pt x="5054037" y="429646"/>
                </a:lnTo>
                <a:cubicBezTo>
                  <a:pt x="5054037" y="442307"/>
                  <a:pt x="5049007" y="454450"/>
                  <a:pt x="5040055" y="463403"/>
                </a:cubicBezTo>
                <a:cubicBezTo>
                  <a:pt x="5031102" y="472356"/>
                  <a:pt x="5018960" y="477385"/>
                  <a:pt x="5006298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4158277"/>
              <a:satOff val="-19187"/>
              <a:lumOff val="706"/>
              <a:alphaOff val="0"/>
            </a:schemeClr>
          </a:fillRef>
          <a:effectRef idx="2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Preparación de los datos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6056681" y="3025198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5197847"/>
              <a:satOff val="-23984"/>
              <a:lumOff val="883"/>
              <a:alphaOff val="0"/>
            </a:schemeClr>
          </a:fillRef>
          <a:effectRef idx="2">
            <a:schemeClr val="accent4">
              <a:hueOff val="5197847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3" name="12 Forma libre"/>
          <p:cNvSpPr/>
          <p:nvPr/>
        </p:nvSpPr>
        <p:spPr>
          <a:xfrm>
            <a:off x="3618695" y="3234054"/>
            <a:ext cx="5090795" cy="477385"/>
          </a:xfrm>
          <a:custGeom>
            <a:avLst/>
            <a:gdLst>
              <a:gd name="connsiteX0" fmla="*/ 0 w 5090795"/>
              <a:gd name="connsiteY0" fmla="*/ 47739 h 477385"/>
              <a:gd name="connsiteX1" fmla="*/ 13982 w 5090795"/>
              <a:gd name="connsiteY1" fmla="*/ 13982 h 477385"/>
              <a:gd name="connsiteX2" fmla="*/ 47739 w 5090795"/>
              <a:gd name="connsiteY2" fmla="*/ 0 h 477385"/>
              <a:gd name="connsiteX3" fmla="*/ 5043056 w 5090795"/>
              <a:gd name="connsiteY3" fmla="*/ 0 h 477385"/>
              <a:gd name="connsiteX4" fmla="*/ 5076813 w 5090795"/>
              <a:gd name="connsiteY4" fmla="*/ 13982 h 477385"/>
              <a:gd name="connsiteX5" fmla="*/ 5090795 w 5090795"/>
              <a:gd name="connsiteY5" fmla="*/ 47739 h 477385"/>
              <a:gd name="connsiteX6" fmla="*/ 5090795 w 5090795"/>
              <a:gd name="connsiteY6" fmla="*/ 429646 h 477385"/>
              <a:gd name="connsiteX7" fmla="*/ 5076813 w 5090795"/>
              <a:gd name="connsiteY7" fmla="*/ 463403 h 477385"/>
              <a:gd name="connsiteX8" fmla="*/ 5043056 w 5090795"/>
              <a:gd name="connsiteY8" fmla="*/ 477385 h 477385"/>
              <a:gd name="connsiteX9" fmla="*/ 47739 w 5090795"/>
              <a:gd name="connsiteY9" fmla="*/ 477385 h 477385"/>
              <a:gd name="connsiteX10" fmla="*/ 13982 w 5090795"/>
              <a:gd name="connsiteY10" fmla="*/ 463403 h 477385"/>
              <a:gd name="connsiteX11" fmla="*/ 0 w 5090795"/>
              <a:gd name="connsiteY11" fmla="*/ 429646 h 477385"/>
              <a:gd name="connsiteX12" fmla="*/ 0 w 5090795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0795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3056" y="0"/>
                </a:lnTo>
                <a:cubicBezTo>
                  <a:pt x="5055717" y="0"/>
                  <a:pt x="5067860" y="5030"/>
                  <a:pt x="5076813" y="13982"/>
                </a:cubicBezTo>
                <a:cubicBezTo>
                  <a:pt x="5085766" y="22935"/>
                  <a:pt x="5090795" y="35077"/>
                  <a:pt x="5090795" y="47739"/>
                </a:cubicBezTo>
                <a:lnTo>
                  <a:pt x="5090795" y="429646"/>
                </a:lnTo>
                <a:cubicBezTo>
                  <a:pt x="5090795" y="442307"/>
                  <a:pt x="5085765" y="454450"/>
                  <a:pt x="5076813" y="463403"/>
                </a:cubicBezTo>
                <a:cubicBezTo>
                  <a:pt x="5067860" y="472356"/>
                  <a:pt x="5055718" y="477385"/>
                  <a:pt x="5043056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6237416"/>
              <a:satOff val="-28781"/>
              <a:lumOff val="1059"/>
              <a:alphaOff val="0"/>
            </a:schemeClr>
          </a:fillRef>
          <a:effectRef idx="2">
            <a:schemeClr val="accent4">
              <a:hueOff val="6237416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smtClean="0"/>
              <a:t>Registro</a:t>
            </a:r>
            <a:endParaRPr lang="es-ES" sz="1600" b="1" kern="1200" dirty="0"/>
          </a:p>
        </p:txBody>
      </p:sp>
      <p:sp>
        <p:nvSpPr>
          <p:cNvPr id="14" name="13 Forma libre"/>
          <p:cNvSpPr/>
          <p:nvPr/>
        </p:nvSpPr>
        <p:spPr>
          <a:xfrm>
            <a:off x="6056681" y="3741276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7796770"/>
              <a:satOff val="-35976"/>
              <a:lumOff val="1324"/>
              <a:alphaOff val="0"/>
            </a:schemeClr>
          </a:fillRef>
          <a:effectRef idx="2">
            <a:schemeClr val="accent4">
              <a:hueOff val="7796770"/>
              <a:satOff val="-35976"/>
              <a:lumOff val="13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5" name="14 Forma libre"/>
          <p:cNvSpPr/>
          <p:nvPr/>
        </p:nvSpPr>
        <p:spPr>
          <a:xfrm>
            <a:off x="3655454" y="3950132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16554"/>
              <a:satOff val="-38374"/>
              <a:lumOff val="1412"/>
              <a:alphaOff val="0"/>
            </a:schemeClr>
          </a:fillRef>
          <a:effectRef idx="2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err="1" smtClean="0"/>
              <a:t>Postprocesado</a:t>
            </a:r>
            <a:r>
              <a:rPr lang="es-ES" sz="1600" b="1" kern="1200" dirty="0" smtClean="0"/>
              <a:t> </a:t>
            </a:r>
            <a:r>
              <a:rPr lang="es-ES" sz="1600" b="1" kern="1200" dirty="0"/>
              <a:t>de </a:t>
            </a:r>
            <a:r>
              <a:rPr lang="es-ES" sz="1600" b="1" kern="1200" dirty="0" smtClean="0"/>
              <a:t>datos CYCLONE</a:t>
            </a:r>
            <a:endParaRPr lang="es-ES" sz="1600" b="1" kern="1200" dirty="0"/>
          </a:p>
        </p:txBody>
      </p:sp>
      <p:sp>
        <p:nvSpPr>
          <p:cNvPr id="16" name="15 Forma libre"/>
          <p:cNvSpPr/>
          <p:nvPr/>
        </p:nvSpPr>
        <p:spPr>
          <a:xfrm>
            <a:off x="6056681" y="4457353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7" name="16 Forma libre"/>
          <p:cNvSpPr/>
          <p:nvPr/>
        </p:nvSpPr>
        <p:spPr>
          <a:xfrm>
            <a:off x="3655454" y="4666209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 err="1" smtClean="0"/>
              <a:t>Postprocesado</a:t>
            </a:r>
            <a:r>
              <a:rPr lang="es-ES" sz="1600" b="1" dirty="0" smtClean="0"/>
              <a:t> de datos 3DReshaper</a:t>
            </a:r>
            <a:endParaRPr lang="es-ES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1705970" y="600501"/>
            <a:ext cx="8884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METODOLOGÍA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493829" cy="701675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POSTPROCESADO DE DATOS CYCLONE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17</a:t>
            </a:fld>
            <a:endParaRPr lang="es-ES" dirty="0"/>
          </a:p>
        </p:txBody>
      </p:sp>
      <p:pic>
        <p:nvPicPr>
          <p:cNvPr id="8" name="7 Imagen" descr="4 - copia - copi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702" y="1134693"/>
            <a:ext cx="4969880" cy="2638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3 - copia - copi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4248" y="3998795"/>
            <a:ext cx="4020582" cy="2333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5 - copia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9062" y="1110934"/>
            <a:ext cx="5399649" cy="2690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6525" y="3657600"/>
            <a:ext cx="5800299" cy="2674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1108" y="1070774"/>
            <a:ext cx="2752582" cy="2409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13 Imagen" descr="arriba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5206" y="4053386"/>
            <a:ext cx="6359856" cy="2238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676" y="1066059"/>
            <a:ext cx="4331813" cy="2905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5184" y="4054820"/>
            <a:ext cx="4398135" cy="2291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86037" y="1078174"/>
            <a:ext cx="3805702" cy="2447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12 CuadroTexto"/>
          <p:cNvSpPr txBox="1"/>
          <p:nvPr/>
        </p:nvSpPr>
        <p:spPr>
          <a:xfrm>
            <a:off x="2702256" y="6257498"/>
            <a:ext cx="6632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16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Escaneado global del helicóptero BO 105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Cyclone</a:t>
            </a:r>
            <a:endParaRPr lang="es-ES" sz="16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841008" y="6266597"/>
            <a:ext cx="6632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15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Fotografias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del helicóptero BO 105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Cyclone</a:t>
            </a:r>
            <a:endParaRPr lang="es-ES" sz="16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2998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18</a:t>
            </a:fld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3630194" y="1795505"/>
            <a:ext cx="5095092" cy="477385"/>
          </a:xfrm>
          <a:custGeom>
            <a:avLst/>
            <a:gdLst>
              <a:gd name="connsiteX0" fmla="*/ 0 w 5095092"/>
              <a:gd name="connsiteY0" fmla="*/ 47739 h 477385"/>
              <a:gd name="connsiteX1" fmla="*/ 13982 w 5095092"/>
              <a:gd name="connsiteY1" fmla="*/ 13982 h 477385"/>
              <a:gd name="connsiteX2" fmla="*/ 47739 w 5095092"/>
              <a:gd name="connsiteY2" fmla="*/ 0 h 477385"/>
              <a:gd name="connsiteX3" fmla="*/ 5047353 w 5095092"/>
              <a:gd name="connsiteY3" fmla="*/ 0 h 477385"/>
              <a:gd name="connsiteX4" fmla="*/ 5081110 w 5095092"/>
              <a:gd name="connsiteY4" fmla="*/ 13982 h 477385"/>
              <a:gd name="connsiteX5" fmla="*/ 5095092 w 5095092"/>
              <a:gd name="connsiteY5" fmla="*/ 47739 h 477385"/>
              <a:gd name="connsiteX6" fmla="*/ 5095092 w 5095092"/>
              <a:gd name="connsiteY6" fmla="*/ 429646 h 477385"/>
              <a:gd name="connsiteX7" fmla="*/ 5081110 w 5095092"/>
              <a:gd name="connsiteY7" fmla="*/ 463403 h 477385"/>
              <a:gd name="connsiteX8" fmla="*/ 5047353 w 5095092"/>
              <a:gd name="connsiteY8" fmla="*/ 477385 h 477385"/>
              <a:gd name="connsiteX9" fmla="*/ 47739 w 5095092"/>
              <a:gd name="connsiteY9" fmla="*/ 477385 h 477385"/>
              <a:gd name="connsiteX10" fmla="*/ 13982 w 5095092"/>
              <a:gd name="connsiteY10" fmla="*/ 463403 h 477385"/>
              <a:gd name="connsiteX11" fmla="*/ 0 w 5095092"/>
              <a:gd name="connsiteY11" fmla="*/ 429646 h 477385"/>
              <a:gd name="connsiteX12" fmla="*/ 0 w 5095092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5092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7353" y="0"/>
                </a:lnTo>
                <a:cubicBezTo>
                  <a:pt x="5060014" y="0"/>
                  <a:pt x="5072157" y="5030"/>
                  <a:pt x="5081110" y="13982"/>
                </a:cubicBezTo>
                <a:cubicBezTo>
                  <a:pt x="5090063" y="22935"/>
                  <a:pt x="5095092" y="35077"/>
                  <a:pt x="5095092" y="47739"/>
                </a:cubicBezTo>
                <a:lnTo>
                  <a:pt x="5095092" y="429646"/>
                </a:lnTo>
                <a:cubicBezTo>
                  <a:pt x="5095092" y="442307"/>
                  <a:pt x="5090062" y="454450"/>
                  <a:pt x="5081110" y="463403"/>
                </a:cubicBezTo>
                <a:cubicBezTo>
                  <a:pt x="5072157" y="472356"/>
                  <a:pt x="5060015" y="477385"/>
                  <a:pt x="5047353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Planificación</a:t>
            </a:r>
          </a:p>
        </p:txBody>
      </p:sp>
      <p:sp>
        <p:nvSpPr>
          <p:cNvPr id="10" name="9 Forma libre"/>
          <p:cNvSpPr/>
          <p:nvPr/>
        </p:nvSpPr>
        <p:spPr>
          <a:xfrm>
            <a:off x="6056681" y="2309121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2598923"/>
              <a:satOff val="-11992"/>
              <a:lumOff val="441"/>
              <a:alphaOff val="0"/>
            </a:schemeClr>
          </a:fillRef>
          <a:effectRef idx="2">
            <a:schemeClr val="accent4">
              <a:hueOff val="2598923"/>
              <a:satOff val="-11992"/>
              <a:lumOff val="4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1" name="10 Forma libre"/>
          <p:cNvSpPr/>
          <p:nvPr/>
        </p:nvSpPr>
        <p:spPr>
          <a:xfrm>
            <a:off x="3637074" y="2517977"/>
            <a:ext cx="5054037" cy="477385"/>
          </a:xfrm>
          <a:custGeom>
            <a:avLst/>
            <a:gdLst>
              <a:gd name="connsiteX0" fmla="*/ 0 w 5054037"/>
              <a:gd name="connsiteY0" fmla="*/ 47739 h 477385"/>
              <a:gd name="connsiteX1" fmla="*/ 13982 w 5054037"/>
              <a:gd name="connsiteY1" fmla="*/ 13982 h 477385"/>
              <a:gd name="connsiteX2" fmla="*/ 47739 w 5054037"/>
              <a:gd name="connsiteY2" fmla="*/ 0 h 477385"/>
              <a:gd name="connsiteX3" fmla="*/ 5006298 w 5054037"/>
              <a:gd name="connsiteY3" fmla="*/ 0 h 477385"/>
              <a:gd name="connsiteX4" fmla="*/ 5040055 w 5054037"/>
              <a:gd name="connsiteY4" fmla="*/ 13982 h 477385"/>
              <a:gd name="connsiteX5" fmla="*/ 5054037 w 5054037"/>
              <a:gd name="connsiteY5" fmla="*/ 47739 h 477385"/>
              <a:gd name="connsiteX6" fmla="*/ 5054037 w 5054037"/>
              <a:gd name="connsiteY6" fmla="*/ 429646 h 477385"/>
              <a:gd name="connsiteX7" fmla="*/ 5040055 w 5054037"/>
              <a:gd name="connsiteY7" fmla="*/ 463403 h 477385"/>
              <a:gd name="connsiteX8" fmla="*/ 5006298 w 5054037"/>
              <a:gd name="connsiteY8" fmla="*/ 477385 h 477385"/>
              <a:gd name="connsiteX9" fmla="*/ 47739 w 5054037"/>
              <a:gd name="connsiteY9" fmla="*/ 477385 h 477385"/>
              <a:gd name="connsiteX10" fmla="*/ 13982 w 5054037"/>
              <a:gd name="connsiteY10" fmla="*/ 463403 h 477385"/>
              <a:gd name="connsiteX11" fmla="*/ 0 w 5054037"/>
              <a:gd name="connsiteY11" fmla="*/ 429646 h 477385"/>
              <a:gd name="connsiteX12" fmla="*/ 0 w 5054037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54037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06298" y="0"/>
                </a:lnTo>
                <a:cubicBezTo>
                  <a:pt x="5018959" y="0"/>
                  <a:pt x="5031102" y="5030"/>
                  <a:pt x="5040055" y="13982"/>
                </a:cubicBezTo>
                <a:cubicBezTo>
                  <a:pt x="5049008" y="22935"/>
                  <a:pt x="5054037" y="35077"/>
                  <a:pt x="5054037" y="47739"/>
                </a:cubicBezTo>
                <a:lnTo>
                  <a:pt x="5054037" y="429646"/>
                </a:lnTo>
                <a:cubicBezTo>
                  <a:pt x="5054037" y="442307"/>
                  <a:pt x="5049007" y="454450"/>
                  <a:pt x="5040055" y="463403"/>
                </a:cubicBezTo>
                <a:cubicBezTo>
                  <a:pt x="5031102" y="472356"/>
                  <a:pt x="5018960" y="477385"/>
                  <a:pt x="5006298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4158277"/>
              <a:satOff val="-19187"/>
              <a:lumOff val="706"/>
              <a:alphaOff val="0"/>
            </a:schemeClr>
          </a:fillRef>
          <a:effectRef idx="2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/>
              <a:t>Preparación de los datos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6056681" y="3025198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5197847"/>
              <a:satOff val="-23984"/>
              <a:lumOff val="883"/>
              <a:alphaOff val="0"/>
            </a:schemeClr>
          </a:fillRef>
          <a:effectRef idx="2">
            <a:schemeClr val="accent4">
              <a:hueOff val="5197847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3" name="12 Forma libre"/>
          <p:cNvSpPr/>
          <p:nvPr/>
        </p:nvSpPr>
        <p:spPr>
          <a:xfrm>
            <a:off x="3618695" y="3234054"/>
            <a:ext cx="5090795" cy="477385"/>
          </a:xfrm>
          <a:custGeom>
            <a:avLst/>
            <a:gdLst>
              <a:gd name="connsiteX0" fmla="*/ 0 w 5090795"/>
              <a:gd name="connsiteY0" fmla="*/ 47739 h 477385"/>
              <a:gd name="connsiteX1" fmla="*/ 13982 w 5090795"/>
              <a:gd name="connsiteY1" fmla="*/ 13982 h 477385"/>
              <a:gd name="connsiteX2" fmla="*/ 47739 w 5090795"/>
              <a:gd name="connsiteY2" fmla="*/ 0 h 477385"/>
              <a:gd name="connsiteX3" fmla="*/ 5043056 w 5090795"/>
              <a:gd name="connsiteY3" fmla="*/ 0 h 477385"/>
              <a:gd name="connsiteX4" fmla="*/ 5076813 w 5090795"/>
              <a:gd name="connsiteY4" fmla="*/ 13982 h 477385"/>
              <a:gd name="connsiteX5" fmla="*/ 5090795 w 5090795"/>
              <a:gd name="connsiteY5" fmla="*/ 47739 h 477385"/>
              <a:gd name="connsiteX6" fmla="*/ 5090795 w 5090795"/>
              <a:gd name="connsiteY6" fmla="*/ 429646 h 477385"/>
              <a:gd name="connsiteX7" fmla="*/ 5076813 w 5090795"/>
              <a:gd name="connsiteY7" fmla="*/ 463403 h 477385"/>
              <a:gd name="connsiteX8" fmla="*/ 5043056 w 5090795"/>
              <a:gd name="connsiteY8" fmla="*/ 477385 h 477385"/>
              <a:gd name="connsiteX9" fmla="*/ 47739 w 5090795"/>
              <a:gd name="connsiteY9" fmla="*/ 477385 h 477385"/>
              <a:gd name="connsiteX10" fmla="*/ 13982 w 5090795"/>
              <a:gd name="connsiteY10" fmla="*/ 463403 h 477385"/>
              <a:gd name="connsiteX11" fmla="*/ 0 w 5090795"/>
              <a:gd name="connsiteY11" fmla="*/ 429646 h 477385"/>
              <a:gd name="connsiteX12" fmla="*/ 0 w 5090795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0795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5043056" y="0"/>
                </a:lnTo>
                <a:cubicBezTo>
                  <a:pt x="5055717" y="0"/>
                  <a:pt x="5067860" y="5030"/>
                  <a:pt x="5076813" y="13982"/>
                </a:cubicBezTo>
                <a:cubicBezTo>
                  <a:pt x="5085766" y="22935"/>
                  <a:pt x="5090795" y="35077"/>
                  <a:pt x="5090795" y="47739"/>
                </a:cubicBezTo>
                <a:lnTo>
                  <a:pt x="5090795" y="429646"/>
                </a:lnTo>
                <a:cubicBezTo>
                  <a:pt x="5090795" y="442307"/>
                  <a:pt x="5085765" y="454450"/>
                  <a:pt x="5076813" y="463403"/>
                </a:cubicBezTo>
                <a:cubicBezTo>
                  <a:pt x="5067860" y="472356"/>
                  <a:pt x="5055718" y="477385"/>
                  <a:pt x="5043056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6237416"/>
              <a:satOff val="-28781"/>
              <a:lumOff val="1059"/>
              <a:alphaOff val="0"/>
            </a:schemeClr>
          </a:fillRef>
          <a:effectRef idx="2">
            <a:schemeClr val="accent4">
              <a:hueOff val="6237416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smtClean="0"/>
              <a:t>Registro</a:t>
            </a:r>
            <a:endParaRPr lang="es-ES" sz="1600" b="1" kern="1200" dirty="0"/>
          </a:p>
        </p:txBody>
      </p:sp>
      <p:sp>
        <p:nvSpPr>
          <p:cNvPr id="14" name="13 Forma libre"/>
          <p:cNvSpPr/>
          <p:nvPr/>
        </p:nvSpPr>
        <p:spPr>
          <a:xfrm>
            <a:off x="6056681" y="3741276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7796770"/>
              <a:satOff val="-35976"/>
              <a:lumOff val="1324"/>
              <a:alphaOff val="0"/>
            </a:schemeClr>
          </a:fillRef>
          <a:effectRef idx="2">
            <a:schemeClr val="accent4">
              <a:hueOff val="7796770"/>
              <a:satOff val="-35976"/>
              <a:lumOff val="13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5" name="14 Forma libre"/>
          <p:cNvSpPr/>
          <p:nvPr/>
        </p:nvSpPr>
        <p:spPr>
          <a:xfrm>
            <a:off x="3655454" y="3950132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16554"/>
              <a:satOff val="-38374"/>
              <a:lumOff val="1412"/>
              <a:alphaOff val="0"/>
            </a:schemeClr>
          </a:fillRef>
          <a:effectRef idx="2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kern="1200" dirty="0" err="1" smtClean="0"/>
              <a:t>Postprocesado</a:t>
            </a:r>
            <a:r>
              <a:rPr lang="es-ES" sz="1600" b="1" kern="1200" dirty="0" smtClean="0"/>
              <a:t> </a:t>
            </a:r>
            <a:r>
              <a:rPr lang="es-ES" sz="1600" b="1" kern="1200" dirty="0"/>
              <a:t>de </a:t>
            </a:r>
            <a:r>
              <a:rPr lang="es-ES" sz="1600" b="1" kern="1200" dirty="0" smtClean="0"/>
              <a:t>datos CYCLONE</a:t>
            </a:r>
            <a:endParaRPr lang="es-ES" sz="1600" b="1" kern="1200" dirty="0"/>
          </a:p>
        </p:txBody>
      </p:sp>
      <p:sp>
        <p:nvSpPr>
          <p:cNvPr id="16" name="15 Forma libre"/>
          <p:cNvSpPr/>
          <p:nvPr/>
        </p:nvSpPr>
        <p:spPr>
          <a:xfrm>
            <a:off x="6056681" y="4457353"/>
            <a:ext cx="214823" cy="179019"/>
          </a:xfrm>
          <a:custGeom>
            <a:avLst/>
            <a:gdLst>
              <a:gd name="connsiteX0" fmla="*/ 0 w 179019"/>
              <a:gd name="connsiteY0" fmla="*/ 42965 h 214823"/>
              <a:gd name="connsiteX1" fmla="*/ 89510 w 179019"/>
              <a:gd name="connsiteY1" fmla="*/ 42965 h 214823"/>
              <a:gd name="connsiteX2" fmla="*/ 89510 w 179019"/>
              <a:gd name="connsiteY2" fmla="*/ 0 h 214823"/>
              <a:gd name="connsiteX3" fmla="*/ 179019 w 179019"/>
              <a:gd name="connsiteY3" fmla="*/ 107412 h 214823"/>
              <a:gd name="connsiteX4" fmla="*/ 89510 w 179019"/>
              <a:gd name="connsiteY4" fmla="*/ 214823 h 214823"/>
              <a:gd name="connsiteX5" fmla="*/ 89510 w 179019"/>
              <a:gd name="connsiteY5" fmla="*/ 171858 h 214823"/>
              <a:gd name="connsiteX6" fmla="*/ 0 w 179019"/>
              <a:gd name="connsiteY6" fmla="*/ 171858 h 214823"/>
              <a:gd name="connsiteX7" fmla="*/ 0 w 179019"/>
              <a:gd name="connsiteY7" fmla="*/ 42965 h 214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9019" h="214823">
                <a:moveTo>
                  <a:pt x="143215" y="0"/>
                </a:moveTo>
                <a:lnTo>
                  <a:pt x="143215" y="107412"/>
                </a:lnTo>
                <a:lnTo>
                  <a:pt x="179019" y="107412"/>
                </a:lnTo>
                <a:lnTo>
                  <a:pt x="89509" y="214823"/>
                </a:lnTo>
                <a:lnTo>
                  <a:pt x="0" y="107412"/>
                </a:lnTo>
                <a:lnTo>
                  <a:pt x="35804" y="107412"/>
                </a:lnTo>
                <a:lnTo>
                  <a:pt x="35804" y="0"/>
                </a:lnTo>
                <a:lnTo>
                  <a:pt x="143215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965" tIns="0" rIns="42965" bIns="5370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ES" sz="800" kern="1200"/>
          </a:p>
        </p:txBody>
      </p:sp>
      <p:sp>
        <p:nvSpPr>
          <p:cNvPr id="17" name="16 Forma libre"/>
          <p:cNvSpPr/>
          <p:nvPr/>
        </p:nvSpPr>
        <p:spPr>
          <a:xfrm>
            <a:off x="3655454" y="4666209"/>
            <a:ext cx="5017278" cy="477385"/>
          </a:xfrm>
          <a:custGeom>
            <a:avLst/>
            <a:gdLst>
              <a:gd name="connsiteX0" fmla="*/ 0 w 5017278"/>
              <a:gd name="connsiteY0" fmla="*/ 47739 h 477385"/>
              <a:gd name="connsiteX1" fmla="*/ 13982 w 5017278"/>
              <a:gd name="connsiteY1" fmla="*/ 13982 h 477385"/>
              <a:gd name="connsiteX2" fmla="*/ 47739 w 5017278"/>
              <a:gd name="connsiteY2" fmla="*/ 0 h 477385"/>
              <a:gd name="connsiteX3" fmla="*/ 4969539 w 5017278"/>
              <a:gd name="connsiteY3" fmla="*/ 0 h 477385"/>
              <a:gd name="connsiteX4" fmla="*/ 5003296 w 5017278"/>
              <a:gd name="connsiteY4" fmla="*/ 13982 h 477385"/>
              <a:gd name="connsiteX5" fmla="*/ 5017278 w 5017278"/>
              <a:gd name="connsiteY5" fmla="*/ 47739 h 477385"/>
              <a:gd name="connsiteX6" fmla="*/ 5017278 w 5017278"/>
              <a:gd name="connsiteY6" fmla="*/ 429646 h 477385"/>
              <a:gd name="connsiteX7" fmla="*/ 5003296 w 5017278"/>
              <a:gd name="connsiteY7" fmla="*/ 463403 h 477385"/>
              <a:gd name="connsiteX8" fmla="*/ 4969539 w 5017278"/>
              <a:gd name="connsiteY8" fmla="*/ 477385 h 477385"/>
              <a:gd name="connsiteX9" fmla="*/ 47739 w 5017278"/>
              <a:gd name="connsiteY9" fmla="*/ 477385 h 477385"/>
              <a:gd name="connsiteX10" fmla="*/ 13982 w 5017278"/>
              <a:gd name="connsiteY10" fmla="*/ 463403 h 477385"/>
              <a:gd name="connsiteX11" fmla="*/ 0 w 5017278"/>
              <a:gd name="connsiteY11" fmla="*/ 429646 h 477385"/>
              <a:gd name="connsiteX12" fmla="*/ 0 w 5017278"/>
              <a:gd name="connsiteY12" fmla="*/ 47739 h 4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17278" h="477385">
                <a:moveTo>
                  <a:pt x="0" y="47739"/>
                </a:moveTo>
                <a:cubicBezTo>
                  <a:pt x="0" y="35078"/>
                  <a:pt x="5030" y="22935"/>
                  <a:pt x="13982" y="13982"/>
                </a:cubicBezTo>
                <a:cubicBezTo>
                  <a:pt x="22935" y="5029"/>
                  <a:pt x="35077" y="0"/>
                  <a:pt x="47739" y="0"/>
                </a:cubicBezTo>
                <a:lnTo>
                  <a:pt x="4969539" y="0"/>
                </a:lnTo>
                <a:cubicBezTo>
                  <a:pt x="4982200" y="0"/>
                  <a:pt x="4994343" y="5030"/>
                  <a:pt x="5003296" y="13982"/>
                </a:cubicBezTo>
                <a:cubicBezTo>
                  <a:pt x="5012249" y="22935"/>
                  <a:pt x="5017278" y="35077"/>
                  <a:pt x="5017278" y="47739"/>
                </a:cubicBezTo>
                <a:lnTo>
                  <a:pt x="5017278" y="429646"/>
                </a:lnTo>
                <a:cubicBezTo>
                  <a:pt x="5017278" y="442307"/>
                  <a:pt x="5012248" y="454450"/>
                  <a:pt x="5003296" y="463403"/>
                </a:cubicBezTo>
                <a:cubicBezTo>
                  <a:pt x="4994343" y="472356"/>
                  <a:pt x="4982201" y="477385"/>
                  <a:pt x="4969539" y="477385"/>
                </a:cubicBezTo>
                <a:lnTo>
                  <a:pt x="47739" y="477385"/>
                </a:lnTo>
                <a:cubicBezTo>
                  <a:pt x="35078" y="477385"/>
                  <a:pt x="22935" y="472355"/>
                  <a:pt x="13982" y="463403"/>
                </a:cubicBezTo>
                <a:cubicBezTo>
                  <a:pt x="5029" y="454450"/>
                  <a:pt x="0" y="442308"/>
                  <a:pt x="0" y="429646"/>
                </a:cubicBezTo>
                <a:lnTo>
                  <a:pt x="0" y="4773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10395693"/>
              <a:satOff val="-47968"/>
              <a:lumOff val="1765"/>
              <a:alphaOff val="0"/>
            </a:schemeClr>
          </a:fillRef>
          <a:effectRef idx="2">
            <a:schemeClr val="accent4">
              <a:hueOff val="10395693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942" tIns="74942" rIns="74942" bIns="7494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 err="1" smtClean="0"/>
              <a:t>Postprocesado</a:t>
            </a:r>
            <a:r>
              <a:rPr lang="es-ES" sz="1600" b="1" dirty="0" smtClean="0"/>
              <a:t> de datos 3DReshaper</a:t>
            </a:r>
            <a:endParaRPr lang="es-ES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1705970" y="600501"/>
            <a:ext cx="8884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METODOLOGÍA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493829" cy="701675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POSTPROCESADO DE DATOS 3DRESHAPER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19</a:t>
            </a:fld>
            <a:endParaRPr lang="es-ES"/>
          </a:p>
        </p:txBody>
      </p:sp>
      <p:pic>
        <p:nvPicPr>
          <p:cNvPr id="6" name="5 Imagen" descr="malla suavizad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7859" y="1173708"/>
            <a:ext cx="6503820" cy="2758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carenado suaviza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62567" y="4064404"/>
            <a:ext cx="3725839" cy="2063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65828" y="3482809"/>
            <a:ext cx="3250798" cy="267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556" y="4162567"/>
            <a:ext cx="3136668" cy="1910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47212" y="1300305"/>
            <a:ext cx="3704714" cy="1975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CuadroTexto"/>
          <p:cNvSpPr txBox="1"/>
          <p:nvPr/>
        </p:nvSpPr>
        <p:spPr>
          <a:xfrm>
            <a:off x="2702256" y="6189259"/>
            <a:ext cx="6632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17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Postprocesado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del helicóptero BO 105 con 3DReshaper</a:t>
            </a:r>
            <a:endParaRPr lang="es-ES" sz="16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299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8866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21</a:t>
            </a:fld>
            <a:endParaRPr lang="es-ES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838200" y="365125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ANÁLISIS CON ANSYS FLUENT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pic>
        <p:nvPicPr>
          <p:cNvPr id="8" name="7 Imagen" descr="mallag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577" y="1862904"/>
            <a:ext cx="6782747" cy="4305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mallap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7804" y="2770494"/>
            <a:ext cx="5923127" cy="2347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9 CuadroTexto"/>
          <p:cNvSpPr txBox="1"/>
          <p:nvPr/>
        </p:nvSpPr>
        <p:spPr>
          <a:xfrm>
            <a:off x="1023583" y="1214651"/>
            <a:ext cx="5322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Perfil NACA 23012 Helicóptero BO 105</a:t>
            </a:r>
            <a:endParaRPr lang="es-ES" sz="2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1" name="10 Flecha a la derecha con muesca"/>
          <p:cNvSpPr/>
          <p:nvPr/>
        </p:nvSpPr>
        <p:spPr>
          <a:xfrm>
            <a:off x="4694829" y="3507475"/>
            <a:ext cx="2661313" cy="941695"/>
          </a:xfrm>
          <a:prstGeom prst="notchedRightArrow">
            <a:avLst>
              <a:gd name="adj1" fmla="val 50000"/>
              <a:gd name="adj2" fmla="val 7753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702256" y="6189259"/>
            <a:ext cx="6632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18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Mallado de la pala en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</a:t>
            </a:r>
            <a:endParaRPr lang="es-ES" sz="16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22</a:t>
            </a:fld>
            <a:endParaRPr 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896059" y="1214650"/>
          <a:ext cx="4808704" cy="2361064"/>
        </p:xfrm>
        <a:graphic>
          <a:graphicData uri="http://schemas.openxmlformats.org/drawingml/2006/table">
            <a:tbl>
              <a:tblPr/>
              <a:tblGrid>
                <a:gridCol w="701800"/>
                <a:gridCol w="600736"/>
                <a:gridCol w="601441"/>
                <a:gridCol w="1101817"/>
                <a:gridCol w="901102"/>
                <a:gridCol w="901808"/>
              </a:tblGrid>
              <a:tr h="401652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Simulación 1 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01240">
                <a:tc gridSpan="6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Ángulo de ataque constante 0º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0124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Velocidad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Temperatura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Densidad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Presión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21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Mach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K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Pa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Ebrima"/>
                          <a:ea typeface="Calibri"/>
                          <a:cs typeface="Times New Roman"/>
                        </a:rPr>
                        <a:t>0.117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144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40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0.165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204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56.67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0.196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242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67.22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tabLst>
                          <a:tab pos="336550" algn="ctr"/>
                        </a:tabLst>
                      </a:pPr>
                      <a:r>
                        <a:rPr lang="es-ES" sz="1200" dirty="0" smtClean="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1372" y="1282889"/>
            <a:ext cx="542925" cy="238125"/>
          </a:xfrm>
          <a:prstGeom prst="rect">
            <a:avLst/>
          </a:prstGeom>
          <a:noFill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78723" y="5076967"/>
            <a:ext cx="314325" cy="238125"/>
          </a:xfrm>
          <a:prstGeom prst="rect">
            <a:avLst/>
          </a:prstGeom>
          <a:noFill/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9349" y="5090615"/>
            <a:ext cx="228600" cy="180975"/>
          </a:xfrm>
          <a:prstGeom prst="rect">
            <a:avLst/>
          </a:prstGeom>
          <a:noFill/>
        </p:spPr>
      </p:pic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76216" y="2333767"/>
            <a:ext cx="381000" cy="276225"/>
          </a:xfrm>
          <a:prstGeom prst="rect">
            <a:avLst/>
          </a:prstGeom>
          <a:noFill/>
        </p:spPr>
      </p:pic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373504" y="1214651"/>
          <a:ext cx="4831308" cy="2361064"/>
        </p:xfrm>
        <a:graphic>
          <a:graphicData uri="http://schemas.openxmlformats.org/drawingml/2006/table">
            <a:tbl>
              <a:tblPr/>
              <a:tblGrid>
                <a:gridCol w="705099"/>
                <a:gridCol w="603558"/>
                <a:gridCol w="604268"/>
                <a:gridCol w="1106996"/>
                <a:gridCol w="905338"/>
                <a:gridCol w="906049"/>
              </a:tblGrid>
              <a:tr h="401653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Simulación 2 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01240">
                <a:tc gridSpan="6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Ángulo de ataque constante 5º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0124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Velocidad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Temperatura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Densidad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Presión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21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Mach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K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Pa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0.117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144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40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0.165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204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56.67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1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0.196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242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67.22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tabLst>
                          <a:tab pos="336550" algn="ctr"/>
                        </a:tabLst>
                      </a:pPr>
                      <a:r>
                        <a:rPr lang="es-ES" sz="1200" dirty="0" smtClean="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52232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335069" y="1296537"/>
            <a:ext cx="542925" cy="238125"/>
          </a:xfrm>
          <a:prstGeom prst="rect">
            <a:avLst/>
          </a:prstGeom>
          <a:noFill/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2371" y="2333768"/>
            <a:ext cx="314325" cy="238125"/>
          </a:xfrm>
          <a:prstGeom prst="rect">
            <a:avLst/>
          </a:prstGeom>
          <a:noFill/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74758" y="2374711"/>
            <a:ext cx="228600" cy="180975"/>
          </a:xfrm>
          <a:prstGeom prst="rect">
            <a:avLst/>
          </a:prstGeom>
          <a:noFill/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76215" y="5063319"/>
            <a:ext cx="381000" cy="276225"/>
          </a:xfrm>
          <a:prstGeom prst="rect">
            <a:avLst/>
          </a:prstGeom>
          <a:noFill/>
        </p:spPr>
      </p:pic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887105" y="4039738"/>
          <a:ext cx="4831309" cy="2202233"/>
        </p:xfrm>
        <a:graphic>
          <a:graphicData uri="http://schemas.openxmlformats.org/drawingml/2006/table">
            <a:tbl>
              <a:tblPr/>
              <a:tblGrid>
                <a:gridCol w="705098"/>
                <a:gridCol w="603559"/>
                <a:gridCol w="604269"/>
                <a:gridCol w="1106997"/>
                <a:gridCol w="905338"/>
                <a:gridCol w="906048"/>
              </a:tblGrid>
              <a:tr h="373793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Simulación 3 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80344">
                <a:tc gridSpan="6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Ángulo de ataque constante 15º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80344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Velocidad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Temperatura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Densidad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Presión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Mach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K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Pa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3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0.117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144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40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03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0.165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204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56.67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03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0.196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242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67.22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tabLst>
                          <a:tab pos="336550" algn="ctr"/>
                        </a:tabLst>
                      </a:pPr>
                      <a:r>
                        <a:rPr lang="es-ES" sz="1200" dirty="0" smtClean="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52236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44204" y="4107977"/>
            <a:ext cx="647700" cy="238125"/>
          </a:xfrm>
          <a:prstGeom prst="rect">
            <a:avLst/>
          </a:prstGeom>
          <a:noFill/>
        </p:spPr>
      </p:pic>
      <p:pic>
        <p:nvPicPr>
          <p:cNvPr id="52235" name="Picture 1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9618" y="5063320"/>
            <a:ext cx="314325" cy="238125"/>
          </a:xfrm>
          <a:prstGeom prst="rect">
            <a:avLst/>
          </a:prstGeom>
          <a:noFill/>
        </p:spPr>
      </p:pic>
      <p:pic>
        <p:nvPicPr>
          <p:cNvPr id="52234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02006" y="5076966"/>
            <a:ext cx="228600" cy="180975"/>
          </a:xfrm>
          <a:prstGeom prst="rect">
            <a:avLst/>
          </a:prstGeom>
          <a:noFill/>
        </p:spPr>
      </p:pic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62615" y="5036024"/>
            <a:ext cx="381000" cy="276225"/>
          </a:xfrm>
          <a:prstGeom prst="rect">
            <a:avLst/>
          </a:prstGeom>
          <a:noFill/>
        </p:spPr>
      </p:pic>
      <p:graphicFrame>
        <p:nvGraphicFramePr>
          <p:cNvPr id="18" name="17 Tabla"/>
          <p:cNvGraphicFramePr>
            <a:graphicFrameLocks noGrp="1"/>
          </p:cNvGraphicFramePr>
          <p:nvPr/>
        </p:nvGraphicFramePr>
        <p:xfrm>
          <a:off x="6359858" y="4039738"/>
          <a:ext cx="4878454" cy="2191206"/>
        </p:xfrm>
        <a:graphic>
          <a:graphicData uri="http://schemas.openxmlformats.org/drawingml/2006/table">
            <a:tbl>
              <a:tblPr/>
              <a:tblGrid>
                <a:gridCol w="711979"/>
                <a:gridCol w="609449"/>
                <a:gridCol w="610165"/>
                <a:gridCol w="1117799"/>
                <a:gridCol w="914172"/>
                <a:gridCol w="914890"/>
              </a:tblGrid>
              <a:tr h="371471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Simulación </a:t>
                      </a:r>
                      <a:r>
                        <a:rPr lang="es-ES" sz="1400" b="1" dirty="0">
                          <a:latin typeface="Ebrima"/>
                          <a:ea typeface="Times New Roman"/>
                          <a:cs typeface="Times New Roman"/>
                        </a:rPr>
                        <a:t>4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78603">
                <a:tc gridSpan="6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Ángulo de ataque constante 20º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78603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Ebrima"/>
                          <a:ea typeface="Calibri"/>
                          <a:cs typeface="Times New Roman"/>
                        </a:rPr>
                        <a:t>Velocidad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Temperatura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Densidad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b="1">
                          <a:latin typeface="Ebrima"/>
                          <a:ea typeface="Calibri"/>
                          <a:cs typeface="Times New Roman"/>
                        </a:rPr>
                        <a:t>Presión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1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Mach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>
                          <a:latin typeface="Ebrima"/>
                          <a:ea typeface="Calibri"/>
                          <a:cs typeface="Times New Roman"/>
                        </a:rPr>
                        <a:t>K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i="1" dirty="0">
                          <a:latin typeface="Ebrima"/>
                          <a:ea typeface="Calibri"/>
                          <a:cs typeface="Times New Roman"/>
                        </a:rPr>
                        <a:t>Pa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0.117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144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40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86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0.165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204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56.67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86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Ebrima"/>
                          <a:ea typeface="Calibri"/>
                          <a:cs typeface="Times New Roman"/>
                        </a:rPr>
                        <a:t>0.196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242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67.22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298 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latin typeface="Ebrima"/>
                          <a:ea typeface="Calibri"/>
                          <a:cs typeface="Times New Roman"/>
                        </a:rPr>
                        <a:t>1.2254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tabLst>
                          <a:tab pos="336550" algn="ctr"/>
                        </a:tabLst>
                      </a:pPr>
                      <a:r>
                        <a:rPr lang="es-ES" sz="1200" dirty="0" smtClean="0">
                          <a:latin typeface="Ebrima"/>
                          <a:ea typeface="Calibri"/>
                          <a:cs typeface="Times New Roman"/>
                        </a:rPr>
                        <a:t>101300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52240" name="Picture 1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389660" y="4107976"/>
            <a:ext cx="647700" cy="238125"/>
          </a:xfrm>
          <a:prstGeom prst="rect">
            <a:avLst/>
          </a:prstGeom>
          <a:noFill/>
        </p:spPr>
      </p:pic>
      <p:pic>
        <p:nvPicPr>
          <p:cNvPr id="52239" name="Picture 1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46913" y="2347414"/>
            <a:ext cx="314325" cy="238125"/>
          </a:xfrm>
          <a:prstGeom prst="rect">
            <a:avLst/>
          </a:prstGeom>
          <a:noFill/>
        </p:spPr>
      </p:pic>
      <p:pic>
        <p:nvPicPr>
          <p:cNvPr id="52238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74710" y="2361062"/>
            <a:ext cx="228600" cy="180975"/>
          </a:xfrm>
          <a:prstGeom prst="rect">
            <a:avLst/>
          </a:prstGeom>
          <a:noFill/>
        </p:spPr>
      </p:pic>
      <p:pic>
        <p:nvPicPr>
          <p:cNvPr id="522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62615" y="2306472"/>
            <a:ext cx="381000" cy="276225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791570" y="471817"/>
            <a:ext cx="103859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Estudio de la eficiencia alar en los diferentes regímenes de vuelo</a:t>
            </a:r>
          </a:p>
        </p:txBody>
      </p:sp>
      <p:sp>
        <p:nvSpPr>
          <p:cNvPr id="24" name="CuadroTexto 4"/>
          <p:cNvSpPr txBox="1"/>
          <p:nvPr/>
        </p:nvSpPr>
        <p:spPr>
          <a:xfrm>
            <a:off x="1555358" y="3558183"/>
            <a:ext cx="36022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2. Simulación 1 con ángulo de ataque 0º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5" name="CuadroTexto 4"/>
          <p:cNvSpPr txBox="1"/>
          <p:nvPr/>
        </p:nvSpPr>
        <p:spPr>
          <a:xfrm>
            <a:off x="6989441" y="3546810"/>
            <a:ext cx="36022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3. Simulación 2 con ángulo de ataque 5º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6" name="CuadroTexto 4"/>
          <p:cNvSpPr txBox="1"/>
          <p:nvPr/>
        </p:nvSpPr>
        <p:spPr>
          <a:xfrm>
            <a:off x="1434803" y="6208124"/>
            <a:ext cx="36920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4. Simulación 3 con ángulo de ataque 15º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7" name="CuadroTexto 4"/>
          <p:cNvSpPr txBox="1"/>
          <p:nvPr/>
        </p:nvSpPr>
        <p:spPr>
          <a:xfrm>
            <a:off x="7016737" y="6221771"/>
            <a:ext cx="36920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5. Simulación 4 con ángulo de ataque 20º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8866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24</a:t>
            </a:fld>
            <a:endParaRPr lang="es-ES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964072" y="1296537"/>
          <a:ext cx="5363571" cy="4680445"/>
        </p:xfrm>
        <a:graphic>
          <a:graphicData uri="http://schemas.openxmlformats.org/drawingml/2006/table">
            <a:tbl>
              <a:tblPr/>
              <a:tblGrid>
                <a:gridCol w="1294604"/>
                <a:gridCol w="642643"/>
                <a:gridCol w="468993"/>
                <a:gridCol w="557378"/>
                <a:gridCol w="115738"/>
                <a:gridCol w="441640"/>
                <a:gridCol w="729381"/>
                <a:gridCol w="1113194"/>
              </a:tblGrid>
              <a:tr h="316391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latin typeface="Ebrima"/>
                          <a:ea typeface="Calibri"/>
                          <a:cs typeface="Times New Roman"/>
                        </a:rPr>
                        <a:t>Simulaciones </a:t>
                      </a:r>
                      <a:r>
                        <a:rPr lang="es-ES" sz="1800" b="1" dirty="0">
                          <a:latin typeface="Ebrima"/>
                          <a:ea typeface="Calibri"/>
                          <a:cs typeface="Times New Roman"/>
                        </a:rPr>
                        <a:t>en el Túnel de viento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9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5944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Ángulo de ataque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latin typeface="Ebrima"/>
                          <a:ea typeface="Calibri"/>
                          <a:cs typeface="Times New Roman"/>
                        </a:rPr>
                        <a:t>Velocidades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2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s-ES" dirty="0"/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9" gridSpan="3">
                  <a:txBody>
                    <a:bodyPr/>
                    <a:lstStyle/>
                    <a:p>
                      <a:pPr algn="l"/>
                      <a:endParaRPr lang="es-ES" sz="2800" dirty="0" smtClean="0"/>
                    </a:p>
                    <a:p>
                      <a:pPr algn="l"/>
                      <a:endParaRPr lang="es-ES" sz="2000" dirty="0" smtClean="0"/>
                    </a:p>
                    <a:p>
                      <a:pPr algn="l"/>
                      <a:endParaRPr lang="es-ES" sz="2800" dirty="0" smtClean="0"/>
                    </a:p>
                    <a:p>
                      <a:pPr algn="l"/>
                      <a:endParaRPr lang="es-ES" sz="2800" dirty="0" smtClean="0"/>
                    </a:p>
                    <a:p>
                      <a:pPr algn="l"/>
                      <a:r>
                        <a:rPr lang="es-ES" sz="2800" dirty="0" smtClean="0"/>
                        <a:t>  25</a:t>
                      </a:r>
                      <a:endParaRPr lang="es-ES" sz="2800" dirty="0"/>
                    </a:p>
                  </a:txBody>
                  <a:tcPr marL="58251" marR="58251" marT="0" marB="0">
                    <a:lnL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9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9" gridSpan="2">
                  <a:txBody>
                    <a:bodyPr/>
                    <a:lstStyle/>
                    <a:p>
                      <a:pPr algn="l"/>
                      <a:endParaRPr lang="es-ES" sz="2800" dirty="0" smtClean="0"/>
                    </a:p>
                    <a:p>
                      <a:pPr algn="l"/>
                      <a:endParaRPr lang="es-ES" sz="2400" dirty="0" smtClean="0"/>
                    </a:p>
                    <a:p>
                      <a:pPr algn="l"/>
                      <a:endParaRPr lang="es-ES" sz="2800" dirty="0" smtClean="0"/>
                    </a:p>
                    <a:p>
                      <a:pPr algn="l"/>
                      <a:endParaRPr lang="es-ES" sz="2400" dirty="0" smtClean="0"/>
                    </a:p>
                    <a:p>
                      <a:pPr algn="l"/>
                      <a:r>
                        <a:rPr lang="es-ES" sz="2800" dirty="0" smtClean="0"/>
                        <a:t>  32</a:t>
                      </a:r>
                      <a:endParaRPr lang="es-ES" sz="2800" dirty="0"/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24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es-E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s-ES" sz="2800" dirty="0" smtClean="0">
                          <a:latin typeface="Calibri"/>
                          <a:ea typeface="Calibri"/>
                          <a:cs typeface="Times New Roman"/>
                        </a:rPr>
                        <a:t>  40</a:t>
                      </a:r>
                      <a:endParaRPr lang="es-E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1270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2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4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6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8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10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12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15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40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18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es-E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251" marR="58251" marT="0" marB="0" anchor="b">
                    <a:lnL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849972" y="4107977"/>
            <a:ext cx="359548" cy="235566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03557" y="4097411"/>
            <a:ext cx="354842" cy="232483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6135" y="2129050"/>
            <a:ext cx="276225" cy="180975"/>
          </a:xfrm>
          <a:prstGeom prst="rect">
            <a:avLst/>
          </a:prstGeom>
          <a:noFill/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59421" y="4082955"/>
            <a:ext cx="359548" cy="235566"/>
          </a:xfrm>
          <a:prstGeom prst="rect">
            <a:avLst/>
          </a:prstGeom>
          <a:noFill/>
        </p:spPr>
      </p:pic>
      <p:sp>
        <p:nvSpPr>
          <p:cNvPr id="14" name="Título 1"/>
          <p:cNvSpPr txBox="1">
            <a:spLocks/>
          </p:cNvSpPr>
          <p:nvPr/>
        </p:nvSpPr>
        <p:spPr>
          <a:xfrm>
            <a:off x="838200" y="365125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ANÁLISIS CON </a:t>
            </a: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TÚNEL DE VIENTO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432" y="1497346"/>
            <a:ext cx="4838912" cy="1778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CuadroTexto 4"/>
          <p:cNvSpPr txBox="1"/>
          <p:nvPr/>
        </p:nvSpPr>
        <p:spPr>
          <a:xfrm>
            <a:off x="6577735" y="5987485"/>
            <a:ext cx="4280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6. Simulaciones en el túnel de viento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50375" y="3309581"/>
            <a:ext cx="5404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19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Túnel de viento</a:t>
            </a:r>
            <a:endParaRPr lang="es-ES" sz="16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36978" y="4312692"/>
            <a:ext cx="4490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Principal 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objetivo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del </a:t>
            </a:r>
            <a:r>
              <a:rPr lang="es-ES" sz="2400" u="sng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túnel de viento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es </a:t>
            </a:r>
            <a:r>
              <a:rPr lang="es-ES" sz="24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comparar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los resultados obtenidos con </a:t>
            </a:r>
            <a:r>
              <a:rPr lang="es-ES" sz="2400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400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25</a:t>
            </a:fld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928048" y="532263"/>
            <a:ext cx="10426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¿QUÉ QUEREMOS CONSEGUIR </a:t>
            </a:r>
            <a:r>
              <a:rPr lang="es-ES" sz="2800" b="1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CON ESTOS </a:t>
            </a: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ANÁLISIS?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60061" y="1774208"/>
            <a:ext cx="36712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ü"/>
            </a:pPr>
            <a:r>
              <a:rPr lang="es-ES" dirty="0" smtClean="0"/>
              <a:t> FUERZAS AERODINÁMICAS</a:t>
            </a:r>
          </a:p>
          <a:p>
            <a:pPr>
              <a:buClr>
                <a:srgbClr val="00B050"/>
              </a:buClr>
            </a:pPr>
            <a:endParaRPr lang="es-ES" dirty="0" smtClean="0"/>
          </a:p>
          <a:p>
            <a:pPr>
              <a:buClr>
                <a:srgbClr val="00B050"/>
              </a:buClr>
            </a:pPr>
            <a:endParaRPr lang="es-ES" dirty="0" smtClean="0"/>
          </a:p>
          <a:p>
            <a:pPr>
              <a:buClr>
                <a:srgbClr val="00B050"/>
              </a:buClr>
            </a:pPr>
            <a:endParaRPr lang="es-ES" dirty="0" smtClean="0"/>
          </a:p>
          <a:p>
            <a:pPr>
              <a:buClr>
                <a:srgbClr val="00B050"/>
              </a:buClr>
              <a:buFont typeface="Wingdings" pitchFamily="2" charset="2"/>
              <a:buChar char="ü"/>
            </a:pPr>
            <a:r>
              <a:rPr lang="es-ES" dirty="0" smtClean="0"/>
              <a:t> LÍNEAS DE CORRIENTE</a:t>
            </a:r>
          </a:p>
          <a:p>
            <a:pPr>
              <a:buClr>
                <a:srgbClr val="00B050"/>
              </a:buClr>
            </a:pPr>
            <a:endParaRPr lang="es-ES" dirty="0" smtClean="0"/>
          </a:p>
          <a:p>
            <a:pPr>
              <a:buClr>
                <a:srgbClr val="00B050"/>
              </a:buClr>
            </a:pPr>
            <a:endParaRPr lang="es-ES" dirty="0" smtClean="0"/>
          </a:p>
          <a:p>
            <a:pPr>
              <a:buClr>
                <a:srgbClr val="00B050"/>
              </a:buClr>
              <a:buFont typeface="Wingdings" pitchFamily="2" charset="2"/>
              <a:buChar char="ü"/>
            </a:pPr>
            <a:r>
              <a:rPr lang="es-ES" dirty="0" smtClean="0"/>
              <a:t> COEFICIENTES AERODINÁMICOS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5" name="4 Abrir llave"/>
          <p:cNvSpPr/>
          <p:nvPr/>
        </p:nvSpPr>
        <p:spPr>
          <a:xfrm>
            <a:off x="4135273" y="1323832"/>
            <a:ext cx="668740" cy="1337482"/>
          </a:xfrm>
          <a:prstGeom prst="leftBrace">
            <a:avLst>
              <a:gd name="adj1" fmla="val 10204"/>
              <a:gd name="adj2" fmla="val 4841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763067" y="1419366"/>
            <a:ext cx="3521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SUSTENTACIÓN  O  LIFT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RESISTENCIA  O  DRAG</a:t>
            </a:r>
            <a:endParaRPr lang="es-ES" dirty="0"/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4612943" y="3848668"/>
            <a:ext cx="79157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>
            <a:off x="3796351" y="3045725"/>
            <a:ext cx="79157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CuadroTexto"/>
          <p:cNvSpPr txBox="1"/>
          <p:nvPr/>
        </p:nvSpPr>
        <p:spPr>
          <a:xfrm>
            <a:off x="4885897" y="2852382"/>
            <a:ext cx="4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DESPRENDIMIENTO DE LA CAPA LÍMITE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691116" y="3684896"/>
            <a:ext cx="3452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ADIMENSIONALES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941694" y="4435522"/>
            <a:ext cx="9512492" cy="1746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solidFill>
                  <a:srgbClr val="FF0000"/>
                </a:solidFill>
              </a:rPr>
              <a:t>VENTAJAS</a:t>
            </a:r>
          </a:p>
          <a:p>
            <a:endParaRPr lang="es-ES" sz="500" dirty="0" smtClean="0"/>
          </a:p>
          <a:p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Se trata de un régimen subsónico, donde podemos considerar flujo incomprensible.</a:t>
            </a:r>
          </a:p>
          <a:p>
            <a:endParaRPr lang="es-ES" sz="105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Facilita enormemente los cálculos.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8866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DF42CEFB-A8FC-4094-86AB-F712B53932F1}" type="slidenum">
              <a:rPr lang="es-ES" smtClean="0"/>
              <a:pPr/>
              <a:t>27</a:t>
            </a:fld>
            <a:endParaRPr lang="es-E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5593" y="1446664"/>
            <a:ext cx="9543431" cy="312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7725" y="977494"/>
            <a:ext cx="7887367" cy="543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838200" y="354843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RESULTADOS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sp>
        <p:nvSpPr>
          <p:cNvPr id="6" name="CuadroTexto 4"/>
          <p:cNvSpPr txBox="1"/>
          <p:nvPr/>
        </p:nvSpPr>
        <p:spPr>
          <a:xfrm>
            <a:off x="4407739" y="6154297"/>
            <a:ext cx="685155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8. Resultados de coeficientes obtenidos en el análisis del túnel de viento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65 0.14755 C 0.16295 0.1723 0.13364 0.19727 0.10342 0.19403 C 0.0732 0.1908 0.02305 0.15264 0.00924 0.12951 C -0.00456 0.10615 0.0521 0.07632 0.02162 0.05458 C -0.00925 0.03261 -0.1386 0.01041 -0.17455 -0.00185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" y="-5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28</a:t>
            </a:fld>
            <a:endParaRPr lang="es-ES"/>
          </a:p>
        </p:txBody>
      </p:sp>
      <p:graphicFrame>
        <p:nvGraphicFramePr>
          <p:cNvPr id="3" name="2 Gráfico"/>
          <p:cNvGraphicFramePr/>
          <p:nvPr/>
        </p:nvGraphicFramePr>
        <p:xfrm>
          <a:off x="382138" y="1677722"/>
          <a:ext cx="5568286" cy="3603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3 Gráfico"/>
          <p:cNvGraphicFramePr/>
          <p:nvPr/>
        </p:nvGraphicFramePr>
        <p:xfrm>
          <a:off x="6243352" y="1705969"/>
          <a:ext cx="5179826" cy="3643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4 Gráfico"/>
          <p:cNvGraphicFramePr/>
          <p:nvPr/>
        </p:nvGraphicFramePr>
        <p:xfrm>
          <a:off x="347162" y="1705970"/>
          <a:ext cx="5357602" cy="3739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5 Gráfico"/>
          <p:cNvGraphicFramePr/>
          <p:nvPr/>
        </p:nvGraphicFramePr>
        <p:xfrm>
          <a:off x="6168788" y="1695237"/>
          <a:ext cx="5472752" cy="3818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6 Gráfico"/>
          <p:cNvGraphicFramePr/>
          <p:nvPr/>
        </p:nvGraphicFramePr>
        <p:xfrm>
          <a:off x="2251881" y="1542197"/>
          <a:ext cx="7615449" cy="3753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Título 1"/>
          <p:cNvSpPr txBox="1">
            <a:spLocks/>
          </p:cNvSpPr>
          <p:nvPr/>
        </p:nvSpPr>
        <p:spPr>
          <a:xfrm>
            <a:off x="838200" y="409434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RESULTADOS ANSYS FLUENT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sp>
        <p:nvSpPr>
          <p:cNvPr id="10" name="CuadroTexto 4"/>
          <p:cNvSpPr txBox="1"/>
          <p:nvPr/>
        </p:nvSpPr>
        <p:spPr>
          <a:xfrm>
            <a:off x="559559" y="5182266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1. Coeficiente de sustentación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1" name="CuadroTexto 4"/>
          <p:cNvSpPr txBox="1"/>
          <p:nvPr/>
        </p:nvSpPr>
        <p:spPr>
          <a:xfrm>
            <a:off x="6491300" y="5184542"/>
            <a:ext cx="5368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2. Coeficiente de resistencia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2" name="CuadroTexto 4"/>
          <p:cNvSpPr txBox="1"/>
          <p:nvPr/>
        </p:nvSpPr>
        <p:spPr>
          <a:xfrm>
            <a:off x="643720" y="5211836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3. Coeficiente de sustentación en función del Mach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3" name="CuadroTexto 4"/>
          <p:cNvSpPr txBox="1"/>
          <p:nvPr/>
        </p:nvSpPr>
        <p:spPr>
          <a:xfrm>
            <a:off x="6403076" y="5198190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4. Coeficiente de resistencia en función del Mach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4" name="CuadroTexto 4"/>
          <p:cNvSpPr txBox="1"/>
          <p:nvPr/>
        </p:nvSpPr>
        <p:spPr>
          <a:xfrm>
            <a:off x="3471081" y="5214111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5. Eficiencia Aerodinámica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1">
        <p:bldAsOne/>
      </p:bldGraphic>
      <p:bldGraphic spid="4" grpId="1">
        <p:bldAsOne/>
      </p:bldGraphic>
      <p:bldGraphic spid="5" grpId="0">
        <p:bldAsOne/>
      </p:bldGraphic>
      <p:bldGraphic spid="5" grpId="1">
        <p:bldAsOne/>
      </p:bldGraphic>
      <p:bldGraphic spid="6" grpId="0">
        <p:bldAsOne/>
      </p:bldGraphic>
      <p:bldGraphic spid="6" grpId="1">
        <p:bldAsOne/>
      </p:bldGraphic>
      <p:bldGraphic spid="7" grpId="0">
        <p:bldAsOne/>
      </p:bldGraphic>
      <p:bldP spid="10" grpId="0"/>
      <p:bldP spid="11" grpId="0"/>
      <p:bldP spid="12" grpId="0"/>
      <p:bldP spid="12" grpId="1"/>
      <p:bldP spid="13" grpId="0"/>
      <p:bldP spid="13" grpId="1"/>
      <p:bldP spid="14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29</a:t>
            </a:fld>
            <a:endParaRPr lang="es-ES"/>
          </a:p>
        </p:txBody>
      </p:sp>
      <p:graphicFrame>
        <p:nvGraphicFramePr>
          <p:cNvPr id="4" name="3 Gráfico"/>
          <p:cNvGraphicFramePr/>
          <p:nvPr/>
        </p:nvGraphicFramePr>
        <p:xfrm>
          <a:off x="491319" y="1869743"/>
          <a:ext cx="5540991" cy="3357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4 Gráfico"/>
          <p:cNvGraphicFramePr/>
          <p:nvPr/>
        </p:nvGraphicFramePr>
        <p:xfrm>
          <a:off x="6141493" y="1897039"/>
          <a:ext cx="5659029" cy="33164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5 Gráfico"/>
          <p:cNvGraphicFramePr/>
          <p:nvPr/>
        </p:nvGraphicFramePr>
        <p:xfrm>
          <a:off x="586853" y="1909118"/>
          <a:ext cx="5554640" cy="3317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6 Gráfico"/>
          <p:cNvGraphicFramePr/>
          <p:nvPr/>
        </p:nvGraphicFramePr>
        <p:xfrm>
          <a:off x="6250675" y="1905290"/>
          <a:ext cx="5622877" cy="322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7 Gráfico"/>
          <p:cNvGraphicFramePr/>
          <p:nvPr/>
        </p:nvGraphicFramePr>
        <p:xfrm>
          <a:off x="2661313" y="1678675"/>
          <a:ext cx="6796586" cy="3643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Título 1"/>
          <p:cNvSpPr txBox="1">
            <a:spLocks/>
          </p:cNvSpPr>
          <p:nvPr/>
        </p:nvSpPr>
        <p:spPr>
          <a:xfrm>
            <a:off x="865496" y="491320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RESULTADOS TÚNEL DE VIENTO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sp>
        <p:nvSpPr>
          <p:cNvPr id="10" name="CuadroTexto 4"/>
          <p:cNvSpPr txBox="1"/>
          <p:nvPr/>
        </p:nvSpPr>
        <p:spPr>
          <a:xfrm>
            <a:off x="668741" y="5141323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6. Coeficiente de sustentación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1" name="CuadroTexto 4"/>
          <p:cNvSpPr txBox="1"/>
          <p:nvPr/>
        </p:nvSpPr>
        <p:spPr>
          <a:xfrm>
            <a:off x="6455392" y="5154971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7. Coeficiente de resistencia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2" name="CuadroTexto 4"/>
          <p:cNvSpPr txBox="1"/>
          <p:nvPr/>
        </p:nvSpPr>
        <p:spPr>
          <a:xfrm>
            <a:off x="643720" y="5157245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8. Coeficiente de sustentación en función del Mach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3" name="CuadroTexto 4"/>
          <p:cNvSpPr txBox="1"/>
          <p:nvPr/>
        </p:nvSpPr>
        <p:spPr>
          <a:xfrm>
            <a:off x="6446293" y="5143598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9. Coeficiente de resistencia en función del Mach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8" name="CuadroTexto 4"/>
          <p:cNvSpPr txBox="1"/>
          <p:nvPr/>
        </p:nvSpPr>
        <p:spPr>
          <a:xfrm>
            <a:off x="3457434" y="5241406"/>
            <a:ext cx="5445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10. Eficiencia Aerodinámica en función del ángulo de ataque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6" grpId="1">
        <p:bldAsOne/>
      </p:bldGraphic>
      <p:bldGraphic spid="7" grpId="0">
        <p:bldAsOne/>
      </p:bldGraphic>
      <p:bldGraphic spid="7" grpId="1">
        <p:bldAsOne/>
      </p:bldGraphic>
      <p:bldGraphic spid="8" grpId="0">
        <p:bldAsOne/>
      </p:bldGraphic>
      <p:bldP spid="10" grpId="0"/>
      <p:bldP spid="11" grpId="0"/>
      <p:bldP spid="12" grpId="0"/>
      <p:bldP spid="12" grpId="1"/>
      <p:bldP spid="13" grpId="0"/>
      <p:bldP spid="13" grpId="1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30</a:t>
            </a:fld>
            <a:endParaRPr lang="es-ES" dirty="0"/>
          </a:p>
        </p:txBody>
      </p:sp>
      <p:graphicFrame>
        <p:nvGraphicFramePr>
          <p:cNvPr id="3" name="2 Gráfico"/>
          <p:cNvGraphicFramePr/>
          <p:nvPr/>
        </p:nvGraphicFramePr>
        <p:xfrm>
          <a:off x="693721" y="1460310"/>
          <a:ext cx="5475066" cy="3725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4 Gráfico"/>
          <p:cNvGraphicFramePr/>
          <p:nvPr/>
        </p:nvGraphicFramePr>
        <p:xfrm>
          <a:off x="6346210" y="1492765"/>
          <a:ext cx="5281684" cy="3788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47 Imagen" descr="0graMo117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616" y="1279902"/>
            <a:ext cx="4476750" cy="2442102"/>
          </a:xfrm>
          <a:prstGeom prst="rect">
            <a:avLst/>
          </a:prstGeom>
        </p:spPr>
      </p:pic>
      <p:pic>
        <p:nvPicPr>
          <p:cNvPr id="9" name="59 Imagen" descr="20graMo165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8616" y="3413576"/>
            <a:ext cx="4714413" cy="2466975"/>
          </a:xfrm>
          <a:prstGeom prst="rect">
            <a:avLst/>
          </a:prstGeom>
        </p:spPr>
      </p:pic>
      <p:pic>
        <p:nvPicPr>
          <p:cNvPr id="10" name="52 Imagen" descr="0graMo196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63027" y="1252761"/>
            <a:ext cx="4438650" cy="2421319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838200" y="354843"/>
            <a:ext cx="10515600" cy="734677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COMPARACIÓN ENTRE ANSYS FLUENT Y EL TÚNEL DE VIENTO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sp>
        <p:nvSpPr>
          <p:cNvPr id="13" name="Título 1"/>
          <p:cNvSpPr txBox="1">
            <a:spLocks/>
          </p:cNvSpPr>
          <p:nvPr/>
        </p:nvSpPr>
        <p:spPr>
          <a:xfrm>
            <a:off x="1017896" y="739254"/>
            <a:ext cx="10515600" cy="73467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  <a:cs typeface="+mj-cs"/>
              </a:rPr>
              <a:t>LÍNEAS DE CORRIENTE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S PMincho" panose="02020600040205080304" pitchFamily="18" charset="-128"/>
              <a:ea typeface="MS PMincho" panose="02020600040205080304" pitchFamily="18" charset="-128"/>
              <a:cs typeface="+mj-cs"/>
            </a:endParaRPr>
          </a:p>
        </p:txBody>
      </p:sp>
      <p:pic>
        <p:nvPicPr>
          <p:cNvPr id="14" name="60 Imagen" descr="15graMo117.pn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26060" y="1257299"/>
            <a:ext cx="4256674" cy="2514600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7493" y="1439526"/>
            <a:ext cx="8044512" cy="468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3753134" y="3439236"/>
            <a:ext cx="825689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163772" y="5502322"/>
            <a:ext cx="488589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CuadroTexto 4"/>
          <p:cNvSpPr txBox="1"/>
          <p:nvPr/>
        </p:nvSpPr>
        <p:spPr>
          <a:xfrm>
            <a:off x="1216925" y="5145206"/>
            <a:ext cx="45424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11. Cl en función del ángulo de ataque – 40 m/s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9" name="CuadroTexto 4"/>
          <p:cNvSpPr txBox="1"/>
          <p:nvPr/>
        </p:nvSpPr>
        <p:spPr>
          <a:xfrm>
            <a:off x="6596417" y="5132225"/>
            <a:ext cx="4662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Gráfica 12. Cd en función del ángulo de ataque – 40 m/s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0" name="CuadroTexto 4"/>
          <p:cNvSpPr txBox="1"/>
          <p:nvPr/>
        </p:nvSpPr>
        <p:spPr>
          <a:xfrm>
            <a:off x="4981433" y="3837962"/>
            <a:ext cx="5895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20. Líneas de corriente del perfil NACA 23012 </a:t>
            </a:r>
          </a:p>
          <a:p>
            <a:pPr algn="ctr"/>
            <a:r>
              <a:rPr lang="es-ES" sz="1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                     para diferentes ángulos de ataque y velocidades </a:t>
            </a:r>
            <a:endParaRPr lang="es-ES" sz="16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21" name="CuadroTexto 4"/>
          <p:cNvSpPr txBox="1"/>
          <p:nvPr/>
        </p:nvSpPr>
        <p:spPr>
          <a:xfrm>
            <a:off x="2881953" y="6146709"/>
            <a:ext cx="6289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Figura 21. Desarrollo del flujo a lo largo del perfil NACA 23012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1">
        <p:bldAsOne/>
      </p:bldGraphic>
      <p:bldGraphic spid="5" grpId="1">
        <p:bldAsOne/>
      </p:bldGraphic>
      <p:bldP spid="13" grpId="0"/>
      <p:bldP spid="16" grpId="0" animBg="1"/>
      <p:bldP spid="16" grpId="1" animBg="1"/>
      <p:bldP spid="17" grpId="0" animBg="1"/>
      <p:bldP spid="17" grpId="1" animBg="1"/>
      <p:bldP spid="18" grpId="0"/>
      <p:bldP spid="19" grpId="0"/>
      <p:bldP spid="20" grpId="0"/>
      <p:bldP spid="20" grpId="1"/>
      <p:bldP spid="21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50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0563" y="282646"/>
            <a:ext cx="10515600" cy="621102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4298" y="824011"/>
            <a:ext cx="10571457" cy="518100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r>
              <a:rPr lang="es-ES" sz="2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Se verifica que el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láser escáner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es válido para la realización de problemas de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ingeniería inversa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en la industria aeronáutica.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El escáner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ScanStationP40</a:t>
            </a:r>
            <a:r>
              <a:rPr lang="es-ES" sz="2000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tiene mejores prestaciones que el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ScanStation2.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Flujo incompresible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ya que en este régimen de vuelo, el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Mach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es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inferior a 0.3.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Entrada en pérdida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debida al desprendimiento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84F565"/>
              </a:buClr>
              <a:buNone/>
            </a:pP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  de la capa límite en torno a los </a:t>
            </a: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14º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de ángulo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84F565"/>
              </a:buClr>
              <a:buNone/>
            </a:pP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  de ataque.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itchFamily="2" charset="2"/>
              <a:buChar char="ü"/>
            </a:pP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Discrepancias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en las comparaciones 40 m/s.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84F565"/>
              </a:buClr>
              <a:buNone/>
            </a:pPr>
            <a:r>
              <a:rPr lang="es-ES" sz="21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  (matriz de calibración, modelo de turbulencia,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84F565"/>
              </a:buClr>
              <a:buNone/>
            </a:pPr>
            <a:r>
              <a:rPr lang="es-ES" sz="21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  imprecisión de la malla, etc. 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).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itchFamily="2" charset="2"/>
              <a:buChar char="ü"/>
            </a:pPr>
            <a:r>
              <a:rPr lang="es-ES" sz="20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Pala</a:t>
            </a:r>
            <a:r>
              <a:rPr lang="es-ES" sz="2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del helicóptero </a:t>
            </a:r>
            <a:r>
              <a:rPr lang="es-ES" sz="21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BO 105.</a:t>
            </a:r>
          </a:p>
          <a:p>
            <a:pPr algn="just">
              <a:lnSpc>
                <a:spcPct val="150000"/>
              </a:lnSpc>
              <a:buClr>
                <a:srgbClr val="84F565"/>
              </a:buClr>
              <a:buNone/>
            </a:pPr>
            <a:endParaRPr lang="es-ES" sz="24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endParaRPr lang="es-ES" sz="2400" b="1" dirty="0" smtClean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endParaRPr lang="es-ES" sz="24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endParaRPr lang="es-ES" sz="24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endParaRPr lang="es-ES" sz="2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algn="just">
              <a:lnSpc>
                <a:spcPct val="150000"/>
              </a:lnSpc>
              <a:buClr>
                <a:srgbClr val="84F565"/>
              </a:buClr>
              <a:buFont typeface="Wingdings" panose="05000000000000000000" pitchFamily="2" charset="2"/>
              <a:buChar char="ü"/>
            </a:pPr>
            <a:endParaRPr lang="es-ES" sz="24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32</a:t>
            </a:fld>
            <a:endParaRPr lang="es-ES" dirty="0"/>
          </a:p>
        </p:txBody>
      </p:sp>
      <p:graphicFrame>
        <p:nvGraphicFramePr>
          <p:cNvPr id="5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94343807"/>
              </p:ext>
            </p:extLst>
          </p:nvPr>
        </p:nvGraphicFramePr>
        <p:xfrm>
          <a:off x="5950424" y="2906973"/>
          <a:ext cx="5581935" cy="2920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3921"/>
                <a:gridCol w="2728014"/>
              </a:tblGrid>
              <a:tr h="457805">
                <a:tc gridSpan="2">
                  <a:txBody>
                    <a:bodyPr/>
                    <a:lstStyle/>
                    <a:p>
                      <a:pPr algn="ctr"/>
                      <a:r>
                        <a:rPr lang="es-ES" sz="2000" dirty="0" smtClean="0">
                          <a:solidFill>
                            <a:srgbClr val="002060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ACTUACIONES</a:t>
                      </a:r>
                      <a:endParaRPr lang="es-ES" sz="2000" dirty="0">
                        <a:solidFill>
                          <a:srgbClr val="002060"/>
                        </a:solidFill>
                        <a:latin typeface="MS PMincho" panose="02020600040205080304" pitchFamily="18" charset="-128"/>
                        <a:ea typeface="MS PMincho" panose="02020600040205080304" pitchFamily="18" charset="-12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" dirty="0">
                        <a:solidFill>
                          <a:srgbClr val="002060"/>
                        </a:solidFill>
                        <a:latin typeface="MS PMincho" panose="02020600040205080304" pitchFamily="18" charset="-128"/>
                        <a:ea typeface="MS PMincho" panose="02020600040205080304" pitchFamily="18" charset="-12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337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1" i="1" dirty="0" smtClean="0">
                          <a:solidFill>
                            <a:schemeClr val="dk1"/>
                          </a:solidFill>
                          <a:latin typeface="+mn-lt"/>
                          <a:ea typeface="MS PMincho" panose="02020600040205080304" pitchFamily="18" charset="-128"/>
                        </a:rPr>
                        <a:t>BUEN</a:t>
                      </a:r>
                      <a:r>
                        <a:rPr lang="es-ES" sz="1600" b="1" i="1" baseline="0" dirty="0" smtClean="0">
                          <a:solidFill>
                            <a:schemeClr val="dk1"/>
                          </a:solidFill>
                          <a:latin typeface="+mn-lt"/>
                          <a:ea typeface="MS PMincho" panose="02020600040205080304" pitchFamily="18" charset="-128"/>
                        </a:rPr>
                        <a:t> COMPORTAMIENTO</a:t>
                      </a:r>
                      <a:endParaRPr lang="es-ES" sz="1600" b="1" i="1" dirty="0">
                        <a:solidFill>
                          <a:schemeClr val="tx1"/>
                        </a:solidFill>
                        <a:latin typeface="+mn-lt"/>
                        <a:ea typeface="MS PMincho" panose="02020600040205080304" pitchFamily="18" charset="-128"/>
                      </a:endParaRPr>
                    </a:p>
                  </a:txBody>
                  <a:tcPr>
                    <a:lnR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1" i="1" dirty="0" smtClean="0">
                          <a:latin typeface="+mn-lt"/>
                          <a:ea typeface="MS PMincho" panose="02020600040205080304" pitchFamily="18" charset="-128"/>
                        </a:rPr>
                        <a:t>MAL COMPORTAMIENTO</a:t>
                      </a:r>
                      <a:endParaRPr lang="es-ES" sz="1600" b="1" i="1" dirty="0">
                        <a:latin typeface="+mn-lt"/>
                        <a:ea typeface="MS PMincho" panose="02020600040205080304" pitchFamily="18" charset="-128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262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Régimen</a:t>
                      </a:r>
                      <a:r>
                        <a:rPr lang="es-ES" sz="1600" b="0" i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 subsónico bajos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(25-60 m/s)</a:t>
                      </a:r>
                      <a:endParaRPr lang="es-ES" sz="1600" b="1" i="0" dirty="0">
                        <a:latin typeface="MS PMincho" panose="02020600040205080304" pitchFamily="18" charset="-128"/>
                        <a:ea typeface="MS PMincho" panose="02020600040205080304" pitchFamily="18" charset="-128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Régimen</a:t>
                      </a:r>
                      <a:r>
                        <a:rPr lang="es-ES" sz="1600" b="0" i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 subsónico altos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(velocidades  &gt; 70 m/s)</a:t>
                      </a:r>
                      <a:endParaRPr lang="es-ES" sz="1600" b="1" i="0" dirty="0">
                        <a:latin typeface="MS PMincho" panose="02020600040205080304" pitchFamily="18" charset="-128"/>
                        <a:ea typeface="MS PMincho" panose="02020600040205080304" pitchFamily="18" charset="-128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868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kern="1200" baseline="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Ángulos de ataque moderados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i="0" kern="1200" baseline="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(5º-13º)</a:t>
                      </a:r>
                      <a:endParaRPr lang="es-ES" sz="1600" b="0" i="0" kern="1200" baseline="0" dirty="0">
                        <a:solidFill>
                          <a:schemeClr val="dk1"/>
                        </a:solidFill>
                        <a:latin typeface="MS PMincho" panose="02020600040205080304" pitchFamily="18" charset="-128"/>
                        <a:ea typeface="MS PMincho" panose="02020600040205080304" pitchFamily="18" charset="-128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Ángulos</a:t>
                      </a:r>
                      <a:r>
                        <a:rPr lang="es-ES" sz="1600" b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 de ataque superiores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600" b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(</a:t>
                      </a:r>
                      <a:r>
                        <a:rPr lang="el-GR" sz="1600" b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α</a:t>
                      </a:r>
                      <a:r>
                        <a:rPr lang="es-ES" sz="1600" b="0" baseline="0" dirty="0" smtClean="0">
                          <a:latin typeface="MS PMincho" panose="02020600040205080304" pitchFamily="18" charset="-128"/>
                          <a:ea typeface="MS PMincho" panose="02020600040205080304" pitchFamily="18" charset="-128"/>
                        </a:rPr>
                        <a:t>&gt; 15º)</a:t>
                      </a:r>
                      <a:endParaRPr lang="es-ES" sz="1600" b="1" dirty="0">
                        <a:latin typeface="MS PMincho" panose="02020600040205080304" pitchFamily="18" charset="-128"/>
                        <a:ea typeface="MS PMincho" panose="02020600040205080304" pitchFamily="18" charset="-128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07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800" b="1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Sustentación</a:t>
                      </a:r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 creciente.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800" b="1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Resistencia</a:t>
                      </a:r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 estable.</a:t>
                      </a:r>
                      <a:endParaRPr lang="es-ES" sz="1800" kern="1200" dirty="0">
                        <a:solidFill>
                          <a:schemeClr val="dk1"/>
                        </a:solidFill>
                        <a:latin typeface="MS PMincho" panose="02020600040205080304" pitchFamily="18" charset="-128"/>
                        <a:ea typeface="MS PMincho" panose="02020600040205080304" pitchFamily="18" charset="-128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800" b="1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Sustentación </a:t>
                      </a:r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disminuye.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ES" sz="1800" b="1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Resistencia</a:t>
                      </a:r>
                      <a:r>
                        <a:rPr lang="es-ES" sz="1800" kern="1200" dirty="0" smtClean="0">
                          <a:solidFill>
                            <a:schemeClr val="dk1"/>
                          </a:solidFill>
                          <a:latin typeface="MS PMincho" panose="02020600040205080304" pitchFamily="18" charset="-128"/>
                          <a:ea typeface="MS PMincho" panose="02020600040205080304" pitchFamily="18" charset="-128"/>
                          <a:cs typeface="+mn-cs"/>
                        </a:rPr>
                        <a:t> aumenta exponencialmente.</a:t>
                      </a:r>
                      <a:endParaRPr lang="es-ES" sz="1800" kern="1200" dirty="0">
                        <a:solidFill>
                          <a:schemeClr val="dk1"/>
                        </a:solidFill>
                        <a:latin typeface="MS PMincho" panose="02020600040205080304" pitchFamily="18" charset="-128"/>
                        <a:ea typeface="MS PMincho" panose="02020600040205080304" pitchFamily="18" charset="-128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8"/>
          <p:cNvSpPr/>
          <p:nvPr/>
        </p:nvSpPr>
        <p:spPr>
          <a:xfrm>
            <a:off x="4213036" y="5269857"/>
            <a:ext cx="1450785" cy="5110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4"/>
          <p:cNvSpPr txBox="1"/>
          <p:nvPr/>
        </p:nvSpPr>
        <p:spPr>
          <a:xfrm>
            <a:off x="6392472" y="5938088"/>
            <a:ext cx="4984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9. Actuaciones de la pala del rotor del helicóptero BO 105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ÍNDICE</a:t>
            </a:r>
            <a:endParaRPr lang="es-ES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100" y="18256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Mediciones con láser escáner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Metodología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Ansys</a:t>
            </a: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es-ES" dirty="0" err="1" smtClean="0">
                <a:latin typeface="MS PMincho" panose="02020600040205080304" pitchFamily="18" charset="-128"/>
                <a:ea typeface="MS PMincho" panose="02020600040205080304" pitchFamily="18" charset="-128"/>
              </a:rPr>
              <a:t>Fluent</a:t>
            </a:r>
            <a:endParaRPr lang="es-ES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Análisis con Túnel de viento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Resultados y Comparaciones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Conclusiones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0850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2000" y="152698"/>
            <a:ext cx="10515600" cy="638872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PRESUPUESTO</a:t>
            </a:r>
            <a:endParaRPr lang="es-ES" sz="28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34</a:t>
            </a:fld>
            <a:endParaRPr lang="es-ES"/>
          </a:p>
        </p:txBody>
      </p:sp>
      <p:graphicFrame>
        <p:nvGraphicFramePr>
          <p:cNvPr id="19" name="18 Tabla"/>
          <p:cNvGraphicFramePr>
            <a:graphicFrameLocks noGrp="1"/>
          </p:cNvGraphicFramePr>
          <p:nvPr/>
        </p:nvGraphicFramePr>
        <p:xfrm>
          <a:off x="6285951" y="996287"/>
          <a:ext cx="5028043" cy="2970187"/>
        </p:xfrm>
        <a:graphic>
          <a:graphicData uri="http://schemas.openxmlformats.org/drawingml/2006/table">
            <a:tbl>
              <a:tblPr/>
              <a:tblGrid>
                <a:gridCol w="1741967"/>
                <a:gridCol w="1643038"/>
                <a:gridCol w="1643038"/>
              </a:tblGrid>
              <a:tr h="39529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800" b="1" dirty="0">
                          <a:latin typeface="Ebrima"/>
                          <a:ea typeface="Calibri"/>
                          <a:cs typeface="Times New Roman"/>
                        </a:rPr>
                        <a:t>CONCEPTO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800" b="1" dirty="0">
                          <a:latin typeface="Ebrima"/>
                          <a:ea typeface="Calibri"/>
                          <a:cs typeface="Times New Roman"/>
                        </a:rPr>
                        <a:t>IMPORTE 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  <a:tr h="3068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917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Mano de obra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dirty="0" smtClean="0">
                          <a:latin typeface="Calibri"/>
                          <a:ea typeface="Calibri"/>
                          <a:cs typeface="Times New Roman"/>
                        </a:rPr>
                        <a:t>10,523.1</a:t>
                      </a:r>
                      <a:r>
                        <a:rPr lang="es-ES" sz="1600" dirty="0" smtClean="0">
                          <a:latin typeface="Calibri"/>
                          <a:ea typeface="Times New Roman"/>
                          <a:cs typeface="Times New Roman"/>
                        </a:rPr>
                        <a:t> € 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84906">
                <a:tc rowSpan="2"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Equipo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ScanStation 2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dirty="0" smtClean="0">
                          <a:latin typeface="Calibri"/>
                          <a:ea typeface="Calibri"/>
                          <a:cs typeface="Times New Roman"/>
                        </a:rPr>
                        <a:t>241.1</a:t>
                      </a:r>
                      <a:r>
                        <a:rPr lang="es-ES" sz="1600" dirty="0" smtClean="0">
                          <a:latin typeface="Calibri"/>
                          <a:ea typeface="Times New Roman"/>
                          <a:cs typeface="Times New Roman"/>
                        </a:rPr>
                        <a:t> €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68427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ScanStation P40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dirty="0" smtClean="0">
                          <a:latin typeface="Calibri"/>
                          <a:ea typeface="Calibri"/>
                          <a:cs typeface="Times New Roman"/>
                        </a:rPr>
                        <a:t>37.8</a:t>
                      </a:r>
                      <a:r>
                        <a:rPr lang="es-ES" sz="1600" dirty="0" smtClean="0">
                          <a:latin typeface="Calibri"/>
                          <a:ea typeface="Times New Roman"/>
                          <a:cs typeface="Times New Roman"/>
                        </a:rPr>
                        <a:t>  €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76151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Adquisición de Licencias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dirty="0" smtClean="0"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r>
                        <a:rPr lang="es-ES" sz="1600" dirty="0" smtClean="0">
                          <a:latin typeface="Calibri"/>
                          <a:ea typeface="Times New Roman"/>
                          <a:cs typeface="Times New Roman"/>
                        </a:rPr>
                        <a:t>  €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5967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Material Fungible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dirty="0" smtClean="0">
                          <a:latin typeface="Calibri"/>
                          <a:ea typeface="Calibri"/>
                          <a:cs typeface="Times New Roman"/>
                        </a:rPr>
                        <a:t>40.95</a:t>
                      </a:r>
                      <a:r>
                        <a:rPr lang="es-ES" sz="1600" dirty="0" smtClean="0">
                          <a:latin typeface="Calibri"/>
                          <a:ea typeface="Times New Roman"/>
                          <a:cs typeface="Times New Roman"/>
                        </a:rPr>
                        <a:t> €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6739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Subtotal </a:t>
                      </a:r>
                      <a:r>
                        <a:rPr lang="es-ES" sz="1600" b="1" i="1" dirty="0" smtClean="0">
                          <a:latin typeface="Calibri"/>
                          <a:ea typeface="Calibri"/>
                          <a:cs typeface="Times New Roman"/>
                        </a:rPr>
                        <a:t>( € )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Calibri"/>
                          <a:ea typeface="Calibri"/>
                          <a:cs typeface="Times New Roman"/>
                        </a:rPr>
                        <a:t>10,843 €</a:t>
                      </a:r>
                      <a:r>
                        <a:rPr lang="es-ES" sz="1600" b="1" dirty="0" smtClean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endParaRPr lang="es-E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856415" y="1009937"/>
          <a:ext cx="4998475" cy="2968688"/>
        </p:xfrm>
        <a:graphic>
          <a:graphicData uri="http://schemas.openxmlformats.org/drawingml/2006/table">
            <a:tbl>
              <a:tblPr/>
              <a:tblGrid>
                <a:gridCol w="1731723"/>
                <a:gridCol w="1633376"/>
                <a:gridCol w="1633376"/>
              </a:tblGrid>
              <a:tr h="39704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800" b="1" dirty="0">
                          <a:latin typeface="Ebrima"/>
                          <a:ea typeface="Calibri"/>
                          <a:cs typeface="Times New Roman"/>
                        </a:rPr>
                        <a:t>CONCEPTO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800" b="1" dirty="0">
                          <a:latin typeface="Ebrima"/>
                          <a:ea typeface="Calibri"/>
                          <a:cs typeface="Times New Roman"/>
                        </a:rPr>
                        <a:t>IMPORTE 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  <a:tr h="3066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1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1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endParaRPr lang="es-ES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890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Mano de obra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>
                          <a:latin typeface="Calibri"/>
                          <a:ea typeface="Calibri"/>
                          <a:cs typeface="Times New Roman"/>
                        </a:rPr>
                        <a:t>50,110</a:t>
                      </a:r>
                      <a:r>
                        <a:rPr lang="es-ES" sz="1600" b="0" dirty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84644">
                <a:tc rowSpan="2"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Equipo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ScanStation 2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>
                          <a:latin typeface="Calibri"/>
                          <a:ea typeface="Calibri"/>
                          <a:cs typeface="Times New Roman"/>
                        </a:rPr>
                        <a:t>1,148</a:t>
                      </a:r>
                      <a:r>
                        <a:rPr lang="es-ES" sz="1600" b="0" dirty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6817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>
                          <a:latin typeface="Calibri"/>
                          <a:ea typeface="Calibri"/>
                          <a:cs typeface="Times New Roman"/>
                        </a:rPr>
                        <a:t>ScanStation P40</a:t>
                      </a:r>
                      <a:endParaRPr lang="es-E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>
                          <a:latin typeface="Calibri"/>
                          <a:ea typeface="Calibri"/>
                          <a:cs typeface="Times New Roman"/>
                        </a:rPr>
                        <a:t>180</a:t>
                      </a:r>
                      <a:r>
                        <a:rPr lang="es-ES" sz="1600" b="0" dirty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75893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Adquisición de Licencias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 smtClean="0">
                          <a:latin typeface="Calibri"/>
                          <a:ea typeface="Calibri"/>
                          <a:cs typeface="Times New Roman"/>
                        </a:rPr>
                        <a:t>1,131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 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5942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Material Fungible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>
                          <a:latin typeface="Calibri"/>
                          <a:ea typeface="Calibri"/>
                          <a:cs typeface="Times New Roman"/>
                        </a:rPr>
                        <a:t>195</a:t>
                      </a:r>
                      <a:r>
                        <a:rPr lang="es-ES" sz="1600" b="0" dirty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6714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>
                          <a:latin typeface="Calibri"/>
                          <a:ea typeface="Calibri"/>
                          <a:cs typeface="Times New Roman"/>
                        </a:rPr>
                        <a:t>Subtotal </a:t>
                      </a:r>
                      <a:r>
                        <a:rPr lang="es-ES" sz="1600" b="1" i="1" dirty="0" smtClean="0">
                          <a:latin typeface="Calibri"/>
                          <a:ea typeface="Calibri"/>
                          <a:cs typeface="Times New Roman"/>
                        </a:rPr>
                        <a:t>( € )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Calibri"/>
                          <a:ea typeface="Calibri"/>
                          <a:cs typeface="Times New Roman"/>
                        </a:rPr>
                        <a:t>52,764</a:t>
                      </a:r>
                      <a:r>
                        <a:rPr lang="es-ES" sz="1600" b="1" dirty="0">
                          <a:latin typeface="Calibri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s-ES" sz="1600" b="1" dirty="0" smtClean="0">
                          <a:latin typeface="Calibri"/>
                          <a:ea typeface="Times New Roman"/>
                          <a:cs typeface="Times New Roman"/>
                        </a:rPr>
                        <a:t>€</a:t>
                      </a:r>
                      <a:endParaRPr lang="es-E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</a:tbl>
          </a:graphicData>
        </a:graphic>
      </p:graphicFrame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173710" y="3969221"/>
            <a:ext cx="43126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10. Presupuesto Global del proyecto sin IVA</a:t>
            </a: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7194645" y="3935798"/>
            <a:ext cx="34119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11. Impuesto sobre el Valor Añadido</a:t>
            </a:r>
          </a:p>
        </p:txBody>
      </p:sp>
      <p:graphicFrame>
        <p:nvGraphicFramePr>
          <p:cNvPr id="30" name="29 Tabla"/>
          <p:cNvGraphicFramePr>
            <a:graphicFrameLocks noGrp="1"/>
          </p:cNvGraphicFramePr>
          <p:nvPr/>
        </p:nvGraphicFramePr>
        <p:xfrm>
          <a:off x="2960049" y="4913194"/>
          <a:ext cx="6143009" cy="1120020"/>
        </p:xfrm>
        <a:graphic>
          <a:graphicData uri="http://schemas.openxmlformats.org/drawingml/2006/table">
            <a:tbl>
              <a:tblPr/>
              <a:tblGrid>
                <a:gridCol w="4600811"/>
                <a:gridCol w="1542198"/>
              </a:tblGrid>
              <a:tr h="3815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Presupuesto Global del proyecto sin IVA</a:t>
                      </a:r>
                      <a:endParaRPr lang="es-ES" sz="1600" b="1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52,764 €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648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i="1" dirty="0" smtClean="0">
                          <a:latin typeface="Calibri"/>
                          <a:ea typeface="Calibri"/>
                          <a:cs typeface="Times New Roman"/>
                        </a:rPr>
                        <a:t>I.V.A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0" dirty="0" smtClean="0">
                          <a:latin typeface="Calibri"/>
                          <a:ea typeface="Calibri"/>
                          <a:cs typeface="Times New Roman"/>
                        </a:rPr>
                        <a:t>10,843</a:t>
                      </a:r>
                      <a:r>
                        <a:rPr lang="es-ES" sz="1600" b="0" dirty="0" smtClean="0">
                          <a:latin typeface="Calibri"/>
                          <a:ea typeface="Times New Roman"/>
                          <a:cs typeface="Times New Roman"/>
                        </a:rPr>
                        <a:t>  €</a:t>
                      </a:r>
                      <a:endParaRPr lang="es-E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DEDE"/>
                    </a:solidFill>
                  </a:tcPr>
                </a:tc>
              </a:tr>
              <a:tr h="3726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Presupuesto Global del proyecto con IVA</a:t>
                      </a:r>
                      <a:r>
                        <a:rPr lang="es-ES" sz="1600" b="1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s-ES" sz="1600" b="1" i="1" dirty="0" smtClean="0">
                          <a:latin typeface="Calibri"/>
                          <a:ea typeface="Calibri"/>
                          <a:cs typeface="Times New Roman"/>
                        </a:rPr>
                        <a:t> ( € )</a:t>
                      </a:r>
                      <a:endParaRPr lang="es-E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Calibri"/>
                          <a:ea typeface="Calibri"/>
                          <a:cs typeface="Times New Roman"/>
                        </a:rPr>
                        <a:t>63,607</a:t>
                      </a:r>
                      <a:r>
                        <a:rPr lang="es-ES" sz="1600" b="1" dirty="0" smtClean="0">
                          <a:latin typeface="Calibri"/>
                          <a:ea typeface="Times New Roman"/>
                          <a:cs typeface="Times New Roman"/>
                        </a:rPr>
                        <a:t>  €</a:t>
                      </a:r>
                      <a:endParaRPr lang="es-E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9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" name="30 Tabla"/>
          <p:cNvGraphicFramePr>
            <a:graphicFrameLocks noGrp="1"/>
          </p:cNvGraphicFramePr>
          <p:nvPr/>
        </p:nvGraphicFramePr>
        <p:xfrm>
          <a:off x="2961565" y="4450185"/>
          <a:ext cx="6141492" cy="320040"/>
        </p:xfrm>
        <a:graphic>
          <a:graphicData uri="http://schemas.openxmlformats.org/drawingml/2006/table">
            <a:tbl>
              <a:tblPr/>
              <a:tblGrid>
                <a:gridCol w="2122994"/>
                <a:gridCol w="2489949"/>
                <a:gridCol w="1528549"/>
              </a:tblGrid>
              <a:tr h="20471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CONCEPTO</a:t>
                      </a:r>
                      <a:endParaRPr lang="es-E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2085975" algn="l"/>
                        </a:tabLst>
                      </a:pPr>
                      <a:r>
                        <a:rPr lang="es-ES" sz="1400" b="1" dirty="0">
                          <a:latin typeface="Ebrima"/>
                          <a:ea typeface="Calibri"/>
                          <a:cs typeface="Times New Roman"/>
                        </a:rPr>
                        <a:t>IMPORTE </a:t>
                      </a:r>
                      <a:endParaRPr lang="es-E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36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</a:tbl>
          </a:graphicData>
        </a:graphic>
      </p:graphicFrame>
      <p:sp>
        <p:nvSpPr>
          <p:cNvPr id="10" name="CuadroTexto 4"/>
          <p:cNvSpPr txBox="1"/>
          <p:nvPr/>
        </p:nvSpPr>
        <p:spPr>
          <a:xfrm>
            <a:off x="4284909" y="6058762"/>
            <a:ext cx="3307316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Tabla 12. Presupuesto global del proyecto</a:t>
            </a:r>
            <a:endParaRPr lang="es-ES" sz="14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271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651001"/>
            <a:ext cx="9526270" cy="240965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INGENIERÍA INVERSA: </a:t>
            </a:r>
            <a:b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</a:b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ESTUDIO DE MEJORA AERODINÁMICA </a:t>
            </a:r>
            <a:r>
              <a:rPr lang="es-ES" sz="3200" b="1" dirty="0" smtClean="0">
                <a:solidFill>
                  <a:srgbClr val="00206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DE LA PALA DEL ROTOR DEL HELICÓPTERO BO 105.</a:t>
            </a:r>
            <a:endParaRPr lang="es-ES" sz="3200" b="1" dirty="0">
              <a:solidFill>
                <a:srgbClr val="002060"/>
              </a:solidFill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46200" y="4906244"/>
            <a:ext cx="3276600" cy="868280"/>
          </a:xfrm>
        </p:spPr>
        <p:txBody>
          <a:bodyPr>
            <a:noAutofit/>
          </a:bodyPr>
          <a:lstStyle/>
          <a:p>
            <a:r>
              <a:rPr lang="es-ES" sz="18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Autor:</a:t>
            </a:r>
          </a:p>
          <a:p>
            <a:r>
              <a:rPr lang="es-ES" sz="1800" b="1" cap="all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PABLO  MORENO  FERRER</a:t>
            </a:r>
          </a:p>
          <a:p>
            <a:endParaRPr lang="es-ES" sz="18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endParaRPr lang="es-ES" sz="1800" dirty="0" smtClean="0">
              <a:latin typeface="MS PMincho" panose="02020600040205080304" pitchFamily="18" charset="-128"/>
              <a:ea typeface="MS PMincho" panose="02020600040205080304" pitchFamily="18" charset="-128"/>
            </a:endParaRPr>
          </a:p>
          <a:p>
            <a:r>
              <a:rPr lang="es-ES" sz="18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 </a:t>
            </a:r>
          </a:p>
          <a:p>
            <a:endParaRPr lang="es-ES" sz="1800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910897" y="554220"/>
            <a:ext cx="4117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dirty="0" smtClean="0">
                <a:effectLst/>
                <a:latin typeface="MS PMincho" panose="02020600040205080304" pitchFamily="18" charset="-128"/>
                <a:ea typeface="MS PMincho" panose="02020600040205080304" pitchFamily="18" charset="-128"/>
                <a:cs typeface="Arial" panose="020B0604020202020204" pitchFamily="34" charset="0"/>
              </a:rPr>
              <a:t>GRADO EN INGENIERÍA AEROESPACIAL</a:t>
            </a:r>
            <a:endParaRPr lang="es-ES" sz="1400" dirty="0">
              <a:effectLst/>
              <a:latin typeface="MS PMincho" panose="02020600040205080304" pitchFamily="18" charset="-128"/>
              <a:ea typeface="MS PMincho" panose="02020600040205080304" pitchFamily="18" charset="-128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65221"/>
            <a:ext cx="2057400" cy="727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57870" y="465221"/>
            <a:ext cx="2310130" cy="73533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>
          <a:xfrm>
            <a:off x="7458892" y="4929571"/>
            <a:ext cx="3683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Tutor:</a:t>
            </a:r>
          </a:p>
          <a:p>
            <a:pPr algn="ctr"/>
            <a:r>
              <a:rPr lang="es-ES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José Enrique Priego de los Santos</a:t>
            </a:r>
            <a:endParaRPr lang="es-E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2CEFB-A8FC-4094-86AB-F712B53932F1}" type="slidenum">
              <a:rPr lang="es-ES" smtClean="0"/>
              <a:pPr/>
              <a:t>35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6818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3331</TotalTime>
  <Words>1588</Words>
  <Application>Microsoft Office PowerPoint</Application>
  <PresentationFormat>Personalizado</PresentationFormat>
  <Paragraphs>529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INGENIERÍA INVERSA:  ESTUDIO DE MEJORA AERODINÁMICA DE LA PALA DEL ROTOR DEL HELICÓPTERO BO 105.</vt:lpstr>
      <vt:lpstr>INTRODUCCIÓN</vt:lpstr>
      <vt:lpstr>ÍNDICE</vt:lpstr>
      <vt:lpstr>OBJETIVOS</vt:lpstr>
      <vt:lpstr>ÍNDICE</vt:lpstr>
      <vt:lpstr>SISTEMAS LÁSER ESCÁNER</vt:lpstr>
      <vt:lpstr>Diapositiva 7</vt:lpstr>
      <vt:lpstr>COMPARACIÓN ENTRE LOS DIFERENTES MODELOS</vt:lpstr>
      <vt:lpstr>ÍNDICE</vt:lpstr>
      <vt:lpstr>Diapositiva 10</vt:lpstr>
      <vt:lpstr>Diapositiva 11</vt:lpstr>
      <vt:lpstr>Diapositiva 12</vt:lpstr>
      <vt:lpstr>Diapositiva 13</vt:lpstr>
      <vt:lpstr>Diapositiva 14</vt:lpstr>
      <vt:lpstr>REGISTRO</vt:lpstr>
      <vt:lpstr>Diapositiva 16</vt:lpstr>
      <vt:lpstr>POSTPROCESADO DE DATOS CYCLONE</vt:lpstr>
      <vt:lpstr>Diapositiva 18</vt:lpstr>
      <vt:lpstr>POSTPROCESADO DE DATOS 3DRESHAPER</vt:lpstr>
      <vt:lpstr>ÍNDICE</vt:lpstr>
      <vt:lpstr>Diapositiva 21</vt:lpstr>
      <vt:lpstr>Diapositiva 22</vt:lpstr>
      <vt:lpstr>ÍNDICE</vt:lpstr>
      <vt:lpstr>Diapositiva 24</vt:lpstr>
      <vt:lpstr>Diapositiva 25</vt:lpstr>
      <vt:lpstr>ÍNDICE</vt:lpstr>
      <vt:lpstr>Diapositiva 27</vt:lpstr>
      <vt:lpstr>Diapositiva 28</vt:lpstr>
      <vt:lpstr>Diapositiva 29</vt:lpstr>
      <vt:lpstr>Diapositiva 30</vt:lpstr>
      <vt:lpstr>ÍNDICE</vt:lpstr>
      <vt:lpstr>CONCLUSIONES</vt:lpstr>
      <vt:lpstr>ÍNDICE</vt:lpstr>
      <vt:lpstr>PRESUPUESTO</vt:lpstr>
      <vt:lpstr>INGENIERÍA INVERSA:  ESTUDIO DE MEJORA AERODINÁMICA DE LA PALA DEL ROTOR DEL HELICÓPTERO BO 105.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dimensional de piezas aeroespaciales con sistemas láser escáner: avión de las Fuerzas Armadas</dc:title>
  <dc:creator>alejandro</dc:creator>
  <cp:lastModifiedBy>USUARIO</cp:lastModifiedBy>
  <cp:revision>207</cp:revision>
  <dcterms:created xsi:type="dcterms:W3CDTF">2016-07-13T08:53:59Z</dcterms:created>
  <dcterms:modified xsi:type="dcterms:W3CDTF">2016-09-01T17:59:24Z</dcterms:modified>
</cp:coreProperties>
</file>