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>
      <p:cViewPr>
        <p:scale>
          <a:sx n="71" d="100"/>
          <a:sy n="71" d="100"/>
        </p:scale>
        <p:origin x="-1146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pPr algn="r" eaLnBrk="1" latinLnBrk="0" hangingPunct="1"/>
            <a:fld id="{96652B35-718D-4E28-AFEB-B694A3B357E8}" type="slidenum">
              <a:rPr kumimoji="0" lang="en-US" smtClean="0"/>
              <a:pPr algn="r" eaLnBrk="1" latinLnBrk="0" hangingPunct="1"/>
              <a:t>‹Nº›</a:t>
            </a:fld>
            <a:endParaRPr kumimoji="0" lang="en-US" sz="1800" dirty="0">
              <a:solidFill>
                <a:schemeClr val="bg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32 Rectángulo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Rectángulo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6652B35-718D-4E28-AFEB-B694A3B357E8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C3F416CD-67A3-4CF0-A210-F6AF31AC147F}" type="datetimeFigureOut">
              <a:rPr lang="en-US" smtClean="0"/>
              <a:pPr algn="l" eaLnBrk="1" latinLnBrk="0" hangingPunct="1"/>
              <a:t>12/14/2017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96652B35-718D-4E28-AFEB-B694A3B357E8}" type="slidenum">
              <a:rPr kumimoji="0" lang="en-US" smtClean="0"/>
              <a:pPr algn="r" eaLnBrk="1" latinLnBrk="0" hangingPunct="1"/>
              <a:t>‹Nº›</a:t>
            </a:fld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‹Nº›</a:t>
            </a:fld>
            <a:endParaRPr kumimoji="0" lang="en-US" dirty="0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‹Nº›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12/14/2017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‹Nº›</a:t>
            </a:fld>
            <a:endParaRPr kumimoji="0" lang="en-U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l" eaLnBrk="1" latinLnBrk="0" hangingPunct="1"/>
            <a:fld id="{C3F416CD-67A3-4CF0-A210-F6AF31AC147F}" type="datetimeFigureOut">
              <a:rPr lang="en-US" smtClean="0"/>
              <a:pPr algn="l" eaLnBrk="1" latinLnBrk="0" hangingPunct="1"/>
              <a:t>12/14/2017</a:t>
            </a:fld>
            <a:endParaRPr lang="en-US" sz="800" dirty="0">
              <a:solidFill>
                <a:schemeClr val="accent2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800" dirty="0">
              <a:solidFill>
                <a:schemeClr val="accent2"/>
              </a:solidFill>
            </a:endParaRPr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fld id="{96652B35-718D-4E28-AFEB-B694A3B357E8}" type="slidenum">
              <a:rPr kumimoji="0" lang="en-US" smtClean="0"/>
              <a:pPr algn="r" eaLnBrk="1" latinLnBrk="0" hangingPunct="1"/>
              <a:t>‹Nº›</a:t>
            </a:fld>
            <a:endParaRPr kumimoji="0" lang="en-US" sz="1800" dirty="0">
              <a:solidFill>
                <a:schemeClr val="bg1"/>
              </a:solidFill>
            </a:endParaRPr>
          </a:p>
        </p:txBody>
      </p:sp>
      <p:sp>
        <p:nvSpPr>
          <p:cNvPr id="28" name="27 Conector recto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Conector recto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isósceles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87624" y="3717032"/>
            <a:ext cx="6858000" cy="990600"/>
          </a:xfrm>
        </p:spPr>
        <p:txBody>
          <a:bodyPr>
            <a:noAutofit/>
          </a:bodyPr>
          <a:lstStyle/>
          <a:p>
            <a:pPr algn="just"/>
            <a:r>
              <a:rPr lang="es-ES" sz="2200" dirty="0" smtClean="0"/>
              <a:t>DISEÑO Y SIMULACIÓN DE UN CARGADOR DE BATERÍA PARA DISPOSITIVOS ALIMENTADOS POR USB</a:t>
            </a:r>
            <a:endParaRPr lang="es-ES" sz="2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s-ES" sz="1500" dirty="0" smtClean="0">
                <a:solidFill>
                  <a:schemeClr val="tx1"/>
                </a:solidFill>
              </a:rPr>
              <a:t>AUTOR: Cristina Valiente </a:t>
            </a:r>
            <a:r>
              <a:rPr lang="es-ES" sz="1500" dirty="0" err="1" smtClean="0">
                <a:solidFill>
                  <a:schemeClr val="tx1"/>
                </a:solidFill>
              </a:rPr>
              <a:t>Espí</a:t>
            </a:r>
            <a:endParaRPr lang="es-ES" sz="1500" dirty="0" smtClean="0">
              <a:solidFill>
                <a:schemeClr val="tx1"/>
              </a:solidFill>
            </a:endParaRPr>
          </a:p>
          <a:p>
            <a:r>
              <a:rPr lang="es-ES" sz="1500" dirty="0" smtClean="0">
                <a:solidFill>
                  <a:schemeClr val="tx1"/>
                </a:solidFill>
              </a:rPr>
              <a:t>TUTOR: Fernando </a:t>
            </a:r>
            <a:r>
              <a:rPr lang="es-ES" sz="1500" dirty="0" err="1" smtClean="0">
                <a:solidFill>
                  <a:schemeClr val="tx1"/>
                </a:solidFill>
              </a:rPr>
              <a:t>Ibañez</a:t>
            </a:r>
            <a:r>
              <a:rPr lang="es-ES" sz="1500" dirty="0" smtClean="0">
                <a:solidFill>
                  <a:schemeClr val="tx1"/>
                </a:solidFill>
              </a:rPr>
              <a:t> Escobar</a:t>
            </a:r>
          </a:p>
          <a:p>
            <a:endParaRPr lang="es-ES" sz="1500" dirty="0" smtClean="0"/>
          </a:p>
          <a:p>
            <a:endParaRPr lang="es-ES" sz="1500" dirty="0"/>
          </a:p>
        </p:txBody>
      </p:sp>
      <p:sp>
        <p:nvSpPr>
          <p:cNvPr id="4" name="3 CuadroTexto"/>
          <p:cNvSpPr txBox="1"/>
          <p:nvPr/>
        </p:nvSpPr>
        <p:spPr>
          <a:xfrm>
            <a:off x="1331640" y="1700808"/>
            <a:ext cx="648072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300" b="1" dirty="0" smtClean="0">
                <a:latin typeface="+mj-lt"/>
              </a:rPr>
              <a:t>TRABAJO FINAL DE GRADO</a:t>
            </a:r>
          </a:p>
          <a:p>
            <a:pPr algn="ctr"/>
            <a:endParaRPr lang="es-ES" sz="2200" dirty="0" smtClean="0">
              <a:latin typeface="+mj-lt"/>
            </a:endParaRPr>
          </a:p>
          <a:p>
            <a:pPr algn="ctr"/>
            <a:r>
              <a:rPr lang="es-ES" sz="2200" dirty="0" smtClean="0">
                <a:latin typeface="+mj-lt"/>
              </a:rPr>
              <a:t>ETSID</a:t>
            </a:r>
          </a:p>
          <a:p>
            <a:pPr algn="ctr"/>
            <a:endParaRPr lang="es-ES" sz="2200" dirty="0" smtClean="0">
              <a:latin typeface="+mj-lt"/>
            </a:endParaRPr>
          </a:p>
          <a:p>
            <a:pPr algn="ctr"/>
            <a:r>
              <a:rPr lang="es-ES" sz="2200" dirty="0" smtClean="0">
                <a:latin typeface="+mj-lt"/>
              </a:rPr>
              <a:t>UNIVERSIDAD POLITÉCNICA DE VALENCIA</a:t>
            </a:r>
            <a:endParaRPr lang="es-ES" sz="2200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20859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20688"/>
            <a:ext cx="19050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7544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1</a:t>
            </a:r>
            <a:endParaRPr lang="es-ES" sz="12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7544" y="1340768"/>
            <a:ext cx="770485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u="sng" dirty="0" smtClean="0">
                <a:latin typeface="+mj-lt"/>
              </a:rPr>
              <a:t>ÍNDICE</a:t>
            </a:r>
          </a:p>
          <a:p>
            <a:endParaRPr lang="es-ES" u="sng" dirty="0" smtClean="0">
              <a:latin typeface="+mj-lt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>
                <a:latin typeface="+mj-lt"/>
              </a:rPr>
              <a:t>Objetivo del proyecto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>
              <a:latin typeface="+mj-lt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>
                <a:latin typeface="+mj-lt"/>
              </a:rPr>
              <a:t>Especificaciones de diseño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>
              <a:latin typeface="+mj-lt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>
                <a:latin typeface="+mj-lt"/>
              </a:rPr>
              <a:t>Etapa de potencia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>
              <a:latin typeface="+mj-lt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>
                <a:latin typeface="+mj-lt"/>
              </a:rPr>
              <a:t>Etapa de control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>
              <a:latin typeface="+mj-lt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>
                <a:latin typeface="+mj-lt"/>
              </a:rPr>
              <a:t>Simulación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>
              <a:latin typeface="+mj-lt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>
                <a:latin typeface="+mj-lt"/>
              </a:rPr>
              <a:t>Presupuesto</a:t>
            </a:r>
          </a:p>
          <a:p>
            <a:pPr marL="342900" indent="-342900" algn="just">
              <a:buFont typeface="+mj-lt"/>
              <a:buAutoNum type="arabicPeriod"/>
            </a:pPr>
            <a:endParaRPr lang="es-ES" dirty="0" smtClean="0">
              <a:latin typeface="+mj-lt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dirty="0" smtClean="0">
                <a:latin typeface="+mj-lt"/>
              </a:rPr>
              <a:t>Conclusiones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7544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2</a:t>
            </a:r>
            <a:endParaRPr lang="es-ES" sz="12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7544" y="1340768"/>
            <a:ext cx="77048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s-ES" b="1" u="sng" dirty="0" smtClean="0">
                <a:latin typeface="+mj-lt"/>
              </a:rPr>
              <a:t>Objetivo del proyecto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ES" sz="1600" dirty="0" smtClean="0">
                <a:latin typeface="+mj-lt"/>
              </a:rPr>
              <a:t>Diseño del convertidor </a:t>
            </a:r>
            <a:r>
              <a:rPr lang="es-ES" sz="1600" dirty="0" err="1" smtClean="0">
                <a:latin typeface="+mj-lt"/>
              </a:rPr>
              <a:t>Flyback</a:t>
            </a:r>
            <a:endParaRPr lang="es-ES" sz="1600" dirty="0" smtClean="0">
              <a:latin typeface="+mj-lt"/>
            </a:endParaRPr>
          </a:p>
          <a:p>
            <a:pPr marL="342900" indent="-342900">
              <a:buFont typeface="Arial" pitchFamily="34" charset="0"/>
              <a:buChar char="•"/>
            </a:pPr>
            <a:endParaRPr lang="es-ES" sz="1600" dirty="0" smtClean="0">
              <a:latin typeface="+mj-lt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ES" sz="1600" dirty="0" smtClean="0">
                <a:latin typeface="+mj-lt"/>
              </a:rPr>
              <a:t>Diseño del control modo tensión del convertidor</a:t>
            </a:r>
          </a:p>
          <a:p>
            <a:pPr marL="342900" indent="-342900">
              <a:buAutoNum type="arabicPeriod"/>
            </a:pPr>
            <a:endParaRPr lang="es-ES" b="1" u="sng" dirty="0" smtClean="0">
              <a:latin typeface="+mj-lt"/>
            </a:endParaRP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1331640" y="3140968"/>
            <a:ext cx="1656184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+mj-lt"/>
              </a:rPr>
              <a:t>Tensión de entrada</a:t>
            </a:r>
            <a:endParaRPr lang="es-ES" sz="1200" dirty="0">
              <a:latin typeface="+mj-lt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724128" y="3140968"/>
            <a:ext cx="1656184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+mj-lt"/>
              </a:rPr>
              <a:t>Tensión de salida</a:t>
            </a:r>
            <a:endParaRPr lang="es-ES" sz="1200" dirty="0">
              <a:latin typeface="+mj-lt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851920" y="5877272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+mj-lt"/>
              </a:rPr>
              <a:t>Control en modo tensión</a:t>
            </a:r>
            <a:endParaRPr lang="es-ES" sz="1200" dirty="0">
              <a:latin typeface="+mj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b="5420"/>
          <a:stretch>
            <a:fillRect/>
          </a:stretch>
        </p:blipFill>
        <p:spPr bwMode="auto">
          <a:xfrm>
            <a:off x="1835696" y="3356992"/>
            <a:ext cx="511256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7544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3</a:t>
            </a:r>
            <a:endParaRPr lang="es-ES" sz="12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2. </a:t>
            </a:r>
            <a:r>
              <a:rPr lang="es-ES" b="1" u="sng" dirty="0" smtClean="0">
                <a:latin typeface="+mj-lt"/>
              </a:rPr>
              <a:t>Especificaciones del diseño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dirty="0" smtClean="0">
                <a:latin typeface="+mj-lt"/>
              </a:rPr>
              <a:t>Entrada universal:</a:t>
            </a:r>
          </a:p>
          <a:p>
            <a:pPr lvl="3">
              <a:buFont typeface="Wingdings" pitchFamily="2" charset="2"/>
              <a:buChar char="§"/>
            </a:pPr>
            <a:r>
              <a:rPr lang="es-ES" sz="1400" dirty="0" smtClean="0">
                <a:latin typeface="+mj-lt"/>
              </a:rPr>
              <a:t>Mínima tensión de línea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</a:t>
            </a:r>
            <a:r>
              <a:rPr lang="es-ES" sz="1400" dirty="0" err="1" smtClean="0">
                <a:latin typeface="+mj-lt"/>
              </a:rPr>
              <a:t>V</a:t>
            </a:r>
            <a:r>
              <a:rPr lang="es-ES" sz="1400" baseline="-25000" dirty="0" err="1" smtClean="0">
                <a:latin typeface="+mj-lt"/>
              </a:rPr>
              <a:t>rms_mín</a:t>
            </a:r>
            <a:r>
              <a:rPr lang="es-ES" sz="1400" baseline="-25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</a:rPr>
              <a:t>= 85 V</a:t>
            </a:r>
          </a:p>
          <a:p>
            <a:pPr lvl="3">
              <a:buFont typeface="Wingdings" pitchFamily="2" charset="2"/>
              <a:buChar char="§"/>
            </a:pPr>
            <a:r>
              <a:rPr lang="es-ES" sz="1400" dirty="0" smtClean="0">
                <a:latin typeface="+mj-lt"/>
              </a:rPr>
              <a:t>Máxima tensión de línea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</a:t>
            </a:r>
            <a:r>
              <a:rPr lang="es-ES" sz="1400" dirty="0" err="1" smtClean="0">
                <a:latin typeface="+mj-lt"/>
              </a:rPr>
              <a:t>V</a:t>
            </a:r>
            <a:r>
              <a:rPr lang="es-ES" sz="1400" baseline="-25000" dirty="0" err="1" smtClean="0">
                <a:latin typeface="+mj-lt"/>
              </a:rPr>
              <a:t>rms_máx</a:t>
            </a:r>
            <a:r>
              <a:rPr lang="es-ES" sz="1400" baseline="-25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</a:rPr>
              <a:t>= 265 V</a:t>
            </a:r>
          </a:p>
          <a:p>
            <a:pPr lvl="1">
              <a:buFont typeface="Wingdings" pitchFamily="2" charset="2"/>
              <a:buChar char="§"/>
            </a:pPr>
            <a:endParaRPr lang="es-ES" sz="1400" dirty="0" smtClean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dirty="0" smtClean="0">
                <a:latin typeface="+mj-lt"/>
              </a:rPr>
              <a:t>Frecuencia de línea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</a:t>
            </a:r>
            <a:r>
              <a:rPr lang="es-ES" sz="1400" dirty="0" err="1" smtClean="0">
                <a:latin typeface="+mj-lt"/>
              </a:rPr>
              <a:t>f</a:t>
            </a:r>
            <a:r>
              <a:rPr lang="es-ES" sz="1400" baseline="-25000" dirty="0" err="1" smtClean="0">
                <a:latin typeface="+mj-lt"/>
              </a:rPr>
              <a:t>n</a:t>
            </a:r>
            <a:r>
              <a:rPr lang="es-ES" sz="1400" baseline="-25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</a:rPr>
              <a:t>= 50 Hz</a:t>
            </a:r>
          </a:p>
          <a:p>
            <a:pPr lvl="0">
              <a:buFont typeface="Arial" pitchFamily="34" charset="0"/>
              <a:buChar char="•"/>
            </a:pPr>
            <a:endParaRPr lang="es-ES" sz="1400" dirty="0" smtClean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dirty="0" smtClean="0">
                <a:latin typeface="+mj-lt"/>
              </a:rPr>
              <a:t>Tensión de salida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</a:t>
            </a:r>
            <a:r>
              <a:rPr lang="es-ES" sz="1400" dirty="0" err="1" smtClean="0">
                <a:latin typeface="+mj-lt"/>
              </a:rPr>
              <a:t>V</a:t>
            </a:r>
            <a:r>
              <a:rPr lang="es-ES" sz="1400" baseline="-25000" dirty="0" err="1" smtClean="0">
                <a:latin typeface="+mj-lt"/>
              </a:rPr>
              <a:t>o</a:t>
            </a:r>
            <a:r>
              <a:rPr lang="es-ES" sz="1400" baseline="-25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</a:rPr>
              <a:t>= 5 V</a:t>
            </a:r>
          </a:p>
          <a:p>
            <a:pPr lvl="0">
              <a:buFont typeface="Arial" pitchFamily="34" charset="0"/>
              <a:buChar char="•"/>
            </a:pPr>
            <a:endParaRPr lang="es-ES" sz="1400" dirty="0" smtClean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dirty="0" smtClean="0">
                <a:latin typeface="+mj-lt"/>
              </a:rPr>
              <a:t>Corriente de salida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I</a:t>
            </a:r>
            <a:r>
              <a:rPr lang="es-ES" sz="1400" baseline="-25000" dirty="0" smtClean="0">
                <a:latin typeface="+mj-lt"/>
              </a:rPr>
              <a:t>o </a:t>
            </a:r>
            <a:r>
              <a:rPr lang="es-ES" sz="1400" dirty="0" smtClean="0">
                <a:latin typeface="+mj-lt"/>
              </a:rPr>
              <a:t>= 2.4 A</a:t>
            </a:r>
          </a:p>
          <a:p>
            <a:pPr lvl="0">
              <a:buFont typeface="Arial" pitchFamily="34" charset="0"/>
              <a:buChar char="•"/>
            </a:pPr>
            <a:endParaRPr lang="es-ES" sz="1400" dirty="0" smtClean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dirty="0" smtClean="0">
                <a:latin typeface="+mj-lt"/>
              </a:rPr>
              <a:t>Potencia de salida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P</a:t>
            </a:r>
            <a:r>
              <a:rPr lang="es-ES" sz="1400" baseline="-25000" dirty="0" smtClean="0">
                <a:latin typeface="+mj-lt"/>
              </a:rPr>
              <a:t>o </a:t>
            </a:r>
            <a:r>
              <a:rPr lang="es-ES" sz="1400" dirty="0" smtClean="0">
                <a:latin typeface="+mj-lt"/>
              </a:rPr>
              <a:t>= 12 W</a:t>
            </a:r>
          </a:p>
          <a:p>
            <a:pPr lvl="0">
              <a:buFont typeface="Arial" pitchFamily="34" charset="0"/>
              <a:buChar char="•"/>
            </a:pPr>
            <a:endParaRPr lang="es-ES" sz="1400" dirty="0" smtClean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dirty="0" smtClean="0">
                <a:latin typeface="+mj-lt"/>
              </a:rPr>
              <a:t>Rizado de </a:t>
            </a:r>
            <a:r>
              <a:rPr lang="es-ES" sz="1400" dirty="0" err="1" smtClean="0">
                <a:latin typeface="+mj-lt"/>
              </a:rPr>
              <a:t>V</a:t>
            </a:r>
            <a:r>
              <a:rPr lang="es-ES" sz="1400" baseline="-25000" dirty="0" err="1" smtClean="0">
                <a:latin typeface="+mj-lt"/>
              </a:rPr>
              <a:t>o</a:t>
            </a:r>
            <a:r>
              <a:rPr lang="es-ES" sz="1400" baseline="-25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5% de </a:t>
            </a:r>
            <a:r>
              <a:rPr lang="es-ES" sz="1400" dirty="0" err="1" smtClean="0">
                <a:latin typeface="+mj-lt"/>
              </a:rPr>
              <a:t>V</a:t>
            </a:r>
            <a:r>
              <a:rPr lang="es-ES" sz="1400" baseline="-25000" dirty="0" err="1" smtClean="0">
                <a:latin typeface="+mj-lt"/>
              </a:rPr>
              <a:t>o</a:t>
            </a:r>
            <a:endParaRPr lang="es-ES" sz="1400" baseline="-25000" dirty="0" smtClean="0">
              <a:latin typeface="+mj-lt"/>
            </a:endParaRPr>
          </a:p>
          <a:p>
            <a:pPr lvl="0">
              <a:buFont typeface="Arial" pitchFamily="34" charset="0"/>
              <a:buChar char="•"/>
            </a:pPr>
            <a:endParaRPr lang="es-ES" sz="1400" dirty="0" smtClean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dirty="0" smtClean="0">
                <a:latin typeface="+mj-lt"/>
              </a:rPr>
              <a:t>Eficiencia estimada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</a:t>
            </a:r>
            <a:r>
              <a:rPr lang="es-ES" sz="1400" dirty="0" err="1" smtClean="0">
                <a:latin typeface="+mj-lt"/>
              </a:rPr>
              <a:t>E</a:t>
            </a:r>
            <a:r>
              <a:rPr lang="es-ES" sz="1400" baseline="-25000" dirty="0" err="1" smtClean="0">
                <a:latin typeface="+mj-lt"/>
              </a:rPr>
              <a:t>ff</a:t>
            </a:r>
            <a:r>
              <a:rPr lang="es-ES" sz="1400" dirty="0" smtClean="0">
                <a:latin typeface="+mj-lt"/>
              </a:rPr>
              <a:t> = 70%</a:t>
            </a:r>
          </a:p>
          <a:p>
            <a:pPr lvl="0">
              <a:buFont typeface="Arial" pitchFamily="34" charset="0"/>
              <a:buChar char="•"/>
            </a:pPr>
            <a:endParaRPr lang="es-ES" sz="1400" dirty="0" smtClean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dirty="0" smtClean="0">
                <a:latin typeface="+mj-lt"/>
              </a:rPr>
              <a:t>Potencia de entrada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P</a:t>
            </a:r>
            <a:r>
              <a:rPr lang="es-ES" sz="1400" baseline="-25000" dirty="0" smtClean="0">
                <a:latin typeface="+mj-lt"/>
              </a:rPr>
              <a:t>in</a:t>
            </a:r>
            <a:r>
              <a:rPr lang="es-ES" sz="1400" dirty="0" smtClean="0">
                <a:latin typeface="+mj-lt"/>
              </a:rPr>
              <a:t> = P</a:t>
            </a:r>
            <a:r>
              <a:rPr lang="es-ES" sz="1400" baseline="-25000" dirty="0" smtClean="0">
                <a:latin typeface="+mj-lt"/>
              </a:rPr>
              <a:t>o</a:t>
            </a:r>
            <a:r>
              <a:rPr lang="es-ES" sz="1400" dirty="0" smtClean="0">
                <a:latin typeface="+mj-lt"/>
              </a:rPr>
              <a:t>/</a:t>
            </a:r>
            <a:r>
              <a:rPr lang="es-ES" sz="1400" dirty="0" err="1" smtClean="0">
                <a:latin typeface="+mj-lt"/>
              </a:rPr>
              <a:t>E</a:t>
            </a:r>
            <a:r>
              <a:rPr lang="es-ES" sz="1400" baseline="-25000" dirty="0" err="1" smtClean="0">
                <a:latin typeface="+mj-lt"/>
              </a:rPr>
              <a:t>ff</a:t>
            </a:r>
            <a:r>
              <a:rPr lang="es-ES" sz="1400" dirty="0" smtClean="0">
                <a:latin typeface="+mj-lt"/>
              </a:rPr>
              <a:t> =15 W</a:t>
            </a:r>
          </a:p>
          <a:p>
            <a:pPr lvl="0"/>
            <a:endParaRPr lang="es-ES" sz="1400" dirty="0" smtClean="0">
              <a:latin typeface="+mj-lt"/>
            </a:endParaRPr>
          </a:p>
          <a:p>
            <a:pPr lvl="1">
              <a:buFont typeface="Arial" pitchFamily="34" charset="0"/>
              <a:buChar char="•"/>
            </a:pPr>
            <a:r>
              <a:rPr lang="es-ES" sz="1400" dirty="0" smtClean="0">
                <a:latin typeface="+mj-lt"/>
              </a:rPr>
              <a:t>Frecuencia de conmutación </a:t>
            </a:r>
            <a:r>
              <a:rPr lang="es-ES" sz="1400" dirty="0" smtClean="0">
                <a:latin typeface="+mj-lt"/>
                <a:sym typeface="Wingdings"/>
              </a:rPr>
              <a:t></a:t>
            </a:r>
            <a:r>
              <a:rPr lang="es-ES" sz="1400" dirty="0" smtClean="0">
                <a:latin typeface="+mj-lt"/>
              </a:rPr>
              <a:t> </a:t>
            </a:r>
            <a:r>
              <a:rPr lang="es-ES" sz="1400" dirty="0" err="1" smtClean="0">
                <a:latin typeface="+mj-lt"/>
              </a:rPr>
              <a:t>f</a:t>
            </a:r>
            <a:r>
              <a:rPr lang="es-ES" sz="1400" baseline="-25000" dirty="0" err="1" smtClean="0">
                <a:latin typeface="+mj-lt"/>
              </a:rPr>
              <a:t>s</a:t>
            </a:r>
            <a:r>
              <a:rPr lang="es-ES" sz="1400" baseline="-25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</a:rPr>
              <a:t>= 66 </a:t>
            </a:r>
            <a:r>
              <a:rPr lang="es-ES" sz="1400" dirty="0" err="1" smtClean="0">
                <a:latin typeface="+mj-lt"/>
              </a:rPr>
              <a:t>kHz</a:t>
            </a:r>
            <a:endParaRPr lang="es-ES" sz="1400" dirty="0" smtClean="0">
              <a:latin typeface="+mj-lt"/>
            </a:endParaRP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4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3. </a:t>
            </a:r>
            <a:r>
              <a:rPr lang="es-ES" b="1" u="sng" dirty="0" smtClean="0">
                <a:latin typeface="+mj-lt"/>
              </a:rPr>
              <a:t>Etapa de potencia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marL="342900" indent="-342900"/>
            <a:endParaRPr lang="es-ES" sz="1600" u="sng" dirty="0" smtClean="0">
              <a:latin typeface="+mj-lt"/>
            </a:endParaRPr>
          </a:p>
          <a:p>
            <a:pPr marL="342900" indent="-342900"/>
            <a:r>
              <a:rPr lang="es-ES" sz="1600" u="sng" dirty="0" smtClean="0">
                <a:latin typeface="+mj-lt"/>
              </a:rPr>
              <a:t>Esquema de convertidor </a:t>
            </a:r>
            <a:r>
              <a:rPr lang="es-ES" sz="1600" u="sng" dirty="0" err="1" smtClean="0">
                <a:latin typeface="+mj-lt"/>
              </a:rPr>
              <a:t>Flyback</a:t>
            </a:r>
            <a:endParaRPr lang="es-ES" sz="1600" u="sng" dirty="0" smtClean="0">
              <a:latin typeface="+mj-lt"/>
            </a:endParaRP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pic>
        <p:nvPicPr>
          <p:cNvPr id="11" name="10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780928"/>
            <a:ext cx="540060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5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3. </a:t>
            </a:r>
            <a:r>
              <a:rPr lang="es-ES" b="1" u="sng" dirty="0" smtClean="0">
                <a:latin typeface="+mj-lt"/>
              </a:rPr>
              <a:t>Etapa de potencia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marL="342900" indent="-342900"/>
            <a:r>
              <a:rPr lang="es-ES" sz="1400" b="1" u="sng" dirty="0" smtClean="0">
                <a:latin typeface="+mj-lt"/>
              </a:rPr>
              <a:t>Validación del análisis del convertidor </a:t>
            </a:r>
            <a:r>
              <a:rPr lang="es-ES" sz="1400" b="1" u="sng" dirty="0" err="1" smtClean="0">
                <a:latin typeface="+mj-lt"/>
              </a:rPr>
              <a:t>Flyback</a:t>
            </a:r>
            <a:endParaRPr lang="es-ES" sz="1400" b="1" u="sng" dirty="0" smtClean="0">
              <a:latin typeface="+mj-lt"/>
            </a:endParaRP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11560" y="2348880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+mj-lt"/>
              </a:rPr>
              <a:t>Modo conducción continua (CCM)</a:t>
            </a:r>
            <a:endParaRPr lang="es-ES" dirty="0">
              <a:latin typeface="+mj-lt"/>
            </a:endParaRPr>
          </a:p>
        </p:txBody>
      </p:sp>
      <p:pic>
        <p:nvPicPr>
          <p:cNvPr id="10" name="9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780928"/>
            <a:ext cx="388843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30"/>
          <a:stretch>
            <a:fillRect/>
          </a:stretch>
        </p:blipFill>
        <p:spPr bwMode="auto">
          <a:xfrm>
            <a:off x="4355976" y="2708920"/>
            <a:ext cx="3960439" cy="2808312"/>
          </a:xfrm>
          <a:prstGeom prst="rect">
            <a:avLst/>
          </a:prstGeom>
          <a:noFill/>
          <a:ln w="2857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6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3. </a:t>
            </a:r>
            <a:r>
              <a:rPr lang="es-ES" b="1" u="sng" dirty="0" smtClean="0">
                <a:latin typeface="+mj-lt"/>
              </a:rPr>
              <a:t>Etapa de potencia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  <a:p>
            <a:pPr marL="342900" indent="-342900"/>
            <a:r>
              <a:rPr lang="es-ES" sz="1400" b="1" u="sng" dirty="0" smtClean="0">
                <a:latin typeface="+mj-lt"/>
              </a:rPr>
              <a:t>Validación del análisis del convertidor </a:t>
            </a:r>
            <a:r>
              <a:rPr lang="es-ES" sz="1400" b="1" u="sng" dirty="0" err="1" smtClean="0">
                <a:latin typeface="+mj-lt"/>
              </a:rPr>
              <a:t>Flyback</a:t>
            </a:r>
            <a:endParaRPr lang="es-ES" sz="1400" b="1" u="sng" dirty="0" smtClean="0">
              <a:latin typeface="+mj-lt"/>
            </a:endParaRP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pic>
        <p:nvPicPr>
          <p:cNvPr id="12" name="11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708920"/>
            <a:ext cx="3851002" cy="3146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564904"/>
            <a:ext cx="3672408" cy="3312368"/>
          </a:xfrm>
          <a:prstGeom prst="rect">
            <a:avLst/>
          </a:prstGeom>
          <a:noFill/>
          <a:ln w="28575">
            <a:noFill/>
          </a:ln>
        </p:spPr>
      </p:pic>
      <p:sp>
        <p:nvSpPr>
          <p:cNvPr id="10" name="9 CuadroTexto"/>
          <p:cNvSpPr txBox="1"/>
          <p:nvPr/>
        </p:nvSpPr>
        <p:spPr>
          <a:xfrm>
            <a:off x="611560" y="227687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+mj-lt"/>
              </a:rPr>
              <a:t>Modo conducción discontinua (DCM)</a:t>
            </a:r>
            <a:endParaRPr lang="es-ES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7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3. </a:t>
            </a:r>
            <a:r>
              <a:rPr lang="es-ES" b="1" u="sng" dirty="0" smtClean="0">
                <a:latin typeface="+mj-lt"/>
              </a:rPr>
              <a:t>Etapa de potencia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pic>
        <p:nvPicPr>
          <p:cNvPr id="10" name="9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628800"/>
            <a:ext cx="396044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611560" y="4221088"/>
            <a:ext cx="756084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 smtClean="0">
                <a:latin typeface="+mj-lt"/>
              </a:rPr>
              <a:t>Valores de los componentes diseñados:</a:t>
            </a:r>
          </a:p>
          <a:p>
            <a:r>
              <a:rPr lang="es-ES" sz="1400" dirty="0" smtClean="0">
                <a:latin typeface="+mj-lt"/>
              </a:rPr>
              <a:t>N</a:t>
            </a:r>
            <a:r>
              <a:rPr lang="es-ES" sz="1000" dirty="0" smtClean="0">
                <a:latin typeface="+mj-lt"/>
              </a:rPr>
              <a:t>12  </a:t>
            </a:r>
            <a:r>
              <a:rPr lang="es-ES" sz="1400" dirty="0" smtClean="0">
                <a:latin typeface="+mj-lt"/>
              </a:rPr>
              <a:t>= 13.142          L</a:t>
            </a:r>
            <a:r>
              <a:rPr lang="es-ES" sz="1000" dirty="0" smtClean="0">
                <a:latin typeface="+mj-lt"/>
              </a:rPr>
              <a:t>1 </a:t>
            </a:r>
            <a:r>
              <a:rPr lang="es-ES" sz="1400" dirty="0" smtClean="0">
                <a:latin typeface="+mj-lt"/>
              </a:rPr>
              <a:t>= 5.92 </a:t>
            </a:r>
            <a:r>
              <a:rPr lang="es-ES" sz="1400" dirty="0" err="1" smtClean="0">
                <a:latin typeface="+mj-lt"/>
              </a:rPr>
              <a:t>mH</a:t>
            </a:r>
            <a:r>
              <a:rPr lang="es-ES" sz="1400" dirty="0" smtClean="0">
                <a:latin typeface="+mj-lt"/>
              </a:rPr>
              <a:t>      L</a:t>
            </a:r>
            <a:r>
              <a:rPr lang="es-ES" sz="1000" dirty="0" smtClean="0">
                <a:latin typeface="+mj-lt"/>
              </a:rPr>
              <a:t>2 </a:t>
            </a:r>
            <a:r>
              <a:rPr lang="es-ES" sz="1400" dirty="0" smtClean="0">
                <a:latin typeface="+mj-lt"/>
              </a:rPr>
              <a:t>= 34.277 </a:t>
            </a:r>
            <a:r>
              <a:rPr lang="el-GR" sz="1400" dirty="0" smtClean="0">
                <a:latin typeface="+mj-lt"/>
              </a:rPr>
              <a:t>µ</a:t>
            </a:r>
            <a:r>
              <a:rPr lang="es-ES" sz="1400" dirty="0" smtClean="0">
                <a:latin typeface="+mj-lt"/>
              </a:rPr>
              <a:t>F      C = 1500 </a:t>
            </a:r>
            <a:r>
              <a:rPr lang="el-GR" sz="1400" dirty="0" smtClean="0">
                <a:latin typeface="+mj-lt"/>
              </a:rPr>
              <a:t>µ</a:t>
            </a:r>
            <a:r>
              <a:rPr lang="es-ES" sz="1400" dirty="0" smtClean="0">
                <a:latin typeface="+mj-lt"/>
              </a:rPr>
              <a:t>F        </a:t>
            </a:r>
            <a:r>
              <a:rPr lang="es-ES" sz="1400" dirty="0" err="1" smtClean="0">
                <a:latin typeface="+mj-lt"/>
              </a:rPr>
              <a:t>R</a:t>
            </a:r>
            <a:r>
              <a:rPr lang="es-ES" sz="1000" dirty="0" err="1" smtClean="0">
                <a:latin typeface="+mj-lt"/>
              </a:rPr>
              <a:t>c</a:t>
            </a:r>
            <a:r>
              <a:rPr lang="es-ES" sz="1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</a:rPr>
              <a:t>= 44 m</a:t>
            </a:r>
            <a:r>
              <a:rPr lang="el-GR" sz="1400" dirty="0" smtClean="0">
                <a:latin typeface="+mj-lt"/>
              </a:rPr>
              <a:t>Ω</a:t>
            </a:r>
            <a:endParaRPr lang="es-ES" sz="1400" dirty="0" smtClean="0">
              <a:latin typeface="+mj-lt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83568" y="2204864"/>
            <a:ext cx="2376264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 smtClean="0">
                <a:latin typeface="+mj-lt"/>
              </a:rPr>
              <a:t>Datos:</a:t>
            </a:r>
          </a:p>
          <a:p>
            <a:r>
              <a:rPr lang="es-ES" sz="1400" dirty="0" err="1" smtClean="0">
                <a:latin typeface="+mj-lt"/>
              </a:rPr>
              <a:t>V</a:t>
            </a:r>
            <a:r>
              <a:rPr lang="es-ES" sz="1000" dirty="0" err="1" smtClean="0">
                <a:latin typeface="+mj-lt"/>
              </a:rPr>
              <a:t>i_max</a:t>
            </a:r>
            <a:r>
              <a:rPr lang="es-ES" sz="1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</a:rPr>
              <a:t>= 374.767 V</a:t>
            </a:r>
          </a:p>
          <a:p>
            <a:r>
              <a:rPr lang="es-ES" sz="1400" dirty="0" err="1" smtClean="0">
                <a:latin typeface="+mj-lt"/>
              </a:rPr>
              <a:t>V</a:t>
            </a:r>
            <a:r>
              <a:rPr lang="es-ES" sz="1000" dirty="0" err="1" smtClean="0">
                <a:latin typeface="+mj-lt"/>
              </a:rPr>
              <a:t>i_min</a:t>
            </a:r>
            <a:r>
              <a:rPr lang="es-ES" sz="1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</a:rPr>
              <a:t>= 80.321 V</a:t>
            </a:r>
          </a:p>
          <a:p>
            <a:r>
              <a:rPr lang="es-ES" sz="1400" dirty="0" err="1" smtClean="0">
                <a:latin typeface="+mj-lt"/>
              </a:rPr>
              <a:t>D</a:t>
            </a:r>
            <a:r>
              <a:rPr lang="es-ES" sz="1000" dirty="0" err="1" smtClean="0">
                <a:latin typeface="+mj-lt"/>
              </a:rPr>
              <a:t>max</a:t>
            </a:r>
            <a:r>
              <a:rPr lang="es-ES" sz="1000" dirty="0" smtClean="0">
                <a:latin typeface="+mj-lt"/>
              </a:rPr>
              <a:t> </a:t>
            </a:r>
            <a:r>
              <a:rPr lang="es-ES" sz="1400" dirty="0" smtClean="0">
                <a:latin typeface="+mj-lt"/>
              </a:rPr>
              <a:t>= 0.45</a:t>
            </a:r>
          </a:p>
          <a:p>
            <a:r>
              <a:rPr lang="es-ES" sz="1400" dirty="0" err="1" smtClean="0">
                <a:latin typeface="+mj-lt"/>
              </a:rPr>
              <a:t>D</a:t>
            </a:r>
            <a:r>
              <a:rPr lang="es-ES" sz="1000" dirty="0" err="1" smtClean="0">
                <a:latin typeface="+mj-lt"/>
              </a:rPr>
              <a:t>min</a:t>
            </a:r>
            <a:r>
              <a:rPr lang="es-ES" sz="1400" dirty="0" smtClean="0">
                <a:latin typeface="+mj-lt"/>
              </a:rPr>
              <a:t>= 0.149</a:t>
            </a:r>
          </a:p>
          <a:p>
            <a:endParaRPr lang="es-ES" dirty="0" smtClean="0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611560" y="4941168"/>
            <a:ext cx="8064896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 smtClean="0">
                <a:latin typeface="+mj-lt"/>
              </a:rPr>
              <a:t>Elección de los semiconductores de potencia:</a:t>
            </a:r>
          </a:p>
          <a:p>
            <a:pPr algn="just"/>
            <a:r>
              <a:rPr lang="es-ES" sz="1300" dirty="0" smtClean="0">
                <a:latin typeface="+mj-lt"/>
              </a:rPr>
              <a:t>MOSFET. IRFRC20, cuyas características principales son: V</a:t>
            </a:r>
            <a:r>
              <a:rPr lang="es-ES" sz="1000" dirty="0" smtClean="0">
                <a:latin typeface="+mj-lt"/>
              </a:rPr>
              <a:t>DS</a:t>
            </a:r>
            <a:r>
              <a:rPr lang="es-ES" sz="1300" dirty="0" smtClean="0">
                <a:latin typeface="+mj-lt"/>
              </a:rPr>
              <a:t>=600 V, I</a:t>
            </a:r>
            <a:r>
              <a:rPr lang="es-ES" sz="1000" dirty="0" smtClean="0">
                <a:latin typeface="+mj-lt"/>
              </a:rPr>
              <a:t>D</a:t>
            </a:r>
            <a:r>
              <a:rPr lang="es-ES" sz="1300" dirty="0" smtClean="0">
                <a:latin typeface="+mj-lt"/>
              </a:rPr>
              <a:t>=2 A, I</a:t>
            </a:r>
            <a:r>
              <a:rPr lang="es-ES" sz="1000" dirty="0" smtClean="0">
                <a:latin typeface="+mj-lt"/>
              </a:rPr>
              <a:t>DM</a:t>
            </a:r>
            <a:r>
              <a:rPr lang="es-ES" sz="1300" dirty="0" smtClean="0">
                <a:latin typeface="+mj-lt"/>
              </a:rPr>
              <a:t>=8 A</a:t>
            </a:r>
          </a:p>
          <a:p>
            <a:pPr algn="just"/>
            <a:r>
              <a:rPr lang="es-ES" sz="1300" dirty="0" smtClean="0">
                <a:latin typeface="+mj-lt"/>
              </a:rPr>
              <a:t>DIODO SCHOTTKY. 31DQ05, cuyas características principales son: V</a:t>
            </a:r>
            <a:r>
              <a:rPr lang="es-ES" sz="1000" dirty="0" smtClean="0">
                <a:latin typeface="+mj-lt"/>
              </a:rPr>
              <a:t>RWM</a:t>
            </a:r>
            <a:r>
              <a:rPr lang="es-ES" sz="1300" dirty="0" smtClean="0">
                <a:latin typeface="+mj-lt"/>
              </a:rPr>
              <a:t>=50 V, I</a:t>
            </a:r>
            <a:r>
              <a:rPr lang="es-ES" sz="1000" dirty="0" smtClean="0">
                <a:latin typeface="+mj-lt"/>
              </a:rPr>
              <a:t>F(AV)=</a:t>
            </a:r>
            <a:r>
              <a:rPr lang="es-ES" sz="1300" dirty="0" smtClean="0">
                <a:latin typeface="+mj-lt"/>
              </a:rPr>
              <a:t>2.4 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8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4. </a:t>
            </a:r>
            <a:r>
              <a:rPr lang="es-ES" b="1" u="sng" dirty="0" smtClean="0">
                <a:latin typeface="+mj-lt"/>
              </a:rPr>
              <a:t>Etapa de control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611560" y="5013176"/>
            <a:ext cx="806489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 smtClean="0">
                <a:latin typeface="+mj-lt"/>
              </a:rPr>
              <a:t>Fuente conmutada </a:t>
            </a:r>
            <a:r>
              <a:rPr lang="es-ES" sz="1500" b="1" dirty="0" err="1" smtClean="0">
                <a:latin typeface="+mj-lt"/>
              </a:rPr>
              <a:t>Flyback</a:t>
            </a:r>
            <a:r>
              <a:rPr lang="es-ES" sz="1500" b="1" dirty="0" smtClean="0">
                <a:latin typeface="+mj-lt"/>
              </a:rPr>
              <a:t> modelizada a </a:t>
            </a:r>
            <a:r>
              <a:rPr lang="es-ES" sz="1500" b="1" dirty="0" err="1" smtClean="0">
                <a:latin typeface="+mj-lt"/>
              </a:rPr>
              <a:t>Buck-Boost</a:t>
            </a:r>
            <a:r>
              <a:rPr lang="es-ES" sz="1500" b="1" dirty="0" smtClean="0">
                <a:latin typeface="+mj-lt"/>
              </a:rPr>
              <a:t> para el control:</a:t>
            </a:r>
          </a:p>
        </p:txBody>
      </p:sp>
      <p:pic>
        <p:nvPicPr>
          <p:cNvPr id="16" name="15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844824"/>
            <a:ext cx="576064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5445224"/>
            <a:ext cx="1584176" cy="773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5517232"/>
            <a:ext cx="1584176" cy="67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9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4. </a:t>
            </a:r>
            <a:r>
              <a:rPr lang="es-ES" b="1" u="sng" dirty="0" smtClean="0">
                <a:latin typeface="+mj-lt"/>
              </a:rPr>
              <a:t>Etapa de control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611560" y="1844824"/>
            <a:ext cx="806489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 smtClean="0">
                <a:latin typeface="+mj-lt"/>
              </a:rPr>
              <a:t>Modelo en pequeña señal del convertidor </a:t>
            </a:r>
            <a:r>
              <a:rPr lang="es-ES" sz="1500" b="1" dirty="0" err="1" smtClean="0">
                <a:latin typeface="+mj-lt"/>
              </a:rPr>
              <a:t>Buck-Boost</a:t>
            </a:r>
            <a:endParaRPr lang="es-ES" sz="1500" b="1" dirty="0" smtClean="0">
              <a:latin typeface="+mj-lt"/>
            </a:endParaRPr>
          </a:p>
        </p:txBody>
      </p:sp>
      <p:pic>
        <p:nvPicPr>
          <p:cNvPr id="17" name="16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636912"/>
            <a:ext cx="388843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2924944"/>
            <a:ext cx="4411139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10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4. </a:t>
            </a:r>
            <a:r>
              <a:rPr lang="es-ES" b="1" u="sng" dirty="0" smtClean="0">
                <a:latin typeface="+mj-lt"/>
              </a:rPr>
              <a:t>Etapa de control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683568" y="1844824"/>
            <a:ext cx="806489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 smtClean="0">
                <a:latin typeface="+mj-lt"/>
              </a:rPr>
              <a:t>Diseño del compensador 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683568" y="2204864"/>
            <a:ext cx="806489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dirty="0" smtClean="0">
                <a:latin typeface="+mj-lt"/>
              </a:rPr>
              <a:t>          </a:t>
            </a:r>
            <a:r>
              <a:rPr lang="es-ES" sz="1500" u="sng" dirty="0" smtClean="0">
                <a:latin typeface="+mj-lt"/>
              </a:rPr>
              <a:t>Método del factor K</a:t>
            </a:r>
            <a:r>
              <a:rPr lang="es-ES" sz="1500" dirty="0" smtClean="0">
                <a:latin typeface="+mj-lt"/>
              </a:rPr>
              <a:t>                             </a:t>
            </a:r>
            <a:r>
              <a:rPr lang="es-ES" sz="1500" u="sng" dirty="0" smtClean="0">
                <a:latin typeface="+mj-lt"/>
              </a:rPr>
              <a:t>Colocación manual de polos y ceros</a:t>
            </a:r>
          </a:p>
        </p:txBody>
      </p:sp>
      <p:pic>
        <p:nvPicPr>
          <p:cNvPr id="16" name="15 Imagen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708920"/>
            <a:ext cx="403244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Oval 2"/>
          <p:cNvSpPr>
            <a:spLocks noChangeArrowheads="1"/>
          </p:cNvSpPr>
          <p:nvPr/>
        </p:nvSpPr>
        <p:spPr bwMode="auto">
          <a:xfrm>
            <a:off x="1835696" y="2852936"/>
            <a:ext cx="792088" cy="2088232"/>
          </a:xfrm>
          <a:prstGeom prst="ellipse">
            <a:avLst/>
          </a:prstGeom>
          <a:noFill/>
          <a:ln w="28575">
            <a:solidFill>
              <a:srgbClr val="FFC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cxnSp>
        <p:nvCxnSpPr>
          <p:cNvPr id="20" name="19 Conector recto de flecha"/>
          <p:cNvCxnSpPr/>
          <p:nvPr/>
        </p:nvCxnSpPr>
        <p:spPr>
          <a:xfrm>
            <a:off x="2339752" y="4869160"/>
            <a:ext cx="576064" cy="720080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CuadroTexto"/>
          <p:cNvSpPr txBox="1"/>
          <p:nvPr/>
        </p:nvSpPr>
        <p:spPr>
          <a:xfrm>
            <a:off x="1475656" y="5589240"/>
            <a:ext cx="3456384" cy="323165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500" dirty="0" smtClean="0">
                <a:latin typeface="+mj-lt"/>
              </a:rPr>
              <a:t>Sistema condicionalmente estable</a:t>
            </a:r>
            <a:endParaRPr lang="es-ES" sz="1500" dirty="0">
              <a:latin typeface="+mj-lt"/>
            </a:endParaRPr>
          </a:p>
        </p:txBody>
      </p:sp>
      <p:pic>
        <p:nvPicPr>
          <p:cNvPr id="22" name="21 Imagen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2708920"/>
            <a:ext cx="410445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11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4. </a:t>
            </a:r>
            <a:r>
              <a:rPr lang="es-ES" b="1" u="sng" dirty="0" smtClean="0">
                <a:latin typeface="+mj-lt"/>
              </a:rPr>
              <a:t>Etapa de control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683568" y="1844824"/>
            <a:ext cx="806489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 smtClean="0">
                <a:latin typeface="+mj-lt"/>
              </a:rPr>
              <a:t>Materialización de compensador</a:t>
            </a:r>
          </a:p>
        </p:txBody>
      </p:sp>
      <p:pic>
        <p:nvPicPr>
          <p:cNvPr id="19" name="18 Imagen"/>
          <p:cNvPicPr/>
          <p:nvPr/>
        </p:nvPicPr>
        <p:blipFill>
          <a:blip r:embed="rId4" cstate="print"/>
          <a:srcRect t="7865"/>
          <a:stretch>
            <a:fillRect/>
          </a:stretch>
        </p:blipFill>
        <p:spPr bwMode="auto">
          <a:xfrm>
            <a:off x="2915816" y="2204864"/>
            <a:ext cx="446449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CuadroTexto"/>
          <p:cNvSpPr txBox="1"/>
          <p:nvPr/>
        </p:nvSpPr>
        <p:spPr>
          <a:xfrm>
            <a:off x="539552" y="4365104"/>
            <a:ext cx="2376264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 smtClean="0">
                <a:latin typeface="+mj-lt"/>
              </a:rPr>
              <a:t>RESULTADOS:</a:t>
            </a:r>
          </a:p>
          <a:p>
            <a:r>
              <a:rPr lang="es-ES" sz="1400" dirty="0" smtClean="0">
                <a:latin typeface="+mj-lt"/>
              </a:rPr>
              <a:t>C</a:t>
            </a:r>
            <a:r>
              <a:rPr lang="es-ES" sz="1000" dirty="0" smtClean="0">
                <a:latin typeface="+mj-lt"/>
              </a:rPr>
              <a:t>1</a:t>
            </a:r>
            <a:r>
              <a:rPr lang="es-ES" sz="1400" dirty="0" smtClean="0">
                <a:latin typeface="+mj-lt"/>
              </a:rPr>
              <a:t>=8.525 </a:t>
            </a:r>
            <a:r>
              <a:rPr lang="es-ES" sz="1400" dirty="0" err="1" smtClean="0">
                <a:latin typeface="+mj-lt"/>
              </a:rPr>
              <a:t>nF</a:t>
            </a:r>
            <a:endParaRPr lang="es-ES" sz="1400" dirty="0" smtClean="0">
              <a:latin typeface="+mj-lt"/>
            </a:endParaRPr>
          </a:p>
          <a:p>
            <a:r>
              <a:rPr lang="es-ES" sz="1400" dirty="0" smtClean="0">
                <a:latin typeface="+mj-lt"/>
              </a:rPr>
              <a:t>C</a:t>
            </a:r>
            <a:r>
              <a:rPr lang="es-ES" sz="1000" dirty="0" smtClean="0">
                <a:latin typeface="+mj-lt"/>
              </a:rPr>
              <a:t>2</a:t>
            </a:r>
            <a:r>
              <a:rPr lang="es-ES" sz="1400" dirty="0" smtClean="0">
                <a:latin typeface="+mj-lt"/>
              </a:rPr>
              <a:t>=562.662 </a:t>
            </a:r>
            <a:r>
              <a:rPr lang="es-ES" sz="1400" dirty="0" err="1" smtClean="0">
                <a:latin typeface="+mj-lt"/>
              </a:rPr>
              <a:t>pF</a:t>
            </a:r>
            <a:endParaRPr lang="es-ES" sz="1400" dirty="0" smtClean="0">
              <a:latin typeface="+mj-lt"/>
            </a:endParaRPr>
          </a:p>
          <a:p>
            <a:r>
              <a:rPr lang="es-ES" sz="1400" dirty="0" smtClean="0">
                <a:latin typeface="+mj-lt"/>
              </a:rPr>
              <a:t>C</a:t>
            </a:r>
            <a:r>
              <a:rPr lang="es-ES" sz="1000" dirty="0" smtClean="0">
                <a:latin typeface="+mj-lt"/>
              </a:rPr>
              <a:t>3</a:t>
            </a:r>
            <a:r>
              <a:rPr lang="es-ES" sz="1400" dirty="0" smtClean="0">
                <a:latin typeface="+mj-lt"/>
              </a:rPr>
              <a:t>= 2 </a:t>
            </a:r>
            <a:r>
              <a:rPr lang="es-ES" sz="1400" dirty="0" err="1" smtClean="0">
                <a:latin typeface="+mj-lt"/>
              </a:rPr>
              <a:t>nF</a:t>
            </a:r>
            <a:endParaRPr lang="es-ES" sz="1400" dirty="0" smtClean="0">
              <a:latin typeface="+mj-lt"/>
            </a:endParaRPr>
          </a:p>
          <a:p>
            <a:r>
              <a:rPr lang="es-ES" sz="1400" dirty="0" smtClean="0">
                <a:latin typeface="+mj-lt"/>
              </a:rPr>
              <a:t>R</a:t>
            </a:r>
            <a:r>
              <a:rPr lang="es-ES" sz="1000" dirty="0" smtClean="0">
                <a:latin typeface="+mj-lt"/>
              </a:rPr>
              <a:t>1</a:t>
            </a:r>
            <a:r>
              <a:rPr lang="es-ES" sz="1400" dirty="0" smtClean="0">
                <a:latin typeface="+mj-lt"/>
              </a:rPr>
              <a:t>=100 k</a:t>
            </a:r>
            <a:r>
              <a:rPr lang="el-GR" sz="1400" dirty="0" smtClean="0">
                <a:latin typeface="+mj-lt"/>
              </a:rPr>
              <a:t>Ω</a:t>
            </a:r>
            <a:endParaRPr lang="es-ES" sz="1400" dirty="0" smtClean="0">
              <a:latin typeface="+mj-lt"/>
            </a:endParaRPr>
          </a:p>
          <a:p>
            <a:r>
              <a:rPr lang="es-ES" sz="1400" dirty="0" smtClean="0">
                <a:latin typeface="+mj-lt"/>
              </a:rPr>
              <a:t>R</a:t>
            </a:r>
            <a:r>
              <a:rPr lang="es-ES" sz="1000" dirty="0" smtClean="0">
                <a:latin typeface="+mj-lt"/>
              </a:rPr>
              <a:t>2</a:t>
            </a:r>
            <a:r>
              <a:rPr lang="es-ES" sz="1400" dirty="0" smtClean="0">
                <a:latin typeface="+mj-lt"/>
              </a:rPr>
              <a:t>=117.3 k</a:t>
            </a:r>
            <a:r>
              <a:rPr lang="el-GR" sz="1400" dirty="0" smtClean="0">
                <a:latin typeface="+mj-lt"/>
              </a:rPr>
              <a:t>Ω</a:t>
            </a:r>
            <a:endParaRPr lang="es-ES" sz="1400" dirty="0" smtClean="0">
              <a:latin typeface="+mj-lt"/>
            </a:endParaRPr>
          </a:p>
          <a:p>
            <a:r>
              <a:rPr lang="es-ES" sz="1400" dirty="0" smtClean="0">
                <a:latin typeface="+mj-lt"/>
              </a:rPr>
              <a:t>R</a:t>
            </a:r>
            <a:r>
              <a:rPr lang="es-ES" sz="1000" dirty="0" smtClean="0">
                <a:latin typeface="+mj-lt"/>
              </a:rPr>
              <a:t>3</a:t>
            </a:r>
            <a:r>
              <a:rPr lang="es-ES" sz="1400" dirty="0" smtClean="0">
                <a:latin typeface="+mj-lt"/>
              </a:rPr>
              <a:t>=1.693 k</a:t>
            </a:r>
            <a:r>
              <a:rPr lang="el-GR" sz="1400" dirty="0" smtClean="0">
                <a:latin typeface="+mj-lt"/>
              </a:rPr>
              <a:t>Ω</a:t>
            </a:r>
            <a:endParaRPr lang="es-ES" sz="1400" dirty="0" smtClean="0">
              <a:latin typeface="+mj-lt"/>
            </a:endParaRPr>
          </a:p>
          <a:p>
            <a:r>
              <a:rPr lang="es-ES" sz="1400" dirty="0" err="1" smtClean="0">
                <a:latin typeface="+mj-lt"/>
              </a:rPr>
              <a:t>R</a:t>
            </a:r>
            <a:r>
              <a:rPr lang="es-ES" sz="1000" dirty="0" err="1" smtClean="0">
                <a:latin typeface="+mj-lt"/>
              </a:rPr>
              <a:t>lower</a:t>
            </a:r>
            <a:r>
              <a:rPr lang="es-ES" sz="1400" dirty="0" smtClean="0">
                <a:latin typeface="+mj-lt"/>
              </a:rPr>
              <a:t>= 100 k</a:t>
            </a:r>
            <a:r>
              <a:rPr lang="el-GR" sz="1400" dirty="0" smtClean="0">
                <a:latin typeface="+mj-lt"/>
              </a:rPr>
              <a:t>Ω</a:t>
            </a:r>
            <a:endParaRPr lang="es-ES" sz="14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12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5. </a:t>
            </a:r>
            <a:r>
              <a:rPr lang="es-ES" b="1" u="sng" dirty="0" smtClean="0">
                <a:latin typeface="+mj-lt"/>
              </a:rPr>
              <a:t>Simulación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5" name="0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88840"/>
            <a:ext cx="7632848" cy="4176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13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5. </a:t>
            </a:r>
            <a:r>
              <a:rPr lang="es-ES" b="1" u="sng" dirty="0" smtClean="0">
                <a:latin typeface="+mj-lt"/>
              </a:rPr>
              <a:t>Simulación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3" name="0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2" b="51186"/>
          <a:stretch>
            <a:fillRect/>
          </a:stretch>
        </p:blipFill>
        <p:spPr>
          <a:xfrm>
            <a:off x="1691680" y="2204864"/>
            <a:ext cx="6048672" cy="1512168"/>
          </a:xfrm>
          <a:prstGeom prst="rect">
            <a:avLst/>
          </a:prstGeom>
        </p:spPr>
      </p:pic>
      <p:pic>
        <p:nvPicPr>
          <p:cNvPr id="14" name="0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1" t="48136"/>
          <a:stretch>
            <a:fillRect/>
          </a:stretch>
        </p:blipFill>
        <p:spPr>
          <a:xfrm>
            <a:off x="1619672" y="4077072"/>
            <a:ext cx="6120680" cy="1584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14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6. </a:t>
            </a:r>
            <a:r>
              <a:rPr lang="es-ES" b="1" u="sng" dirty="0" smtClean="0">
                <a:latin typeface="+mj-lt"/>
              </a:rPr>
              <a:t>Presupuesto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graphicFrame>
        <p:nvGraphicFramePr>
          <p:cNvPr id="12" name="11 Tabla"/>
          <p:cNvGraphicFramePr>
            <a:graphicFrameLocks noGrp="1"/>
          </p:cNvGraphicFramePr>
          <p:nvPr/>
        </p:nvGraphicFramePr>
        <p:xfrm>
          <a:off x="899592" y="1916832"/>
          <a:ext cx="6408713" cy="1584177"/>
        </p:xfrm>
        <a:graphic>
          <a:graphicData uri="http://schemas.openxmlformats.org/drawingml/2006/table">
            <a:tbl>
              <a:tblPr/>
              <a:tblGrid>
                <a:gridCol w="1281149"/>
                <a:gridCol w="1281891"/>
                <a:gridCol w="1281891"/>
                <a:gridCol w="1281891"/>
                <a:gridCol w="1281891"/>
              </a:tblGrid>
              <a:tr h="48532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Coste Equipo / Programa (€)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Coste/hora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(€/h)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N° de horas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(h)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Total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(€)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37086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Ordenador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550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0.062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300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18.83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6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OrCAD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510.80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0.058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60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3.499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6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MathCAD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1735.00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0.198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70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13.86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662"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latin typeface="Cambria"/>
                          <a:ea typeface="Calibri"/>
                          <a:cs typeface="Times New Roman"/>
                        </a:rPr>
                        <a:t>Precio TOTAL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latin typeface="Cambria"/>
                          <a:ea typeface="Calibri"/>
                          <a:cs typeface="Times New Roman"/>
                        </a:rPr>
                        <a:t>36.18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27584" y="3573016"/>
            <a:ext cx="666698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En cuanto a los costos de personal, se le da un valor de 18 </a:t>
            </a:r>
            <a:r>
              <a:rPr kumimoji="0" lang="es-E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Calibri" pitchFamily="34" charset="0"/>
              </a:rPr>
              <a:t>€</a:t>
            </a:r>
            <a:r>
              <a:rPr kumimoji="0" lang="es-E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Calibri" pitchFamily="34" charset="0"/>
              </a:rPr>
              <a:t>/hora, con un total de 300 horas trabajadas, hace un coste de 5400 </a:t>
            </a:r>
            <a:r>
              <a:rPr kumimoji="0" lang="es-ES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Calibri" pitchFamily="34" charset="0"/>
              </a:rPr>
              <a:t>€</a:t>
            </a:r>
            <a:endParaRPr kumimoji="0" lang="es-ES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664048"/>
              </p:ext>
            </p:extLst>
          </p:nvPr>
        </p:nvGraphicFramePr>
        <p:xfrm>
          <a:off x="956718" y="4096800"/>
          <a:ext cx="6408712" cy="1656184"/>
        </p:xfrm>
        <a:graphic>
          <a:graphicData uri="http://schemas.openxmlformats.org/drawingml/2006/table">
            <a:tbl>
              <a:tblPr/>
              <a:tblGrid>
                <a:gridCol w="3309453"/>
                <a:gridCol w="3099259"/>
              </a:tblGrid>
              <a:tr h="27912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Proyecto del diseño y simulación de un convertidor </a:t>
                      </a:r>
                      <a:r>
                        <a:rPr lang="es-ES" sz="1100" b="1" dirty="0" err="1">
                          <a:solidFill>
                            <a:srgbClr val="FFFFFF"/>
                          </a:solidFill>
                          <a:latin typeface="Cambria"/>
                          <a:ea typeface="Calibri"/>
                          <a:cs typeface="Times New Roman"/>
                        </a:rPr>
                        <a:t>Flyback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396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>
                          <a:latin typeface="Cambria"/>
                          <a:ea typeface="Calibri"/>
                          <a:cs typeface="Times New Roman"/>
                        </a:rPr>
                        <a:t>Costes de utilización de equipos y software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36.18 €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1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 dirty="0">
                          <a:latin typeface="Cambria"/>
                          <a:ea typeface="Calibri"/>
                          <a:cs typeface="Times New Roman"/>
                        </a:rPr>
                        <a:t>Costes de personal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5400 €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1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Impuesto sobre el Valor Añadido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21 % </a:t>
                      </a: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  <a:sym typeface="Wingdings"/>
                        </a:rPr>
                        <a:t></a:t>
                      </a:r>
                      <a:r>
                        <a:rPr lang="es-ES" sz="1100">
                          <a:latin typeface="Cambria"/>
                          <a:ea typeface="Calibri"/>
                          <a:cs typeface="Times New Roman"/>
                        </a:rPr>
                        <a:t> 1141.59 €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1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 b="1">
                          <a:latin typeface="Cambria"/>
                          <a:ea typeface="Calibri"/>
                          <a:cs typeface="Times New Roman"/>
                        </a:rPr>
                        <a:t>TOTAL</a:t>
                      </a:r>
                      <a:endParaRPr lang="es-E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s-ES" sz="1100" b="1" dirty="0">
                          <a:latin typeface="Cambria"/>
                          <a:ea typeface="Calibri"/>
                          <a:cs typeface="Times New Roman"/>
                        </a:rPr>
                        <a:t>6577.78€</a:t>
                      </a:r>
                      <a:endParaRPr lang="es-E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468288"/>
          </a:xfrm>
        </p:spPr>
        <p:txBody>
          <a:bodyPr>
            <a:normAutofit/>
          </a:bodyPr>
          <a:lstStyle/>
          <a:p>
            <a:pPr algn="ctr"/>
            <a:r>
              <a:rPr lang="es-ES" sz="1200" dirty="0" smtClean="0"/>
              <a:t>DISEÑO Y SIMULACIÓN DE UN CARGADOR DE BATERÍA </a:t>
            </a:r>
            <a:br>
              <a:rPr lang="es-ES" sz="1200" dirty="0" smtClean="0"/>
            </a:br>
            <a:r>
              <a:rPr lang="es-ES" sz="1200" dirty="0" smtClean="0"/>
              <a:t>PARA DISPOSITIVOS ALIMENTADOS POR USB</a:t>
            </a:r>
            <a:endParaRPr lang="es-ES" sz="1200" u="sn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224136" cy="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32656"/>
            <a:ext cx="1515957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6381328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15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1560" y="134076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s-ES" b="1" dirty="0" smtClean="0">
                <a:latin typeface="+mj-lt"/>
              </a:rPr>
              <a:t>7. </a:t>
            </a:r>
            <a:r>
              <a:rPr lang="es-ES" b="1" u="sng" dirty="0" smtClean="0">
                <a:latin typeface="+mj-lt"/>
              </a:rPr>
              <a:t>Conclusiones</a:t>
            </a:r>
          </a:p>
          <a:p>
            <a:pPr marL="342900" indent="-342900"/>
            <a:endParaRPr lang="es-ES" b="1" u="sng" dirty="0" smtClean="0">
              <a:latin typeface="+mj-lt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899592" y="1916832"/>
            <a:ext cx="7056784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es-ES" sz="1700" dirty="0" smtClean="0">
                <a:latin typeface="+mj-lt"/>
              </a:rPr>
              <a:t>Se ha diseñado la etapa de potencia del convertidor </a:t>
            </a:r>
            <a:r>
              <a:rPr lang="es-ES" sz="1700" dirty="0" err="1" smtClean="0">
                <a:latin typeface="+mj-lt"/>
              </a:rPr>
              <a:t>Flyback</a:t>
            </a:r>
            <a:r>
              <a:rPr lang="es-ES" sz="1700" dirty="0" smtClean="0">
                <a:latin typeface="+mj-lt"/>
              </a:rPr>
              <a:t>.</a:t>
            </a:r>
          </a:p>
          <a:p>
            <a:pPr lvl="1" algn="just">
              <a:buFont typeface="Wingdings" pitchFamily="2" charset="2"/>
              <a:buChar char="§"/>
            </a:pPr>
            <a:r>
              <a:rPr lang="es-ES" sz="1600" dirty="0" smtClean="0">
                <a:latin typeface="+mj-lt"/>
              </a:rPr>
              <a:t>Se ha validado el diseño.</a:t>
            </a:r>
          </a:p>
          <a:p>
            <a:pPr lvl="1" algn="just">
              <a:buFont typeface="Wingdings" pitchFamily="2" charset="2"/>
              <a:buChar char="§"/>
            </a:pPr>
            <a:r>
              <a:rPr lang="es-ES" sz="1600" dirty="0" smtClean="0">
                <a:latin typeface="+mj-lt"/>
              </a:rPr>
              <a:t>Se han diseñado los componentes.</a:t>
            </a:r>
          </a:p>
          <a:p>
            <a:pPr lvl="1" algn="just">
              <a:buFont typeface="Wingdings" pitchFamily="2" charset="2"/>
              <a:buChar char="§"/>
            </a:pPr>
            <a:r>
              <a:rPr lang="es-ES" sz="1600" dirty="0" smtClean="0">
                <a:latin typeface="+mj-lt"/>
              </a:rPr>
              <a:t>Se han elegido los semiconductores de potencia.</a:t>
            </a:r>
          </a:p>
          <a:p>
            <a:pPr algn="just"/>
            <a:r>
              <a:rPr lang="es-ES" sz="1600" dirty="0" smtClean="0">
                <a:latin typeface="+mj-lt"/>
              </a:rPr>
              <a:t> </a:t>
            </a:r>
          </a:p>
          <a:p>
            <a:pPr lvl="0" algn="just">
              <a:buFont typeface="Arial" pitchFamily="34" charset="0"/>
              <a:buChar char="•"/>
            </a:pPr>
            <a:r>
              <a:rPr lang="es-ES" sz="1700" dirty="0" smtClean="0">
                <a:latin typeface="+mj-lt"/>
              </a:rPr>
              <a:t>Se ha diseñado el control en modo tensión.</a:t>
            </a:r>
          </a:p>
          <a:p>
            <a:pPr lvl="1" algn="just">
              <a:buFont typeface="Wingdings" pitchFamily="2" charset="2"/>
              <a:buChar char="§"/>
            </a:pPr>
            <a:r>
              <a:rPr lang="es-ES" sz="1600" dirty="0" smtClean="0">
                <a:latin typeface="+mj-lt"/>
              </a:rPr>
              <a:t>Se ha </a:t>
            </a:r>
            <a:r>
              <a:rPr lang="es-ES" sz="1600" dirty="0" err="1" smtClean="0">
                <a:latin typeface="+mj-lt"/>
              </a:rPr>
              <a:t>modelizado</a:t>
            </a:r>
            <a:r>
              <a:rPr lang="es-ES" sz="1600" dirty="0" smtClean="0">
                <a:latin typeface="+mj-lt"/>
              </a:rPr>
              <a:t> un </a:t>
            </a:r>
            <a:r>
              <a:rPr lang="es-ES" sz="1600" dirty="0" err="1" smtClean="0">
                <a:latin typeface="+mj-lt"/>
              </a:rPr>
              <a:t>Flyback</a:t>
            </a:r>
            <a:r>
              <a:rPr lang="es-ES" sz="1600" dirty="0" smtClean="0">
                <a:latin typeface="+mj-lt"/>
              </a:rPr>
              <a:t> A una </a:t>
            </a:r>
            <a:r>
              <a:rPr lang="es-ES" sz="1600" dirty="0" err="1" smtClean="0">
                <a:latin typeface="+mj-lt"/>
              </a:rPr>
              <a:t>Buck-Boost</a:t>
            </a:r>
            <a:r>
              <a:rPr lang="es-ES" sz="1600" dirty="0" smtClean="0">
                <a:latin typeface="+mj-lt"/>
              </a:rPr>
              <a:t> para poder realizar el control.</a:t>
            </a:r>
          </a:p>
          <a:p>
            <a:pPr lvl="1" algn="just">
              <a:buFont typeface="Wingdings" pitchFamily="2" charset="2"/>
              <a:buChar char="§"/>
            </a:pPr>
            <a:r>
              <a:rPr lang="es-ES" sz="1600" dirty="0" smtClean="0">
                <a:latin typeface="+mj-lt"/>
              </a:rPr>
              <a:t>Se ha calculado el lazo de tensión.</a:t>
            </a:r>
          </a:p>
          <a:p>
            <a:pPr lvl="1" algn="just">
              <a:buFont typeface="Wingdings" pitchFamily="2" charset="2"/>
              <a:buChar char="§"/>
            </a:pPr>
            <a:r>
              <a:rPr lang="es-ES" sz="1600" dirty="0" smtClean="0">
                <a:latin typeface="+mj-lt"/>
              </a:rPr>
              <a:t>Se han calculado los valores del compensador. </a:t>
            </a:r>
          </a:p>
          <a:p>
            <a:pPr algn="just"/>
            <a:r>
              <a:rPr lang="es-ES" sz="1600" dirty="0" smtClean="0">
                <a:latin typeface="+mj-lt"/>
              </a:rPr>
              <a:t> </a:t>
            </a:r>
          </a:p>
          <a:p>
            <a:pPr lvl="0" algn="just">
              <a:buFont typeface="Arial" pitchFamily="34" charset="0"/>
              <a:buChar char="•"/>
            </a:pPr>
            <a:r>
              <a:rPr lang="es-ES" sz="1700" dirty="0" smtClean="0">
                <a:latin typeface="+mj-lt"/>
              </a:rPr>
              <a:t>Se ha simulado la repuesta transitoria en el convertidor </a:t>
            </a:r>
            <a:r>
              <a:rPr lang="es-ES" sz="1700" dirty="0" err="1" smtClean="0">
                <a:latin typeface="+mj-lt"/>
              </a:rPr>
              <a:t>Buck-Boost</a:t>
            </a:r>
            <a:r>
              <a:rPr lang="es-ES" sz="1700" dirty="0" smtClean="0">
                <a:latin typeface="+mj-lt"/>
              </a:rPr>
              <a:t> en lazo cerrado con el compensador y se ha comprobado que la salida tiene el valor esperado.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87624" y="3717032"/>
            <a:ext cx="6858000" cy="990600"/>
          </a:xfrm>
        </p:spPr>
        <p:txBody>
          <a:bodyPr>
            <a:noAutofit/>
          </a:bodyPr>
          <a:lstStyle/>
          <a:p>
            <a:pPr algn="just"/>
            <a:r>
              <a:rPr lang="es-ES" sz="2200" dirty="0" smtClean="0"/>
              <a:t>DISEÑO Y SIMULACIÓN DE UN CARGADOR DE BATERÍA PARA DISPOSITIVOS ALIMENTADOS POR USB</a:t>
            </a:r>
            <a:endParaRPr lang="es-ES" sz="2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s-ES" sz="1500" dirty="0" smtClean="0">
                <a:solidFill>
                  <a:schemeClr val="tx1"/>
                </a:solidFill>
              </a:rPr>
              <a:t>AUTOR: Cristina Valiente </a:t>
            </a:r>
            <a:r>
              <a:rPr lang="es-ES" sz="1500" dirty="0" err="1" smtClean="0">
                <a:solidFill>
                  <a:schemeClr val="tx1"/>
                </a:solidFill>
              </a:rPr>
              <a:t>Espí</a:t>
            </a:r>
            <a:endParaRPr lang="es-ES" sz="1500" dirty="0" smtClean="0">
              <a:solidFill>
                <a:schemeClr val="tx1"/>
              </a:solidFill>
            </a:endParaRPr>
          </a:p>
          <a:p>
            <a:r>
              <a:rPr lang="es-ES" sz="1500" dirty="0" smtClean="0">
                <a:solidFill>
                  <a:schemeClr val="tx1"/>
                </a:solidFill>
              </a:rPr>
              <a:t>TUTOR: Fernando </a:t>
            </a:r>
            <a:r>
              <a:rPr lang="es-ES" sz="1500" dirty="0" err="1" smtClean="0">
                <a:solidFill>
                  <a:schemeClr val="tx1"/>
                </a:solidFill>
              </a:rPr>
              <a:t>Ibañez</a:t>
            </a:r>
            <a:r>
              <a:rPr lang="es-ES" sz="1500" dirty="0" smtClean="0">
                <a:solidFill>
                  <a:schemeClr val="tx1"/>
                </a:solidFill>
              </a:rPr>
              <a:t> Escobar</a:t>
            </a:r>
          </a:p>
          <a:p>
            <a:endParaRPr lang="es-ES" sz="1500" dirty="0" smtClean="0"/>
          </a:p>
          <a:p>
            <a:endParaRPr lang="es-ES" sz="1500" dirty="0"/>
          </a:p>
        </p:txBody>
      </p:sp>
      <p:sp>
        <p:nvSpPr>
          <p:cNvPr id="4" name="3 CuadroTexto"/>
          <p:cNvSpPr txBox="1"/>
          <p:nvPr/>
        </p:nvSpPr>
        <p:spPr>
          <a:xfrm>
            <a:off x="1331640" y="1700808"/>
            <a:ext cx="648072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300" b="1" dirty="0" smtClean="0">
                <a:latin typeface="+mj-lt"/>
              </a:rPr>
              <a:t>TRABAJO FINAL DE GRADO</a:t>
            </a:r>
          </a:p>
          <a:p>
            <a:pPr algn="ctr"/>
            <a:endParaRPr lang="es-ES" sz="2200" dirty="0" smtClean="0">
              <a:latin typeface="+mj-lt"/>
            </a:endParaRPr>
          </a:p>
          <a:p>
            <a:pPr algn="ctr"/>
            <a:r>
              <a:rPr lang="es-ES" sz="2200" dirty="0" smtClean="0">
                <a:latin typeface="+mj-lt"/>
              </a:rPr>
              <a:t>ETSID</a:t>
            </a:r>
          </a:p>
          <a:p>
            <a:pPr algn="ctr"/>
            <a:endParaRPr lang="es-ES" sz="2200" dirty="0" smtClean="0">
              <a:latin typeface="+mj-lt"/>
            </a:endParaRPr>
          </a:p>
          <a:p>
            <a:pPr algn="ctr"/>
            <a:r>
              <a:rPr lang="es-ES" sz="2200" dirty="0" smtClean="0">
                <a:latin typeface="+mj-lt"/>
              </a:rPr>
              <a:t>UNIVERSIDAD POLITÉCNICA DE VALENCIA</a:t>
            </a:r>
            <a:endParaRPr lang="es-ES" sz="2200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20859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20688"/>
            <a:ext cx="19050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4788024" y="6021288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 dirty="0" smtClean="0">
                <a:latin typeface="+mj-lt"/>
              </a:rPr>
              <a:t>FECHA:  14/12/2017</a:t>
            </a:r>
            <a:endParaRPr lang="es-ES" sz="1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en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e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1988</TotalTime>
  <Words>710</Words>
  <Application>Microsoft Office PowerPoint</Application>
  <PresentationFormat>Presentación en pantalla (4:3)</PresentationFormat>
  <Paragraphs>196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Origen</vt:lpstr>
      <vt:lpstr>DISEÑO Y SIMULACIÓN DE UN CARGADOR DE BATERÍA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 PARA DISPOSITIVOS ALIMENTADOS POR USB</vt:lpstr>
      <vt:lpstr>DISEÑO Y SIMULACIÓN DE UN CARGADOR DE BATERÍA PARA DISPOSITIVOS ALIMENTADOS POR USB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CRISTINA VALIENTE ESPÍ</cp:lastModifiedBy>
  <cp:revision>206</cp:revision>
  <dcterms:created xsi:type="dcterms:W3CDTF">2017-12-12T19:24:20Z</dcterms:created>
  <dcterms:modified xsi:type="dcterms:W3CDTF">2017-12-14T12:17:49Z</dcterms:modified>
</cp:coreProperties>
</file>